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8"/>
  </p:notesMasterIdLst>
  <p:handoutMasterIdLst>
    <p:handoutMasterId r:id="rId29"/>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0851" autoAdjust="0"/>
  </p:normalViewPr>
  <p:slideViewPr>
    <p:cSldViewPr snapToGrid="0">
      <p:cViewPr varScale="1">
        <p:scale>
          <a:sx n="69" d="100"/>
          <a:sy n="69" d="100"/>
        </p:scale>
        <p:origin x="1253" y="7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11/28/2017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11/28/2017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effectiveteaching.com/teacherquiz.php"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167236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latin typeface="+mn-lt"/>
                <a:ea typeface="+mn-ea"/>
                <a:cs typeface="+mn-cs"/>
              </a:rPr>
              <a:t>Classroom management can cause fear and anxiety, especially for new teachers. Teachers have to organize curriculum, testing, instructional strategies and interventions into an efficient learning program that promotes appropriate behavior. Three fundamentals for working with any age of students are:</a:t>
            </a:r>
          </a:p>
          <a:p>
            <a:pPr fontAlgn="base"/>
            <a:br>
              <a:rPr lang="en-US" sz="1200" b="0" i="0" kern="1200" dirty="0">
                <a:solidFill>
                  <a:schemeClr val="tx1"/>
                </a:solidFill>
                <a:latin typeface="+mn-lt"/>
                <a:ea typeface="+mn-ea"/>
                <a:cs typeface="+mn-cs"/>
              </a:rPr>
            </a:br>
            <a:r>
              <a:rPr lang="en-US" sz="1200" b="0" i="0" kern="1200" dirty="0">
                <a:solidFill>
                  <a:schemeClr val="tx1"/>
                </a:solidFill>
                <a:latin typeface="+mn-lt"/>
                <a:ea typeface="+mn-ea"/>
                <a:cs typeface="+mn-cs"/>
              </a:rPr>
              <a:t>1. Provide engaging, age-appropriate instruction</a:t>
            </a:r>
          </a:p>
          <a:p>
            <a:pPr fontAlgn="base"/>
            <a:br>
              <a:rPr lang="en-US" sz="1200" b="0" i="0" kern="1200" dirty="0">
                <a:solidFill>
                  <a:schemeClr val="tx1"/>
                </a:solidFill>
                <a:latin typeface="+mn-lt"/>
                <a:ea typeface="+mn-ea"/>
                <a:cs typeface="+mn-cs"/>
              </a:rPr>
            </a:br>
            <a:r>
              <a:rPr lang="en-US" sz="1200" b="0" i="0" kern="1200" dirty="0">
                <a:solidFill>
                  <a:schemeClr val="tx1"/>
                </a:solidFill>
                <a:latin typeface="+mn-lt"/>
                <a:ea typeface="+mn-ea"/>
                <a:cs typeface="+mn-cs"/>
              </a:rPr>
              <a:t>2. Organize a well-managed classroom</a:t>
            </a:r>
          </a:p>
          <a:p>
            <a:pPr marL="171450" indent="-171450" fontAlgn="base">
              <a:buFont typeface="Arial" pitchFamily="34" charset="0"/>
              <a:buChar char="•"/>
            </a:pPr>
            <a:r>
              <a:rPr lang="en-US" sz="1200" b="0" i="0" kern="1200" dirty="0">
                <a:solidFill>
                  <a:schemeClr val="tx1"/>
                </a:solidFill>
                <a:latin typeface="+mn-lt"/>
                <a:ea typeface="+mn-ea"/>
                <a:cs typeface="+mn-cs"/>
              </a:rPr>
              <a:t>Arrange and decorate your room in a manner</a:t>
            </a:r>
            <a:r>
              <a:rPr lang="en-US" sz="1200" b="0" i="0" kern="1200" baseline="0" dirty="0">
                <a:solidFill>
                  <a:schemeClr val="tx1"/>
                </a:solidFill>
                <a:latin typeface="+mn-lt"/>
                <a:ea typeface="+mn-ea"/>
                <a:cs typeface="+mn-cs"/>
              </a:rPr>
              <a:t> that supports effective classroom management</a:t>
            </a:r>
          </a:p>
          <a:p>
            <a:pPr marL="171450" indent="-171450" fontAlgn="base">
              <a:buFont typeface="Arial" pitchFamily="34" charset="0"/>
              <a:buChar char="•"/>
            </a:pPr>
            <a:r>
              <a:rPr lang="en-US" sz="1200" b="0" i="0" kern="1200" baseline="0" dirty="0">
                <a:solidFill>
                  <a:schemeClr val="tx1"/>
                </a:solidFill>
                <a:latin typeface="+mn-lt"/>
                <a:ea typeface="+mn-ea"/>
                <a:cs typeface="+mn-cs"/>
              </a:rPr>
              <a:t>You should be able to see all students easily</a:t>
            </a:r>
          </a:p>
          <a:p>
            <a:pPr marL="171450" indent="-171450" fontAlgn="base">
              <a:buFont typeface="Arial" pitchFamily="34" charset="0"/>
              <a:buChar char="•"/>
            </a:pPr>
            <a:r>
              <a:rPr lang="en-US" sz="1200" b="0" i="0" kern="1200" baseline="0" dirty="0">
                <a:solidFill>
                  <a:schemeClr val="tx1"/>
                </a:solidFill>
                <a:latin typeface="+mn-lt"/>
                <a:ea typeface="+mn-ea"/>
                <a:cs typeface="+mn-cs"/>
              </a:rPr>
              <a:t>Students should be able to see you, presentations and demonstrations</a:t>
            </a:r>
          </a:p>
          <a:p>
            <a:pPr marL="171450" indent="-171450" fontAlgn="base">
              <a:buFont typeface="Arial" pitchFamily="34" charset="0"/>
              <a:buChar char="•"/>
            </a:pPr>
            <a:r>
              <a:rPr lang="en-US" sz="1200" kern="1200" dirty="0">
                <a:solidFill>
                  <a:schemeClr val="tx2"/>
                </a:solidFill>
                <a:effectLst/>
                <a:latin typeface="+mn-lt"/>
                <a:ea typeface="+mn-ea"/>
                <a:cs typeface="+mn-cs"/>
              </a:rPr>
              <a:t>Pathways allow for good traffic patterns, which will make it easy to organize students into pairs or small groups</a:t>
            </a:r>
          </a:p>
          <a:p>
            <a:pPr marL="171450" indent="-171450" fontAlgn="base">
              <a:buFont typeface="Arial" pitchFamily="34" charset="0"/>
              <a:buChar char="•"/>
            </a:pPr>
            <a:r>
              <a:rPr lang="en-US" sz="1200" kern="1200" dirty="0">
                <a:solidFill>
                  <a:schemeClr val="tx2"/>
                </a:solidFill>
                <a:effectLst/>
                <a:latin typeface="+mn-lt"/>
                <a:ea typeface="+mn-ea"/>
                <a:cs typeface="+mn-cs"/>
              </a:rPr>
              <a:t>Minimize distractions</a:t>
            </a:r>
          </a:p>
          <a:p>
            <a:pPr marL="171450" indent="-171450" fontAlgn="base">
              <a:buFont typeface="Arial" pitchFamily="34" charset="0"/>
              <a:buChar char="•"/>
            </a:pPr>
            <a:r>
              <a:rPr lang="en-US" sz="1200" kern="1200" dirty="0">
                <a:solidFill>
                  <a:schemeClr val="tx2"/>
                </a:solidFill>
                <a:effectLst/>
                <a:latin typeface="+mn-lt"/>
                <a:ea typeface="+mn-ea"/>
                <a:cs typeface="+mn-cs"/>
              </a:rPr>
              <a:t>Create an educational, functional environment rather than a well-decorated room.</a:t>
            </a:r>
          </a:p>
          <a:p>
            <a:pPr marL="0" indent="0" fontAlgn="base">
              <a:buFont typeface="Arial" pitchFamily="34" charset="0"/>
              <a:buNone/>
            </a:pPr>
            <a:endParaRPr lang="en-US" sz="1200" b="0" i="0" kern="1200" baseline="0" dirty="0">
              <a:solidFill>
                <a:schemeClr val="tx1"/>
              </a:solidFill>
              <a:latin typeface="+mn-lt"/>
              <a:ea typeface="+mn-ea"/>
              <a:cs typeface="+mn-cs"/>
            </a:endParaRPr>
          </a:p>
          <a:p>
            <a:pPr marL="0" indent="0" fontAlgn="base">
              <a:buFont typeface="Arial" pitchFamily="34" charset="0"/>
              <a:buNone/>
            </a:pPr>
            <a:r>
              <a:rPr lang="en-US" sz="1200" b="0" i="0" kern="1200" dirty="0">
                <a:solidFill>
                  <a:schemeClr val="tx1"/>
                </a:solidFill>
                <a:latin typeface="+mn-lt"/>
                <a:ea typeface="+mn-ea"/>
                <a:cs typeface="+mn-cs"/>
              </a:rPr>
              <a:t>3. Develop positive relationships with students</a:t>
            </a:r>
          </a:p>
          <a:p>
            <a:pPr marL="0" indent="0" fontAlgn="base">
              <a:buFont typeface="Arial" pitchFamily="34" charset="0"/>
              <a:buNone/>
            </a:pPr>
            <a:r>
              <a:rPr lang="en-US" sz="1200" b="0" i="0" kern="1200" dirty="0">
                <a:solidFill>
                  <a:schemeClr val="tx1"/>
                </a:solidFill>
                <a:latin typeface="+mn-lt"/>
                <a:ea typeface="+mn-ea"/>
                <a:cs typeface="+mn-cs"/>
              </a:rPr>
              <a:t>How do you develop</a:t>
            </a:r>
            <a:r>
              <a:rPr lang="en-US" sz="1200" b="0" i="0" kern="1200" baseline="0" dirty="0">
                <a:solidFill>
                  <a:schemeClr val="tx1"/>
                </a:solidFill>
                <a:latin typeface="+mn-lt"/>
                <a:ea typeface="+mn-ea"/>
                <a:cs typeface="+mn-cs"/>
              </a:rPr>
              <a:t> positive relationships with your students?</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461511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2"/>
                </a:solidFill>
                <a:effectLst/>
                <a:latin typeface="+mn-lt"/>
                <a:ea typeface="+mn-ea"/>
                <a:cs typeface="+mn-cs"/>
              </a:rPr>
              <a:t>What are some forms of communication? </a:t>
            </a:r>
          </a:p>
          <a:p>
            <a:endParaRPr lang="en-US" sz="1200" kern="1200" dirty="0">
              <a:solidFill>
                <a:schemeClr val="tx2"/>
              </a:solidFill>
              <a:effectLst/>
              <a:latin typeface="+mn-lt"/>
              <a:ea typeface="+mn-ea"/>
              <a:cs typeface="+mn-cs"/>
            </a:endParaRPr>
          </a:p>
          <a:p>
            <a:pPr marL="285750" indent="-285750">
              <a:buFont typeface="Arial" panose="020B0604020202020204" pitchFamily="34" charset="0"/>
              <a:buChar char="•"/>
            </a:pPr>
            <a:r>
              <a:rPr lang="en-US" sz="1200" kern="1200" dirty="0">
                <a:solidFill>
                  <a:schemeClr val="tx2"/>
                </a:solidFill>
                <a:effectLst/>
                <a:latin typeface="+mn-lt"/>
                <a:ea typeface="+mn-ea"/>
                <a:cs typeface="+mn-cs"/>
              </a:rPr>
              <a:t>Encourage students to connect with you online, such as on a classroom blog. </a:t>
            </a:r>
          </a:p>
          <a:p>
            <a:pPr marL="285750" indent="-285750">
              <a:buFont typeface="Arial" panose="020B0604020202020204" pitchFamily="34" charset="0"/>
              <a:buChar char="•"/>
            </a:pPr>
            <a:r>
              <a:rPr lang="en-US" sz="1200" kern="1200" dirty="0">
                <a:solidFill>
                  <a:schemeClr val="tx2"/>
                </a:solidFill>
                <a:effectLst/>
                <a:latin typeface="+mn-lt"/>
                <a:ea typeface="+mn-ea"/>
                <a:cs typeface="+mn-cs"/>
              </a:rPr>
              <a:t>A classroom suggestion box and weekly notebooks or project logs can be good venues for communication.</a:t>
            </a:r>
          </a:p>
          <a:p>
            <a:pPr marL="285750" indent="-285750">
              <a:buFont typeface="Arial" panose="020B0604020202020204" pitchFamily="34" charset="0"/>
              <a:buChar char="•"/>
            </a:pPr>
            <a:r>
              <a:rPr lang="en-US" sz="1200" kern="1200" dirty="0">
                <a:solidFill>
                  <a:schemeClr val="tx2"/>
                </a:solidFill>
                <a:effectLst/>
                <a:latin typeface="+mn-lt"/>
                <a:ea typeface="+mn-ea"/>
                <a:cs typeface="+mn-cs"/>
              </a:rPr>
              <a:t>Student-to-student communication can also help encourage sharing thoughts and ideas. </a:t>
            </a:r>
          </a:p>
          <a:p>
            <a:endParaRPr lang="en-US" sz="1200" kern="1200" dirty="0">
              <a:solidFill>
                <a:schemeClr val="tx2"/>
              </a:solidFill>
              <a:effectLst/>
              <a:latin typeface="+mn-lt"/>
              <a:ea typeface="+mn-ea"/>
              <a:cs typeface="+mn-cs"/>
            </a:endParaRPr>
          </a:p>
          <a:p>
            <a:r>
              <a:rPr lang="en-US" sz="1200" kern="1200" dirty="0">
                <a:solidFill>
                  <a:schemeClr val="tx2"/>
                </a:solidFill>
                <a:effectLst/>
                <a:latin typeface="+mn-lt"/>
                <a:ea typeface="+mn-ea"/>
                <a:cs typeface="+mn-cs"/>
              </a:rPr>
              <a:t>No matter what happens in the classroom, always try to remain calm.  Do not match a disruptive student’s volume, sarcasm or anger. Students do not respect a teacher who loses his or her demeanor.</a:t>
            </a:r>
          </a:p>
          <a:p>
            <a:endParaRPr lang="en-US" sz="1200" kern="1200" dirty="0">
              <a:solidFill>
                <a:schemeClr val="tx2"/>
              </a:solidFill>
              <a:effectLst/>
              <a:latin typeface="+mn-lt"/>
              <a:ea typeface="+mn-ea"/>
              <a:cs typeface="+mn-cs"/>
            </a:endParaRPr>
          </a:p>
          <a:p>
            <a:r>
              <a:rPr lang="en-US" sz="1200" kern="1200" dirty="0">
                <a:solidFill>
                  <a:schemeClr val="tx2"/>
                </a:solidFill>
                <a:effectLst/>
                <a:latin typeface="+mn-lt"/>
                <a:ea typeface="+mn-ea"/>
                <a:cs typeface="+mn-cs"/>
              </a:rPr>
              <a:t>Have you ever been in a classroom where the teacher did not remain</a:t>
            </a:r>
            <a:r>
              <a:rPr lang="en-US" sz="1200" kern="1200" baseline="0" dirty="0">
                <a:solidFill>
                  <a:schemeClr val="tx2"/>
                </a:solidFill>
                <a:effectLst/>
                <a:latin typeface="+mn-lt"/>
                <a:ea typeface="+mn-ea"/>
                <a:cs typeface="+mn-cs"/>
              </a:rPr>
              <a:t> in control of a situation?</a:t>
            </a:r>
            <a:endParaRPr lang="en-US" sz="1200" kern="1200" dirty="0">
              <a:solidFill>
                <a:schemeClr val="tx2"/>
              </a:solidFill>
              <a:effectLst/>
              <a:latin typeface="+mn-lt"/>
              <a:ea typeface="+mn-ea"/>
              <a:cs typeface="+mn-cs"/>
            </a:endParaRPr>
          </a:p>
          <a:p>
            <a:r>
              <a:rPr lang="en-US" sz="1200" kern="1200" dirty="0">
                <a:solidFill>
                  <a:schemeClr val="tx2"/>
                </a:solidFill>
                <a:effectLst/>
                <a:latin typeface="+mn-lt"/>
                <a:ea typeface="+mn-ea"/>
                <a:cs typeface="+mn-cs"/>
              </a:rPr>
              <a:t> </a:t>
            </a:r>
          </a:p>
          <a:p>
            <a:r>
              <a:rPr lang="en-US" sz="1200" kern="1200" dirty="0">
                <a:solidFill>
                  <a:schemeClr val="tx2"/>
                </a:solidFill>
                <a:effectLst/>
                <a:latin typeface="+mn-lt"/>
                <a:ea typeface="+mn-ea"/>
                <a:cs typeface="+mn-cs"/>
              </a:rPr>
              <a:t>Take time to get to know your students: their backgrounds, culture, education, goals and interests. Why is this relevant?</a:t>
            </a:r>
          </a:p>
          <a:p>
            <a:r>
              <a:rPr lang="en-US" sz="1200" kern="1200" dirty="0">
                <a:solidFill>
                  <a:schemeClr val="tx2"/>
                </a:solidFill>
                <a:effectLst/>
                <a:latin typeface="+mn-lt"/>
                <a:ea typeface="+mn-ea"/>
                <a:cs typeface="+mn-cs"/>
              </a:rPr>
              <a:t> </a:t>
            </a:r>
          </a:p>
          <a:p>
            <a:r>
              <a:rPr lang="en-US" sz="1200" kern="1200" dirty="0">
                <a:solidFill>
                  <a:schemeClr val="tx2"/>
                </a:solidFill>
                <a:effectLst/>
                <a:latin typeface="+mn-lt"/>
                <a:ea typeface="+mn-ea"/>
                <a:cs typeface="+mn-cs"/>
              </a:rPr>
              <a:t>Be consistent in enforcing your procedures, the day’s agenda or class structure. Students like consistency.</a:t>
            </a:r>
          </a:p>
          <a:p>
            <a:r>
              <a:rPr lang="en-US" sz="1200" kern="1200" dirty="0">
                <a:solidFill>
                  <a:schemeClr val="tx2"/>
                </a:solidFill>
                <a:effectLst/>
                <a:latin typeface="+mn-lt"/>
                <a:ea typeface="+mn-ea"/>
                <a:cs typeface="+mn-cs"/>
              </a:rPr>
              <a:t> </a:t>
            </a:r>
          </a:p>
          <a:p>
            <a:r>
              <a:rPr lang="en-US" sz="1200" kern="1200" dirty="0">
                <a:solidFill>
                  <a:schemeClr val="tx2"/>
                </a:solidFill>
                <a:effectLst/>
                <a:latin typeface="+mn-lt"/>
                <a:ea typeface="+mn-ea"/>
                <a:cs typeface="+mn-cs"/>
              </a:rPr>
              <a:t>You need to address any issues that might occur between you and a student or between two students. Bad feelings or situations can escalate quickly. Take the student(s) away from the others and discuss the issue</a:t>
            </a:r>
            <a:r>
              <a:rPr lang="en-US" sz="1200" kern="1200" baseline="0" dirty="0">
                <a:solidFill>
                  <a:schemeClr val="tx2"/>
                </a:solidFill>
                <a:effectLst/>
                <a:latin typeface="+mn-lt"/>
                <a:ea typeface="+mn-ea"/>
                <a:cs typeface="+mn-cs"/>
              </a:rPr>
              <a:t> and / or </a:t>
            </a:r>
            <a:r>
              <a:rPr lang="en-US" sz="1200" kern="1200" dirty="0">
                <a:solidFill>
                  <a:schemeClr val="tx2"/>
                </a:solidFill>
                <a:effectLst/>
                <a:latin typeface="+mn-lt"/>
                <a:ea typeface="+mn-ea"/>
                <a:cs typeface="+mn-cs"/>
              </a:rPr>
              <a:t>problem(s) privately. Find out exactly what is going on.  Don’t make assumptions and pre-judgments.</a:t>
            </a:r>
          </a:p>
          <a:p>
            <a:r>
              <a:rPr lang="en-US" sz="1200" kern="1200" dirty="0">
                <a:solidFill>
                  <a:schemeClr val="tx2"/>
                </a:solidFill>
                <a:effectLst/>
                <a:latin typeface="+mn-lt"/>
                <a:ea typeface="+mn-ea"/>
                <a:cs typeface="+mn-cs"/>
              </a:rPr>
              <a:t> </a:t>
            </a:r>
          </a:p>
          <a:p>
            <a:r>
              <a:rPr lang="en-US" sz="1200" kern="1200" dirty="0">
                <a:solidFill>
                  <a:schemeClr val="tx2"/>
                </a:solidFill>
                <a:effectLst/>
                <a:latin typeface="+mn-lt"/>
                <a:ea typeface="+mn-ea"/>
                <a:cs typeface="+mn-cs"/>
              </a:rPr>
              <a:t>There are many ways to keep in contact with a parent or guardian. When you build a partnership with the parent or guardian, the student will benefit from it greatly. You can use online services, letters, or phone calls for communication purposes. Face-to-face meetings, such as an open house or a school function, are good opportunities for you to distribute your contact information card (business card). This</a:t>
            </a:r>
            <a:r>
              <a:rPr lang="en-US" sz="1200" kern="1200" baseline="0" dirty="0">
                <a:solidFill>
                  <a:schemeClr val="tx2"/>
                </a:solidFill>
                <a:effectLst/>
                <a:latin typeface="+mn-lt"/>
                <a:ea typeface="+mn-ea"/>
                <a:cs typeface="+mn-cs"/>
              </a:rPr>
              <a:t> card should include</a:t>
            </a:r>
            <a:r>
              <a:rPr lang="en-US" sz="1200" kern="1200" dirty="0">
                <a:solidFill>
                  <a:schemeClr val="tx2"/>
                </a:solidFill>
                <a:effectLst/>
                <a:latin typeface="+mn-lt"/>
                <a:ea typeface="+mn-ea"/>
                <a:cs typeface="+mn-cs"/>
              </a:rPr>
              <a:t> your name, email address, cell phone number (optional), classroom number and school phone number. </a:t>
            </a:r>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66268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2"/>
                </a:solidFill>
                <a:effectLst/>
                <a:latin typeface="+mn-lt"/>
                <a:ea typeface="+mn-ea"/>
                <a:cs typeface="+mn-cs"/>
              </a:rPr>
              <a:t>Develop your lessons with the “why” built in. Are your lessons engaging your students from the beginning, and do they include higher-order thinking skills? An effective teacher designs lessons for student mastery.</a:t>
            </a:r>
          </a:p>
          <a:p>
            <a:r>
              <a:rPr lang="en-US" sz="1200" kern="1200" dirty="0">
                <a:solidFill>
                  <a:schemeClr val="tx2"/>
                </a:solidFill>
                <a:effectLst/>
                <a:latin typeface="+mn-lt"/>
                <a:ea typeface="+mn-ea"/>
                <a:cs typeface="+mn-cs"/>
              </a:rPr>
              <a:t> </a:t>
            </a:r>
            <a:endParaRPr lang="en-US" dirty="0"/>
          </a:p>
          <a:p>
            <a:pPr marL="171450" indent="-171450">
              <a:buFont typeface="Arial" pitchFamily="34" charset="0"/>
              <a:buChar char="•"/>
            </a:pPr>
            <a:r>
              <a:rPr lang="en-US" dirty="0"/>
              <a:t>Have procedures set in place</a:t>
            </a:r>
            <a:r>
              <a:rPr lang="en-US" baseline="0" dirty="0"/>
              <a:t> and enforce the procedures.  A review of the procedures might need to be addressed on a monthly basis. How are you going to transition from one activity to another or do you have activities in place for students who finish their work early? Routines and the student’s adherence to them will benefit special needs and ESL students.</a:t>
            </a:r>
            <a:endParaRPr lang="en-US" dirty="0"/>
          </a:p>
          <a:p>
            <a:pPr marL="171450" indent="-171450">
              <a:buFont typeface="Arial" pitchFamily="34" charset="0"/>
              <a:buChar char="•"/>
            </a:pPr>
            <a:endParaRPr lang="en-US" dirty="0"/>
          </a:p>
          <a:p>
            <a:pPr marL="171450" indent="-171450">
              <a:buFont typeface="Arial" pitchFamily="34" charset="0"/>
              <a:buChar char="•"/>
            </a:pPr>
            <a:r>
              <a:rPr lang="en-US" dirty="0"/>
              <a:t>Displaying</a:t>
            </a:r>
            <a:r>
              <a:rPr lang="en-US" baseline="0" dirty="0"/>
              <a:t> a zest for teaching helps establish a positive tone in the classroom. </a:t>
            </a:r>
            <a:r>
              <a:rPr lang="en-US" dirty="0"/>
              <a:t>Share personal stories</a:t>
            </a:r>
            <a:r>
              <a:rPr lang="en-US" baseline="0" dirty="0"/>
              <a:t> and display verbal and nonverbal signals</a:t>
            </a:r>
            <a:endParaRPr lang="en-US" dirty="0"/>
          </a:p>
          <a:p>
            <a:pPr marL="171450" indent="-171450">
              <a:buFont typeface="Arial" pitchFamily="34" charset="0"/>
              <a:buChar char="•"/>
            </a:pPr>
            <a:endParaRPr lang="en-US" dirty="0"/>
          </a:p>
          <a:p>
            <a:pPr marL="171450" indent="-171450">
              <a:buFont typeface="Arial" pitchFamily="34" charset="0"/>
              <a:buChar char="•"/>
            </a:pPr>
            <a:r>
              <a:rPr lang="en-US" dirty="0"/>
              <a:t>Establish expectations which are fair to everyone and provide an</a:t>
            </a:r>
            <a:r>
              <a:rPr lang="en-US" baseline="0" dirty="0"/>
              <a:t> environment in which students are safe. Build good relationships by everyone using common courtesies, attend to their needs and highlight students’ interests and achievements.</a:t>
            </a:r>
            <a:endParaRPr lang="en-US" dirty="0"/>
          </a:p>
          <a:p>
            <a:pPr marL="171450" indent="-171450">
              <a:buFont typeface="Arial" pitchFamily="34" charset="0"/>
              <a:buChar char="•"/>
            </a:pPr>
            <a:endParaRPr lang="en-US" dirty="0"/>
          </a:p>
          <a:p>
            <a:pPr marL="171450" indent="-171450">
              <a:buFont typeface="Arial" pitchFamily="34" charset="0"/>
              <a:buChar char="•"/>
            </a:pPr>
            <a:r>
              <a:rPr lang="en-US" dirty="0"/>
              <a:t>Provide praise and feedback to your students. </a:t>
            </a:r>
          </a:p>
          <a:p>
            <a:pPr marL="171450" indent="-171450">
              <a:buFont typeface="Arial" pitchFamily="34" charset="0"/>
              <a:buChar char="•"/>
            </a:pPr>
            <a:endParaRPr lang="en-US" dirty="0"/>
          </a:p>
          <a:p>
            <a:pPr marL="171450" indent="-171450">
              <a:buFont typeface="Arial" pitchFamily="34" charset="0"/>
              <a:buChar char="•"/>
            </a:pPr>
            <a:r>
              <a:rPr lang="en-US" dirty="0"/>
              <a:t>Move the students around</a:t>
            </a:r>
            <a:r>
              <a:rPr lang="en-US" baseline="0" dirty="0"/>
              <a:t> in different groups or set-up centers pertaining to the content.</a:t>
            </a:r>
            <a:endParaRPr lang="en-US" dirty="0"/>
          </a:p>
          <a:p>
            <a:pPr marL="171450" indent="-171450">
              <a:buFont typeface="Arial" pitchFamily="34" charset="0"/>
              <a:buChar char="•"/>
            </a:pPr>
            <a:endParaRPr lang="en-US" dirty="0"/>
          </a:p>
          <a:p>
            <a:pPr marL="171450" indent="-171450">
              <a:buFont typeface="Arial" pitchFamily="34" charset="0"/>
              <a:buChar char="•"/>
            </a:pPr>
            <a:r>
              <a:rPr lang="en-US" dirty="0"/>
              <a:t>Use humor in the form of funny headlines</a:t>
            </a:r>
            <a:r>
              <a:rPr lang="en-US" baseline="0" dirty="0"/>
              <a:t>, quotes, movie clips or media entertainment (subject based). Games can provide an avenue as a review.</a:t>
            </a:r>
            <a:endParaRPr lang="en-US" dirty="0"/>
          </a:p>
          <a:p>
            <a:pPr marL="171450" indent="-171450">
              <a:buFont typeface="Arial" pitchFamily="34" charset="0"/>
              <a:buChar char="•"/>
            </a:pPr>
            <a:endParaRPr lang="en-US" dirty="0"/>
          </a:p>
          <a:p>
            <a:pPr lvl="0"/>
            <a:r>
              <a:rPr lang="en-US" dirty="0"/>
              <a:t>Does the content</a:t>
            </a:r>
            <a:r>
              <a:rPr lang="en-US" baseline="0" dirty="0"/>
              <a:t> or lesson being addressed lead to applications to a real-world situation? </a:t>
            </a:r>
            <a:r>
              <a:rPr lang="en-US" sz="1200" kern="1200" dirty="0">
                <a:solidFill>
                  <a:schemeClr val="tx2"/>
                </a:solidFill>
                <a:effectLst/>
                <a:latin typeface="+mn-lt"/>
                <a:ea typeface="+mn-ea"/>
                <a:cs typeface="+mn-cs"/>
              </a:rPr>
              <a:t>How can you relate Math, English and Science to a real-world situation?</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835521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It is a good idea to re-evaluate your classroom from time to time. Are the current room arrangements and procedures encouraging a positive, effective learning environment?</a:t>
            </a:r>
          </a:p>
          <a:p>
            <a:r>
              <a:rPr lang="en-US" baseline="0" dirty="0"/>
              <a:t> </a:t>
            </a:r>
          </a:p>
          <a:p>
            <a:r>
              <a:rPr lang="en-US" baseline="0" dirty="0"/>
              <a:t>Consider the following:</a:t>
            </a:r>
          </a:p>
          <a:p>
            <a:pPr marL="285750" indent="-285750">
              <a:buFont typeface="Arial" panose="020B0604020202020204" pitchFamily="34" charset="0"/>
              <a:buChar char="•"/>
            </a:pPr>
            <a:r>
              <a:rPr lang="en-US" baseline="0" dirty="0"/>
              <a:t>Room preparation</a:t>
            </a:r>
          </a:p>
          <a:p>
            <a:pPr marL="285750" indent="-285750">
              <a:buFont typeface="Arial" panose="020B0604020202020204" pitchFamily="34" charset="0"/>
              <a:buChar char="•"/>
            </a:pPr>
            <a:r>
              <a:rPr lang="en-US" baseline="0" dirty="0"/>
              <a:t>Beginning of class</a:t>
            </a:r>
          </a:p>
          <a:p>
            <a:pPr marL="285750" indent="-285750">
              <a:buFont typeface="Arial" panose="020B0604020202020204" pitchFamily="34" charset="0"/>
              <a:buChar char="•"/>
            </a:pPr>
            <a:r>
              <a:rPr lang="en-US" baseline="0" dirty="0"/>
              <a:t>In / out of room procedures</a:t>
            </a:r>
          </a:p>
          <a:p>
            <a:pPr marL="285750" indent="-285750">
              <a:buFont typeface="Arial" panose="020B0604020202020204" pitchFamily="34" charset="0"/>
              <a:buChar char="•"/>
            </a:pPr>
            <a:r>
              <a:rPr lang="en-US" baseline="0" dirty="0"/>
              <a:t>Materials and equipment</a:t>
            </a:r>
          </a:p>
          <a:p>
            <a:pPr marL="285750" indent="-285750">
              <a:buFont typeface="Arial" panose="020B0604020202020204" pitchFamily="34" charset="0"/>
              <a:buChar char="•"/>
            </a:pPr>
            <a:r>
              <a:rPr lang="en-US" baseline="0" dirty="0"/>
              <a:t>Seat work and instruction procedures</a:t>
            </a:r>
          </a:p>
          <a:p>
            <a:pPr marL="285750" indent="-285750">
              <a:buFont typeface="Arial" panose="020B0604020202020204" pitchFamily="34" charset="0"/>
              <a:buChar char="•"/>
            </a:pPr>
            <a:r>
              <a:rPr lang="en-US" baseline="0" dirty="0"/>
              <a:t>Ending class</a:t>
            </a:r>
          </a:p>
          <a:p>
            <a:pPr marL="285750" indent="-285750">
              <a:buFont typeface="Arial" panose="020B0604020202020204" pitchFamily="34" charset="0"/>
              <a:buChar char="•"/>
            </a:pPr>
            <a:r>
              <a:rPr lang="en-US" baseline="0" dirty="0"/>
              <a:t>Grading system</a:t>
            </a:r>
          </a:p>
          <a:p>
            <a:pPr marL="285750" indent="-285750">
              <a:buFont typeface="Arial" panose="020B0604020202020204" pitchFamily="34" charset="0"/>
              <a:buChar char="•"/>
            </a:pPr>
            <a:r>
              <a:rPr lang="en-US" baseline="0" dirty="0"/>
              <a:t>Feedback and monitoring</a:t>
            </a:r>
          </a:p>
          <a:p>
            <a:pPr marL="285750" indent="-285750">
              <a:buFont typeface="Arial" panose="020B0604020202020204" pitchFamily="34" charset="0"/>
              <a:buChar char="•"/>
            </a:pPr>
            <a:r>
              <a:rPr lang="en-US" baseline="0" dirty="0"/>
              <a:t>Communicating assignments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043301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Classroom</a:t>
            </a:r>
            <a:r>
              <a:rPr lang="en-US" baseline="0" dirty="0"/>
              <a:t> guidelines are not procedures. Guidelines</a:t>
            </a:r>
            <a:r>
              <a:rPr lang="en-US" dirty="0"/>
              <a:t> differ from procedures in that they have consequences; whereas</a:t>
            </a:r>
            <a:r>
              <a:rPr lang="en-US" baseline="0" dirty="0"/>
              <a:t> </a:t>
            </a:r>
            <a:r>
              <a:rPr lang="en-US" dirty="0"/>
              <a:t>procedures do not. </a:t>
            </a:r>
          </a:p>
          <a:p>
            <a:endParaRPr lang="en-US" dirty="0"/>
          </a:p>
          <a:p>
            <a:r>
              <a:rPr lang="en-US" dirty="0"/>
              <a:t>Guidelines should:</a:t>
            </a:r>
          </a:p>
          <a:p>
            <a:pPr marL="285750" indent="-285750">
              <a:buFont typeface="Arial" panose="020B0604020202020204" pitchFamily="34" charset="0"/>
              <a:buChar char="•"/>
            </a:pPr>
            <a:r>
              <a:rPr lang="en-US" dirty="0"/>
              <a:t>Be</a:t>
            </a:r>
            <a:r>
              <a:rPr lang="en-US" baseline="0" dirty="0"/>
              <a:t> stated clearly</a:t>
            </a:r>
          </a:p>
          <a:p>
            <a:pPr marL="285750" indent="-285750">
              <a:buFont typeface="Arial" panose="020B0604020202020204" pitchFamily="34" charset="0"/>
              <a:buChar char="•"/>
            </a:pPr>
            <a:r>
              <a:rPr lang="en-US" baseline="0" dirty="0"/>
              <a:t>Be kept to a minimum</a:t>
            </a:r>
          </a:p>
          <a:p>
            <a:pPr marL="285750" indent="-285750">
              <a:buFont typeface="Arial" panose="020B0604020202020204" pitchFamily="34" charset="0"/>
              <a:buChar char="•"/>
            </a:pPr>
            <a:r>
              <a:rPr lang="en-US" dirty="0"/>
              <a:t>Contribute to a positive class climate</a:t>
            </a:r>
          </a:p>
          <a:p>
            <a:pPr marL="285750" indent="-285750">
              <a:buFont typeface="Arial" panose="020B0604020202020204" pitchFamily="34" charset="0"/>
              <a:buChar char="•"/>
            </a:pPr>
            <a:r>
              <a:rPr lang="en-US" dirty="0"/>
              <a:t>Be consistent with school rules</a:t>
            </a:r>
          </a:p>
          <a:p>
            <a:pPr marL="285750" indent="-285750">
              <a:buFont typeface="Arial" panose="020B0604020202020204" pitchFamily="34" charset="0"/>
              <a:buChar char="•"/>
            </a:pPr>
            <a:r>
              <a:rPr lang="en-US" dirty="0"/>
              <a:t>Be reviewed throughout the year</a:t>
            </a:r>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026683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 This</a:t>
            </a:r>
            <a:r>
              <a:rPr lang="en-US" baseline="0" dirty="0"/>
              <a:t> </a:t>
            </a:r>
            <a:r>
              <a:rPr lang="en-US" dirty="0"/>
              <a:t>is an18 minute video which discusses the importance of procedures and classroom management. You may watch it now or assign it as an enrichment</a:t>
            </a:r>
            <a:r>
              <a:rPr lang="en-US" baseline="0" dirty="0"/>
              <a:t> activity.</a:t>
            </a:r>
            <a:endParaRPr lang="en-US" dirty="0"/>
          </a:p>
          <a:p>
            <a:endParaRPr lang="en-US" dirty="0"/>
          </a:p>
          <a:p>
            <a:r>
              <a:rPr lang="en-US" dirty="0"/>
              <a:t>Caring and Control: Creating A Safe and Caring, Positive Classroom</a:t>
            </a:r>
          </a:p>
          <a:p>
            <a:r>
              <a:rPr lang="en-US" dirty="0"/>
              <a:t>Valuable resource for teachers and students to learn strategies for creating effective classroom environments.</a:t>
            </a:r>
          </a:p>
          <a:p>
            <a:r>
              <a:rPr lang="en-US" dirty="0"/>
              <a:t>https://www.teachingchannel.org/videos/create-a-safe-classroom</a:t>
            </a:r>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332077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2"/>
                </a:solidFill>
                <a:effectLst/>
                <a:latin typeface="+mn-lt"/>
                <a:ea typeface="+mn-ea"/>
                <a:cs typeface="+mn-cs"/>
              </a:rPr>
              <a:t>Use a noise maker to get students' attention.  A horn, whistle</a:t>
            </a:r>
            <a:r>
              <a:rPr lang="en-US" sz="1200" kern="1200" baseline="0" dirty="0">
                <a:solidFill>
                  <a:schemeClr val="tx2"/>
                </a:solidFill>
                <a:effectLst/>
                <a:latin typeface="+mn-lt"/>
                <a:ea typeface="+mn-ea"/>
                <a:cs typeface="+mn-cs"/>
              </a:rPr>
              <a:t> </a:t>
            </a:r>
            <a:r>
              <a:rPr lang="en-US" sz="1200" kern="1200" dirty="0">
                <a:solidFill>
                  <a:schemeClr val="tx2"/>
                </a:solidFill>
                <a:effectLst/>
                <a:latin typeface="+mn-lt"/>
                <a:ea typeface="+mn-ea"/>
                <a:cs typeface="+mn-cs"/>
              </a:rPr>
              <a:t>or other device is effective because it will get their attention and you won’t have to shout. You can also assign a different noise maker to signify the beginning of a lesson and the end of the lesson or activity.</a:t>
            </a:r>
          </a:p>
          <a:p>
            <a:r>
              <a:rPr lang="en-US" sz="1200" kern="1200" dirty="0">
                <a:solidFill>
                  <a:schemeClr val="tx2"/>
                </a:solidFill>
                <a:effectLst/>
                <a:latin typeface="+mn-lt"/>
                <a:ea typeface="+mn-ea"/>
                <a:cs typeface="+mn-cs"/>
              </a:rPr>
              <a:t> </a:t>
            </a:r>
          </a:p>
          <a:p>
            <a:r>
              <a:rPr lang="en-US" sz="1200" kern="1200" dirty="0">
                <a:solidFill>
                  <a:schemeClr val="tx2"/>
                </a:solidFill>
                <a:effectLst/>
                <a:latin typeface="+mn-lt"/>
                <a:ea typeface="+mn-ea"/>
                <a:cs typeface="+mn-cs"/>
              </a:rPr>
              <a:t>Teach and enforce your routines. Routines are very important because you are training the students to respond a certain way. You can assign one person in each group to be responsible for getting his or her group quiet. You can call these students the Silent Ones. This is going to help you get the attention of the entire class in a quick and effective manner. Assign this job to those students who are strong-willed ringleaders. They will react to these duties in a positive manner. You can also use the hands-up technique. When your hand is in the air, this a signal for the students to be quiet.</a:t>
            </a:r>
          </a:p>
          <a:p>
            <a:r>
              <a:rPr lang="en-US" sz="1200" kern="1200" dirty="0">
                <a:solidFill>
                  <a:schemeClr val="tx2"/>
                </a:solidFill>
                <a:effectLst/>
                <a:latin typeface="+mn-lt"/>
                <a:ea typeface="+mn-ea"/>
                <a:cs typeface="+mn-cs"/>
              </a:rPr>
              <a:t> </a:t>
            </a:r>
          </a:p>
          <a:p>
            <a:r>
              <a:rPr lang="en-US" sz="1200" kern="1200" dirty="0">
                <a:solidFill>
                  <a:schemeClr val="tx2"/>
                </a:solidFill>
                <a:effectLst/>
                <a:latin typeface="+mn-lt"/>
                <a:ea typeface="+mn-ea"/>
                <a:cs typeface="+mn-cs"/>
              </a:rPr>
              <a:t>A visual reminder is the easiest way to get their attention. Use three pieces of construction paper in the colors red, yellow and green. Cut them into circles. The green card means noise levels are fine, the yellow card means drop noise levels, and the red card indicates students have 30 seconds to stop talking and pay attention to you. Visual reminders take away the need to use your voice all the time.</a:t>
            </a:r>
          </a:p>
          <a:p>
            <a:r>
              <a:rPr lang="en-US" sz="1200" kern="1200" dirty="0">
                <a:solidFill>
                  <a:schemeClr val="tx2"/>
                </a:solidFill>
                <a:effectLst/>
                <a:latin typeface="+mn-lt"/>
                <a:ea typeface="+mn-ea"/>
                <a:cs typeface="+mn-cs"/>
              </a:rPr>
              <a:t> </a:t>
            </a:r>
          </a:p>
          <a:p>
            <a:r>
              <a:rPr lang="en-US" sz="1200" kern="1200" dirty="0">
                <a:solidFill>
                  <a:schemeClr val="tx2"/>
                </a:solidFill>
                <a:effectLst/>
                <a:latin typeface="+mn-lt"/>
                <a:ea typeface="+mn-ea"/>
                <a:cs typeface="+mn-cs"/>
              </a:rPr>
              <a:t>The unexpected is a guarantee to get everyone’s attention. Set your room up in a different manner by adding props, equipment, a demonstration or with all the lights off and music playing.  As soon as students see this, they are going to want to know what is going on.  This is your opportunity to say “As soon as I have everyone’s attention and you are quiet, I will tell you what we are doing today.”</a:t>
            </a:r>
          </a:p>
          <a:p>
            <a:r>
              <a:rPr lang="en-US" sz="1200" kern="1200" dirty="0">
                <a:solidFill>
                  <a:schemeClr val="tx2"/>
                </a:solidFill>
                <a:effectLst/>
                <a:latin typeface="+mn-lt"/>
                <a:ea typeface="+mn-ea"/>
                <a:cs typeface="+mn-cs"/>
              </a:rPr>
              <a:t> </a:t>
            </a:r>
          </a:p>
          <a:p>
            <a:r>
              <a:rPr lang="en-US" sz="1200" kern="1200" dirty="0">
                <a:solidFill>
                  <a:schemeClr val="tx2"/>
                </a:solidFill>
                <a:effectLst/>
                <a:latin typeface="+mn-lt"/>
                <a:ea typeface="+mn-ea"/>
                <a:cs typeface="+mn-cs"/>
              </a:rPr>
              <a:t>A countdown is a good strategy for regrouping the class. You can count down from ten to one or from five to one. As you are counting down, verbally express the progress of the students with phrases such as “I like that students at table four have cleaned up all their materials and are ready for instructions.”</a:t>
            </a:r>
          </a:p>
          <a:p>
            <a:r>
              <a:rPr lang="en-US" sz="1200" kern="1200" dirty="0">
                <a:solidFill>
                  <a:schemeClr val="tx2"/>
                </a:solidFill>
                <a:effectLst/>
                <a:latin typeface="+mn-lt"/>
                <a:ea typeface="+mn-ea"/>
                <a:cs typeface="+mn-cs"/>
              </a:rPr>
              <a:t> </a:t>
            </a:r>
          </a:p>
          <a:p>
            <a:r>
              <a:rPr lang="en-US" sz="1200" kern="1200" dirty="0">
                <a:solidFill>
                  <a:schemeClr val="tx2"/>
                </a:solidFill>
                <a:effectLst/>
                <a:latin typeface="+mn-lt"/>
                <a:ea typeface="+mn-ea"/>
                <a:cs typeface="+mn-cs"/>
              </a:rPr>
              <a:t>Classroom Management Strategies to Take Control of Noisy Students</a:t>
            </a:r>
          </a:p>
          <a:p>
            <a:r>
              <a:rPr lang="en-US" sz="1200" kern="1200" dirty="0">
                <a:solidFill>
                  <a:schemeClr val="tx2"/>
                </a:solidFill>
                <a:effectLst/>
                <a:latin typeface="+mn-lt"/>
                <a:ea typeface="+mn-ea"/>
                <a:cs typeface="+mn-cs"/>
              </a:rPr>
              <a:t>These strategies were obtained from this video. It explains a little-used and often-forgotten but very effective classroom management strategy for taking control of</a:t>
            </a:r>
            <a:r>
              <a:rPr lang="en-US" sz="1200" kern="1200" baseline="0" dirty="0">
                <a:solidFill>
                  <a:schemeClr val="tx2"/>
                </a:solidFill>
                <a:effectLst/>
                <a:latin typeface="+mn-lt"/>
                <a:ea typeface="+mn-ea"/>
                <a:cs typeface="+mn-cs"/>
              </a:rPr>
              <a:t> </a:t>
            </a:r>
            <a:r>
              <a:rPr lang="en-US" sz="1200" kern="1200" dirty="0">
                <a:solidFill>
                  <a:schemeClr val="tx2"/>
                </a:solidFill>
                <a:effectLst/>
                <a:latin typeface="+mn-lt"/>
                <a:ea typeface="+mn-ea"/>
                <a:cs typeface="+mn-cs"/>
              </a:rPr>
              <a:t>tough groups of students right at the start of lessons. </a:t>
            </a:r>
          </a:p>
          <a:p>
            <a:r>
              <a:rPr lang="en-US" sz="1200" kern="1200" dirty="0">
                <a:solidFill>
                  <a:schemeClr val="tx2"/>
                </a:solidFill>
                <a:effectLst/>
                <a:latin typeface="+mn-lt"/>
                <a:ea typeface="+mn-ea"/>
                <a:cs typeface="+mn-cs"/>
              </a:rPr>
              <a:t>http://youtu.be/u086rr7SRso</a:t>
            </a:r>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4159476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 Like a</a:t>
            </a:r>
            <a:r>
              <a:rPr lang="en-US" baseline="0" dirty="0"/>
              <a:t> Champion: Getting Everyone’s Attention in Class</a:t>
            </a:r>
          </a:p>
          <a:p>
            <a:r>
              <a:rPr lang="en-US" sz="1200" b="0" i="0" kern="1200" dirty="0">
                <a:solidFill>
                  <a:schemeClr val="tx2"/>
                </a:solidFill>
                <a:effectLst/>
                <a:latin typeface="+mn-lt"/>
                <a:ea typeface="+mn-ea"/>
                <a:cs typeface="+mn-cs"/>
              </a:rPr>
              <a:t>Author Doug </a:t>
            </a:r>
            <a:r>
              <a:rPr lang="en-US" sz="1200" b="0" i="0" kern="1200" dirty="0" err="1">
                <a:solidFill>
                  <a:schemeClr val="tx2"/>
                </a:solidFill>
                <a:effectLst/>
                <a:latin typeface="+mn-lt"/>
                <a:ea typeface="+mn-ea"/>
                <a:cs typeface="+mn-cs"/>
              </a:rPr>
              <a:t>Lemov</a:t>
            </a:r>
            <a:r>
              <a:rPr lang="en-US" sz="1200" b="0" i="0" kern="1200" dirty="0">
                <a:solidFill>
                  <a:schemeClr val="tx2"/>
                </a:solidFill>
                <a:effectLst/>
                <a:latin typeface="+mn-lt"/>
                <a:ea typeface="+mn-ea"/>
                <a:cs typeface="+mn-cs"/>
              </a:rPr>
              <a:t> shows how teachers use the 100% technique to get everyone's attention during a class.</a:t>
            </a:r>
            <a:endParaRPr lang="en-US" baseline="0" dirty="0"/>
          </a:p>
          <a:p>
            <a:r>
              <a:rPr lang="en-US" dirty="0"/>
              <a:t>http://youtu.be/EC0ltKOwF_A</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971744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t>Now</a:t>
            </a:r>
            <a:r>
              <a:rPr lang="en-US" baseline="0" dirty="0"/>
              <a:t> let’s a</a:t>
            </a:r>
            <a:r>
              <a:rPr lang="en-US" dirty="0"/>
              <a:t>ccess and explore the Statewide Instructional Resources Development Center website for additional tools and strategies in classroom management.</a:t>
            </a:r>
          </a:p>
          <a:p>
            <a:pPr marL="0" marR="0" indent="0" algn="l" defTabSz="1218987"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2"/>
                </a:solidFill>
                <a:effectLst/>
                <a:latin typeface="+mn-lt"/>
                <a:ea typeface="+mn-ea"/>
                <a:cs typeface="+mn-cs"/>
              </a:rPr>
              <a:t>Teacher note: You may share the resources with the students or assign the articles as an enrichment activity.</a:t>
            </a:r>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2338470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You may</a:t>
            </a:r>
            <a:r>
              <a:rPr lang="en-US" sz="1200" baseline="0" dirty="0"/>
              <a:t> elect to have the students take this quiz individually or as a group.</a:t>
            </a:r>
            <a:endParaRPr lang="en-US" sz="1200" dirty="0"/>
          </a:p>
          <a:p>
            <a:endParaRPr lang="en-US" sz="1200" dirty="0"/>
          </a:p>
          <a:p>
            <a:r>
              <a:rPr lang="en-US" sz="1200" dirty="0"/>
              <a:t>Harry K. Wong</a:t>
            </a:r>
            <a:r>
              <a:rPr lang="en-US" sz="1200" baseline="0" dirty="0"/>
              <a:t> </a:t>
            </a:r>
            <a:r>
              <a:rPr lang="en-US" sz="1200" dirty="0"/>
              <a:t>Publications, Inc.</a:t>
            </a:r>
          </a:p>
          <a:p>
            <a:r>
              <a:rPr lang="en-US" sz="1200" dirty="0"/>
              <a:t>Check Your</a:t>
            </a:r>
            <a:r>
              <a:rPr lang="en-US" sz="1200" baseline="0" dirty="0"/>
              <a:t> Teaching Effectiveness</a:t>
            </a:r>
          </a:p>
          <a:p>
            <a:pPr marL="0" marR="0" indent="0" algn="l" defTabSz="1218987" rtl="0" eaLnBrk="1" fontAlgn="auto" latinLnBrk="0" hangingPunct="1">
              <a:lnSpc>
                <a:spcPct val="100000"/>
              </a:lnSpc>
              <a:spcBef>
                <a:spcPts val="0"/>
              </a:spcBef>
              <a:spcAft>
                <a:spcPts val="0"/>
              </a:spcAft>
              <a:buClrTx/>
              <a:buSzTx/>
              <a:buFontTx/>
              <a:buNone/>
              <a:tabLst/>
              <a:defRPr/>
            </a:pPr>
            <a:r>
              <a:rPr lang="en-US" sz="1200" dirty="0">
                <a:hlinkClick r:id="rId3"/>
              </a:rPr>
              <a:t>https://www.effectiveteaching.com/teacherquiz.php</a:t>
            </a:r>
            <a:endParaRPr lang="en-US" sz="120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1170856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 you create the</a:t>
            </a:r>
            <a:r>
              <a:rPr lang="en-US" baseline="0" dirty="0"/>
              <a:t> right environment?</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459910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2"/>
                </a:solidFill>
                <a:effectLst/>
                <a:latin typeface="+mn-lt"/>
                <a:ea typeface="+mn-ea"/>
                <a:cs typeface="+mn-cs"/>
              </a:rPr>
              <a:t>A key component of success in the classroom is YOU as a teacher!! </a:t>
            </a:r>
            <a:r>
              <a:rPr lang="en-US" dirty="0"/>
              <a:t>What</a:t>
            </a:r>
            <a:r>
              <a:rPr lang="en-US" baseline="0" dirty="0"/>
              <a:t> kind of classroom do you want to have? Why is classroom management so vital for the success of a teacher and the students?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368950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How can a teacher establish an effective classroom?</a:t>
            </a:r>
          </a:p>
          <a:p>
            <a:endParaRPr lang="en-US" baseline="0" dirty="0"/>
          </a:p>
          <a:p>
            <a:r>
              <a:rPr lang="en-US" baseline="0" dirty="0"/>
              <a:t>What does a proficient and effective teacher look like? </a:t>
            </a:r>
          </a:p>
          <a:p>
            <a:endParaRPr lang="en-US" baseline="0" dirty="0"/>
          </a:p>
          <a:p>
            <a:r>
              <a:rPr lang="en-US" baseline="0" dirty="0"/>
              <a:t>Describe the most proficient and effective teacher you have ever had.</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812944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a:t>
            </a:r>
            <a:r>
              <a:rPr lang="en-US" baseline="0" dirty="0"/>
              <a:t> you been in a poorly managed classroom? How were the students behaving?</a:t>
            </a:r>
          </a:p>
          <a:p>
            <a:endParaRPr lang="en-US" dirty="0"/>
          </a:p>
          <a:p>
            <a:r>
              <a:rPr lang="en-US" dirty="0"/>
              <a:t>As a teacher, you are a classroom manager.</a:t>
            </a:r>
            <a:r>
              <a:rPr lang="en-US" baseline="0" dirty="0"/>
              <a:t>  Effective teaching and learning cannot take place if the teacher manages his or her classroom poorly. What does a poorly managed classroom look like?</a:t>
            </a:r>
          </a:p>
          <a:p>
            <a:pPr marL="171450" marR="0" indent="-171450" algn="l" defTabSz="1218987" rtl="0" eaLnBrk="1" fontAlgn="auto" latinLnBrk="0" hangingPunct="1">
              <a:lnSpc>
                <a:spcPct val="100000"/>
              </a:lnSpc>
              <a:spcBef>
                <a:spcPts val="0"/>
              </a:spcBef>
              <a:spcAft>
                <a:spcPts val="0"/>
              </a:spcAft>
              <a:buClrTx/>
              <a:buSzTx/>
              <a:buFont typeface="Arial" pitchFamily="34" charset="0"/>
              <a:buChar char="•"/>
              <a:tabLst/>
              <a:defRPr/>
            </a:pPr>
            <a:r>
              <a:rPr lang="en-US" baseline="0" dirty="0"/>
              <a:t>Chaos in the classroom</a:t>
            </a:r>
          </a:p>
          <a:p>
            <a:pPr marL="171450" marR="0" indent="-171450" algn="l" defTabSz="1218987" rtl="0" eaLnBrk="1" fontAlgn="auto" latinLnBrk="0" hangingPunct="1">
              <a:lnSpc>
                <a:spcPct val="100000"/>
              </a:lnSpc>
              <a:spcBef>
                <a:spcPts val="0"/>
              </a:spcBef>
              <a:spcAft>
                <a:spcPts val="0"/>
              </a:spcAft>
              <a:buClrTx/>
              <a:buSzTx/>
              <a:buFont typeface="Arial" pitchFamily="34" charset="0"/>
              <a:buChar char="•"/>
              <a:tabLst/>
              <a:defRPr/>
            </a:pPr>
            <a:r>
              <a:rPr lang="en-US" baseline="0" dirty="0"/>
              <a:t>Disorderly conduct</a:t>
            </a:r>
          </a:p>
          <a:p>
            <a:pPr marL="171450" marR="0" indent="-171450" algn="l" defTabSz="1218987" rtl="0" eaLnBrk="1" fontAlgn="auto" latinLnBrk="0" hangingPunct="1">
              <a:lnSpc>
                <a:spcPct val="100000"/>
              </a:lnSpc>
              <a:spcBef>
                <a:spcPts val="0"/>
              </a:spcBef>
              <a:spcAft>
                <a:spcPts val="0"/>
              </a:spcAft>
              <a:buClrTx/>
              <a:buSzTx/>
              <a:buFont typeface="Arial" pitchFamily="34" charset="0"/>
              <a:buChar char="•"/>
              <a:tabLst/>
              <a:defRPr/>
            </a:pPr>
            <a:r>
              <a:rPr lang="en-US" baseline="0" dirty="0"/>
              <a:t>Few classroom procedures in place</a:t>
            </a:r>
          </a:p>
          <a:p>
            <a:pPr marL="171450" marR="0" indent="-171450" algn="l" defTabSz="1218987"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2"/>
                </a:solidFill>
                <a:effectLst/>
                <a:latin typeface="+mn-lt"/>
                <a:ea typeface="+mn-ea"/>
                <a:cs typeface="+mn-cs"/>
              </a:rPr>
              <a:t>Few rules, which are not firmly enforced</a:t>
            </a:r>
            <a:endParaRPr lang="en-US" baseline="0" dirty="0"/>
          </a:p>
          <a:p>
            <a:pPr marL="171450" indent="-171450">
              <a:buFont typeface="Arial" pitchFamily="34" charset="0"/>
              <a:buChar char="•"/>
            </a:pPr>
            <a:r>
              <a:rPr lang="en-US" baseline="0" dirty="0"/>
              <a:t>Students are disrespectful</a:t>
            </a:r>
          </a:p>
          <a:p>
            <a:pPr marL="0" indent="0">
              <a:buFont typeface="Arial" pitchFamily="34" charset="0"/>
              <a:buNone/>
            </a:pPr>
            <a:endParaRPr lang="en-US" baseline="0" dirty="0"/>
          </a:p>
          <a:p>
            <a:pPr marL="0" indent="0">
              <a:buFont typeface="Arial" pitchFamily="34" charset="0"/>
              <a:buNone/>
            </a:pPr>
            <a:r>
              <a:rPr lang="en-US" baseline="0" dirty="0"/>
              <a:t>Who suffers in this type of classroom? Both the students and the teacher!</a:t>
            </a:r>
          </a:p>
          <a:p>
            <a:pPr marL="0" indent="0">
              <a:buFont typeface="Arial" pitchFamily="34" charset="0"/>
              <a:buNone/>
            </a:pPr>
            <a:endParaRPr lang="en-US" baseline="0" dirty="0"/>
          </a:p>
          <a:p>
            <a:pPr marL="0" indent="0">
              <a:buFont typeface="Arial" pitchFamily="34" charset="0"/>
              <a:buNone/>
            </a:pPr>
            <a:r>
              <a:rPr lang="en-US" baseline="0" dirty="0"/>
              <a:t>A well-managed classroom provides an environment in which teaching and learning can thrive. </a:t>
            </a:r>
          </a:p>
          <a:p>
            <a:pPr marL="0" indent="0">
              <a:buFont typeface="Arial" pitchFamily="34" charset="0"/>
              <a:buNone/>
            </a:pPr>
            <a:endParaRPr lang="en-US" baseline="0" dirty="0"/>
          </a:p>
          <a:p>
            <a:pPr marL="0" indent="0">
              <a:buFont typeface="Arial" pitchFamily="34" charset="0"/>
              <a:buNone/>
            </a:pPr>
            <a:r>
              <a:rPr lang="en-US" baseline="0" dirty="0"/>
              <a:t>What kind of classroom do you want to have?</a:t>
            </a:r>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922191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 plan, plan!!</a:t>
            </a:r>
          </a:p>
          <a:p>
            <a:r>
              <a:rPr lang="en-US" dirty="0"/>
              <a:t>What does successful learning look like?</a:t>
            </a:r>
          </a:p>
          <a:p>
            <a:r>
              <a:rPr lang="en-US" dirty="0"/>
              <a:t>It involves teaching and investing time.</a:t>
            </a:r>
          </a:p>
          <a:p>
            <a:endParaRPr lang="en-US" dirty="0"/>
          </a:p>
          <a:p>
            <a:r>
              <a:rPr lang="en-US" sz="1200" kern="1200" dirty="0">
                <a:solidFill>
                  <a:schemeClr val="tx2"/>
                </a:solidFill>
                <a:effectLst/>
                <a:latin typeface="+mn-lt"/>
                <a:ea typeface="+mn-ea"/>
                <a:cs typeface="+mn-cs"/>
              </a:rPr>
              <a:t>As a teacher, you need to invest time and plan ahead of class in order to have an effective classroom. Teach your students, step by step, what successful learning behavior looks like. According to Doug </a:t>
            </a:r>
            <a:r>
              <a:rPr lang="en-US" sz="1200" kern="1200" dirty="0" err="1">
                <a:solidFill>
                  <a:schemeClr val="tx2"/>
                </a:solidFill>
                <a:effectLst/>
                <a:latin typeface="+mn-lt"/>
                <a:ea typeface="+mn-ea"/>
                <a:cs typeface="+mn-cs"/>
              </a:rPr>
              <a:t>Lemov</a:t>
            </a:r>
            <a:r>
              <a:rPr lang="en-US" sz="1200" kern="1200" baseline="0" dirty="0">
                <a:solidFill>
                  <a:schemeClr val="tx2"/>
                </a:solidFill>
                <a:effectLst/>
                <a:latin typeface="+mn-lt"/>
                <a:ea typeface="+mn-ea"/>
                <a:cs typeface="+mn-cs"/>
              </a:rPr>
              <a:t> </a:t>
            </a:r>
            <a:r>
              <a:rPr lang="en-US" sz="1200" kern="1200" dirty="0">
                <a:solidFill>
                  <a:schemeClr val="tx2"/>
                </a:solidFill>
                <a:effectLst/>
                <a:latin typeface="+mn-lt"/>
                <a:ea typeface="+mn-ea"/>
                <a:cs typeface="+mn-cs"/>
              </a:rPr>
              <a:t>in “Teach Like a Champion,” “Teaching with discipline implies a front-end investment in teaching your charges how to be students and that requires a fair amount of planning.”</a:t>
            </a:r>
          </a:p>
          <a:p>
            <a:r>
              <a:rPr lang="en-US" sz="1200" kern="1200" dirty="0">
                <a:solidFill>
                  <a:schemeClr val="tx2"/>
                </a:solidFill>
                <a:effectLst/>
                <a:latin typeface="+mn-lt"/>
                <a:ea typeface="+mn-ea"/>
                <a:cs typeface="+mn-cs"/>
              </a:rPr>
              <a:t> </a:t>
            </a:r>
          </a:p>
          <a:p>
            <a:r>
              <a:rPr lang="en-US" sz="1200" kern="1200" dirty="0">
                <a:solidFill>
                  <a:schemeClr val="tx2"/>
                </a:solidFill>
                <a:effectLst/>
                <a:latin typeface="+mn-lt"/>
                <a:ea typeface="+mn-ea"/>
                <a:cs typeface="+mn-cs"/>
              </a:rPr>
              <a:t>Do you agree with these</a:t>
            </a:r>
            <a:r>
              <a:rPr lang="en-US" sz="1200" kern="1200" baseline="0" dirty="0">
                <a:solidFill>
                  <a:schemeClr val="tx2"/>
                </a:solidFill>
                <a:effectLst/>
                <a:latin typeface="+mn-lt"/>
                <a:ea typeface="+mn-ea"/>
                <a:cs typeface="+mn-cs"/>
              </a:rPr>
              <a:t> quotes? Why or why not?</a:t>
            </a:r>
            <a:endParaRPr lang="en-US" sz="1200" kern="1200" dirty="0">
              <a:solidFill>
                <a:schemeClr val="tx2"/>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951489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Three Steps to Teaching a Procedure</a:t>
            </a:r>
          </a:p>
          <a:p>
            <a:endParaRPr lang="en-US" dirty="0"/>
          </a:p>
          <a:p>
            <a:r>
              <a:rPr lang="en-US" dirty="0"/>
              <a:t>1. Teach: State, explain, demonstrate and model the procedure.</a:t>
            </a:r>
          </a:p>
          <a:p>
            <a:r>
              <a:rPr lang="en-US" dirty="0"/>
              <a:t>2. Rehearse: Practice the procedure under your supervision.</a:t>
            </a:r>
          </a:p>
          <a:p>
            <a:r>
              <a:rPr lang="en-US" dirty="0"/>
              <a:t>3. Reinforce: Reteach, rehearse, practice</a:t>
            </a:r>
            <a:r>
              <a:rPr lang="en-US" baseline="0" dirty="0"/>
              <a:t> </a:t>
            </a:r>
            <a:r>
              <a:rPr lang="en-US" dirty="0"/>
              <a:t>and reinforce the classroom procedure until it becomes a student habit or routine.</a:t>
            </a:r>
          </a:p>
          <a:p>
            <a:endParaRPr lang="en-US" dirty="0"/>
          </a:p>
          <a:p>
            <a:r>
              <a:rPr lang="en-US" dirty="0"/>
              <a:t>A procedure is simply a method or process for getting things done in the classroom. All procedures must be rehearsed.  A procedure is what a teacher wants the student to do, and a routine is what a student winds up doing automatically after rehearsal. Coaches</a:t>
            </a:r>
            <a:r>
              <a:rPr lang="en-US" baseline="0" dirty="0"/>
              <a:t> and </a:t>
            </a:r>
            <a:r>
              <a:rPr lang="en-US" dirty="0"/>
              <a:t>music</a:t>
            </a:r>
            <a:r>
              <a:rPr lang="en-US" baseline="0" dirty="0"/>
              <a:t> and drama teachers do this. </a:t>
            </a:r>
            <a:r>
              <a:rPr lang="en-US" dirty="0"/>
              <a:t>When</a:t>
            </a:r>
            <a:r>
              <a:rPr lang="en-US" baseline="0" dirty="0"/>
              <a:t> students learn your procedures, those procedures will become routines. Downtime will not result in disruptions or chaos. Reinforce a correct procedure and reteach an incorrect one. Procedures help students learn responsibility skills they will use in the classroom and in life. </a:t>
            </a:r>
            <a:endParaRPr lang="en-US" dirty="0"/>
          </a:p>
          <a:p>
            <a:endParaRPr lang="en-US" baseline="0" dirty="0"/>
          </a:p>
          <a:p>
            <a:r>
              <a:rPr lang="en-US" baseline="0" dirty="0"/>
              <a:t>Set up consequences for the students who do not follow your procedures. These consequences have to be laid out before class, easily understood and you must make sure you can fully back and support them. The consequences should be easy to enforce and manage. Put the majority of the responsibility on the students; they are the ones that choose not to follow your classroom rules.</a:t>
            </a:r>
          </a:p>
          <a:p>
            <a:endParaRPr lang="en-US" baseline="0" dirty="0"/>
          </a:p>
          <a:p>
            <a:r>
              <a:rPr lang="en-US" baseline="0" dirty="0"/>
              <a:t>Is it your job to discipline the students? </a:t>
            </a:r>
            <a:r>
              <a:rPr lang="en-US" b="1" baseline="0" dirty="0"/>
              <a:t>No</a:t>
            </a:r>
            <a:r>
              <a:rPr lang="en-US" baseline="0" dirty="0"/>
              <a:t>, it is the job of the school administrators. </a:t>
            </a:r>
          </a:p>
          <a:p>
            <a:endParaRPr lang="en-US" baseline="0" dirty="0"/>
          </a:p>
          <a:p>
            <a:pPr marL="0" marR="0" indent="0" algn="l" defTabSz="1218987" rtl="0" eaLnBrk="1" fontAlgn="auto" latinLnBrk="0" hangingPunct="1">
              <a:lnSpc>
                <a:spcPct val="100000"/>
              </a:lnSpc>
              <a:spcBef>
                <a:spcPts val="0"/>
              </a:spcBef>
              <a:spcAft>
                <a:spcPts val="0"/>
              </a:spcAft>
              <a:buClrTx/>
              <a:buSzTx/>
              <a:buFontTx/>
              <a:buNone/>
              <a:tabLst/>
              <a:defRPr/>
            </a:pPr>
            <a:r>
              <a:rPr lang="en-US" dirty="0"/>
              <a:t>What procedures</a:t>
            </a:r>
            <a:r>
              <a:rPr lang="en-US" baseline="0" dirty="0"/>
              <a:t> should a teacher have in his or her classroom? What procedures do you want in your classroom?</a:t>
            </a:r>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644008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2"/>
                </a:solidFill>
                <a:effectLst/>
                <a:latin typeface="+mn-lt"/>
                <a:ea typeface="+mn-ea"/>
                <a:cs typeface="+mn-cs"/>
              </a:rPr>
              <a:t>Efficiency in the classroom helps ensure an effective learning environment. Established procedures, consistently functional and trained to students at the start of the school year, will meaningfully improve classroom management.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20580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teachingchannel.org/videos/create-a-safe-classroo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hyperlink" Target="http://youtu.be/u086rr7SRso"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6.WMF"/></Relationships>
</file>

<file path=ppt/slides/_rels/slide17.xml.rels><?xml version="1.0" encoding="UTF-8" standalone="yes"?>
<Relationships xmlns="http://schemas.openxmlformats.org/package/2006/relationships"><Relationship Id="rId3" Type="http://schemas.openxmlformats.org/officeDocument/2006/relationships/hyperlink" Target="http://youtu.be/EC0ltKOwF_A"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hyperlink" Target="http://cte.sfasu.edu/rgroup/classroom-management/"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hyperlink" Target="https://www.effectiveteaching.com/teacherquiz.php"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effectiveteaching.com/teacherquiz.php" TargetMode="External"/><Relationship Id="rId2" Type="http://schemas.openxmlformats.org/officeDocument/2006/relationships/hyperlink" Target="http://www.edutopia.org/classroom-management-resource-guide" TargetMode="External"/><Relationship Id="rId1" Type="http://schemas.openxmlformats.org/officeDocument/2006/relationships/slideLayout" Target="../slideLayouts/slideLayout3.xml"/><Relationship Id="rId5" Type="http://schemas.openxmlformats.org/officeDocument/2006/relationships/hyperlink" Target="http://youtu.be/EC0ltKOwF_A" TargetMode="External"/><Relationship Id="rId4" Type="http://schemas.openxmlformats.org/officeDocument/2006/relationships/hyperlink" Target="http://youtu.be/u086rr7SRs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480741" y="1441105"/>
            <a:ext cx="7462935" cy="3413772"/>
          </a:xfrm>
        </p:spPr>
        <p:txBody>
          <a:bodyPr>
            <a:normAutofit/>
          </a:bodyPr>
          <a:lstStyle/>
          <a:p>
            <a:r>
              <a:rPr lang="en-US" sz="6000" dirty="0"/>
              <a:t>More Strategies, Tips and Resources for Managing Your Classroom</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C091D-9483-470F-81EA-9AAAEB3C5F4C}"/>
              </a:ext>
            </a:extLst>
          </p:cNvPr>
          <p:cNvSpPr>
            <a:spLocks noGrp="1"/>
          </p:cNvSpPr>
          <p:nvPr>
            <p:ph type="title"/>
          </p:nvPr>
        </p:nvSpPr>
        <p:spPr/>
        <p:txBody>
          <a:bodyPr/>
          <a:lstStyle/>
          <a:p>
            <a:r>
              <a:rPr lang="en-US" dirty="0"/>
              <a:t>Classroom Management Tips</a:t>
            </a:r>
          </a:p>
        </p:txBody>
      </p:sp>
      <p:sp>
        <p:nvSpPr>
          <p:cNvPr id="3" name="Content Placeholder 2">
            <a:extLst>
              <a:ext uri="{FF2B5EF4-FFF2-40B4-BE49-F238E27FC236}">
                <a16:creationId xmlns:a16="http://schemas.microsoft.com/office/drawing/2014/main" id="{98ED7E95-2642-4ED5-B5BF-6B16DE2FAE47}"/>
              </a:ext>
            </a:extLst>
          </p:cNvPr>
          <p:cNvSpPr>
            <a:spLocks noGrp="1"/>
          </p:cNvSpPr>
          <p:nvPr>
            <p:ph sz="half" idx="1"/>
          </p:nvPr>
        </p:nvSpPr>
        <p:spPr/>
        <p:txBody>
          <a:bodyPr/>
          <a:lstStyle/>
          <a:p>
            <a:pPr marL="68580"/>
            <a:r>
              <a:rPr lang="en-US" dirty="0"/>
              <a:t>Build a community that has a safe, well-managed and friendly environment.</a:t>
            </a:r>
          </a:p>
          <a:p>
            <a:pPr marL="68580"/>
            <a:r>
              <a:rPr lang="en-US" dirty="0"/>
              <a:t>Some fundamentals for working with any age of students are:</a:t>
            </a:r>
          </a:p>
          <a:p>
            <a:pPr marL="457200" indent="-457200">
              <a:buClr>
                <a:schemeClr val="accent1"/>
              </a:buClr>
              <a:buFont typeface="Open Sans" panose="020B0606030504020204" pitchFamily="34" charset="0"/>
              <a:buChar char="&gt;"/>
            </a:pPr>
            <a:r>
              <a:rPr lang="en-US" dirty="0"/>
              <a:t>Providing engaging, age-appropriate instruction</a:t>
            </a:r>
          </a:p>
          <a:p>
            <a:pPr marL="457200" indent="-457200">
              <a:buClr>
                <a:schemeClr val="accent1"/>
              </a:buClr>
              <a:buFont typeface="Open Sans" panose="020B0606030504020204" pitchFamily="34" charset="0"/>
              <a:buChar char="&gt;"/>
            </a:pPr>
            <a:r>
              <a:rPr lang="en-US" dirty="0"/>
              <a:t>Organizing a well-managed classroom</a:t>
            </a:r>
          </a:p>
          <a:p>
            <a:pPr marL="457200" indent="-457200">
              <a:buClr>
                <a:schemeClr val="accent1"/>
              </a:buClr>
              <a:buFont typeface="Open Sans" panose="020B0606030504020204" pitchFamily="34" charset="0"/>
              <a:buChar char="&gt;"/>
            </a:pPr>
            <a:r>
              <a:rPr lang="en-US" dirty="0"/>
              <a:t>Developing positive relationships with students</a:t>
            </a:r>
          </a:p>
          <a:p>
            <a:endParaRPr lang="en-US" dirty="0"/>
          </a:p>
        </p:txBody>
      </p:sp>
      <p:pic>
        <p:nvPicPr>
          <p:cNvPr id="4" name="Content Placeholder 5">
            <a:extLst>
              <a:ext uri="{FF2B5EF4-FFF2-40B4-BE49-F238E27FC236}">
                <a16:creationId xmlns:a16="http://schemas.microsoft.com/office/drawing/2014/main" id="{68C26400-32FD-4897-B9D5-DB3F2D75D8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4839" y="1420420"/>
            <a:ext cx="3764080" cy="4521874"/>
          </a:xfrm>
          <a:prstGeom prst="rect">
            <a:avLst/>
          </a:prstGeom>
        </p:spPr>
      </p:pic>
    </p:spTree>
    <p:extLst>
      <p:ext uri="{BB962C8B-B14F-4D97-AF65-F5344CB8AC3E}">
        <p14:creationId xmlns:p14="http://schemas.microsoft.com/office/powerpoint/2010/main" val="333658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77B9-8A59-40F5-8074-575E477DDB4E}"/>
              </a:ext>
            </a:extLst>
          </p:cNvPr>
          <p:cNvSpPr>
            <a:spLocks noGrp="1"/>
          </p:cNvSpPr>
          <p:nvPr>
            <p:ph type="title"/>
          </p:nvPr>
        </p:nvSpPr>
        <p:spPr/>
        <p:txBody>
          <a:bodyPr/>
          <a:lstStyle/>
          <a:p>
            <a:r>
              <a:rPr lang="en-US" dirty="0"/>
              <a:t>Classroom Management Tips</a:t>
            </a:r>
          </a:p>
        </p:txBody>
      </p:sp>
      <p:sp>
        <p:nvSpPr>
          <p:cNvPr id="3" name="Content Placeholder 2">
            <a:extLst>
              <a:ext uri="{FF2B5EF4-FFF2-40B4-BE49-F238E27FC236}">
                <a16:creationId xmlns:a16="http://schemas.microsoft.com/office/drawing/2014/main" id="{70976788-2C73-4677-A0B2-F063BAC9F9C0}"/>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Create a variety of communication channels</a:t>
            </a:r>
          </a:p>
          <a:p>
            <a:pPr marL="457200" indent="-457200">
              <a:buClr>
                <a:schemeClr val="accent1"/>
              </a:buClr>
              <a:buFont typeface="Open Sans" panose="020B0606030504020204" pitchFamily="34" charset="0"/>
              <a:buChar char="&gt;"/>
            </a:pPr>
            <a:r>
              <a:rPr lang="en-US" dirty="0"/>
              <a:t>Always stay calm and in control of the classroom</a:t>
            </a:r>
          </a:p>
          <a:p>
            <a:pPr marL="457200" indent="-457200">
              <a:buClr>
                <a:schemeClr val="accent1"/>
              </a:buClr>
              <a:buFont typeface="Open Sans" panose="020B0606030504020204" pitchFamily="34" charset="0"/>
              <a:buChar char="&gt;"/>
            </a:pPr>
            <a:r>
              <a:rPr lang="en-US" dirty="0"/>
              <a:t>Know the students you teach</a:t>
            </a:r>
          </a:p>
          <a:p>
            <a:pPr marL="457200" indent="-457200">
              <a:buClr>
                <a:schemeClr val="accent1"/>
              </a:buClr>
              <a:buFont typeface="Open Sans" panose="020B0606030504020204" pitchFamily="34" charset="0"/>
              <a:buChar char="&gt;"/>
            </a:pPr>
            <a:r>
              <a:rPr lang="en-US" dirty="0"/>
              <a:t>Be consistent</a:t>
            </a:r>
          </a:p>
          <a:p>
            <a:pPr marL="457200" indent="-457200">
              <a:buClr>
                <a:schemeClr val="accent1"/>
              </a:buClr>
              <a:buFont typeface="Open Sans" panose="020B0606030504020204" pitchFamily="34" charset="0"/>
              <a:buChar char="&gt;"/>
            </a:pPr>
            <a:r>
              <a:rPr lang="en-US" dirty="0"/>
              <a:t>Address conflict wisely and quickly</a:t>
            </a:r>
          </a:p>
          <a:p>
            <a:pPr marL="457200" indent="-457200">
              <a:buClr>
                <a:schemeClr val="accent1"/>
              </a:buClr>
              <a:buFont typeface="Open Sans" panose="020B0606030504020204" pitchFamily="34" charset="0"/>
              <a:buChar char="&gt;"/>
            </a:pPr>
            <a:r>
              <a:rPr lang="en-US" dirty="0"/>
              <a:t>Keep in contact with parents / guardians</a:t>
            </a:r>
          </a:p>
          <a:p>
            <a:endParaRPr lang="en-US" dirty="0"/>
          </a:p>
        </p:txBody>
      </p:sp>
      <p:pic>
        <p:nvPicPr>
          <p:cNvPr id="4" name="Content Placeholder 5">
            <a:extLst>
              <a:ext uri="{FF2B5EF4-FFF2-40B4-BE49-F238E27FC236}">
                <a16:creationId xmlns:a16="http://schemas.microsoft.com/office/drawing/2014/main" id="{8B082F64-7EE7-4EEF-AB84-7F2022DB5E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1317" y="1204042"/>
            <a:ext cx="3496451" cy="4626864"/>
          </a:xfrm>
          <a:prstGeom prst="rect">
            <a:avLst/>
          </a:prstGeom>
        </p:spPr>
      </p:pic>
    </p:spTree>
    <p:extLst>
      <p:ext uri="{BB962C8B-B14F-4D97-AF65-F5344CB8AC3E}">
        <p14:creationId xmlns:p14="http://schemas.microsoft.com/office/powerpoint/2010/main" val="2367967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C334F-EDBC-4457-A30F-9359C5E9CDA8}"/>
              </a:ext>
            </a:extLst>
          </p:cNvPr>
          <p:cNvSpPr>
            <a:spLocks noGrp="1"/>
          </p:cNvSpPr>
          <p:nvPr>
            <p:ph type="title"/>
          </p:nvPr>
        </p:nvSpPr>
        <p:spPr/>
        <p:txBody>
          <a:bodyPr/>
          <a:lstStyle/>
          <a:p>
            <a:r>
              <a:rPr lang="en-US" dirty="0"/>
              <a:t>Plan for High Engagement</a:t>
            </a:r>
          </a:p>
        </p:txBody>
      </p:sp>
      <p:sp>
        <p:nvSpPr>
          <p:cNvPr id="3" name="Content Placeholder 2">
            <a:extLst>
              <a:ext uri="{FF2B5EF4-FFF2-40B4-BE49-F238E27FC236}">
                <a16:creationId xmlns:a16="http://schemas.microsoft.com/office/drawing/2014/main" id="{A5CD05E9-5887-4DC8-B233-3629C61965B2}"/>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Application of knowledge</a:t>
            </a:r>
          </a:p>
          <a:p>
            <a:pPr marL="457200" indent="-457200">
              <a:buClr>
                <a:schemeClr val="accent1"/>
              </a:buClr>
              <a:buFont typeface="Open Sans" panose="020B0606030504020204" pitchFamily="34" charset="0"/>
              <a:buChar char="&gt;"/>
            </a:pPr>
            <a:r>
              <a:rPr lang="en-US" dirty="0"/>
              <a:t>Appropriate routines</a:t>
            </a:r>
          </a:p>
          <a:p>
            <a:pPr marL="457200" indent="-457200">
              <a:buClr>
                <a:schemeClr val="accent1"/>
              </a:buClr>
              <a:buFont typeface="Open Sans" panose="020B0606030504020204" pitchFamily="34" charset="0"/>
              <a:buChar char="&gt;"/>
            </a:pPr>
            <a:r>
              <a:rPr lang="en-US" dirty="0"/>
              <a:t>Display zest for teaching</a:t>
            </a:r>
          </a:p>
          <a:p>
            <a:pPr marL="457200" indent="-457200">
              <a:buClr>
                <a:schemeClr val="accent1"/>
              </a:buClr>
              <a:buFont typeface="Open Sans" panose="020B0606030504020204" pitchFamily="34" charset="0"/>
              <a:buChar char="&gt;"/>
            </a:pPr>
            <a:r>
              <a:rPr lang="en-US" dirty="0"/>
              <a:t>Fair and equitable treatment of students</a:t>
            </a:r>
          </a:p>
          <a:p>
            <a:pPr marL="457200" indent="-457200">
              <a:buClr>
                <a:schemeClr val="accent1"/>
              </a:buClr>
              <a:buFont typeface="Open Sans" panose="020B0606030504020204" pitchFamily="34" charset="0"/>
              <a:buChar char="&gt;"/>
            </a:pPr>
            <a:r>
              <a:rPr lang="en-US" dirty="0"/>
              <a:t>Humor and games</a:t>
            </a:r>
          </a:p>
          <a:p>
            <a:pPr marL="457200" indent="-457200">
              <a:buClr>
                <a:schemeClr val="accent1"/>
              </a:buClr>
              <a:buFont typeface="Open Sans" panose="020B0606030504020204" pitchFamily="34" charset="0"/>
              <a:buChar char="&gt;"/>
            </a:pPr>
            <a:r>
              <a:rPr lang="en-US" dirty="0"/>
              <a:t>Physical movement</a:t>
            </a:r>
          </a:p>
          <a:p>
            <a:pPr marL="457200" indent="-457200">
              <a:buClr>
                <a:schemeClr val="accent1"/>
              </a:buClr>
              <a:buFont typeface="Open Sans" panose="020B0606030504020204" pitchFamily="34" charset="0"/>
              <a:buChar char="&gt;"/>
            </a:pPr>
            <a:r>
              <a:rPr lang="en-US" dirty="0"/>
              <a:t>Verbal feedback</a:t>
            </a:r>
          </a:p>
          <a:p>
            <a:endParaRPr lang="en-US" dirty="0"/>
          </a:p>
        </p:txBody>
      </p:sp>
      <p:pic>
        <p:nvPicPr>
          <p:cNvPr id="4" name="Picture 6" descr="C:\Users\Sandra Delgado\AppData\Local\Microsoft\Windows\Temporary Internet Files\Content.IE5\H96BDIBP\MC900197662[1].wmf">
            <a:extLst>
              <a:ext uri="{FF2B5EF4-FFF2-40B4-BE49-F238E27FC236}">
                <a16:creationId xmlns:a16="http://schemas.microsoft.com/office/drawing/2014/main" id="{924DC2DA-EDC3-4E28-B6C8-5FBD5235D0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8210" y="1533059"/>
            <a:ext cx="4225909" cy="4254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89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CE98C-FB47-41D3-9576-F21E3CA47574}"/>
              </a:ext>
            </a:extLst>
          </p:cNvPr>
          <p:cNvSpPr>
            <a:spLocks noGrp="1"/>
          </p:cNvSpPr>
          <p:nvPr>
            <p:ph type="title"/>
          </p:nvPr>
        </p:nvSpPr>
        <p:spPr/>
        <p:txBody>
          <a:bodyPr/>
          <a:lstStyle/>
          <a:p>
            <a:r>
              <a:rPr lang="en-US" dirty="0"/>
              <a:t>Classroom Management Guidelines</a:t>
            </a:r>
          </a:p>
        </p:txBody>
      </p:sp>
      <p:pic>
        <p:nvPicPr>
          <p:cNvPr id="4" name="Picture 3">
            <a:extLst>
              <a:ext uri="{FF2B5EF4-FFF2-40B4-BE49-F238E27FC236}">
                <a16:creationId xmlns:a16="http://schemas.microsoft.com/office/drawing/2014/main" id="{07A447FA-4433-44EC-A5F1-23D33029D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251" y="1479147"/>
            <a:ext cx="5469988" cy="4853804"/>
          </a:xfrm>
          <a:prstGeom prst="rect">
            <a:avLst/>
          </a:prstGeom>
        </p:spPr>
      </p:pic>
    </p:spTree>
    <p:extLst>
      <p:ext uri="{BB962C8B-B14F-4D97-AF65-F5344CB8AC3E}">
        <p14:creationId xmlns:p14="http://schemas.microsoft.com/office/powerpoint/2010/main" val="1122640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58E7C-74CA-4151-B951-64515FCDE320}"/>
              </a:ext>
            </a:extLst>
          </p:cNvPr>
          <p:cNvSpPr>
            <a:spLocks noGrp="1"/>
          </p:cNvSpPr>
          <p:nvPr>
            <p:ph type="title"/>
          </p:nvPr>
        </p:nvSpPr>
        <p:spPr/>
        <p:txBody>
          <a:bodyPr/>
          <a:lstStyle/>
          <a:p>
            <a:r>
              <a:rPr lang="en-US" dirty="0"/>
              <a:t>Classroom Guidelines</a:t>
            </a:r>
          </a:p>
        </p:txBody>
      </p:sp>
      <p:sp>
        <p:nvSpPr>
          <p:cNvPr id="3" name="Content Placeholder 2">
            <a:extLst>
              <a:ext uri="{FF2B5EF4-FFF2-40B4-BE49-F238E27FC236}">
                <a16:creationId xmlns:a16="http://schemas.microsoft.com/office/drawing/2014/main" id="{1E1E70BB-B2D6-4868-AD08-55EF61252D23}"/>
              </a:ext>
            </a:extLst>
          </p:cNvPr>
          <p:cNvSpPr>
            <a:spLocks noGrp="1"/>
          </p:cNvSpPr>
          <p:nvPr>
            <p:ph sz="half" idx="1"/>
          </p:nvPr>
        </p:nvSpPr>
        <p:spPr/>
        <p:txBody>
          <a:bodyPr/>
          <a:lstStyle/>
          <a:p>
            <a:r>
              <a:rPr lang="en-US" dirty="0"/>
              <a:t>Explain the behavior you expect in your classroom. Your classroom guidelines might include to:</a:t>
            </a:r>
          </a:p>
          <a:p>
            <a:pPr marL="457200" indent="-457200">
              <a:buClr>
                <a:schemeClr val="accent1"/>
              </a:buClr>
              <a:buFont typeface="Open Sans" panose="020B0606030504020204" pitchFamily="34" charset="0"/>
              <a:buChar char="&gt;"/>
            </a:pPr>
            <a:r>
              <a:rPr lang="en-US" sz="2400" dirty="0"/>
              <a:t>Be respectful</a:t>
            </a:r>
          </a:p>
          <a:p>
            <a:pPr marL="457200" indent="-457200">
              <a:buClr>
                <a:schemeClr val="accent1"/>
              </a:buClr>
              <a:buFont typeface="Open Sans" panose="020B0606030504020204" pitchFamily="34" charset="0"/>
              <a:buChar char="&gt;"/>
            </a:pPr>
            <a:r>
              <a:rPr lang="en-US" sz="2400" dirty="0"/>
              <a:t>Be responsible</a:t>
            </a:r>
          </a:p>
          <a:p>
            <a:pPr marL="457200" indent="-457200">
              <a:buClr>
                <a:schemeClr val="accent1"/>
              </a:buClr>
              <a:buFont typeface="Open Sans" panose="020B0606030504020204" pitchFamily="34" charset="0"/>
              <a:buChar char="&gt;"/>
            </a:pPr>
            <a:r>
              <a:rPr lang="en-US" sz="2400" dirty="0"/>
              <a:t>Follow directions</a:t>
            </a:r>
          </a:p>
          <a:p>
            <a:pPr marL="457200" indent="-457200">
              <a:buClr>
                <a:schemeClr val="accent1"/>
              </a:buClr>
              <a:buFont typeface="Open Sans" panose="020B0606030504020204" pitchFamily="34" charset="0"/>
              <a:buChar char="&gt;"/>
            </a:pPr>
            <a:r>
              <a:rPr lang="en-US" sz="2400" dirty="0"/>
              <a:t>Be punctual</a:t>
            </a:r>
          </a:p>
          <a:p>
            <a:pPr marL="457200" indent="-457200">
              <a:buClr>
                <a:schemeClr val="accent1"/>
              </a:buClr>
              <a:buFont typeface="Open Sans" panose="020B0606030504020204" pitchFamily="34" charset="0"/>
              <a:buChar char="&gt;"/>
            </a:pPr>
            <a:r>
              <a:rPr lang="en-US" sz="2400" dirty="0"/>
              <a:t>Be organized</a:t>
            </a:r>
          </a:p>
          <a:p>
            <a:pPr marL="457200" indent="-457200">
              <a:buClr>
                <a:schemeClr val="accent1"/>
              </a:buClr>
              <a:buFont typeface="Open Sans" panose="020B0606030504020204" pitchFamily="34" charset="0"/>
              <a:buChar char="&gt;"/>
            </a:pPr>
            <a:r>
              <a:rPr lang="en-US" sz="2400" dirty="0"/>
              <a:t>Be a self-starter</a:t>
            </a:r>
          </a:p>
          <a:p>
            <a:pPr marL="457200" indent="-457200">
              <a:buClr>
                <a:schemeClr val="accent1"/>
              </a:buClr>
              <a:buFont typeface="Open Sans" panose="020B0606030504020204" pitchFamily="34" charset="0"/>
              <a:buChar char="&gt;"/>
            </a:pPr>
            <a:r>
              <a:rPr lang="en-US" sz="2400" dirty="0"/>
              <a:t>Be prepared</a:t>
            </a:r>
          </a:p>
          <a:p>
            <a:endParaRPr lang="en-US" dirty="0"/>
          </a:p>
        </p:txBody>
      </p:sp>
      <p:pic>
        <p:nvPicPr>
          <p:cNvPr id="4" name="Content Placeholder 5">
            <a:extLst>
              <a:ext uri="{FF2B5EF4-FFF2-40B4-BE49-F238E27FC236}">
                <a16:creationId xmlns:a16="http://schemas.microsoft.com/office/drawing/2014/main" id="{EDB3906D-277F-4814-9533-B5E6A3B906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9805" y="878446"/>
            <a:ext cx="3440175" cy="5175484"/>
          </a:xfrm>
          <a:prstGeom prst="rect">
            <a:avLst/>
          </a:prstGeom>
        </p:spPr>
      </p:pic>
    </p:spTree>
    <p:extLst>
      <p:ext uri="{BB962C8B-B14F-4D97-AF65-F5344CB8AC3E}">
        <p14:creationId xmlns:p14="http://schemas.microsoft.com/office/powerpoint/2010/main" val="4116317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7FF1F-E13D-4FC9-B9AB-355FD2AE0B91}"/>
              </a:ext>
            </a:extLst>
          </p:cNvPr>
          <p:cNvSpPr>
            <a:spLocks noGrp="1"/>
          </p:cNvSpPr>
          <p:nvPr>
            <p:ph type="title"/>
          </p:nvPr>
        </p:nvSpPr>
        <p:spPr/>
        <p:txBody>
          <a:bodyPr/>
          <a:lstStyle/>
          <a:p>
            <a:r>
              <a:rPr lang="en-US" dirty="0"/>
              <a:t>Creating a Safe and Caring, Positive Classroom</a:t>
            </a:r>
          </a:p>
        </p:txBody>
      </p:sp>
      <p:sp>
        <p:nvSpPr>
          <p:cNvPr id="3" name="Content Placeholder 2">
            <a:extLst>
              <a:ext uri="{FF2B5EF4-FFF2-40B4-BE49-F238E27FC236}">
                <a16:creationId xmlns:a16="http://schemas.microsoft.com/office/drawing/2014/main" id="{9D10A497-94E0-42CC-B851-8DAB9979B282}"/>
              </a:ext>
            </a:extLst>
          </p:cNvPr>
          <p:cNvSpPr>
            <a:spLocks noGrp="1"/>
          </p:cNvSpPr>
          <p:nvPr>
            <p:ph sz="half" idx="1"/>
          </p:nvPr>
        </p:nvSpPr>
        <p:spPr>
          <a:xfrm>
            <a:off x="740664" y="1420420"/>
            <a:ext cx="11055750" cy="1066302"/>
          </a:xfrm>
        </p:spPr>
        <p:txBody>
          <a:bodyPr/>
          <a:lstStyle/>
          <a:p>
            <a:pPr algn="ctr"/>
            <a:r>
              <a:rPr lang="en-US" dirty="0">
                <a:hlinkClick r:id="rId3"/>
              </a:rPr>
              <a:t>Caring and Control: Creating a Safe and Caring, Positive Classroom</a:t>
            </a:r>
            <a:endParaRPr lang="en-US" dirty="0"/>
          </a:p>
          <a:p>
            <a:pPr algn="ctr"/>
            <a:r>
              <a:rPr lang="en-US" dirty="0"/>
              <a:t>(click on link)</a:t>
            </a:r>
          </a:p>
          <a:p>
            <a:endParaRPr lang="en-US" dirty="0"/>
          </a:p>
        </p:txBody>
      </p:sp>
      <p:pic>
        <p:nvPicPr>
          <p:cNvPr id="4" name="Content Placeholder 5">
            <a:extLst>
              <a:ext uri="{FF2B5EF4-FFF2-40B4-BE49-F238E27FC236}">
                <a16:creationId xmlns:a16="http://schemas.microsoft.com/office/drawing/2014/main" id="{2C43AC29-6356-49BD-BBEB-38F6C505A1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8484" y="2409829"/>
            <a:ext cx="2660109" cy="4001933"/>
          </a:xfrm>
          <a:prstGeom prst="rect">
            <a:avLst/>
          </a:prstGeom>
        </p:spPr>
      </p:pic>
    </p:spTree>
    <p:extLst>
      <p:ext uri="{BB962C8B-B14F-4D97-AF65-F5344CB8AC3E}">
        <p14:creationId xmlns:p14="http://schemas.microsoft.com/office/powerpoint/2010/main" val="2656432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52251-8DF8-4F25-AB02-3DDA98E080A2}"/>
              </a:ext>
            </a:extLst>
          </p:cNvPr>
          <p:cNvSpPr>
            <a:spLocks noGrp="1"/>
          </p:cNvSpPr>
          <p:nvPr>
            <p:ph type="title"/>
          </p:nvPr>
        </p:nvSpPr>
        <p:spPr/>
        <p:txBody>
          <a:bodyPr/>
          <a:lstStyle/>
          <a:p>
            <a:r>
              <a:rPr lang="en-US" dirty="0"/>
              <a:t>Tips for Getting Students’ Attention</a:t>
            </a:r>
          </a:p>
        </p:txBody>
      </p:sp>
      <p:sp>
        <p:nvSpPr>
          <p:cNvPr id="3" name="Content Placeholder 2">
            <a:extLst>
              <a:ext uri="{FF2B5EF4-FFF2-40B4-BE49-F238E27FC236}">
                <a16:creationId xmlns:a16="http://schemas.microsoft.com/office/drawing/2014/main" id="{8D8B8D89-FB69-4F84-8B66-E8DF64ED9485}"/>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Noise maker</a:t>
            </a:r>
          </a:p>
          <a:p>
            <a:pPr marL="457200" indent="-457200">
              <a:buClr>
                <a:schemeClr val="accent1"/>
              </a:buClr>
              <a:buFont typeface="Open Sans" panose="020B0606030504020204" pitchFamily="34" charset="0"/>
              <a:buChar char="&gt;"/>
            </a:pPr>
            <a:r>
              <a:rPr lang="en-US" dirty="0"/>
              <a:t>Routine</a:t>
            </a:r>
          </a:p>
          <a:p>
            <a:pPr marL="457200" indent="-457200">
              <a:buClr>
                <a:schemeClr val="accent1"/>
              </a:buClr>
              <a:buFont typeface="Open Sans" panose="020B0606030504020204" pitchFamily="34" charset="0"/>
              <a:buChar char="&gt;"/>
            </a:pPr>
            <a:r>
              <a:rPr lang="en-US" dirty="0"/>
              <a:t>Visual reminder</a:t>
            </a:r>
          </a:p>
          <a:p>
            <a:pPr marL="457200" indent="-457200">
              <a:buClr>
                <a:schemeClr val="accent1"/>
              </a:buClr>
              <a:buFont typeface="Open Sans" panose="020B0606030504020204" pitchFamily="34" charset="0"/>
              <a:buChar char="&gt;"/>
            </a:pPr>
            <a:r>
              <a:rPr lang="en-US" dirty="0"/>
              <a:t>The unexpected</a:t>
            </a:r>
          </a:p>
          <a:p>
            <a:pPr marL="457200" indent="-457200">
              <a:buClr>
                <a:schemeClr val="accent1"/>
              </a:buClr>
              <a:buFont typeface="Open Sans" panose="020B0606030504020204" pitchFamily="34" charset="0"/>
              <a:buChar char="&gt;"/>
            </a:pPr>
            <a:r>
              <a:rPr lang="en-US" dirty="0"/>
              <a:t>Countdown</a:t>
            </a:r>
          </a:p>
          <a:p>
            <a:endParaRPr lang="en-US" dirty="0"/>
          </a:p>
        </p:txBody>
      </p:sp>
      <p:pic>
        <p:nvPicPr>
          <p:cNvPr id="4" name="Picture 3">
            <a:hlinkClick r:id="rId3"/>
            <a:extLst>
              <a:ext uri="{FF2B5EF4-FFF2-40B4-BE49-F238E27FC236}">
                <a16:creationId xmlns:a16="http://schemas.microsoft.com/office/drawing/2014/main" id="{90FA2A54-8CF5-4837-B22A-5EB119DC2D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090" y="1806099"/>
            <a:ext cx="4246890" cy="4249013"/>
          </a:xfrm>
          <a:prstGeom prst="rect">
            <a:avLst/>
          </a:prstGeom>
        </p:spPr>
      </p:pic>
    </p:spTree>
    <p:extLst>
      <p:ext uri="{BB962C8B-B14F-4D97-AF65-F5344CB8AC3E}">
        <p14:creationId xmlns:p14="http://schemas.microsoft.com/office/powerpoint/2010/main" val="4057221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246B-5155-427C-8EE9-37EFC42086DB}"/>
              </a:ext>
            </a:extLst>
          </p:cNvPr>
          <p:cNvSpPr>
            <a:spLocks noGrp="1"/>
          </p:cNvSpPr>
          <p:nvPr>
            <p:ph type="title"/>
          </p:nvPr>
        </p:nvSpPr>
        <p:spPr/>
        <p:txBody>
          <a:bodyPr/>
          <a:lstStyle/>
          <a:p>
            <a:r>
              <a:rPr lang="en-US" dirty="0"/>
              <a:t>Teaching Like a Champion</a:t>
            </a:r>
          </a:p>
        </p:txBody>
      </p:sp>
      <p:sp>
        <p:nvSpPr>
          <p:cNvPr id="3" name="Content Placeholder 2">
            <a:extLst>
              <a:ext uri="{FF2B5EF4-FFF2-40B4-BE49-F238E27FC236}">
                <a16:creationId xmlns:a16="http://schemas.microsoft.com/office/drawing/2014/main" id="{AA3D1948-3E55-47A6-B9B9-FCF8E8A8D25D}"/>
              </a:ext>
            </a:extLst>
          </p:cNvPr>
          <p:cNvSpPr>
            <a:spLocks noGrp="1"/>
          </p:cNvSpPr>
          <p:nvPr>
            <p:ph sz="half" idx="1"/>
          </p:nvPr>
        </p:nvSpPr>
        <p:spPr>
          <a:xfrm>
            <a:off x="740664" y="1420420"/>
            <a:ext cx="11055750" cy="1166663"/>
          </a:xfrm>
        </p:spPr>
        <p:txBody>
          <a:bodyPr/>
          <a:lstStyle/>
          <a:p>
            <a:pPr algn="ctr"/>
            <a:r>
              <a:rPr lang="en-US" dirty="0">
                <a:hlinkClick r:id="rId3"/>
              </a:rPr>
              <a:t>Getting Everyone's Attention in Class</a:t>
            </a:r>
            <a:endParaRPr lang="en-US" dirty="0"/>
          </a:p>
          <a:p>
            <a:pPr algn="ctr"/>
            <a:r>
              <a:rPr lang="en-US" dirty="0"/>
              <a:t>(click on link)</a:t>
            </a:r>
          </a:p>
          <a:p>
            <a:endParaRPr lang="en-US" dirty="0"/>
          </a:p>
        </p:txBody>
      </p:sp>
      <p:pic>
        <p:nvPicPr>
          <p:cNvPr id="4" name="Picture 3">
            <a:extLst>
              <a:ext uri="{FF2B5EF4-FFF2-40B4-BE49-F238E27FC236}">
                <a16:creationId xmlns:a16="http://schemas.microsoft.com/office/drawing/2014/main" id="{4473DB99-3A17-4837-AC97-24FB682EF5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5683" y="2723994"/>
            <a:ext cx="5000634" cy="3332453"/>
          </a:xfrm>
          <a:prstGeom prst="rect">
            <a:avLst/>
          </a:prstGeom>
        </p:spPr>
      </p:pic>
    </p:spTree>
    <p:extLst>
      <p:ext uri="{BB962C8B-B14F-4D97-AF65-F5344CB8AC3E}">
        <p14:creationId xmlns:p14="http://schemas.microsoft.com/office/powerpoint/2010/main" val="1573284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F9FF8-E5AF-43B9-BBC5-A30774EDF475}"/>
              </a:ext>
            </a:extLst>
          </p:cNvPr>
          <p:cNvSpPr>
            <a:spLocks noGrp="1"/>
          </p:cNvSpPr>
          <p:nvPr>
            <p:ph type="title"/>
          </p:nvPr>
        </p:nvSpPr>
        <p:spPr/>
        <p:txBody>
          <a:bodyPr/>
          <a:lstStyle/>
          <a:p>
            <a:r>
              <a:rPr lang="en-US" dirty="0"/>
              <a:t>Classroom Management Resources</a:t>
            </a:r>
          </a:p>
        </p:txBody>
      </p:sp>
      <p:sp>
        <p:nvSpPr>
          <p:cNvPr id="3" name="Content Placeholder 2">
            <a:extLst>
              <a:ext uri="{FF2B5EF4-FFF2-40B4-BE49-F238E27FC236}">
                <a16:creationId xmlns:a16="http://schemas.microsoft.com/office/drawing/2014/main" id="{4E2835EA-AB61-4632-AB31-47AD2B11507D}"/>
              </a:ext>
            </a:extLst>
          </p:cNvPr>
          <p:cNvSpPr>
            <a:spLocks noGrp="1"/>
          </p:cNvSpPr>
          <p:nvPr>
            <p:ph sz="half" idx="1"/>
          </p:nvPr>
        </p:nvSpPr>
        <p:spPr>
          <a:xfrm>
            <a:off x="740664" y="1420420"/>
            <a:ext cx="11055750" cy="1032848"/>
          </a:xfrm>
        </p:spPr>
        <p:txBody>
          <a:bodyPr/>
          <a:lstStyle/>
          <a:p>
            <a:pPr algn="ctr"/>
            <a:r>
              <a:rPr lang="en-US" dirty="0">
                <a:hlinkClick r:id="rId3"/>
              </a:rPr>
              <a:t>Classroom Management</a:t>
            </a:r>
            <a:endParaRPr lang="en-US" dirty="0"/>
          </a:p>
          <a:p>
            <a:pPr algn="ctr"/>
            <a:r>
              <a:rPr lang="en-US" dirty="0"/>
              <a:t>(click on link)</a:t>
            </a:r>
          </a:p>
          <a:p>
            <a:endParaRPr lang="en-US" dirty="0"/>
          </a:p>
        </p:txBody>
      </p:sp>
      <p:pic>
        <p:nvPicPr>
          <p:cNvPr id="4" name="Content Placeholder 5">
            <a:extLst>
              <a:ext uri="{FF2B5EF4-FFF2-40B4-BE49-F238E27FC236}">
                <a16:creationId xmlns:a16="http://schemas.microsoft.com/office/drawing/2014/main" id="{FD8B6247-713D-4264-B7FB-BADBCBA85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351" y="2590179"/>
            <a:ext cx="2515889" cy="3790606"/>
          </a:xfrm>
          <a:prstGeom prst="rect">
            <a:avLst/>
          </a:prstGeom>
        </p:spPr>
      </p:pic>
    </p:spTree>
    <p:extLst>
      <p:ext uri="{BB962C8B-B14F-4D97-AF65-F5344CB8AC3E}">
        <p14:creationId xmlns:p14="http://schemas.microsoft.com/office/powerpoint/2010/main" val="2726400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3EA60-BFAF-4229-897C-E6DA79662063}"/>
              </a:ext>
            </a:extLst>
          </p:cNvPr>
          <p:cNvSpPr>
            <a:spLocks noGrp="1"/>
          </p:cNvSpPr>
          <p:nvPr>
            <p:ph type="title"/>
          </p:nvPr>
        </p:nvSpPr>
        <p:spPr/>
        <p:txBody>
          <a:bodyPr/>
          <a:lstStyle/>
          <a:p>
            <a:r>
              <a:rPr lang="en-US" dirty="0"/>
              <a:t>Teaching Effectiveness Quiz</a:t>
            </a:r>
          </a:p>
        </p:txBody>
      </p:sp>
      <p:sp>
        <p:nvSpPr>
          <p:cNvPr id="3" name="Content Placeholder 2">
            <a:extLst>
              <a:ext uri="{FF2B5EF4-FFF2-40B4-BE49-F238E27FC236}">
                <a16:creationId xmlns:a16="http://schemas.microsoft.com/office/drawing/2014/main" id="{B2790001-F05B-4F67-8E7C-740671DA1009}"/>
              </a:ext>
            </a:extLst>
          </p:cNvPr>
          <p:cNvSpPr>
            <a:spLocks noGrp="1"/>
          </p:cNvSpPr>
          <p:nvPr>
            <p:ph sz="half" idx="1"/>
          </p:nvPr>
        </p:nvSpPr>
        <p:spPr>
          <a:xfrm>
            <a:off x="740664" y="1420420"/>
            <a:ext cx="11055750" cy="876300"/>
          </a:xfrm>
        </p:spPr>
        <p:txBody>
          <a:bodyPr/>
          <a:lstStyle/>
          <a:p>
            <a:pPr algn="ctr"/>
            <a:r>
              <a:rPr lang="en-US" dirty="0">
                <a:hlinkClick r:id="rId3"/>
              </a:rPr>
              <a:t>Check Your Teaching Effectiveness</a:t>
            </a:r>
          </a:p>
          <a:p>
            <a:pPr algn="ctr"/>
            <a:r>
              <a:rPr lang="en-US" dirty="0">
                <a:hlinkClick r:id="rId3"/>
              </a:rPr>
              <a:t> </a:t>
            </a:r>
            <a:r>
              <a:rPr lang="en-US" dirty="0"/>
              <a:t>(click on link)</a:t>
            </a:r>
          </a:p>
          <a:p>
            <a:endParaRPr lang="en-US" dirty="0"/>
          </a:p>
        </p:txBody>
      </p:sp>
      <p:pic>
        <p:nvPicPr>
          <p:cNvPr id="4" name="Content Placeholder 5">
            <a:extLst>
              <a:ext uri="{FF2B5EF4-FFF2-40B4-BE49-F238E27FC236}">
                <a16:creationId xmlns:a16="http://schemas.microsoft.com/office/drawing/2014/main" id="{0346330B-43CE-4564-B844-B355049539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8153" y="2530160"/>
            <a:ext cx="2455465" cy="3699567"/>
          </a:xfrm>
          <a:prstGeom prst="rect">
            <a:avLst/>
          </a:prstGeom>
        </p:spPr>
      </p:pic>
    </p:spTree>
    <p:extLst>
      <p:ext uri="{BB962C8B-B14F-4D97-AF65-F5344CB8AC3E}">
        <p14:creationId xmlns:p14="http://schemas.microsoft.com/office/powerpoint/2010/main" val="4206824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F068-59A1-4D3C-9773-18136F99DC3B}"/>
              </a:ext>
            </a:extLst>
          </p:cNvPr>
          <p:cNvSpPr>
            <a:spLocks noGrp="1"/>
          </p:cNvSpPr>
          <p:nvPr>
            <p:ph type="title"/>
          </p:nvPr>
        </p:nvSpPr>
        <p:spPr/>
        <p:txBody>
          <a:bodyPr/>
          <a:lstStyle/>
          <a:p>
            <a:r>
              <a:rPr lang="en-US" dirty="0"/>
              <a:t>Questions?</a:t>
            </a:r>
          </a:p>
        </p:txBody>
      </p:sp>
      <p:pic>
        <p:nvPicPr>
          <p:cNvPr id="4" name="Content Placeholder 5">
            <a:extLst>
              <a:ext uri="{FF2B5EF4-FFF2-40B4-BE49-F238E27FC236}">
                <a16:creationId xmlns:a16="http://schemas.microsoft.com/office/drawing/2014/main" id="{2CE7EEF5-3284-4518-9BB4-6B77111D7D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0278" y="1219795"/>
            <a:ext cx="3731444" cy="5230996"/>
          </a:xfrm>
        </p:spPr>
      </p:pic>
    </p:spTree>
    <p:extLst>
      <p:ext uri="{BB962C8B-B14F-4D97-AF65-F5344CB8AC3E}">
        <p14:creationId xmlns:p14="http://schemas.microsoft.com/office/powerpoint/2010/main" val="1376470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9B16C-5109-4C1F-9003-EE3705C21C03}"/>
              </a:ext>
            </a:extLst>
          </p:cNvPr>
          <p:cNvSpPr>
            <a:spLocks noGrp="1"/>
          </p:cNvSpPr>
          <p:nvPr>
            <p:ph type="title"/>
          </p:nvPr>
        </p:nvSpPr>
        <p:spPr>
          <a:xfrm>
            <a:off x="740664" y="0"/>
            <a:ext cx="10059452" cy="876300"/>
          </a:xfrm>
        </p:spPr>
        <p:txBody>
          <a:bodyPr/>
          <a:lstStyle/>
          <a:p>
            <a:r>
              <a:rPr lang="en-US" dirty="0"/>
              <a:t>References and Resources</a:t>
            </a:r>
          </a:p>
        </p:txBody>
      </p:sp>
      <p:sp>
        <p:nvSpPr>
          <p:cNvPr id="3" name="Content Placeholder 2">
            <a:extLst>
              <a:ext uri="{FF2B5EF4-FFF2-40B4-BE49-F238E27FC236}">
                <a16:creationId xmlns:a16="http://schemas.microsoft.com/office/drawing/2014/main" id="{EBB32E88-8119-46E0-BB8A-E9D67076FEF5}"/>
              </a:ext>
            </a:extLst>
          </p:cNvPr>
          <p:cNvSpPr>
            <a:spLocks noGrp="1"/>
          </p:cNvSpPr>
          <p:nvPr>
            <p:ph sz="half" idx="1"/>
          </p:nvPr>
        </p:nvSpPr>
        <p:spPr>
          <a:xfrm>
            <a:off x="740664" y="876300"/>
            <a:ext cx="11055750" cy="4734318"/>
          </a:xfrm>
        </p:spPr>
        <p:txBody>
          <a:bodyPr/>
          <a:lstStyle/>
          <a:p>
            <a:pPr lvl="0" defTabSz="1218987">
              <a:lnSpc>
                <a:spcPct val="95000"/>
              </a:lnSpc>
              <a:spcBef>
                <a:spcPts val="1866"/>
              </a:spcBef>
              <a:buClr>
                <a:srgbClr val="70AD47">
                  <a:lumMod val="75000"/>
                </a:srgbClr>
              </a:buClr>
              <a:buSzPct val="100000"/>
            </a:pPr>
            <a:r>
              <a:rPr lang="en-US" sz="1600" dirty="0">
                <a:latin typeface="Open Sans" panose="020B0606030504020204" pitchFamily="34" charset="0"/>
                <a:ea typeface="Open Sans" panose="020B0606030504020204" pitchFamily="34" charset="0"/>
                <a:cs typeface="Open Sans" panose="020B0606030504020204" pitchFamily="34" charset="0"/>
              </a:rPr>
              <a:t>Images: </a:t>
            </a:r>
          </a:p>
          <a:p>
            <a:pPr lvl="0" defTabSz="1218987">
              <a:lnSpc>
                <a:spcPct val="95000"/>
              </a:lnSpc>
              <a:spcBef>
                <a:spcPts val="1866"/>
              </a:spcBef>
              <a:buClr>
                <a:srgbClr val="70AD47">
                  <a:lumMod val="75000"/>
                </a:srgbClr>
              </a:buClr>
              <a:buSzPct val="100000"/>
            </a:pPr>
            <a:r>
              <a:rPr lang="en-US" sz="1600" dirty="0">
                <a:latin typeface="Open Sans" panose="020B0606030504020204" pitchFamily="34" charset="0"/>
                <a:ea typeface="Open Sans" panose="020B0606030504020204" pitchFamily="34" charset="0"/>
                <a:cs typeface="Open Sans" panose="020B0606030504020204" pitchFamily="34" charset="0"/>
              </a:rPr>
              <a:t>Microsoft Clip Art: Used with permission from Microsoft.</a:t>
            </a:r>
          </a:p>
          <a:p>
            <a:pPr lvl="0" defTabSz="1218987">
              <a:lnSpc>
                <a:spcPct val="95000"/>
              </a:lnSpc>
              <a:spcBef>
                <a:spcPts val="1866"/>
              </a:spcBef>
              <a:buClr>
                <a:srgbClr val="70AD47">
                  <a:lumMod val="75000"/>
                </a:srgbClr>
              </a:buClr>
              <a:buSzPct val="100000"/>
            </a:pPr>
            <a:r>
              <a:rPr lang="en-US" sz="1600" dirty="0">
                <a:latin typeface="Open Sans" panose="020B0606030504020204" pitchFamily="34" charset="0"/>
                <a:ea typeface="Open Sans" panose="020B0606030504020204" pitchFamily="34" charset="0"/>
                <a:cs typeface="Open Sans" panose="020B0606030504020204" pitchFamily="34" charset="0"/>
              </a:rPr>
              <a:t>Textbooks:</a:t>
            </a:r>
          </a:p>
          <a:p>
            <a:pPr lvl="0" defTabSz="1218987">
              <a:lnSpc>
                <a:spcPct val="120000"/>
              </a:lnSpc>
              <a:spcBef>
                <a:spcPts val="0"/>
              </a:spcBef>
              <a:defRPr/>
            </a:pPr>
            <a:r>
              <a:rPr lang="en-US" sz="1600" dirty="0" err="1">
                <a:latin typeface="Open Sans" panose="020B0606030504020204" pitchFamily="34" charset="0"/>
                <a:ea typeface="Open Sans" panose="020B0606030504020204" pitchFamily="34" charset="0"/>
                <a:cs typeface="Open Sans" panose="020B0606030504020204" pitchFamily="34" charset="0"/>
              </a:rPr>
              <a:t>Ferlazzo</a:t>
            </a:r>
            <a:r>
              <a:rPr lang="en-US" sz="1600" dirty="0">
                <a:latin typeface="Open Sans" panose="020B0606030504020204" pitchFamily="34" charset="0"/>
                <a:ea typeface="Open Sans" panose="020B0606030504020204" pitchFamily="34" charset="0"/>
                <a:cs typeface="Open Sans" panose="020B0606030504020204" pitchFamily="34" charset="0"/>
              </a:rPr>
              <a:t>, Larry. </a:t>
            </a:r>
            <a:r>
              <a:rPr lang="en-US" sz="1600" i="1" dirty="0">
                <a:latin typeface="Open Sans" panose="020B0606030504020204" pitchFamily="34" charset="0"/>
                <a:ea typeface="Open Sans" panose="020B0606030504020204" pitchFamily="34" charset="0"/>
                <a:cs typeface="Open Sans" panose="020B0606030504020204" pitchFamily="34" charset="0"/>
              </a:rPr>
              <a:t>Classroom management Q &amp; A’s expert strategies for teaching</a:t>
            </a:r>
            <a:r>
              <a:rPr lang="en-US" sz="1600" dirty="0">
                <a:latin typeface="Open Sans" panose="020B0606030504020204" pitchFamily="34" charset="0"/>
                <a:ea typeface="Open Sans" panose="020B0606030504020204" pitchFamily="34" charset="0"/>
                <a:cs typeface="Open Sans" panose="020B0606030504020204" pitchFamily="34" charset="0"/>
              </a:rPr>
              <a:t>. Bethesda, MD: Education Week Press, 2013.</a:t>
            </a:r>
          </a:p>
          <a:p>
            <a:pPr lvl="0" defTabSz="1218987">
              <a:lnSpc>
                <a:spcPct val="120000"/>
              </a:lnSpc>
              <a:spcBef>
                <a:spcPts val="0"/>
              </a:spcBef>
              <a:defRP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lvl="0" defTabSz="1218987">
              <a:lnSpc>
                <a:spcPct val="120000"/>
              </a:lnSpc>
              <a:spcBef>
                <a:spcPts val="0"/>
              </a:spcBef>
              <a:defRPr/>
            </a:pPr>
            <a:r>
              <a:rPr lang="en-US" sz="1600" dirty="0" err="1">
                <a:latin typeface="Open Sans" panose="020B0606030504020204" pitchFamily="34" charset="0"/>
                <a:ea typeface="Open Sans" panose="020B0606030504020204" pitchFamily="34" charset="0"/>
                <a:cs typeface="Open Sans" panose="020B0606030504020204" pitchFamily="34" charset="0"/>
              </a:rPr>
              <a:t>Lemov</a:t>
            </a:r>
            <a:r>
              <a:rPr lang="en-US" sz="1600" dirty="0">
                <a:latin typeface="Open Sans" panose="020B0606030504020204" pitchFamily="34" charset="0"/>
                <a:ea typeface="Open Sans" panose="020B0606030504020204" pitchFamily="34" charset="0"/>
                <a:cs typeface="Open Sans" panose="020B0606030504020204" pitchFamily="34" charset="0"/>
              </a:rPr>
              <a:t>, Doug. </a:t>
            </a:r>
            <a:r>
              <a:rPr lang="en-US" sz="1600" i="1" dirty="0">
                <a:latin typeface="Open Sans" panose="020B0606030504020204" pitchFamily="34" charset="0"/>
                <a:ea typeface="Open Sans" panose="020B0606030504020204" pitchFamily="34" charset="0"/>
                <a:cs typeface="Open Sans" panose="020B0606030504020204" pitchFamily="34" charset="0"/>
              </a:rPr>
              <a:t>Teach like a champion: 49 techniques that put students on the path to college</a:t>
            </a:r>
            <a:r>
              <a:rPr lang="en-US" sz="1600" dirty="0">
                <a:latin typeface="Open Sans" panose="020B0606030504020204" pitchFamily="34" charset="0"/>
                <a:ea typeface="Open Sans" panose="020B0606030504020204" pitchFamily="34" charset="0"/>
                <a:cs typeface="Open Sans" panose="020B0606030504020204" pitchFamily="34" charset="0"/>
              </a:rPr>
              <a:t>. San Francisco: Jossey-Bass, 2010. Print.</a:t>
            </a:r>
          </a:p>
          <a:p>
            <a:pPr lvl="0" defTabSz="1218987">
              <a:lnSpc>
                <a:spcPct val="120000"/>
              </a:lnSpc>
              <a:spcBef>
                <a:spcPts val="1866"/>
              </a:spcBef>
              <a:buClr>
                <a:srgbClr val="70AD47">
                  <a:lumMod val="75000"/>
                </a:srgbClr>
              </a:buClr>
              <a:buSzPct val="100000"/>
            </a:pPr>
            <a:r>
              <a:rPr lang="en-US" sz="1600" dirty="0">
                <a:latin typeface="Open Sans" panose="020B0606030504020204" pitchFamily="34" charset="0"/>
                <a:ea typeface="Open Sans" panose="020B0606030504020204" pitchFamily="34" charset="0"/>
                <a:cs typeface="Open Sans" panose="020B0606030504020204" pitchFamily="34" charset="0"/>
              </a:rPr>
              <a:t>Marzano, Robert J., Debra Pickering, and Tammy </a:t>
            </a:r>
            <a:r>
              <a:rPr lang="en-US" sz="1600" dirty="0" err="1">
                <a:latin typeface="Open Sans" panose="020B0606030504020204" pitchFamily="34" charset="0"/>
                <a:ea typeface="Open Sans" panose="020B0606030504020204" pitchFamily="34" charset="0"/>
                <a:cs typeface="Open Sans" panose="020B0606030504020204" pitchFamily="34" charset="0"/>
              </a:rPr>
              <a:t>Heflebower</a:t>
            </a: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i="1" dirty="0">
                <a:latin typeface="Open Sans" panose="020B0606030504020204" pitchFamily="34" charset="0"/>
                <a:ea typeface="Open Sans" panose="020B0606030504020204" pitchFamily="34" charset="0"/>
                <a:cs typeface="Open Sans" panose="020B0606030504020204" pitchFamily="34" charset="0"/>
              </a:rPr>
              <a:t>The highly engaged classroom</a:t>
            </a:r>
            <a:r>
              <a:rPr lang="en-US" sz="1600" dirty="0">
                <a:latin typeface="Open Sans" panose="020B0606030504020204" pitchFamily="34" charset="0"/>
                <a:ea typeface="Open Sans" panose="020B0606030504020204" pitchFamily="34" charset="0"/>
                <a:cs typeface="Open Sans" panose="020B0606030504020204" pitchFamily="34" charset="0"/>
              </a:rPr>
              <a:t>. Bloomington, IN: Marzano Research, 2011. Print. </a:t>
            </a:r>
          </a:p>
          <a:p>
            <a:pPr lvl="0" defTabSz="1218987">
              <a:lnSpc>
                <a:spcPct val="120000"/>
              </a:lnSpc>
              <a:spcBef>
                <a:spcPts val="1866"/>
              </a:spcBef>
              <a:buClr>
                <a:srgbClr val="70AD47">
                  <a:lumMod val="75000"/>
                </a:srgbClr>
              </a:buClr>
              <a:buSzPct val="100000"/>
            </a:pPr>
            <a:r>
              <a:rPr lang="en-US" sz="1600" dirty="0">
                <a:latin typeface="Open Sans" panose="020B0606030504020204" pitchFamily="34" charset="0"/>
                <a:ea typeface="Open Sans" panose="020B0606030504020204" pitchFamily="34" charset="0"/>
                <a:cs typeface="Open Sans" panose="020B0606030504020204" pitchFamily="34" charset="0"/>
              </a:rPr>
              <a:t>Putting It All Together, Texas Tech Curriculum Center for FCS, 2010.</a:t>
            </a:r>
          </a:p>
          <a:p>
            <a:pPr lvl="0" defTabSz="1218987">
              <a:lnSpc>
                <a:spcPct val="120000"/>
              </a:lnSpc>
              <a:spcBef>
                <a:spcPts val="1866"/>
              </a:spcBef>
              <a:buClr>
                <a:srgbClr val="70AD47">
                  <a:lumMod val="75000"/>
                </a:srgbClr>
              </a:buClr>
              <a:buSzPct val="100000"/>
            </a:pPr>
            <a:r>
              <a:rPr lang="en-US" sz="1600" dirty="0">
                <a:latin typeface="Open Sans" panose="020B0606030504020204" pitchFamily="34" charset="0"/>
                <a:ea typeface="Open Sans" panose="020B0606030504020204" pitchFamily="34" charset="0"/>
                <a:cs typeface="Open Sans" panose="020B0606030504020204" pitchFamily="34" charset="0"/>
              </a:rPr>
              <a:t>Reaching to Teach, The Texas Tech Curriculum Center for FCS, 2005.</a:t>
            </a:r>
          </a:p>
          <a:p>
            <a:pPr lvl="0" defTabSz="1218987">
              <a:lnSpc>
                <a:spcPct val="120000"/>
              </a:lnSpc>
              <a:spcBef>
                <a:spcPts val="1866"/>
              </a:spcBef>
              <a:buClr>
                <a:srgbClr val="70AD47">
                  <a:lumMod val="75000"/>
                </a:srgbClr>
              </a:buClr>
              <a:buSzPct val="100000"/>
            </a:pPr>
            <a:r>
              <a:rPr lang="en-US" sz="1600" dirty="0">
                <a:latin typeface="Open Sans" panose="020B0606030504020204" pitchFamily="34" charset="0"/>
                <a:ea typeface="Open Sans" panose="020B0606030504020204" pitchFamily="34" charset="0"/>
                <a:cs typeface="Open Sans" panose="020B0606030504020204" pitchFamily="34" charset="0"/>
              </a:rPr>
              <a:t>Wong, Harry K., and Rosemary Wong T. </a:t>
            </a:r>
            <a:r>
              <a:rPr lang="en-US" sz="1600" i="1" dirty="0">
                <a:latin typeface="Open Sans" panose="020B0606030504020204" pitchFamily="34" charset="0"/>
                <a:ea typeface="Open Sans" panose="020B0606030504020204" pitchFamily="34" charset="0"/>
                <a:cs typeface="Open Sans" panose="020B0606030504020204" pitchFamily="34" charset="0"/>
              </a:rPr>
              <a:t>The First Days of School: How to Be an Effective Teacher</a:t>
            </a:r>
            <a:r>
              <a:rPr lang="en-US" sz="1600" dirty="0">
                <a:latin typeface="Open Sans" panose="020B0606030504020204" pitchFamily="34" charset="0"/>
                <a:ea typeface="Open Sans" panose="020B0606030504020204" pitchFamily="34" charset="0"/>
                <a:cs typeface="Open Sans" panose="020B0606030504020204" pitchFamily="34" charset="0"/>
              </a:rPr>
              <a:t>. Mountain View, CA: Harry K. Wong Publications, 2009. Print.</a:t>
            </a:r>
          </a:p>
          <a:p>
            <a:endParaRPr lang="en-US" dirty="0"/>
          </a:p>
        </p:txBody>
      </p:sp>
    </p:spTree>
    <p:extLst>
      <p:ext uri="{BB962C8B-B14F-4D97-AF65-F5344CB8AC3E}">
        <p14:creationId xmlns:p14="http://schemas.microsoft.com/office/powerpoint/2010/main" val="818478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35A94-CA7D-45A2-A453-E6F4AC8596EC}"/>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63CCADE4-22B9-4764-A31C-6C7EBFC4D39D}"/>
              </a:ext>
            </a:extLst>
          </p:cNvPr>
          <p:cNvSpPr>
            <a:spLocks noGrp="1"/>
          </p:cNvSpPr>
          <p:nvPr>
            <p:ph sz="half" idx="1"/>
          </p:nvPr>
        </p:nvSpPr>
        <p:spPr/>
        <p:txBody>
          <a:bodyPr/>
          <a:lstStyle/>
          <a:p>
            <a:pPr lvl="0" defTabSz="1218987">
              <a:lnSpc>
                <a:spcPct val="120000"/>
              </a:lnSpc>
              <a:spcBef>
                <a:spcPts val="0"/>
              </a:spcBef>
              <a:defRPr/>
            </a:pPr>
            <a:r>
              <a:rPr lang="en-US" sz="1300" b="1" dirty="0">
                <a:solidFill>
                  <a:prstClr val="black"/>
                </a:solidFill>
                <a:latin typeface="Open Sans" panose="020B0606030504020204" pitchFamily="34" charset="0"/>
                <a:ea typeface="Open Sans" panose="020B0606030504020204" pitchFamily="34" charset="0"/>
                <a:cs typeface="Open Sans" panose="020B0606030504020204" pitchFamily="34" charset="0"/>
              </a:rPr>
              <a:t>Websites:</a:t>
            </a:r>
          </a:p>
          <a:p>
            <a:pPr lvl="0" defTabSz="1218987">
              <a:lnSpc>
                <a:spcPct val="120000"/>
              </a:lnSpc>
              <a:spcBef>
                <a:spcPts val="0"/>
              </a:spcBef>
              <a:defRPr/>
            </a:pP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t>Edutopia. </a:t>
            </a:r>
            <a:r>
              <a:rPr lang="en-US" sz="1300" i="1" dirty="0">
                <a:solidFill>
                  <a:prstClr val="black"/>
                </a:solidFill>
                <a:latin typeface="Open Sans" panose="020B0606030504020204" pitchFamily="34" charset="0"/>
                <a:ea typeface="Open Sans" panose="020B0606030504020204" pitchFamily="34" charset="0"/>
                <a:cs typeface="Open Sans" panose="020B0606030504020204" pitchFamily="34" charset="0"/>
              </a:rPr>
              <a:t>Ten tips for classroom management.</a:t>
            </a: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t> The George Lucas Educational Foundation. Edutopia.org. 2013.</a:t>
            </a:r>
          </a:p>
          <a:p>
            <a:pPr lvl="0" defTabSz="1218987">
              <a:lnSpc>
                <a:spcPct val="120000"/>
              </a:lnSpc>
              <a:spcBef>
                <a:spcPts val="0"/>
              </a:spcBef>
              <a:defRPr/>
            </a:pP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2"/>
              </a:rPr>
              <a:t>http://www.edutopia.org/classroom-management-resource-guide</a:t>
            </a:r>
            <a:endPar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defTabSz="1218987">
              <a:lnSpc>
                <a:spcPct val="120000"/>
              </a:lnSpc>
              <a:spcBef>
                <a:spcPts val="0"/>
              </a:spcBef>
              <a:defRPr/>
            </a:pPr>
            <a:endPar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defTabSz="1218987">
              <a:lnSpc>
                <a:spcPct val="120000"/>
              </a:lnSpc>
              <a:spcBef>
                <a:spcPts val="0"/>
              </a:spcBef>
              <a:defRPr/>
            </a:pP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t>Harry K. Wong Publications, Inc.</a:t>
            </a:r>
          </a:p>
          <a:p>
            <a:pPr lvl="0" defTabSz="1218987">
              <a:lnSpc>
                <a:spcPct val="120000"/>
              </a:lnSpc>
              <a:spcBef>
                <a:spcPts val="0"/>
              </a:spcBef>
              <a:defRPr/>
            </a:pP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t>Check Your Teaching Effectiveness</a:t>
            </a:r>
          </a:p>
          <a:p>
            <a:pPr lvl="0" defTabSz="1218987">
              <a:lnSpc>
                <a:spcPct val="120000"/>
              </a:lnSpc>
              <a:spcBef>
                <a:spcPts val="0"/>
              </a:spcBef>
              <a:defRPr/>
            </a:pP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3"/>
              </a:rPr>
              <a:t>https://www.effectiveteaching.com/teacherquiz.php</a:t>
            </a:r>
            <a:endPar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defTabSz="1218987">
              <a:lnSpc>
                <a:spcPct val="95000"/>
              </a:lnSpc>
              <a:spcBef>
                <a:spcPts val="1866"/>
              </a:spcBef>
              <a:buClr>
                <a:srgbClr val="70AD47">
                  <a:lumMod val="75000"/>
                </a:srgbClr>
              </a:buClr>
              <a:buSzPct val="100000"/>
            </a:pPr>
            <a:r>
              <a:rPr lang="en-US" sz="1300" b="1" dirty="0">
                <a:solidFill>
                  <a:prstClr val="black"/>
                </a:solidFill>
                <a:latin typeface="Open Sans" panose="020B0606030504020204" pitchFamily="34" charset="0"/>
                <a:ea typeface="Open Sans" panose="020B0606030504020204" pitchFamily="34" charset="0"/>
                <a:cs typeface="Open Sans" panose="020B0606030504020204" pitchFamily="34" charset="0"/>
              </a:rPr>
              <a:t>YouTube™:</a:t>
            </a:r>
          </a:p>
          <a:p>
            <a:pPr lvl="0" defTabSz="1218987">
              <a:lnSpc>
                <a:spcPct val="120000"/>
              </a:lnSpc>
              <a:spcBef>
                <a:spcPts val="0"/>
              </a:spcBef>
              <a:buClr>
                <a:srgbClr val="70AD47">
                  <a:lumMod val="75000"/>
                </a:srgbClr>
              </a:buClr>
              <a:buSzPct val="100000"/>
            </a:pP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t>Classroom Management Strategies to Take Control of Noisy Students</a:t>
            </a:r>
          </a:p>
          <a:p>
            <a:pPr lvl="0" defTabSz="1218987">
              <a:lnSpc>
                <a:spcPct val="120000"/>
              </a:lnSpc>
              <a:spcBef>
                <a:spcPts val="0"/>
              </a:spcBef>
              <a:buClr>
                <a:srgbClr val="70AD47">
                  <a:lumMod val="75000"/>
                </a:srgbClr>
              </a:buClr>
              <a:buSzPct val="100000"/>
            </a:pP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t>These strategies were obtained from this video. It explains a little-used and often-forgotten but very effective classroom management strategy for taking control of tough groups of students right at the start of lessons. </a:t>
            </a:r>
          </a:p>
          <a:p>
            <a:pPr lvl="0" defTabSz="1218987">
              <a:lnSpc>
                <a:spcPct val="120000"/>
              </a:lnSpc>
              <a:spcBef>
                <a:spcPts val="0"/>
              </a:spcBef>
              <a:buClr>
                <a:srgbClr val="70AD47">
                  <a:lumMod val="75000"/>
                </a:srgbClr>
              </a:buClr>
              <a:buSzPct val="100000"/>
            </a:pP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4"/>
              </a:rPr>
              <a:t>http://youtu.be/u086rr7SRso</a:t>
            </a:r>
            <a:endPar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defTabSz="1218987">
              <a:lnSpc>
                <a:spcPct val="95000"/>
              </a:lnSpc>
              <a:spcBef>
                <a:spcPts val="1866"/>
              </a:spcBef>
              <a:buClr>
                <a:srgbClr val="70AD47">
                  <a:lumMod val="75000"/>
                </a:srgbClr>
              </a:buClr>
              <a:buSzPct val="100000"/>
            </a:pP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t>Teach Like a Champion: Getting Everyone’s Attention in Class</a:t>
            </a:r>
          </a:p>
          <a:p>
            <a:pPr lvl="0" defTabSz="1218987">
              <a:spcBef>
                <a:spcPts val="0"/>
              </a:spcBef>
              <a:buClr>
                <a:srgbClr val="70AD47">
                  <a:lumMod val="75000"/>
                </a:srgbClr>
              </a:buClr>
              <a:buSzPct val="100000"/>
            </a:pP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t>Author Doug </a:t>
            </a:r>
            <a:r>
              <a:rPr lang="en-US" sz="13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Lemov</a:t>
            </a: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t> shows how teachers use the 100% technique to get everyone's attention during a class.</a:t>
            </a:r>
          </a:p>
          <a:p>
            <a:pPr lvl="0" defTabSz="1218987">
              <a:spcBef>
                <a:spcPts val="0"/>
              </a:spcBef>
              <a:buClr>
                <a:srgbClr val="70AD47">
                  <a:lumMod val="75000"/>
                </a:srgbClr>
              </a:buClr>
              <a:buSzPct val="100000"/>
            </a:pP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5"/>
              </a:rPr>
              <a:t>http://youtu.be/EC0ltKOwF_A</a:t>
            </a:r>
            <a:endPar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defTabSz="1218987">
              <a:spcBef>
                <a:spcPts val="0"/>
              </a:spcBef>
              <a:buClr>
                <a:srgbClr val="70AD47">
                  <a:lumMod val="75000"/>
                </a:srgbClr>
              </a:buClr>
              <a:buSzPct val="100000"/>
            </a:pPr>
            <a:endPar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defTabSz="1218987">
              <a:lnSpc>
                <a:spcPct val="120000"/>
              </a:lnSpc>
              <a:spcBef>
                <a:spcPts val="0"/>
              </a:spcBef>
              <a:buClr>
                <a:srgbClr val="70AD47">
                  <a:lumMod val="75000"/>
                </a:srgbClr>
              </a:buClr>
              <a:buSzPct val="100000"/>
            </a:pP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t>Teaching Channel</a:t>
            </a:r>
          </a:p>
          <a:p>
            <a:pPr lvl="0" defTabSz="1218987">
              <a:lnSpc>
                <a:spcPct val="120000"/>
              </a:lnSpc>
              <a:spcBef>
                <a:spcPts val="0"/>
              </a:spcBef>
              <a:buClr>
                <a:srgbClr val="70AD47">
                  <a:lumMod val="75000"/>
                </a:srgbClr>
              </a:buClr>
              <a:buSzPct val="100000"/>
            </a:pP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t>Caring and Control: Creating A Safe and Caring, Positive Classroom</a:t>
            </a:r>
          </a:p>
          <a:p>
            <a:pPr lvl="0" defTabSz="1218987">
              <a:lnSpc>
                <a:spcPct val="120000"/>
              </a:lnSpc>
              <a:spcBef>
                <a:spcPts val="0"/>
              </a:spcBef>
              <a:buClr>
                <a:srgbClr val="70AD47">
                  <a:lumMod val="75000"/>
                </a:srgbClr>
              </a:buClr>
              <a:buSzPct val="100000"/>
            </a:pP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t>Valuable resource for teachers and students to learn strategies for creating effective classroom environments.</a:t>
            </a:r>
          </a:p>
          <a:p>
            <a:pPr lvl="0" defTabSz="1218987">
              <a:lnSpc>
                <a:spcPct val="120000"/>
              </a:lnSpc>
              <a:spcBef>
                <a:spcPts val="0"/>
              </a:spcBef>
              <a:buClr>
                <a:srgbClr val="70AD47">
                  <a:lumMod val="75000"/>
                </a:srgbClr>
              </a:buClr>
              <a:buSzPct val="100000"/>
            </a:pP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t>https://www.teachingchannel.org/videos/create-a-safe-classroom</a:t>
            </a:r>
          </a:p>
          <a:p>
            <a:endParaRPr lang="en-US" dirty="0"/>
          </a:p>
        </p:txBody>
      </p:sp>
    </p:spTree>
    <p:extLst>
      <p:ext uri="{BB962C8B-B14F-4D97-AF65-F5344CB8AC3E}">
        <p14:creationId xmlns:p14="http://schemas.microsoft.com/office/powerpoint/2010/main" val="3700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63B04-A54E-4235-A67E-EA5DB714868F}"/>
              </a:ext>
            </a:extLst>
          </p:cNvPr>
          <p:cNvSpPr>
            <a:spLocks noGrp="1"/>
          </p:cNvSpPr>
          <p:nvPr>
            <p:ph type="title"/>
          </p:nvPr>
        </p:nvSpPr>
        <p:spPr/>
        <p:txBody>
          <a:bodyPr/>
          <a:lstStyle/>
          <a:p>
            <a:r>
              <a:rPr lang="en-US" dirty="0"/>
              <a:t>The Right Environment</a:t>
            </a:r>
          </a:p>
        </p:txBody>
      </p:sp>
      <p:sp>
        <p:nvSpPr>
          <p:cNvPr id="3" name="Content Placeholder 2">
            <a:extLst>
              <a:ext uri="{FF2B5EF4-FFF2-40B4-BE49-F238E27FC236}">
                <a16:creationId xmlns:a16="http://schemas.microsoft.com/office/drawing/2014/main" id="{F7779959-404D-4F58-A333-0AB8D6A1CACA}"/>
              </a:ext>
            </a:extLst>
          </p:cNvPr>
          <p:cNvSpPr>
            <a:spLocks noGrp="1"/>
          </p:cNvSpPr>
          <p:nvPr>
            <p:ph sz="half" idx="1"/>
          </p:nvPr>
        </p:nvSpPr>
        <p:spPr>
          <a:xfrm>
            <a:off x="740664" y="1420420"/>
            <a:ext cx="11055750" cy="1924946"/>
          </a:xfrm>
        </p:spPr>
        <p:txBody>
          <a:bodyPr/>
          <a:lstStyle/>
          <a:p>
            <a:pPr lvl="0" algn="ctr" eaLnBrk="0" fontAlgn="base" hangingPunct="0">
              <a:spcBef>
                <a:spcPct val="0"/>
              </a:spcBef>
              <a:spcAft>
                <a:spcPct val="0"/>
              </a:spcAft>
            </a:pP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rPr>
              <a:t>As </a:t>
            </a: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Maria Montessori</a:t>
            </a: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rPr>
              <a:t> noted (almost 100 years ago):</a:t>
            </a:r>
          </a:p>
          <a:p>
            <a:pPr lvl="0" algn="ctr" eaLnBrk="0" fontAlgn="base" hangingPunct="0">
              <a:spcBef>
                <a:spcPct val="0"/>
              </a:spcBef>
              <a:spcAft>
                <a:spcPct val="0"/>
              </a:spcAft>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lvl="0" algn="ctr" eaLnBrk="0" fontAlgn="base" hangingPunct="0">
              <a:spcBef>
                <a:spcPct val="0"/>
              </a:spcBef>
              <a:spcAft>
                <a:spcPct val="0"/>
              </a:spcAft>
            </a:pPr>
            <a:r>
              <a:rPr lang="en-US" sz="2800" i="1" dirty="0">
                <a:latin typeface="Open Sans" panose="020B0606030504020204" pitchFamily="34" charset="0"/>
                <a:ea typeface="Open Sans" panose="020B0606030504020204" pitchFamily="34" charset="0"/>
                <a:cs typeface="Open Sans" panose="020B0606030504020204" pitchFamily="34" charset="0"/>
              </a:rPr>
              <a:t>…create the right environment and even small children will “explode” into </a:t>
            </a:r>
            <a:r>
              <a:rPr lang="en-US" sz="2800" i="1" u="sng" dirty="0">
                <a:latin typeface="Open Sans" panose="020B0606030504020204" pitchFamily="34" charset="0"/>
                <a:ea typeface="Open Sans" panose="020B0606030504020204" pitchFamily="34" charset="0"/>
                <a:cs typeface="Open Sans" panose="020B0606030504020204" pitchFamily="34" charset="0"/>
              </a:rPr>
              <a:t>learning</a:t>
            </a:r>
            <a:endParaRPr lang="en-US" sz="28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4" name="Picture 3">
            <a:extLst>
              <a:ext uri="{FF2B5EF4-FFF2-40B4-BE49-F238E27FC236}">
                <a16:creationId xmlns:a16="http://schemas.microsoft.com/office/drawing/2014/main" id="{E01951DE-8C92-47A9-8945-E0C5181AAC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8667" y="3311723"/>
            <a:ext cx="3494666" cy="3139068"/>
          </a:xfrm>
          <a:prstGeom prst="rect">
            <a:avLst/>
          </a:prstGeom>
        </p:spPr>
      </p:pic>
    </p:spTree>
    <p:extLst>
      <p:ext uri="{BB962C8B-B14F-4D97-AF65-F5344CB8AC3E}">
        <p14:creationId xmlns:p14="http://schemas.microsoft.com/office/powerpoint/2010/main" val="3377952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8CA07-96AB-40E4-A156-BF0901859A5C}"/>
              </a:ext>
            </a:extLst>
          </p:cNvPr>
          <p:cNvSpPr>
            <a:spLocks noGrp="1"/>
          </p:cNvSpPr>
          <p:nvPr>
            <p:ph type="title"/>
          </p:nvPr>
        </p:nvSpPr>
        <p:spPr/>
        <p:txBody>
          <a:bodyPr/>
          <a:lstStyle/>
          <a:p>
            <a:r>
              <a:rPr lang="en-US" dirty="0"/>
              <a:t>Key Component for Success</a:t>
            </a:r>
          </a:p>
        </p:txBody>
      </p:sp>
      <p:pic>
        <p:nvPicPr>
          <p:cNvPr id="4" name="Content Placeholder 6">
            <a:extLst>
              <a:ext uri="{FF2B5EF4-FFF2-40B4-BE49-F238E27FC236}">
                <a16:creationId xmlns:a16="http://schemas.microsoft.com/office/drawing/2014/main" id="{B636DBE4-8CCA-4059-A4B6-21821B85C71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0812" y="1701800"/>
            <a:ext cx="4470400" cy="4470400"/>
          </a:xfrm>
        </p:spPr>
      </p:pic>
    </p:spTree>
    <p:extLst>
      <p:ext uri="{BB962C8B-B14F-4D97-AF65-F5344CB8AC3E}">
        <p14:creationId xmlns:p14="http://schemas.microsoft.com/office/powerpoint/2010/main" val="1214041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9D6A6-92FA-48F8-8235-9ACCB0985A5A}"/>
              </a:ext>
            </a:extLst>
          </p:cNvPr>
          <p:cNvSpPr>
            <a:spLocks noGrp="1"/>
          </p:cNvSpPr>
          <p:nvPr>
            <p:ph type="title"/>
          </p:nvPr>
        </p:nvSpPr>
        <p:spPr/>
        <p:txBody>
          <a:bodyPr/>
          <a:lstStyle/>
          <a:p>
            <a:r>
              <a:rPr lang="en-US" dirty="0"/>
              <a:t>Key Components for Success</a:t>
            </a:r>
          </a:p>
        </p:txBody>
      </p:sp>
      <p:sp>
        <p:nvSpPr>
          <p:cNvPr id="3" name="Content Placeholder 2">
            <a:extLst>
              <a:ext uri="{FF2B5EF4-FFF2-40B4-BE49-F238E27FC236}">
                <a16:creationId xmlns:a16="http://schemas.microsoft.com/office/drawing/2014/main" id="{7CA331A0-0EC2-482A-A953-0DA83B884F84}"/>
              </a:ext>
            </a:extLst>
          </p:cNvPr>
          <p:cNvSpPr>
            <a:spLocks noGrp="1"/>
          </p:cNvSpPr>
          <p:nvPr>
            <p:ph sz="half" idx="1"/>
          </p:nvPr>
        </p:nvSpPr>
        <p:spPr>
          <a:xfrm>
            <a:off x="740664" y="1420420"/>
            <a:ext cx="6295756" cy="4734318"/>
          </a:xfrm>
        </p:spPr>
        <p:txBody>
          <a:bodyPr/>
          <a:lstStyle/>
          <a:p>
            <a:pPr marL="457200" indent="-457200">
              <a:buClr>
                <a:schemeClr val="accent1"/>
              </a:buClr>
              <a:buFont typeface="Open Sans" panose="020B0606030504020204" pitchFamily="34" charset="0"/>
              <a:buChar char="&gt;"/>
            </a:pPr>
            <a:r>
              <a:rPr lang="en-US" dirty="0"/>
              <a:t>Proficiency -The extent to which one possession  acceptable level of knowledge and skills to be effective</a:t>
            </a:r>
          </a:p>
          <a:p>
            <a:pPr marL="457200" indent="-457200">
              <a:buClr>
                <a:schemeClr val="accent1"/>
              </a:buClr>
              <a:buFont typeface="Open Sans" panose="020B0606030504020204" pitchFamily="34" charset="0"/>
              <a:buChar char="&gt;"/>
            </a:pPr>
            <a:r>
              <a:rPr lang="en-US" dirty="0"/>
              <a:t>Effectiveness –The ability to produce results</a:t>
            </a:r>
          </a:p>
          <a:p>
            <a:endParaRPr lang="en-US" dirty="0"/>
          </a:p>
        </p:txBody>
      </p:sp>
      <p:pic>
        <p:nvPicPr>
          <p:cNvPr id="4" name="Picture 3">
            <a:extLst>
              <a:ext uri="{FF2B5EF4-FFF2-40B4-BE49-F238E27FC236}">
                <a16:creationId xmlns:a16="http://schemas.microsoft.com/office/drawing/2014/main" id="{05487AC8-729F-48C3-A4B5-A79F8848B7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3888" y="1525858"/>
            <a:ext cx="4097781" cy="3806283"/>
          </a:xfrm>
          <a:prstGeom prst="rect">
            <a:avLst/>
          </a:prstGeom>
        </p:spPr>
      </p:pic>
    </p:spTree>
    <p:extLst>
      <p:ext uri="{BB962C8B-B14F-4D97-AF65-F5344CB8AC3E}">
        <p14:creationId xmlns:p14="http://schemas.microsoft.com/office/powerpoint/2010/main" val="619268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D821-DD0F-43AC-AD67-77362CBD337F}"/>
              </a:ext>
            </a:extLst>
          </p:cNvPr>
          <p:cNvSpPr>
            <a:spLocks noGrp="1"/>
          </p:cNvSpPr>
          <p:nvPr>
            <p:ph type="title"/>
          </p:nvPr>
        </p:nvSpPr>
        <p:spPr/>
        <p:txBody>
          <a:bodyPr/>
          <a:lstStyle/>
          <a:p>
            <a:r>
              <a:rPr lang="en-US" dirty="0"/>
              <a:t>Teacher as a Manager</a:t>
            </a:r>
          </a:p>
        </p:txBody>
      </p:sp>
      <p:sp>
        <p:nvSpPr>
          <p:cNvPr id="3" name="Content Placeholder 2">
            <a:extLst>
              <a:ext uri="{FF2B5EF4-FFF2-40B4-BE49-F238E27FC236}">
                <a16:creationId xmlns:a16="http://schemas.microsoft.com/office/drawing/2014/main" id="{95E068CA-FD40-468D-9FD3-46A954C1F3BE}"/>
              </a:ext>
            </a:extLst>
          </p:cNvPr>
          <p:cNvSpPr>
            <a:spLocks noGrp="1"/>
          </p:cNvSpPr>
          <p:nvPr>
            <p:ph sz="half" idx="1"/>
          </p:nvPr>
        </p:nvSpPr>
        <p:spPr>
          <a:xfrm>
            <a:off x="740664" y="1420420"/>
            <a:ext cx="5894312" cy="4734318"/>
          </a:xfrm>
        </p:spPr>
        <p:txBody>
          <a:bodyPr/>
          <a:lstStyle/>
          <a:p>
            <a:r>
              <a:rPr lang="en-US" sz="2800" dirty="0"/>
              <a:t>Effective teaching and learning cannot take place if the teacher manages his or her classroom poorly.</a:t>
            </a:r>
          </a:p>
          <a:p>
            <a:endParaRPr lang="en-US" dirty="0"/>
          </a:p>
        </p:txBody>
      </p:sp>
      <p:pic>
        <p:nvPicPr>
          <p:cNvPr id="4" name="Content Placeholder 2">
            <a:extLst>
              <a:ext uri="{FF2B5EF4-FFF2-40B4-BE49-F238E27FC236}">
                <a16:creationId xmlns:a16="http://schemas.microsoft.com/office/drawing/2014/main" id="{1476C707-7ED0-48FC-B09E-4DF9C00CE8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7613" y="2278711"/>
            <a:ext cx="4976812" cy="3316578"/>
          </a:xfrm>
          <a:prstGeom prst="rect">
            <a:avLst/>
          </a:prstGeom>
        </p:spPr>
      </p:pic>
    </p:spTree>
    <p:extLst>
      <p:ext uri="{BB962C8B-B14F-4D97-AF65-F5344CB8AC3E}">
        <p14:creationId xmlns:p14="http://schemas.microsoft.com/office/powerpoint/2010/main" val="3092232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42426-AA25-4C15-9EF8-4880B629AEE0}"/>
              </a:ext>
            </a:extLst>
          </p:cNvPr>
          <p:cNvSpPr>
            <a:spLocks noGrp="1"/>
          </p:cNvSpPr>
          <p:nvPr>
            <p:ph type="title"/>
          </p:nvPr>
        </p:nvSpPr>
        <p:spPr/>
        <p:txBody>
          <a:bodyPr/>
          <a:lstStyle/>
          <a:p>
            <a:r>
              <a:rPr lang="en-US" dirty="0"/>
              <a:t>Establishing Procedures</a:t>
            </a:r>
          </a:p>
        </p:txBody>
      </p:sp>
      <p:sp>
        <p:nvSpPr>
          <p:cNvPr id="3" name="Content Placeholder 2">
            <a:extLst>
              <a:ext uri="{FF2B5EF4-FFF2-40B4-BE49-F238E27FC236}">
                <a16:creationId xmlns:a16="http://schemas.microsoft.com/office/drawing/2014/main" id="{35E5067B-6843-4ED7-AFD8-FDDDE8E318E5}"/>
              </a:ext>
            </a:extLst>
          </p:cNvPr>
          <p:cNvSpPr>
            <a:spLocks noGrp="1"/>
          </p:cNvSpPr>
          <p:nvPr>
            <p:ph sz="half" idx="1"/>
          </p:nvPr>
        </p:nvSpPr>
        <p:spPr>
          <a:xfrm>
            <a:off x="740664" y="1420420"/>
            <a:ext cx="6396116" cy="4734318"/>
          </a:xfrm>
        </p:spPr>
        <p:txBody>
          <a:bodyPr/>
          <a:lstStyle/>
          <a:p>
            <a:r>
              <a:rPr lang="en-US" sz="2800" dirty="0"/>
              <a:t>“The number one problem in the classroom is not discipline; it is the lack of procedures and routines.”  </a:t>
            </a:r>
          </a:p>
          <a:p>
            <a:r>
              <a:rPr lang="en-US" sz="2800" dirty="0"/>
              <a:t>-Harry K. and Rosemary </a:t>
            </a:r>
            <a:r>
              <a:rPr lang="en-US" sz="2800" dirty="0" err="1"/>
              <a:t>Tripi</a:t>
            </a:r>
            <a:r>
              <a:rPr lang="en-US" sz="2800" dirty="0"/>
              <a:t> Wong, The First Days of School </a:t>
            </a:r>
          </a:p>
          <a:p>
            <a:endParaRPr lang="en-US" dirty="0"/>
          </a:p>
        </p:txBody>
      </p:sp>
      <p:pic>
        <p:nvPicPr>
          <p:cNvPr id="4" name="Content Placeholder 7">
            <a:extLst>
              <a:ext uri="{FF2B5EF4-FFF2-40B4-BE49-F238E27FC236}">
                <a16:creationId xmlns:a16="http://schemas.microsoft.com/office/drawing/2014/main" id="{BF7DF68C-5990-4098-AFA4-8688722A41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6780" y="1789770"/>
            <a:ext cx="4672012" cy="3733800"/>
          </a:xfrm>
          <a:prstGeom prst="rect">
            <a:avLst/>
          </a:prstGeom>
        </p:spPr>
      </p:pic>
    </p:spTree>
    <p:extLst>
      <p:ext uri="{BB962C8B-B14F-4D97-AF65-F5344CB8AC3E}">
        <p14:creationId xmlns:p14="http://schemas.microsoft.com/office/powerpoint/2010/main" val="1631549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CB02-A193-446E-B6A0-4D4EA902DC0C}"/>
              </a:ext>
            </a:extLst>
          </p:cNvPr>
          <p:cNvSpPr>
            <a:spLocks noGrp="1"/>
          </p:cNvSpPr>
          <p:nvPr>
            <p:ph type="title"/>
          </p:nvPr>
        </p:nvSpPr>
        <p:spPr/>
        <p:txBody>
          <a:bodyPr/>
          <a:lstStyle/>
          <a:p>
            <a:r>
              <a:rPr lang="en-US" dirty="0"/>
              <a:t>Three Steps to Teaching a Procedure</a:t>
            </a:r>
          </a:p>
        </p:txBody>
      </p:sp>
      <p:sp>
        <p:nvSpPr>
          <p:cNvPr id="3" name="Text Placeholder 2">
            <a:extLst>
              <a:ext uri="{FF2B5EF4-FFF2-40B4-BE49-F238E27FC236}">
                <a16:creationId xmlns:a16="http://schemas.microsoft.com/office/drawing/2014/main" id="{E4157294-02ED-4C15-A63E-C4E2417B1DA3}"/>
              </a:ext>
            </a:extLst>
          </p:cNvPr>
          <p:cNvSpPr>
            <a:spLocks noGrp="1"/>
          </p:cNvSpPr>
          <p:nvPr>
            <p:ph type="body" sz="quarter" idx="10"/>
          </p:nvPr>
        </p:nvSpPr>
        <p:spPr/>
        <p:txBody>
          <a:bodyPr/>
          <a:lstStyle/>
          <a:p>
            <a:r>
              <a:rPr lang="en-US" dirty="0"/>
              <a:t>Teach</a:t>
            </a:r>
          </a:p>
        </p:txBody>
      </p:sp>
      <p:sp>
        <p:nvSpPr>
          <p:cNvPr id="4" name="Text Placeholder 3">
            <a:extLst>
              <a:ext uri="{FF2B5EF4-FFF2-40B4-BE49-F238E27FC236}">
                <a16:creationId xmlns:a16="http://schemas.microsoft.com/office/drawing/2014/main" id="{E959FEBA-22DC-4873-93BE-B93291B9BEF1}"/>
              </a:ext>
            </a:extLst>
          </p:cNvPr>
          <p:cNvSpPr>
            <a:spLocks noGrp="1"/>
          </p:cNvSpPr>
          <p:nvPr>
            <p:ph type="body" sz="quarter" idx="11"/>
          </p:nvPr>
        </p:nvSpPr>
        <p:spPr/>
        <p:txBody>
          <a:bodyPr/>
          <a:lstStyle/>
          <a:p>
            <a:r>
              <a:rPr lang="en-US" dirty="0"/>
              <a:t>Rehearse</a:t>
            </a:r>
          </a:p>
        </p:txBody>
      </p:sp>
      <p:sp>
        <p:nvSpPr>
          <p:cNvPr id="5" name="Text Placeholder 4">
            <a:extLst>
              <a:ext uri="{FF2B5EF4-FFF2-40B4-BE49-F238E27FC236}">
                <a16:creationId xmlns:a16="http://schemas.microsoft.com/office/drawing/2014/main" id="{71DD46DB-2B05-435E-BBC1-D3952DF50FB3}"/>
              </a:ext>
            </a:extLst>
          </p:cNvPr>
          <p:cNvSpPr>
            <a:spLocks noGrp="1"/>
          </p:cNvSpPr>
          <p:nvPr>
            <p:ph type="body" sz="quarter" idx="12"/>
          </p:nvPr>
        </p:nvSpPr>
        <p:spPr/>
        <p:txBody>
          <a:bodyPr/>
          <a:lstStyle/>
          <a:p>
            <a:r>
              <a:rPr lang="en-US" dirty="0"/>
              <a:t>Reinforce</a:t>
            </a:r>
          </a:p>
        </p:txBody>
      </p:sp>
    </p:spTree>
    <p:extLst>
      <p:ext uri="{BB962C8B-B14F-4D97-AF65-F5344CB8AC3E}">
        <p14:creationId xmlns:p14="http://schemas.microsoft.com/office/powerpoint/2010/main" val="184092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A4DD-5767-4976-8F75-8912A106AAA2}"/>
              </a:ext>
            </a:extLst>
          </p:cNvPr>
          <p:cNvSpPr>
            <a:spLocks noGrp="1"/>
          </p:cNvSpPr>
          <p:nvPr>
            <p:ph type="title"/>
          </p:nvPr>
        </p:nvSpPr>
        <p:spPr/>
        <p:txBody>
          <a:bodyPr/>
          <a:lstStyle/>
          <a:p>
            <a:r>
              <a:rPr lang="en-US" dirty="0"/>
              <a:t>Establish Classroom Procedures:</a:t>
            </a:r>
          </a:p>
        </p:txBody>
      </p:sp>
      <p:sp>
        <p:nvSpPr>
          <p:cNvPr id="3" name="Content Placeholder 2">
            <a:extLst>
              <a:ext uri="{FF2B5EF4-FFF2-40B4-BE49-F238E27FC236}">
                <a16:creationId xmlns:a16="http://schemas.microsoft.com/office/drawing/2014/main" id="{DF6E7932-DBB4-4C1D-9252-EB6AB752D868}"/>
              </a:ext>
            </a:extLst>
          </p:cNvPr>
          <p:cNvSpPr>
            <a:spLocks noGrp="1"/>
          </p:cNvSpPr>
          <p:nvPr>
            <p:ph sz="half" idx="1"/>
          </p:nvPr>
        </p:nvSpPr>
        <p:spPr/>
        <p:txBody>
          <a:bodyPr/>
          <a:lstStyle/>
          <a:p>
            <a:pPr lvl="1"/>
            <a:r>
              <a:rPr lang="en-US" sz="2400" dirty="0"/>
              <a:t>Entering the classroom</a:t>
            </a:r>
          </a:p>
          <a:p>
            <a:pPr lvl="1"/>
            <a:r>
              <a:rPr lang="en-US" sz="2400" dirty="0"/>
              <a:t>Seating chart</a:t>
            </a:r>
          </a:p>
          <a:p>
            <a:pPr lvl="1"/>
            <a:r>
              <a:rPr lang="en-US" sz="2400" dirty="0"/>
              <a:t>Submitting assignments</a:t>
            </a:r>
          </a:p>
          <a:p>
            <a:pPr lvl="1"/>
            <a:r>
              <a:rPr lang="en-US" sz="2400" dirty="0" err="1"/>
              <a:t>Tardies</a:t>
            </a:r>
            <a:endParaRPr lang="en-US" sz="2400" dirty="0"/>
          </a:p>
          <a:p>
            <a:pPr lvl="1"/>
            <a:r>
              <a:rPr lang="en-US" sz="2400" dirty="0"/>
              <a:t>Absences</a:t>
            </a:r>
          </a:p>
          <a:p>
            <a:pPr lvl="1"/>
            <a:r>
              <a:rPr lang="en-US" sz="2400" dirty="0"/>
              <a:t>Train your students </a:t>
            </a:r>
          </a:p>
          <a:p>
            <a:endParaRPr lang="en-US" dirty="0"/>
          </a:p>
        </p:txBody>
      </p:sp>
      <p:pic>
        <p:nvPicPr>
          <p:cNvPr id="4" name="Picture 3">
            <a:extLst>
              <a:ext uri="{FF2B5EF4-FFF2-40B4-BE49-F238E27FC236}">
                <a16:creationId xmlns:a16="http://schemas.microsoft.com/office/drawing/2014/main" id="{388ABD79-E211-4FD8-9C8B-7D63F332D1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2583" y="1762822"/>
            <a:ext cx="4994632" cy="3332356"/>
          </a:xfrm>
          <a:prstGeom prst="rect">
            <a:avLst/>
          </a:prstGeom>
        </p:spPr>
      </p:pic>
    </p:spTree>
    <p:extLst>
      <p:ext uri="{BB962C8B-B14F-4D97-AF65-F5344CB8AC3E}">
        <p14:creationId xmlns:p14="http://schemas.microsoft.com/office/powerpoint/2010/main" val="923988907"/>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purl.org/dc/dcmitype/"/>
    <ds:schemaRef ds:uri="http://purl.org/dc/terms/"/>
    <ds:schemaRef ds:uri="56ea17bb-c96d-4826-b465-01eec0dd23dd"/>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05d88611-e516-4d1a-b12e-39107e78b3d0"/>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87</TotalTime>
  <Words>1713</Words>
  <Application>Microsoft Office PowerPoint</Application>
  <PresentationFormat>Widescreen</PresentationFormat>
  <Paragraphs>260</Paragraphs>
  <Slides>22</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.AppleSystemUIFont</vt:lpstr>
      <vt:lpstr>Arial</vt:lpstr>
      <vt:lpstr>Calibri</vt:lpstr>
      <vt:lpstr>Open Sans</vt:lpstr>
      <vt:lpstr>Open Sans SemiBold</vt:lpstr>
      <vt:lpstr>2_Office Theme</vt:lpstr>
      <vt:lpstr>3_Office Theme</vt:lpstr>
      <vt:lpstr>More Strategies, Tips and Resources for Managing Your Classroom</vt:lpstr>
      <vt:lpstr>PowerPoint Presentation</vt:lpstr>
      <vt:lpstr>The Right Environment</vt:lpstr>
      <vt:lpstr>Key Component for Success</vt:lpstr>
      <vt:lpstr>Key Components for Success</vt:lpstr>
      <vt:lpstr>Teacher as a Manager</vt:lpstr>
      <vt:lpstr>Establishing Procedures</vt:lpstr>
      <vt:lpstr>Three Steps to Teaching a Procedure</vt:lpstr>
      <vt:lpstr>Establish Classroom Procedures:</vt:lpstr>
      <vt:lpstr>Classroom Management Tips</vt:lpstr>
      <vt:lpstr>Classroom Management Tips</vt:lpstr>
      <vt:lpstr>Plan for High Engagement</vt:lpstr>
      <vt:lpstr>Classroom Management Guidelines</vt:lpstr>
      <vt:lpstr>Classroom Guidelines</vt:lpstr>
      <vt:lpstr>Creating a Safe and Caring, Positive Classroom</vt:lpstr>
      <vt:lpstr>Tips for Getting Students’ Attention</vt:lpstr>
      <vt:lpstr>Teaching Like a Champion</vt:lpstr>
      <vt:lpstr>Classroom Management Resources</vt:lpstr>
      <vt:lpstr>Teaching Effectiveness Quiz</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11</cp:revision>
  <cp:lastPrinted>2017-07-07T16:17:37Z</cp:lastPrinted>
  <dcterms:created xsi:type="dcterms:W3CDTF">2017-07-11T23:58:30Z</dcterms:created>
  <dcterms:modified xsi:type="dcterms:W3CDTF">2017-11-28T17:59:35Z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