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1"/>
  </p:notesMasterIdLst>
  <p:handoutMasterIdLst>
    <p:handoutMasterId r:id="rId22"/>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5" r:id="rId19"/>
    <p:sldId id="334"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25" autoAdjust="0"/>
    <p:restoredTop sz="73768" autoAdjust="0"/>
  </p:normalViewPr>
  <p:slideViewPr>
    <p:cSldViewPr snapToGrid="0">
      <p:cViewPr>
        <p:scale>
          <a:sx n="50" d="100"/>
          <a:sy n="50" d="100"/>
        </p:scale>
        <p:origin x="1300" y="28"/>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03-Jan-18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03-Jan-18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Population – </a:t>
            </a:r>
            <a:r>
              <a:rPr lang="en-US" sz="1200" b="0" i="0" u="none" strike="noStrike" kern="1200" baseline="0" dirty="0">
                <a:solidFill>
                  <a:schemeClr val="tx1"/>
                </a:solidFill>
                <a:latin typeface="+mn-lt"/>
                <a:ea typeface="+mn-ea"/>
                <a:cs typeface="+mn-cs"/>
              </a:rPr>
              <a:t>the total number of people living in a country, city, or other defined area </a:t>
            </a:r>
          </a:p>
          <a:p>
            <a:r>
              <a:rPr lang="en-US" sz="1200" b="0" i="0" u="none" strike="noStrike" kern="1200" baseline="0" dirty="0">
                <a:solidFill>
                  <a:schemeClr val="tx1"/>
                </a:solidFill>
                <a:latin typeface="+mn-lt"/>
                <a:ea typeface="+mn-ea"/>
                <a:cs typeface="+mn-cs"/>
              </a:rPr>
              <a:t>How many people live in your city? ...Your state? ... Your nation? The world? </a:t>
            </a:r>
          </a:p>
          <a:p>
            <a:r>
              <a:rPr lang="en-US" sz="1200" b="0" i="0" u="none" strike="noStrike" kern="1200" baseline="0" dirty="0">
                <a:solidFill>
                  <a:schemeClr val="tx1"/>
                </a:solidFill>
                <a:latin typeface="+mn-lt"/>
                <a:ea typeface="+mn-ea"/>
                <a:cs typeface="+mn-cs"/>
              </a:rPr>
              <a:t>How many people do you think will be in the world in 10, 20 or even 50 years from now? </a:t>
            </a:r>
          </a:p>
          <a:p>
            <a:r>
              <a:rPr lang="en-US" sz="1200" b="0" i="0" u="none" strike="noStrike" kern="1200" baseline="0" dirty="0">
                <a:solidFill>
                  <a:schemeClr val="tx1"/>
                </a:solidFill>
                <a:latin typeface="+mn-lt"/>
                <a:ea typeface="+mn-ea"/>
                <a:cs typeface="+mn-cs"/>
              </a:rPr>
              <a:t>Will we have enough food to feed that amount of people? </a:t>
            </a:r>
          </a:p>
          <a:p>
            <a:r>
              <a:rPr lang="en-US" sz="1200" b="0" i="0" u="none" strike="noStrike" kern="1200" baseline="0" dirty="0">
                <a:solidFill>
                  <a:schemeClr val="tx1"/>
                </a:solidFill>
                <a:latin typeface="+mn-lt"/>
                <a:ea typeface="+mn-ea"/>
                <a:cs typeface="+mn-cs"/>
              </a:rPr>
              <a:t>Who will grow the food if we keep turning the farmland and grazing land into housing? </a:t>
            </a:r>
          </a:p>
          <a:p>
            <a:r>
              <a:rPr lang="en-US" sz="1200" b="0" i="0" u="none" strike="noStrike" kern="1200" baseline="0" dirty="0">
                <a:solidFill>
                  <a:schemeClr val="tx1"/>
                </a:solidFill>
                <a:latin typeface="+mn-lt"/>
                <a:ea typeface="+mn-ea"/>
                <a:cs typeface="+mn-cs"/>
              </a:rPr>
              <a:t>What happens to the animals that we displace? </a:t>
            </a:r>
          </a:p>
          <a:p>
            <a:r>
              <a:rPr lang="en-US" sz="1200" b="0" i="0" u="none" strike="noStrike" kern="1200" baseline="0" dirty="0">
                <a:solidFill>
                  <a:schemeClr val="tx1"/>
                </a:solidFill>
                <a:latin typeface="+mn-lt"/>
                <a:ea typeface="+mn-ea"/>
                <a:cs typeface="+mn-cs"/>
              </a:rPr>
              <a:t>An increase of human population in the world has also increase the environmental problems. One factor that has contributed to an increase of population is better nutritional aspects on humans. There are more humans living on earth and our limited resources are being tested and stretched all the time. Famines may be a greater problem in the future.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446359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Sustainability—</a:t>
            </a:r>
            <a:r>
              <a:rPr lang="en-US" sz="1200" b="0" i="0" u="none" strike="noStrike" kern="1200" baseline="0" dirty="0">
                <a:solidFill>
                  <a:schemeClr val="tx1"/>
                </a:solidFill>
                <a:latin typeface="+mn-lt"/>
                <a:ea typeface="+mn-ea"/>
                <a:cs typeface="+mn-cs"/>
              </a:rPr>
              <a:t>meeting current needs without limiting the ability of people to meet their needs in the future </a:t>
            </a:r>
          </a:p>
          <a:p>
            <a:r>
              <a:rPr lang="en-US" sz="1200" b="0" i="0" u="none" strike="noStrike" kern="1200" baseline="0" dirty="0">
                <a:solidFill>
                  <a:schemeClr val="tx1"/>
                </a:solidFill>
                <a:latin typeface="+mn-lt"/>
                <a:ea typeface="+mn-ea"/>
                <a:cs typeface="+mn-cs"/>
              </a:rPr>
              <a:t>How do we meet the needs of our people now without jeopardizing our Future resources? </a:t>
            </a:r>
          </a:p>
          <a:p>
            <a:r>
              <a:rPr lang="en-US" sz="1200" b="0" i="0" u="none" strike="noStrike" kern="1200" baseline="0" dirty="0">
                <a:solidFill>
                  <a:schemeClr val="tx1"/>
                </a:solidFill>
                <a:latin typeface="+mn-lt"/>
                <a:ea typeface="+mn-ea"/>
                <a:cs typeface="+mn-cs"/>
              </a:rPr>
              <a:t>Do you need everything that you have in your home? </a:t>
            </a:r>
          </a:p>
          <a:p>
            <a:r>
              <a:rPr lang="en-US" sz="1200" b="0" i="0" u="none" strike="noStrike" kern="1200" baseline="0" dirty="0">
                <a:solidFill>
                  <a:schemeClr val="tx1"/>
                </a:solidFill>
                <a:latin typeface="+mn-lt"/>
                <a:ea typeface="+mn-ea"/>
                <a:cs typeface="+mn-cs"/>
              </a:rPr>
              <a:t>How much of what you buy today will you use in the future? </a:t>
            </a:r>
          </a:p>
          <a:p>
            <a:r>
              <a:rPr lang="en-US" sz="1200" b="0" i="0" u="none" strike="noStrike" kern="1200" baseline="0" dirty="0">
                <a:solidFill>
                  <a:schemeClr val="tx1"/>
                </a:solidFill>
                <a:latin typeface="+mn-lt"/>
                <a:ea typeface="+mn-ea"/>
                <a:cs typeface="+mn-cs"/>
              </a:rPr>
              <a:t>Allow time for discussion.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325870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Introduce Research Project. Students will select either a local, national or worldwide trend and issue which directly affects our environment. Provide students with instructions for conservation research project which will consist of a visual and oral presentation. Review the components of the rubric with the class. </a:t>
            </a:r>
          </a:p>
          <a:p>
            <a:r>
              <a:rPr lang="en-US" sz="1200" b="0" i="0" u="none" strike="noStrike" kern="1200" baseline="0" dirty="0">
                <a:solidFill>
                  <a:schemeClr val="tx1"/>
                </a:solidFill>
                <a:latin typeface="+mn-lt"/>
                <a:ea typeface="+mn-ea"/>
                <a:cs typeface="+mn-cs"/>
              </a:rPr>
              <a:t>Students will work collaboratively in teams of two and research ways to conserve energy at home, school and work. The students will create a poster or slide presentation depicting ways to conserve energy for the future.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9526717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3557125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Conservation protection of valued resources: </a:t>
            </a:r>
            <a:r>
              <a:rPr lang="en-US" sz="1200" b="0" i="0" u="none" strike="noStrike" kern="1200" baseline="0" dirty="0">
                <a:solidFill>
                  <a:schemeClr val="tx1"/>
                </a:solidFill>
                <a:latin typeface="+mn-lt"/>
                <a:ea typeface="+mn-ea"/>
                <a:cs typeface="+mn-cs"/>
              </a:rPr>
              <a:t>the preservation, management, and care of natural and cultural resources or </a:t>
            </a:r>
            <a:r>
              <a:rPr lang="en-US" sz="1200" b="1" i="0" u="none" strike="noStrike" kern="1200" baseline="0" dirty="0">
                <a:solidFill>
                  <a:schemeClr val="tx1"/>
                </a:solidFill>
                <a:latin typeface="+mn-lt"/>
                <a:ea typeface="+mn-ea"/>
                <a:cs typeface="+mn-cs"/>
              </a:rPr>
              <a:t>protection from change: </a:t>
            </a:r>
            <a:r>
              <a:rPr lang="en-US" sz="1200" b="0" i="0" u="none" strike="noStrike" kern="1200" baseline="0" dirty="0">
                <a:solidFill>
                  <a:schemeClr val="tx1"/>
                </a:solidFill>
                <a:latin typeface="+mn-lt"/>
                <a:ea typeface="+mn-ea"/>
                <a:cs typeface="+mn-cs"/>
              </a:rPr>
              <a:t>the keeping or protecting of something from change, loss, or damage. Conservation can start at home by conserving the electricity, gas and water we use in our homes. Let’s brainstorm and write down ways we can conserve at home. </a:t>
            </a:r>
          </a:p>
          <a:p>
            <a:r>
              <a:rPr lang="en-US" sz="1200" b="0" i="0" u="none" strike="noStrike" kern="1200" baseline="0" dirty="0">
                <a:solidFill>
                  <a:schemeClr val="tx1"/>
                </a:solidFill>
                <a:latin typeface="+mn-lt"/>
                <a:ea typeface="+mn-ea"/>
                <a:cs typeface="+mn-cs"/>
              </a:rPr>
              <a:t>Where can we go to learn more about conservation? </a:t>
            </a:r>
          </a:p>
          <a:p>
            <a:r>
              <a:rPr lang="en-US" sz="1200" b="0" i="0" u="none" strike="noStrike" kern="1200" baseline="0" dirty="0">
                <a:solidFill>
                  <a:schemeClr val="tx1"/>
                </a:solidFill>
                <a:latin typeface="+mn-lt"/>
                <a:ea typeface="+mn-ea"/>
                <a:cs typeface="+mn-cs"/>
              </a:rPr>
              <a:t>What do you consider to be valued resources? </a:t>
            </a:r>
          </a:p>
          <a:p>
            <a:r>
              <a:rPr lang="en-US" sz="1200" b="0" i="0" u="none" strike="noStrike" kern="1200" baseline="0" dirty="0">
                <a:solidFill>
                  <a:schemeClr val="tx1"/>
                </a:solidFill>
                <a:latin typeface="+mn-lt"/>
                <a:ea typeface="+mn-ea"/>
                <a:cs typeface="+mn-cs"/>
              </a:rPr>
              <a:t>What are some things we can do to protect our resources? </a:t>
            </a:r>
          </a:p>
          <a:p>
            <a:r>
              <a:rPr lang="en-US" sz="1200" b="0" i="0" u="none" strike="noStrike" kern="1200" baseline="0" dirty="0">
                <a:solidFill>
                  <a:schemeClr val="tx1"/>
                </a:solidFill>
                <a:latin typeface="+mn-lt"/>
                <a:ea typeface="+mn-ea"/>
                <a:cs typeface="+mn-cs"/>
              </a:rPr>
              <a:t>How do we lose or damage our resources? </a:t>
            </a:r>
          </a:p>
          <a:p>
            <a:r>
              <a:rPr lang="en-US" sz="1200" b="0" i="0" u="none" strike="noStrike" kern="1200" baseline="0" dirty="0">
                <a:solidFill>
                  <a:schemeClr val="tx1"/>
                </a:solidFill>
                <a:latin typeface="+mn-lt"/>
                <a:ea typeface="+mn-ea"/>
                <a:cs typeface="+mn-cs"/>
              </a:rPr>
              <a:t>How will we protect from change or loss? </a:t>
            </a:r>
          </a:p>
          <a:p>
            <a:r>
              <a:rPr lang="en-US" sz="1200" b="0" i="0" u="none" strike="noStrike" kern="1200" baseline="0" dirty="0">
                <a:solidFill>
                  <a:schemeClr val="tx1"/>
                </a:solidFill>
                <a:latin typeface="+mn-lt"/>
                <a:ea typeface="+mn-ea"/>
                <a:cs typeface="+mn-cs"/>
              </a:rPr>
              <a:t>What do we do if we see that people or a company is abusing our resources?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Environment-</a:t>
            </a:r>
            <a:r>
              <a:rPr lang="en-US" sz="1200" b="0" i="0" u="none" strike="noStrike" kern="1200" baseline="0" dirty="0">
                <a:solidFill>
                  <a:schemeClr val="tx1"/>
                </a:solidFill>
                <a:latin typeface="+mn-lt"/>
                <a:ea typeface="+mn-ea"/>
                <a:cs typeface="+mn-cs"/>
              </a:rPr>
              <a:t>the complex of physical, chemical, and biotic factors (as climate, soil, and living things) that act upon an organism or an ecological community and ultimately determine its form and survival </a:t>
            </a:r>
          </a:p>
          <a:p>
            <a:r>
              <a:rPr lang="en-US" sz="1200" b="0" i="0" u="none" strike="noStrike" kern="1200" baseline="0" dirty="0">
                <a:solidFill>
                  <a:schemeClr val="tx1"/>
                </a:solidFill>
                <a:latin typeface="+mn-lt"/>
                <a:ea typeface="+mn-ea"/>
                <a:cs typeface="+mn-cs"/>
              </a:rPr>
              <a:t>How does what we eat, drink, and wear effect our environment? </a:t>
            </a:r>
          </a:p>
          <a:p>
            <a:r>
              <a:rPr lang="en-US" sz="1200" b="0" i="0" u="none" strike="noStrike" kern="1200" baseline="0" dirty="0">
                <a:solidFill>
                  <a:schemeClr val="tx1"/>
                </a:solidFill>
                <a:latin typeface="+mn-lt"/>
                <a:ea typeface="+mn-ea"/>
                <a:cs typeface="+mn-cs"/>
              </a:rPr>
              <a:t>How long does something last that you put into the trash? </a:t>
            </a:r>
          </a:p>
          <a:p>
            <a:r>
              <a:rPr lang="en-US" sz="1200" b="0" i="0" u="none" strike="noStrike" kern="1200" baseline="0" dirty="0">
                <a:solidFill>
                  <a:schemeClr val="tx1"/>
                </a:solidFill>
                <a:latin typeface="+mn-lt"/>
                <a:ea typeface="+mn-ea"/>
                <a:cs typeface="+mn-cs"/>
              </a:rPr>
              <a:t>Do you know where your trash goes? </a:t>
            </a:r>
          </a:p>
          <a:p>
            <a:r>
              <a:rPr lang="en-US" sz="1200" b="0" i="0" u="none" strike="noStrike" kern="1200" baseline="0" dirty="0">
                <a:solidFill>
                  <a:schemeClr val="tx1"/>
                </a:solidFill>
                <a:latin typeface="+mn-lt"/>
                <a:ea typeface="+mn-ea"/>
                <a:cs typeface="+mn-cs"/>
              </a:rPr>
              <a:t>Have you ever been to a landfill? If so what was it like? If not can you imagine what it would look like? Have students think about how much trash they discard daily and multiply that by the people on their block, street, etc. </a:t>
            </a:r>
          </a:p>
          <a:p>
            <a:r>
              <a:rPr lang="en-US" sz="1200" b="0" i="0" u="none" strike="noStrike" kern="1200" baseline="0" dirty="0">
                <a:solidFill>
                  <a:schemeClr val="tx1"/>
                </a:solidFill>
                <a:latin typeface="+mn-lt"/>
                <a:ea typeface="+mn-ea"/>
                <a:cs typeface="+mn-cs"/>
              </a:rPr>
              <a:t>How are landfills different around the world? </a:t>
            </a:r>
          </a:p>
          <a:p>
            <a:r>
              <a:rPr lang="en-US" sz="1200" b="0" i="0" u="none" strike="noStrike" kern="1200" baseline="0" dirty="0">
                <a:solidFill>
                  <a:schemeClr val="tx1"/>
                </a:solidFill>
                <a:latin typeface="+mn-lt"/>
                <a:ea typeface="+mn-ea"/>
                <a:cs typeface="+mn-cs"/>
              </a:rPr>
              <a:t>What happens to the chemicals and liquid that we throw away in our garbage? </a:t>
            </a:r>
          </a:p>
          <a:p>
            <a:r>
              <a:rPr lang="en-US" sz="1200" b="0" i="0" u="none" strike="noStrike" kern="1200" baseline="0" dirty="0">
                <a:solidFill>
                  <a:schemeClr val="tx1"/>
                </a:solidFill>
                <a:latin typeface="+mn-lt"/>
                <a:ea typeface="+mn-ea"/>
                <a:cs typeface="+mn-cs"/>
              </a:rPr>
              <a:t>A picture of landfill has been added to the PowerPoint.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270025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Allow students to brainstorm the question. What is a landfill? Have you ever been to a landfill before? Waste from packaging materials take up a lot of space in the landfill. You can help reduce the impact it makes on our environment by following the saying: reduce, reuse and recycle. We will complete an assignment on the three R’s later in this lesson.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107723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examples of things that are living? We have a responsibility to help keep our world clean and healthy. We need to keep our air and water supply clean so that living things on earth, have a chance to grow and thrive.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2104899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Reduce air pollution by walking or riding your bicycle instead of driving. If you have to drive, drive your car efficiently by planning the most efficient route to your destination. Carpool with friends and family members. </a:t>
            </a:r>
          </a:p>
          <a:p>
            <a:r>
              <a:rPr lang="en-US" sz="1200" b="0" i="0" u="none" strike="noStrike" kern="1200" baseline="0" dirty="0">
                <a:solidFill>
                  <a:schemeClr val="tx1"/>
                </a:solidFill>
                <a:latin typeface="+mn-lt"/>
                <a:ea typeface="+mn-ea"/>
                <a:cs typeface="+mn-cs"/>
              </a:rPr>
              <a:t>You can protect the water by avoiding dumping wastes such as oil and other toxic materials into the water. Do not dump them in the sewer or ground. Why?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743951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List some things that we need or want? </a:t>
            </a:r>
          </a:p>
          <a:p>
            <a:r>
              <a:rPr lang="en-US" sz="1200" b="0" i="0" u="none" strike="noStrike" kern="1200" baseline="0" dirty="0">
                <a:solidFill>
                  <a:schemeClr val="tx1"/>
                </a:solidFill>
                <a:latin typeface="+mn-lt"/>
                <a:ea typeface="+mn-ea"/>
                <a:cs typeface="+mn-cs"/>
              </a:rPr>
              <a:t>What do you think it requires getting those things to you? In order to obtain our needs and wants, we must use nonrenewable (oil, coal and natural gas are called fossil fuels) and renewable energy sources (sources of energy that cannot be used up or that can be replaced such as water, wind, solar energy, wood and solid wastes). Which of the nonrenewable resources should we try to conserve? Why? Which of the renewable energy resources is the most reliable? What energy sources does it take to make a loaf of bread? The clothes you are wearing? How can we conserve these energy sources?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2420191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What are some natural resources that we have other than the trees, and fish? </a:t>
            </a:r>
          </a:p>
          <a:p>
            <a:r>
              <a:rPr lang="en-US" sz="1200" b="0" i="0" u="none" strike="noStrike" kern="1200" baseline="0" dirty="0">
                <a:solidFill>
                  <a:schemeClr val="tx1"/>
                </a:solidFill>
                <a:latin typeface="+mn-lt"/>
                <a:ea typeface="+mn-ea"/>
                <a:cs typeface="+mn-cs"/>
              </a:rPr>
              <a:t>What are some natural resources that we use every day just to do the everyday things around the house?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355056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Climate change—</a:t>
            </a:r>
            <a:r>
              <a:rPr lang="en-US" sz="1200" b="0" i="0" u="none" strike="noStrike" kern="1200" baseline="0" dirty="0">
                <a:solidFill>
                  <a:schemeClr val="tx1"/>
                </a:solidFill>
                <a:latin typeface="+mn-lt"/>
                <a:ea typeface="+mn-ea"/>
                <a:cs typeface="+mn-cs"/>
              </a:rPr>
              <a:t>a change in long-term weather patterns (including precipitation, temperature, and wind) over time </a:t>
            </a:r>
          </a:p>
          <a:p>
            <a:r>
              <a:rPr lang="en-US" sz="1200" b="0" i="0" u="none" strike="noStrike" kern="1200" baseline="0" dirty="0">
                <a:solidFill>
                  <a:schemeClr val="tx1"/>
                </a:solidFill>
                <a:latin typeface="+mn-lt"/>
                <a:ea typeface="+mn-ea"/>
                <a:cs typeface="+mn-cs"/>
              </a:rPr>
              <a:t>How has the weather patterns changed since you were born? </a:t>
            </a:r>
          </a:p>
          <a:p>
            <a:r>
              <a:rPr lang="en-US" sz="1200" b="0" i="0" u="none" strike="noStrike" kern="1200" baseline="0" dirty="0">
                <a:solidFill>
                  <a:schemeClr val="tx1"/>
                </a:solidFill>
                <a:latin typeface="+mn-lt"/>
                <a:ea typeface="+mn-ea"/>
                <a:cs typeface="+mn-cs"/>
              </a:rPr>
              <a:t>How has the weather been differently just in the last couple of years?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3474327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kidsrecycle.org/overview.php"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www.tceq.state.tx.us/" TargetMode="External"/><Relationship Id="rId5" Type="http://schemas.openxmlformats.org/officeDocument/2006/relationships/hyperlink" Target="http://www.seco.cpa.state.tx.us/" TargetMode="External"/><Relationship Id="rId4" Type="http://schemas.openxmlformats.org/officeDocument/2006/relationships/hyperlink" Target="http://energyteachers.org/projects.ph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487246" y="985093"/>
            <a:ext cx="7462935" cy="3413772"/>
          </a:xfrm>
        </p:spPr>
        <p:txBody>
          <a:bodyPr>
            <a:normAutofit/>
          </a:bodyPr>
          <a:lstStyle/>
          <a:p>
            <a:r>
              <a:rPr lang="en-US" dirty="0"/>
              <a:t>My World – </a:t>
            </a:r>
            <a:br>
              <a:rPr lang="en-US" dirty="0"/>
            </a:br>
            <a:r>
              <a:rPr lang="en-US" dirty="0"/>
              <a:t>My Future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Climate Change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 change in long-term weather pattern </a:t>
            </a:r>
            <a:br>
              <a:rPr lang="en-US" dirty="0"/>
            </a:br>
            <a:r>
              <a:rPr lang="en-US" dirty="0"/>
              <a:t>(including precipitation, temperature, and wind)</a:t>
            </a:r>
          </a:p>
        </p:txBody>
      </p:sp>
      <p:pic>
        <p:nvPicPr>
          <p:cNvPr id="4" name="Picture 3">
            <a:extLst>
              <a:ext uri="{FF2B5EF4-FFF2-40B4-BE49-F238E27FC236}">
                <a16:creationId xmlns:a16="http://schemas.microsoft.com/office/drawing/2014/main" id="{CBB70E20-BB54-411B-82F9-4EA16D06CB55}"/>
              </a:ext>
            </a:extLst>
          </p:cNvPr>
          <p:cNvPicPr>
            <a:picLocks noChangeAspect="1"/>
          </p:cNvPicPr>
          <p:nvPr/>
        </p:nvPicPr>
        <p:blipFill rotWithShape="1">
          <a:blip r:embed="rId3"/>
          <a:srcRect l="3587" b="2334"/>
          <a:stretch/>
        </p:blipFill>
        <p:spPr>
          <a:xfrm>
            <a:off x="4457700" y="2563812"/>
            <a:ext cx="2730500" cy="3176588"/>
          </a:xfrm>
          <a:prstGeom prst="rect">
            <a:avLst/>
          </a:prstGeom>
        </p:spPr>
      </p:pic>
    </p:spTree>
    <p:extLst>
      <p:ext uri="{BB962C8B-B14F-4D97-AF65-F5344CB8AC3E}">
        <p14:creationId xmlns:p14="http://schemas.microsoft.com/office/powerpoint/2010/main" val="1667435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Population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total number of people living in a country, city, or other defined area</a:t>
            </a:r>
          </a:p>
        </p:txBody>
      </p:sp>
      <p:pic>
        <p:nvPicPr>
          <p:cNvPr id="4" name="Picture 3">
            <a:extLst>
              <a:ext uri="{FF2B5EF4-FFF2-40B4-BE49-F238E27FC236}">
                <a16:creationId xmlns:a16="http://schemas.microsoft.com/office/drawing/2014/main" id="{3EF17BAD-006E-4123-828C-3E9331E40053}"/>
              </a:ext>
            </a:extLst>
          </p:cNvPr>
          <p:cNvPicPr>
            <a:picLocks noChangeAspect="1"/>
          </p:cNvPicPr>
          <p:nvPr/>
        </p:nvPicPr>
        <p:blipFill>
          <a:blip r:embed="rId3"/>
          <a:stretch>
            <a:fillRect/>
          </a:stretch>
        </p:blipFill>
        <p:spPr>
          <a:xfrm>
            <a:off x="4012323" y="2667000"/>
            <a:ext cx="4198484" cy="3073400"/>
          </a:xfrm>
          <a:prstGeom prst="rect">
            <a:avLst/>
          </a:prstGeom>
        </p:spPr>
      </p:pic>
    </p:spTree>
    <p:extLst>
      <p:ext uri="{BB962C8B-B14F-4D97-AF65-F5344CB8AC3E}">
        <p14:creationId xmlns:p14="http://schemas.microsoft.com/office/powerpoint/2010/main" val="527483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Do These Issues Affect You? Your Future?</a:t>
            </a:r>
          </a:p>
        </p:txBody>
      </p:sp>
    </p:spTree>
    <p:extLst>
      <p:ext uri="{BB962C8B-B14F-4D97-AF65-F5344CB8AC3E}">
        <p14:creationId xmlns:p14="http://schemas.microsoft.com/office/powerpoint/2010/main" val="12378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Trends and Issues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Local</a:t>
            </a:r>
          </a:p>
          <a:p>
            <a:pPr lvl="1"/>
            <a:r>
              <a:rPr lang="en-US" dirty="0"/>
              <a:t>National</a:t>
            </a:r>
          </a:p>
          <a:p>
            <a:pPr lvl="1"/>
            <a:r>
              <a:rPr lang="en-US" dirty="0"/>
              <a:t>Worldwide</a:t>
            </a:r>
          </a:p>
        </p:txBody>
      </p:sp>
    </p:spTree>
    <p:extLst>
      <p:ext uri="{BB962C8B-B14F-4D97-AF65-F5344CB8AC3E}">
        <p14:creationId xmlns:p14="http://schemas.microsoft.com/office/powerpoint/2010/main" val="28153194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C0254-4272-4C84-B2E0-0946FF60C927}"/>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822637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 for educators and students about recycling, composting and waste reduction.</a:t>
            </a:r>
            <a:br>
              <a:rPr lang="en-US" sz="2000" dirty="0"/>
            </a:br>
            <a:r>
              <a:rPr lang="en-US" sz="2000" dirty="0">
                <a:hlinkClick r:id="rId3"/>
              </a:rPr>
              <a:t>http://www.kidsrecycle.org/overview.php</a:t>
            </a:r>
            <a:endParaRPr lang="en-US" sz="2000" dirty="0"/>
          </a:p>
          <a:p>
            <a:pPr lvl="1"/>
            <a:r>
              <a:rPr lang="en-US" sz="2000" dirty="0"/>
              <a:t>The network for educators interested in energy resources and uses</a:t>
            </a:r>
            <a:br>
              <a:rPr lang="en-US" sz="2000" dirty="0"/>
            </a:br>
            <a:r>
              <a:rPr lang="en-US" sz="2000" dirty="0">
                <a:hlinkClick r:id="rId4"/>
              </a:rPr>
              <a:t>http://energyteachers.org/projects.php</a:t>
            </a:r>
            <a:endParaRPr lang="en-US" sz="2000" dirty="0"/>
          </a:p>
          <a:p>
            <a:pPr lvl="1"/>
            <a:r>
              <a:rPr lang="en-US" sz="2000" dirty="0"/>
              <a:t>SECO partners with Texas consumers, businesses, educators and local governments to reduce energy costs and maximize efficiency.</a:t>
            </a:r>
            <a:br>
              <a:rPr lang="en-US" sz="2000" dirty="0"/>
            </a:br>
            <a:r>
              <a:rPr lang="en-US" sz="2000" dirty="0">
                <a:hlinkClick r:id="rId5"/>
              </a:rPr>
              <a:t>http://www.seco.cpa.state.tx.us/</a:t>
            </a:r>
            <a:endParaRPr lang="en-US" sz="2000" dirty="0"/>
          </a:p>
          <a:p>
            <a:pPr lvl="1"/>
            <a:r>
              <a:rPr lang="en-US" sz="2000" dirty="0"/>
              <a:t>Doing your part at home and at work.</a:t>
            </a:r>
            <a:br>
              <a:rPr lang="en-US" sz="2000" dirty="0"/>
            </a:br>
            <a:r>
              <a:rPr lang="en-US" sz="2000" dirty="0">
                <a:hlinkClick r:id="rId6"/>
              </a:rPr>
              <a:t>http://www.tceq.state.tx.us/</a:t>
            </a:r>
            <a:endParaRPr lang="en-US" sz="2000" dirty="0"/>
          </a:p>
          <a:p>
            <a:pPr lvl="1"/>
            <a:r>
              <a:rPr lang="en-US" sz="2000" dirty="0"/>
              <a:t>Website for students to create mixed media in a poster.</a:t>
            </a:r>
            <a:br>
              <a:rPr lang="en-US" sz="2000" dirty="0"/>
            </a:br>
            <a:r>
              <a:rPr lang="en-US" sz="2000" dirty="0"/>
              <a:t>http://www.glogster.com/•http://www.achievetexas.org/</a:t>
            </a:r>
          </a:p>
          <a:p>
            <a:pPr lvl="1"/>
            <a:r>
              <a:rPr lang="en-US" sz="2000" dirty="0" err="1"/>
              <a:t>AchieveTexas</a:t>
            </a:r>
            <a:r>
              <a:rPr lang="en-US" sz="2000" dirty="0"/>
              <a:t> which is an education initiative designed to prepare students for a lifetime of success. It allows students to achieve excellence by preparing them for secondary and postsecondary opportunities, career preparation and advancement, meaningful work, and active citizenship.</a:t>
            </a:r>
          </a:p>
        </p:txBody>
      </p:sp>
    </p:spTree>
    <p:extLst>
      <p:ext uri="{BB962C8B-B14F-4D97-AF65-F5344CB8AC3E}">
        <p14:creationId xmlns:p14="http://schemas.microsoft.com/office/powerpoint/2010/main" val="2767392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Conservation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Protection of valued resources:</a:t>
            </a:r>
          </a:p>
          <a:p>
            <a:pPr lvl="2"/>
            <a:r>
              <a:rPr lang="en-US" sz="2400" dirty="0"/>
              <a:t>the preservation, management, and care of natural and cultural resources </a:t>
            </a:r>
          </a:p>
          <a:p>
            <a:pPr lvl="1"/>
            <a:r>
              <a:rPr lang="en-US" dirty="0"/>
              <a:t>Protection from change:</a:t>
            </a:r>
          </a:p>
          <a:p>
            <a:pPr lvl="2"/>
            <a:r>
              <a:rPr lang="en-US" sz="2400" dirty="0"/>
              <a:t>the keeping or protecting of something from change, loss, or damage the keeping or protecting of something</a:t>
            </a:r>
          </a:p>
        </p:txBody>
      </p:sp>
      <p:pic>
        <p:nvPicPr>
          <p:cNvPr id="5" name="Picture 4">
            <a:extLst>
              <a:ext uri="{FF2B5EF4-FFF2-40B4-BE49-F238E27FC236}">
                <a16:creationId xmlns:a16="http://schemas.microsoft.com/office/drawing/2014/main" id="{66C6FC83-F42C-4D4C-836C-6DABB49397A9}"/>
              </a:ext>
            </a:extLst>
          </p:cNvPr>
          <p:cNvPicPr>
            <a:picLocks noChangeAspect="1"/>
          </p:cNvPicPr>
          <p:nvPr/>
        </p:nvPicPr>
        <p:blipFill>
          <a:blip r:embed="rId3"/>
          <a:stretch>
            <a:fillRect/>
          </a:stretch>
        </p:blipFill>
        <p:spPr>
          <a:xfrm>
            <a:off x="4162424" y="3646487"/>
            <a:ext cx="3622675" cy="2965816"/>
          </a:xfrm>
          <a:prstGeom prst="rect">
            <a:avLst/>
          </a:prstGeom>
        </p:spPr>
      </p:pic>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Environment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complex of physical, chemical, and biotic factors (as climate, soil, and living things) that act upon an organism or an ecological community and ultimately determine its form and survival</a:t>
            </a:r>
          </a:p>
        </p:txBody>
      </p:sp>
      <p:pic>
        <p:nvPicPr>
          <p:cNvPr id="4" name="Picture 3">
            <a:extLst>
              <a:ext uri="{FF2B5EF4-FFF2-40B4-BE49-F238E27FC236}">
                <a16:creationId xmlns:a16="http://schemas.microsoft.com/office/drawing/2014/main" id="{BA84FB98-87A9-4490-B102-0E1BC5613A6C}"/>
              </a:ext>
            </a:extLst>
          </p:cNvPr>
          <p:cNvPicPr>
            <a:picLocks noChangeAspect="1"/>
          </p:cNvPicPr>
          <p:nvPr/>
        </p:nvPicPr>
        <p:blipFill>
          <a:blip r:embed="rId3"/>
          <a:stretch>
            <a:fillRect/>
          </a:stretch>
        </p:blipFill>
        <p:spPr>
          <a:xfrm>
            <a:off x="4241800" y="2736041"/>
            <a:ext cx="3467100" cy="3714750"/>
          </a:xfrm>
          <a:prstGeom prst="rect">
            <a:avLst/>
          </a:prstGeom>
        </p:spPr>
      </p:pic>
    </p:spTree>
    <p:extLst>
      <p:ext uri="{BB962C8B-B14F-4D97-AF65-F5344CB8AC3E}">
        <p14:creationId xmlns:p14="http://schemas.microsoft.com/office/powerpoint/2010/main" val="2593921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Where does your garbage go?</a:t>
            </a:r>
          </a:p>
        </p:txBody>
      </p:sp>
      <p:pic>
        <p:nvPicPr>
          <p:cNvPr id="4" name="Picture 3">
            <a:extLst>
              <a:ext uri="{FF2B5EF4-FFF2-40B4-BE49-F238E27FC236}">
                <a16:creationId xmlns:a16="http://schemas.microsoft.com/office/drawing/2014/main" id="{95E12D2A-7F65-4B8A-95F5-E5E9954C0B64}"/>
              </a:ext>
            </a:extLst>
          </p:cNvPr>
          <p:cNvPicPr>
            <a:picLocks noChangeAspect="1"/>
          </p:cNvPicPr>
          <p:nvPr/>
        </p:nvPicPr>
        <p:blipFill rotWithShape="1">
          <a:blip r:embed="rId3"/>
          <a:srcRect l="400" t="1396" r="710" b="1701"/>
          <a:stretch/>
        </p:blipFill>
        <p:spPr>
          <a:xfrm>
            <a:off x="3303134" y="1981200"/>
            <a:ext cx="5585731" cy="3479800"/>
          </a:xfrm>
          <a:prstGeom prst="rect">
            <a:avLst/>
          </a:prstGeom>
        </p:spPr>
      </p:pic>
    </p:spTree>
    <p:extLst>
      <p:ext uri="{BB962C8B-B14F-4D97-AF65-F5344CB8AC3E}">
        <p14:creationId xmlns:p14="http://schemas.microsoft.com/office/powerpoint/2010/main" val="3093132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Living: Has life</a:t>
            </a:r>
          </a:p>
        </p:txBody>
      </p:sp>
      <p:pic>
        <p:nvPicPr>
          <p:cNvPr id="4" name="Picture 3">
            <a:extLst>
              <a:ext uri="{FF2B5EF4-FFF2-40B4-BE49-F238E27FC236}">
                <a16:creationId xmlns:a16="http://schemas.microsoft.com/office/drawing/2014/main" id="{E0722901-5BE8-465B-835E-5C76393359AE}"/>
              </a:ext>
            </a:extLst>
          </p:cNvPr>
          <p:cNvPicPr>
            <a:picLocks noChangeAspect="1"/>
          </p:cNvPicPr>
          <p:nvPr/>
        </p:nvPicPr>
        <p:blipFill>
          <a:blip r:embed="rId3"/>
          <a:stretch>
            <a:fillRect/>
          </a:stretch>
        </p:blipFill>
        <p:spPr>
          <a:xfrm>
            <a:off x="3670300" y="1828800"/>
            <a:ext cx="4679950" cy="3335338"/>
          </a:xfrm>
          <a:prstGeom prst="rect">
            <a:avLst/>
          </a:prstGeom>
        </p:spPr>
      </p:pic>
    </p:spTree>
    <p:extLst>
      <p:ext uri="{BB962C8B-B14F-4D97-AF65-F5344CB8AC3E}">
        <p14:creationId xmlns:p14="http://schemas.microsoft.com/office/powerpoint/2010/main" val="303000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Reduce Pollution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You can help reduce air and water pollution.</a:t>
            </a:r>
          </a:p>
        </p:txBody>
      </p:sp>
      <p:pic>
        <p:nvPicPr>
          <p:cNvPr id="4" name="Picture 3">
            <a:extLst>
              <a:ext uri="{FF2B5EF4-FFF2-40B4-BE49-F238E27FC236}">
                <a16:creationId xmlns:a16="http://schemas.microsoft.com/office/drawing/2014/main" id="{0C0E9ED3-EE75-4401-A9CF-5856BD0E06D8}"/>
              </a:ext>
            </a:extLst>
          </p:cNvPr>
          <p:cNvPicPr>
            <a:picLocks noChangeAspect="1"/>
          </p:cNvPicPr>
          <p:nvPr/>
        </p:nvPicPr>
        <p:blipFill rotWithShape="1">
          <a:blip r:embed="rId3"/>
          <a:srcRect l="2290" t="8600" r="46878" b="3244"/>
          <a:stretch/>
        </p:blipFill>
        <p:spPr>
          <a:xfrm>
            <a:off x="2070100" y="2379705"/>
            <a:ext cx="3382790" cy="3083698"/>
          </a:xfrm>
          <a:prstGeom prst="rect">
            <a:avLst/>
          </a:prstGeom>
        </p:spPr>
      </p:pic>
      <p:pic>
        <p:nvPicPr>
          <p:cNvPr id="5" name="Picture 4">
            <a:extLst>
              <a:ext uri="{FF2B5EF4-FFF2-40B4-BE49-F238E27FC236}">
                <a16:creationId xmlns:a16="http://schemas.microsoft.com/office/drawing/2014/main" id="{CE0C3EF7-340F-4AA5-8F61-6B3EC6477859}"/>
              </a:ext>
            </a:extLst>
          </p:cNvPr>
          <p:cNvPicPr>
            <a:picLocks noChangeAspect="1"/>
          </p:cNvPicPr>
          <p:nvPr/>
        </p:nvPicPr>
        <p:blipFill rotWithShape="1">
          <a:blip r:embed="rId3"/>
          <a:srcRect l="57634" t="8613" r="6870" b="11152"/>
          <a:stretch/>
        </p:blipFill>
        <p:spPr>
          <a:xfrm>
            <a:off x="6782326" y="2379705"/>
            <a:ext cx="2615674" cy="3107872"/>
          </a:xfrm>
          <a:prstGeom prst="rect">
            <a:avLst/>
          </a:prstGeom>
        </p:spPr>
      </p:pic>
    </p:spTree>
    <p:extLst>
      <p:ext uri="{BB962C8B-B14F-4D97-AF65-F5344CB8AC3E}">
        <p14:creationId xmlns:p14="http://schemas.microsoft.com/office/powerpoint/2010/main" val="3144547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 Consumption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process of using natural resources, materials, or finished products to satisfy human wants or needs</a:t>
            </a:r>
          </a:p>
        </p:txBody>
      </p:sp>
      <p:pic>
        <p:nvPicPr>
          <p:cNvPr id="5" name="Picture 4">
            <a:extLst>
              <a:ext uri="{FF2B5EF4-FFF2-40B4-BE49-F238E27FC236}">
                <a16:creationId xmlns:a16="http://schemas.microsoft.com/office/drawing/2014/main" id="{42A55CBA-AE9B-4C08-9802-977C8B96F15B}"/>
              </a:ext>
            </a:extLst>
          </p:cNvPr>
          <p:cNvPicPr>
            <a:picLocks noChangeAspect="1"/>
          </p:cNvPicPr>
          <p:nvPr/>
        </p:nvPicPr>
        <p:blipFill>
          <a:blip r:embed="rId3"/>
          <a:stretch>
            <a:fillRect/>
          </a:stretch>
        </p:blipFill>
        <p:spPr>
          <a:xfrm>
            <a:off x="4584847" y="2744787"/>
            <a:ext cx="2460478" cy="3084513"/>
          </a:xfrm>
          <a:prstGeom prst="rect">
            <a:avLst/>
          </a:prstGeom>
        </p:spPr>
      </p:pic>
    </p:spTree>
    <p:extLst>
      <p:ext uri="{BB962C8B-B14F-4D97-AF65-F5344CB8AC3E}">
        <p14:creationId xmlns:p14="http://schemas.microsoft.com/office/powerpoint/2010/main" val="3473215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91464" y="737409"/>
            <a:ext cx="10059452" cy="876300"/>
          </a:xfrm>
        </p:spPr>
        <p:txBody>
          <a:bodyPr/>
          <a:lstStyle/>
          <a:p>
            <a:r>
              <a:rPr lang="en-US" dirty="0"/>
              <a:t>Resources are things found in nature that are useful to humans, such as trees and fish</a:t>
            </a:r>
          </a:p>
        </p:txBody>
      </p:sp>
      <p:pic>
        <p:nvPicPr>
          <p:cNvPr id="4" name="Picture 3">
            <a:extLst>
              <a:ext uri="{FF2B5EF4-FFF2-40B4-BE49-F238E27FC236}">
                <a16:creationId xmlns:a16="http://schemas.microsoft.com/office/drawing/2014/main" id="{B4308C40-EE56-48C2-B0B3-0EAEC86F8890}"/>
              </a:ext>
            </a:extLst>
          </p:cNvPr>
          <p:cNvPicPr>
            <a:picLocks noChangeAspect="1"/>
          </p:cNvPicPr>
          <p:nvPr/>
        </p:nvPicPr>
        <p:blipFill>
          <a:blip r:embed="rId3"/>
          <a:stretch>
            <a:fillRect/>
          </a:stretch>
        </p:blipFill>
        <p:spPr>
          <a:xfrm>
            <a:off x="3354387" y="2247900"/>
            <a:ext cx="4968346" cy="2603500"/>
          </a:xfrm>
          <a:prstGeom prst="rect">
            <a:avLst/>
          </a:prstGeom>
        </p:spPr>
      </p:pic>
    </p:spTree>
    <p:extLst>
      <p:ext uri="{BB962C8B-B14F-4D97-AF65-F5344CB8AC3E}">
        <p14:creationId xmlns:p14="http://schemas.microsoft.com/office/powerpoint/2010/main" val="308026496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58</TotalTime>
  <Words>1213</Words>
  <Application>Microsoft Office PowerPoint</Application>
  <PresentationFormat>Widescreen</PresentationFormat>
  <Paragraphs>85</Paragraphs>
  <Slides>15</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.AppleSystemUIFont</vt:lpstr>
      <vt:lpstr>Arial</vt:lpstr>
      <vt:lpstr>Calibri</vt:lpstr>
      <vt:lpstr>Open Sans</vt:lpstr>
      <vt:lpstr>Open Sans SemiBold</vt:lpstr>
      <vt:lpstr>2_Office Theme</vt:lpstr>
      <vt:lpstr>3_Office Theme</vt:lpstr>
      <vt:lpstr>My World –  My Future</vt:lpstr>
      <vt:lpstr>PowerPoint Presentation</vt:lpstr>
      <vt:lpstr>Conservation</vt:lpstr>
      <vt:lpstr>Environment</vt:lpstr>
      <vt:lpstr>Where does your garbage go?</vt:lpstr>
      <vt:lpstr>Living: Has life</vt:lpstr>
      <vt:lpstr>Reduce Pollution</vt:lpstr>
      <vt:lpstr>Resource Consumption</vt:lpstr>
      <vt:lpstr>Resources are things found in nature that are useful to humans, such as trees and fish</vt:lpstr>
      <vt:lpstr>Climate Change</vt:lpstr>
      <vt:lpstr>Population</vt:lpstr>
      <vt:lpstr>How Do These Issues Affect You? Your Future?</vt:lpstr>
      <vt:lpstr>Trends and Issues</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10</cp:revision>
  <cp:lastPrinted>2017-07-07T16:17:37Z</cp:lastPrinted>
  <dcterms:created xsi:type="dcterms:W3CDTF">2017-07-11T23:58:30Z</dcterms:created>
  <dcterms:modified xsi:type="dcterms:W3CDTF">2018-01-03T10:32:25Z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