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3"/>
  </p:notesMasterIdLst>
  <p:sldIdLst>
    <p:sldId id="321" r:id="rId6"/>
    <p:sldId id="319" r:id="rId7"/>
    <p:sldId id="323" r:id="rId8"/>
    <p:sldId id="324" r:id="rId9"/>
    <p:sldId id="325"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5190" autoAdjust="0"/>
  </p:normalViewPr>
  <p:slideViewPr>
    <p:cSldViewPr snapToGrid="0">
      <p:cViewPr varScale="1">
        <p:scale>
          <a:sx n="115" d="100"/>
          <a:sy n="115" d="100"/>
        </p:scale>
        <p:origin x="418" y="67"/>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12/28/2017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youtu.be/8j7VwLhMIlQ"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Nutrients and Beyond!</a:t>
            </a:r>
          </a:p>
          <a:p>
            <a:endParaRPr lang="en-US" dirty="0"/>
          </a:p>
          <a:p>
            <a:pPr lvl="1"/>
            <a:r>
              <a:rPr lang="en-US" dirty="0"/>
              <a:t>The Six Nutrient Groups</a:t>
            </a:r>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Proteins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Complex molecules</a:t>
            </a:r>
          </a:p>
          <a:p>
            <a:pPr lvl="1"/>
            <a:r>
              <a:rPr lang="en-US" dirty="0"/>
              <a:t>Needed for:</a:t>
            </a:r>
          </a:p>
          <a:p>
            <a:pPr lvl="2"/>
            <a:r>
              <a:rPr lang="en-US" sz="2400" dirty="0"/>
              <a:t>Growth and repair of body  tissue</a:t>
            </a:r>
          </a:p>
          <a:p>
            <a:pPr lvl="2"/>
            <a:r>
              <a:rPr lang="en-US" sz="2400" dirty="0"/>
              <a:t>Fighting disease</a:t>
            </a:r>
          </a:p>
          <a:p>
            <a:pPr lvl="2"/>
            <a:r>
              <a:rPr lang="en-US" sz="2400" dirty="0"/>
              <a:t>Fluid and electrolyte balance</a:t>
            </a:r>
          </a:p>
          <a:p>
            <a:pPr lvl="2"/>
            <a:r>
              <a:rPr lang="en-US" sz="2400" dirty="0"/>
              <a:t>pH balance</a:t>
            </a:r>
          </a:p>
          <a:p>
            <a:pPr lvl="2"/>
            <a:r>
              <a:rPr lang="en-US" sz="2400" dirty="0"/>
              <a:t>Regulating body functions</a:t>
            </a:r>
          </a:p>
          <a:p>
            <a:pPr lvl="1"/>
            <a:endParaRPr lang="en-US" dirty="0"/>
          </a:p>
        </p:txBody>
      </p:sp>
      <p:pic>
        <p:nvPicPr>
          <p:cNvPr id="4" name="Picture 3">
            <a:extLst>
              <a:ext uri="{FF2B5EF4-FFF2-40B4-BE49-F238E27FC236}">
                <a16:creationId xmlns:a16="http://schemas.microsoft.com/office/drawing/2014/main" id="{7590C21F-FD1A-4AD6-9509-B6044CC3B523}"/>
              </a:ext>
            </a:extLst>
          </p:cNvPr>
          <p:cNvPicPr>
            <a:picLocks noChangeAspect="1"/>
          </p:cNvPicPr>
          <p:nvPr/>
        </p:nvPicPr>
        <p:blipFill>
          <a:blip r:embed="rId2"/>
          <a:stretch>
            <a:fillRect/>
          </a:stretch>
        </p:blipFill>
        <p:spPr>
          <a:xfrm>
            <a:off x="8701272" y="3060662"/>
            <a:ext cx="2750064" cy="3230987"/>
          </a:xfrm>
          <a:prstGeom prst="rect">
            <a:avLst/>
          </a:prstGeom>
        </p:spPr>
      </p:pic>
    </p:spTree>
    <p:extLst>
      <p:ext uri="{BB962C8B-B14F-4D97-AF65-F5344CB8AC3E}">
        <p14:creationId xmlns:p14="http://schemas.microsoft.com/office/powerpoint/2010/main" val="227486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Vitamins – Fat-soluble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Vitamins A, D, E, K</a:t>
            </a:r>
          </a:p>
          <a:p>
            <a:pPr lvl="1"/>
            <a:r>
              <a:rPr lang="en-US" dirty="0"/>
              <a:t>Generally found in fats and  oils in foods</a:t>
            </a:r>
          </a:p>
          <a:p>
            <a:pPr lvl="1"/>
            <a:r>
              <a:rPr lang="en-US" dirty="0"/>
              <a:t>Cannot be easily excreted</a:t>
            </a:r>
          </a:p>
          <a:p>
            <a:pPr lvl="1"/>
            <a:r>
              <a:rPr lang="en-US" dirty="0"/>
              <a:t>Stored in the liver or fatty  tissues</a:t>
            </a:r>
          </a:p>
          <a:p>
            <a:pPr lvl="1"/>
            <a:endParaRPr lang="en-US" dirty="0"/>
          </a:p>
        </p:txBody>
      </p:sp>
      <p:pic>
        <p:nvPicPr>
          <p:cNvPr id="4" name="Picture 3">
            <a:extLst>
              <a:ext uri="{FF2B5EF4-FFF2-40B4-BE49-F238E27FC236}">
                <a16:creationId xmlns:a16="http://schemas.microsoft.com/office/drawing/2014/main" id="{8E8E9178-1651-4D2D-9C4A-1F11321EF8A5}"/>
              </a:ext>
            </a:extLst>
          </p:cNvPr>
          <p:cNvPicPr>
            <a:picLocks noChangeAspect="1"/>
          </p:cNvPicPr>
          <p:nvPr/>
        </p:nvPicPr>
        <p:blipFill>
          <a:blip r:embed="rId2"/>
          <a:stretch>
            <a:fillRect/>
          </a:stretch>
        </p:blipFill>
        <p:spPr>
          <a:xfrm>
            <a:off x="4695371" y="3713266"/>
            <a:ext cx="3850706" cy="2578383"/>
          </a:xfrm>
          <a:prstGeom prst="rect">
            <a:avLst/>
          </a:prstGeom>
        </p:spPr>
      </p:pic>
    </p:spTree>
    <p:extLst>
      <p:ext uri="{BB962C8B-B14F-4D97-AF65-F5344CB8AC3E}">
        <p14:creationId xmlns:p14="http://schemas.microsoft.com/office/powerpoint/2010/main" val="370668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Vitamins – Water-Soluble</a:t>
            </a:r>
          </a:p>
        </p:txBody>
      </p:sp>
      <p:sp>
        <p:nvSpPr>
          <p:cNvPr id="4" name="Content Placeholder 3">
            <a:extLst>
              <a:ext uri="{FF2B5EF4-FFF2-40B4-BE49-F238E27FC236}">
                <a16:creationId xmlns:a16="http://schemas.microsoft.com/office/drawing/2014/main" id="{2E64C02C-7A3F-425C-B4B0-E48CA948E26E}"/>
              </a:ext>
            </a:extLst>
          </p:cNvPr>
          <p:cNvSpPr>
            <a:spLocks noGrp="1"/>
          </p:cNvSpPr>
          <p:nvPr>
            <p:ph sz="half" idx="1"/>
          </p:nvPr>
        </p:nvSpPr>
        <p:spPr/>
        <p:txBody>
          <a:bodyPr/>
          <a:lstStyle/>
          <a:p>
            <a:pPr lvl="1"/>
            <a:r>
              <a:rPr lang="en-US" dirty="0"/>
              <a:t>B vitamins and vitamin C</a:t>
            </a:r>
          </a:p>
          <a:p>
            <a:pPr lvl="2"/>
            <a:r>
              <a:rPr lang="en-US" dirty="0"/>
              <a:t>B1 (Thiamin)</a:t>
            </a:r>
          </a:p>
          <a:p>
            <a:pPr lvl="2"/>
            <a:r>
              <a:rPr lang="en-US" dirty="0"/>
              <a:t>B2 (Riboflavin)</a:t>
            </a:r>
          </a:p>
          <a:p>
            <a:pPr lvl="2"/>
            <a:r>
              <a:rPr lang="en-US" dirty="0"/>
              <a:t>B3 (Niacin)</a:t>
            </a:r>
          </a:p>
          <a:p>
            <a:pPr lvl="2"/>
            <a:r>
              <a:rPr lang="en-US" dirty="0"/>
              <a:t>B6 (Pyridoxine)</a:t>
            </a:r>
          </a:p>
          <a:p>
            <a:pPr lvl="2"/>
            <a:r>
              <a:rPr lang="en-US" dirty="0"/>
              <a:t>Folate, folic acid, folacin</a:t>
            </a:r>
          </a:p>
          <a:p>
            <a:pPr lvl="2"/>
            <a:r>
              <a:rPr lang="en-US" dirty="0"/>
              <a:t>B12 (Cyanocobalamin)</a:t>
            </a:r>
          </a:p>
          <a:p>
            <a:pPr lvl="2"/>
            <a:r>
              <a:rPr lang="en-US" dirty="0"/>
              <a:t>Pantothenic acid</a:t>
            </a:r>
          </a:p>
          <a:p>
            <a:pPr lvl="2"/>
            <a:r>
              <a:rPr lang="en-US" dirty="0"/>
              <a:t>Biotin</a:t>
            </a:r>
          </a:p>
          <a:p>
            <a:pPr lvl="2"/>
            <a:r>
              <a:rPr lang="en-US" dirty="0"/>
              <a:t>Vitamin C (Ascorbic acid</a:t>
            </a:r>
          </a:p>
        </p:txBody>
      </p:sp>
      <p:sp>
        <p:nvSpPr>
          <p:cNvPr id="5" name="Content Placeholder 4">
            <a:extLst>
              <a:ext uri="{FF2B5EF4-FFF2-40B4-BE49-F238E27FC236}">
                <a16:creationId xmlns:a16="http://schemas.microsoft.com/office/drawing/2014/main" id="{28A8169A-AA74-4614-B4C2-14F9BF84BE35}"/>
              </a:ext>
            </a:extLst>
          </p:cNvPr>
          <p:cNvSpPr>
            <a:spLocks noGrp="1"/>
          </p:cNvSpPr>
          <p:nvPr>
            <p:ph sz="half" idx="10"/>
          </p:nvPr>
        </p:nvSpPr>
        <p:spPr/>
        <p:txBody>
          <a:bodyPr/>
          <a:lstStyle/>
          <a:p>
            <a:pPr lvl="1"/>
            <a:r>
              <a:rPr lang="en-US" dirty="0"/>
              <a:t>Cannot be stored in the  body</a:t>
            </a:r>
          </a:p>
          <a:p>
            <a:pPr lvl="1"/>
            <a:r>
              <a:rPr lang="en-US" dirty="0"/>
              <a:t>Excess quantities excreted</a:t>
            </a:r>
          </a:p>
          <a:p>
            <a:endParaRPr lang="en-US" dirty="0"/>
          </a:p>
        </p:txBody>
      </p:sp>
      <p:pic>
        <p:nvPicPr>
          <p:cNvPr id="6" name="Picture 5">
            <a:extLst>
              <a:ext uri="{FF2B5EF4-FFF2-40B4-BE49-F238E27FC236}">
                <a16:creationId xmlns:a16="http://schemas.microsoft.com/office/drawing/2014/main" id="{C8BEA452-F916-47CA-B07C-220F0CDFFBDA}"/>
              </a:ext>
            </a:extLst>
          </p:cNvPr>
          <p:cNvPicPr>
            <a:picLocks noChangeAspect="1"/>
          </p:cNvPicPr>
          <p:nvPr/>
        </p:nvPicPr>
        <p:blipFill>
          <a:blip r:embed="rId2"/>
          <a:stretch>
            <a:fillRect/>
          </a:stretch>
        </p:blipFill>
        <p:spPr>
          <a:xfrm>
            <a:off x="7423149" y="3352799"/>
            <a:ext cx="2989567" cy="2391654"/>
          </a:xfrm>
          <a:prstGeom prst="rect">
            <a:avLst/>
          </a:prstGeom>
        </p:spPr>
      </p:pic>
    </p:spTree>
    <p:extLst>
      <p:ext uri="{BB962C8B-B14F-4D97-AF65-F5344CB8AC3E}">
        <p14:creationId xmlns:p14="http://schemas.microsoft.com/office/powerpoint/2010/main" val="212155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E73D3F-EC0E-4373-84F1-7B53F9A0C037}"/>
              </a:ext>
            </a:extLst>
          </p:cNvPr>
          <p:cNvSpPr>
            <a:spLocks noGrp="1"/>
          </p:cNvSpPr>
          <p:nvPr>
            <p:ph type="title"/>
          </p:nvPr>
        </p:nvSpPr>
        <p:spPr/>
        <p:txBody>
          <a:bodyPr/>
          <a:lstStyle/>
          <a:p>
            <a:r>
              <a:rPr lang="en-US" dirty="0"/>
              <a:t>Major Minerals</a:t>
            </a:r>
          </a:p>
        </p:txBody>
      </p:sp>
      <p:sp>
        <p:nvSpPr>
          <p:cNvPr id="5" name="Content Placeholder 4">
            <a:extLst>
              <a:ext uri="{FF2B5EF4-FFF2-40B4-BE49-F238E27FC236}">
                <a16:creationId xmlns:a16="http://schemas.microsoft.com/office/drawing/2014/main" id="{43C26940-4ECB-433D-8EDD-AAE090464BB9}"/>
              </a:ext>
            </a:extLst>
          </p:cNvPr>
          <p:cNvSpPr>
            <a:spLocks noGrp="1"/>
          </p:cNvSpPr>
          <p:nvPr>
            <p:ph sz="half" idx="1"/>
          </p:nvPr>
        </p:nvSpPr>
        <p:spPr/>
        <p:txBody>
          <a:bodyPr/>
          <a:lstStyle/>
          <a:p>
            <a:pPr lvl="1"/>
            <a:r>
              <a:rPr lang="en-US" dirty="0"/>
              <a:t>Calcium</a:t>
            </a:r>
          </a:p>
          <a:p>
            <a:pPr lvl="1"/>
            <a:r>
              <a:rPr lang="en-US" dirty="0"/>
              <a:t>Phosphorus</a:t>
            </a:r>
          </a:p>
          <a:p>
            <a:pPr lvl="1"/>
            <a:r>
              <a:rPr lang="en-US" dirty="0"/>
              <a:t>Magnesium</a:t>
            </a:r>
          </a:p>
          <a:p>
            <a:pPr lvl="1"/>
            <a:r>
              <a:rPr lang="en-US" dirty="0"/>
              <a:t>Sodium, Chloride and Potassium</a:t>
            </a:r>
          </a:p>
          <a:p>
            <a:endParaRPr lang="en-US" dirty="0"/>
          </a:p>
        </p:txBody>
      </p:sp>
      <p:sp>
        <p:nvSpPr>
          <p:cNvPr id="6" name="Content Placeholder 5">
            <a:extLst>
              <a:ext uri="{FF2B5EF4-FFF2-40B4-BE49-F238E27FC236}">
                <a16:creationId xmlns:a16="http://schemas.microsoft.com/office/drawing/2014/main" id="{996B64BF-2F9B-48D9-81AF-DD15160D3B3C}"/>
              </a:ext>
            </a:extLst>
          </p:cNvPr>
          <p:cNvSpPr>
            <a:spLocks noGrp="1"/>
          </p:cNvSpPr>
          <p:nvPr>
            <p:ph sz="half" idx="10"/>
          </p:nvPr>
        </p:nvSpPr>
        <p:spPr/>
        <p:txBody>
          <a:bodyPr/>
          <a:lstStyle/>
          <a:p>
            <a:pPr lvl="1"/>
            <a:r>
              <a:rPr lang="en-US" dirty="0"/>
              <a:t>Simplest chemical structure</a:t>
            </a:r>
          </a:p>
          <a:p>
            <a:pPr lvl="1"/>
            <a:r>
              <a:rPr lang="en-US" dirty="0"/>
              <a:t>Minerals are elements</a:t>
            </a:r>
          </a:p>
          <a:p>
            <a:pPr lvl="1"/>
            <a:r>
              <a:rPr lang="en-US" dirty="0"/>
              <a:t>Make up about 2.3 kg of the  mass of the average adult</a:t>
            </a:r>
          </a:p>
          <a:p>
            <a:endParaRPr lang="en-US" dirty="0"/>
          </a:p>
        </p:txBody>
      </p:sp>
      <p:pic>
        <p:nvPicPr>
          <p:cNvPr id="7" name="Picture 6">
            <a:extLst>
              <a:ext uri="{FF2B5EF4-FFF2-40B4-BE49-F238E27FC236}">
                <a16:creationId xmlns:a16="http://schemas.microsoft.com/office/drawing/2014/main" id="{737F4952-7C69-4D0B-B3A1-06AB509C7549}"/>
              </a:ext>
            </a:extLst>
          </p:cNvPr>
          <p:cNvPicPr>
            <a:picLocks noChangeAspect="1"/>
          </p:cNvPicPr>
          <p:nvPr/>
        </p:nvPicPr>
        <p:blipFill>
          <a:blip r:embed="rId2"/>
          <a:stretch>
            <a:fillRect/>
          </a:stretch>
        </p:blipFill>
        <p:spPr>
          <a:xfrm>
            <a:off x="7312066" y="3716127"/>
            <a:ext cx="3657917" cy="2438611"/>
          </a:xfrm>
          <a:prstGeom prst="rect">
            <a:avLst/>
          </a:prstGeom>
        </p:spPr>
      </p:pic>
    </p:spTree>
    <p:extLst>
      <p:ext uri="{BB962C8B-B14F-4D97-AF65-F5344CB8AC3E}">
        <p14:creationId xmlns:p14="http://schemas.microsoft.com/office/powerpoint/2010/main" val="355023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Trace Minerals</a:t>
            </a:r>
          </a:p>
        </p:txBody>
      </p:sp>
      <p:sp>
        <p:nvSpPr>
          <p:cNvPr id="4" name="Content Placeholder 3">
            <a:extLst>
              <a:ext uri="{FF2B5EF4-FFF2-40B4-BE49-F238E27FC236}">
                <a16:creationId xmlns:a16="http://schemas.microsoft.com/office/drawing/2014/main" id="{F963F2AA-3F50-4E01-9FA1-DE4D83486A39}"/>
              </a:ext>
            </a:extLst>
          </p:cNvPr>
          <p:cNvSpPr>
            <a:spLocks noGrp="1"/>
          </p:cNvSpPr>
          <p:nvPr>
            <p:ph sz="half" idx="1"/>
          </p:nvPr>
        </p:nvSpPr>
        <p:spPr/>
        <p:txBody>
          <a:bodyPr/>
          <a:lstStyle/>
          <a:p>
            <a:pPr lvl="1"/>
            <a:r>
              <a:rPr lang="en-US" dirty="0"/>
              <a:t>Iron</a:t>
            </a:r>
          </a:p>
          <a:p>
            <a:pPr lvl="1"/>
            <a:r>
              <a:rPr lang="en-US" dirty="0"/>
              <a:t>Iodine</a:t>
            </a:r>
          </a:p>
          <a:p>
            <a:pPr lvl="1"/>
            <a:r>
              <a:rPr lang="en-US" dirty="0"/>
              <a:t>Zinc</a:t>
            </a:r>
          </a:p>
          <a:p>
            <a:pPr lvl="1"/>
            <a:r>
              <a:rPr lang="en-US" dirty="0"/>
              <a:t>Fluoride</a:t>
            </a:r>
          </a:p>
          <a:p>
            <a:pPr lvl="1"/>
            <a:r>
              <a:rPr lang="en-US" dirty="0"/>
              <a:t>Copper</a:t>
            </a:r>
          </a:p>
          <a:p>
            <a:pPr lvl="1"/>
            <a:r>
              <a:rPr lang="en-US" dirty="0"/>
              <a:t>Manganese</a:t>
            </a:r>
          </a:p>
          <a:p>
            <a:pPr lvl="1"/>
            <a:r>
              <a:rPr lang="en-US" dirty="0"/>
              <a:t>Selenium</a:t>
            </a:r>
          </a:p>
          <a:p>
            <a:pPr lvl="1"/>
            <a:r>
              <a:rPr lang="en-US" dirty="0"/>
              <a:t>Chromium</a:t>
            </a:r>
          </a:p>
          <a:p>
            <a:endParaRPr lang="en-US" dirty="0"/>
          </a:p>
        </p:txBody>
      </p:sp>
      <p:sp>
        <p:nvSpPr>
          <p:cNvPr id="5" name="Content Placeholder 4">
            <a:extLst>
              <a:ext uri="{FF2B5EF4-FFF2-40B4-BE49-F238E27FC236}">
                <a16:creationId xmlns:a16="http://schemas.microsoft.com/office/drawing/2014/main" id="{74A1096C-996D-4346-A7AF-2C45DF8CAAD6}"/>
              </a:ext>
            </a:extLst>
          </p:cNvPr>
          <p:cNvSpPr>
            <a:spLocks noGrp="1"/>
          </p:cNvSpPr>
          <p:nvPr>
            <p:ph sz="half" idx="10"/>
          </p:nvPr>
        </p:nvSpPr>
        <p:spPr/>
        <p:txBody>
          <a:bodyPr/>
          <a:lstStyle/>
          <a:p>
            <a:pPr lvl="1"/>
            <a:r>
              <a:rPr lang="en-US" dirty="0"/>
              <a:t>Also called microminerals</a:t>
            </a:r>
          </a:p>
          <a:p>
            <a:pPr lvl="1"/>
            <a:r>
              <a:rPr lang="en-US" dirty="0"/>
              <a:t>Need less than 100 mg per day</a:t>
            </a:r>
          </a:p>
          <a:p>
            <a:endParaRPr lang="en-US" dirty="0"/>
          </a:p>
        </p:txBody>
      </p:sp>
      <p:pic>
        <p:nvPicPr>
          <p:cNvPr id="6" name="Picture 5">
            <a:extLst>
              <a:ext uri="{FF2B5EF4-FFF2-40B4-BE49-F238E27FC236}">
                <a16:creationId xmlns:a16="http://schemas.microsoft.com/office/drawing/2014/main" id="{5547260F-7676-4DF6-8D78-E20F3ECC55FB}"/>
              </a:ext>
            </a:extLst>
          </p:cNvPr>
          <p:cNvPicPr>
            <a:picLocks noChangeAspect="1"/>
          </p:cNvPicPr>
          <p:nvPr/>
        </p:nvPicPr>
        <p:blipFill>
          <a:blip r:embed="rId2"/>
          <a:stretch>
            <a:fillRect/>
          </a:stretch>
        </p:blipFill>
        <p:spPr>
          <a:xfrm>
            <a:off x="7239743" y="3203909"/>
            <a:ext cx="3560373" cy="2743438"/>
          </a:xfrm>
          <a:prstGeom prst="rect">
            <a:avLst/>
          </a:prstGeom>
        </p:spPr>
      </p:pic>
    </p:spTree>
    <p:extLst>
      <p:ext uri="{BB962C8B-B14F-4D97-AF65-F5344CB8AC3E}">
        <p14:creationId xmlns:p14="http://schemas.microsoft.com/office/powerpoint/2010/main" val="165593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marL="12700" lvl="0" algn="ctr">
              <a:lnSpc>
                <a:spcPts val="4630"/>
              </a:lnSpc>
              <a:spcBef>
                <a:spcPts val="95"/>
              </a:spcBef>
            </a:pPr>
            <a:r>
              <a:rPr lang="en-US" sz="4000" b="1" u="heavy" kern="0" spc="-10" dirty="0">
                <a:solidFill>
                  <a:srgbClr val="A7A8A7"/>
                </a:solidFill>
                <a:uFill>
                  <a:solidFill>
                    <a:srgbClr val="A7A8A7"/>
                  </a:solidFill>
                </a:uFill>
                <a:latin typeface="Constantia"/>
                <a:ea typeface="+mj-ea"/>
                <a:cs typeface="Constantia"/>
                <a:hlinkClick r:id="rId2"/>
              </a:rPr>
              <a:t>Bill </a:t>
            </a:r>
            <a:r>
              <a:rPr lang="en-US" sz="4000" b="1" u="heavy" kern="0" spc="-35" dirty="0">
                <a:solidFill>
                  <a:srgbClr val="A7A8A7"/>
                </a:solidFill>
                <a:uFill>
                  <a:solidFill>
                    <a:srgbClr val="A7A8A7"/>
                  </a:solidFill>
                </a:uFill>
                <a:latin typeface="Constantia"/>
                <a:ea typeface="+mj-ea"/>
                <a:cs typeface="Constantia"/>
                <a:hlinkClick r:id="rId2"/>
              </a:rPr>
              <a:t>Nye </a:t>
            </a:r>
            <a:r>
              <a:rPr lang="en-US" sz="4000" b="1" u="heavy" kern="0" spc="-5" dirty="0">
                <a:solidFill>
                  <a:srgbClr val="A7A8A7"/>
                </a:solidFill>
                <a:uFill>
                  <a:solidFill>
                    <a:srgbClr val="A7A8A7"/>
                  </a:solidFill>
                </a:uFill>
                <a:latin typeface="Constantia"/>
                <a:ea typeface="+mj-ea"/>
                <a:cs typeface="Constantia"/>
                <a:hlinkClick r:id="rId2"/>
              </a:rPr>
              <a:t>–</a:t>
            </a:r>
            <a:r>
              <a:rPr lang="en-US" sz="4000" b="1" u="heavy" kern="0" spc="-100" dirty="0">
                <a:solidFill>
                  <a:srgbClr val="A7A8A7"/>
                </a:solidFill>
                <a:uFill>
                  <a:solidFill>
                    <a:srgbClr val="A7A8A7"/>
                  </a:solidFill>
                </a:uFill>
                <a:latin typeface="Constantia"/>
                <a:ea typeface="+mj-ea"/>
                <a:cs typeface="Constantia"/>
                <a:hlinkClick r:id="rId2"/>
              </a:rPr>
              <a:t> </a:t>
            </a:r>
            <a:r>
              <a:rPr lang="en-US" sz="4000" b="1" u="heavy" kern="0" spc="-15" dirty="0">
                <a:solidFill>
                  <a:srgbClr val="A7A8A7"/>
                </a:solidFill>
                <a:uFill>
                  <a:solidFill>
                    <a:srgbClr val="A7A8A7"/>
                  </a:solidFill>
                </a:uFill>
                <a:latin typeface="Constantia"/>
                <a:ea typeface="+mj-ea"/>
                <a:cs typeface="Constantia"/>
                <a:hlinkClick r:id="rId2"/>
              </a:rPr>
              <a:t>Nutrition</a:t>
            </a:r>
            <a:endParaRPr lang="en-US" sz="4000" b="1" u="heavy" kern="0" dirty="0">
              <a:solidFill>
                <a:prstClr val="black"/>
              </a:solidFill>
              <a:uFill>
                <a:solidFill>
                  <a:srgbClr val="A7A8A7"/>
                </a:solidFill>
              </a:uFill>
              <a:latin typeface="Constantia"/>
              <a:ea typeface="+mj-ea"/>
              <a:cs typeface="Constantia"/>
            </a:endParaRPr>
          </a:p>
          <a:p>
            <a:pPr marL="12700" lvl="0" algn="ctr">
              <a:lnSpc>
                <a:spcPts val="4630"/>
              </a:lnSpc>
              <a:spcBef>
                <a:spcPts val="95"/>
              </a:spcBef>
            </a:pPr>
            <a:r>
              <a:rPr lang="en-US" sz="1800" kern="0" spc="-5" dirty="0">
                <a:solidFill>
                  <a:prstClr val="black"/>
                </a:solidFill>
                <a:latin typeface="Constantia"/>
                <a:ea typeface="+mj-ea"/>
              </a:rPr>
              <a:t>(click on</a:t>
            </a:r>
            <a:r>
              <a:rPr lang="en-US" sz="1800" kern="0" spc="-100" dirty="0">
                <a:solidFill>
                  <a:prstClr val="black"/>
                </a:solidFill>
                <a:latin typeface="Constantia"/>
                <a:ea typeface="+mj-ea"/>
              </a:rPr>
              <a:t> </a:t>
            </a:r>
            <a:r>
              <a:rPr lang="en-US" sz="1800" kern="0" spc="-5" dirty="0">
                <a:solidFill>
                  <a:prstClr val="black"/>
                </a:solidFill>
                <a:latin typeface="Constantia"/>
                <a:ea typeface="+mj-ea"/>
              </a:rPr>
              <a:t>link</a:t>
            </a:r>
            <a:r>
              <a:rPr lang="en-US" sz="2400" kern="0" spc="-5" dirty="0">
                <a:solidFill>
                  <a:prstClr val="black"/>
                </a:solidFill>
                <a:latin typeface="Constantia"/>
                <a:ea typeface="+mj-ea"/>
              </a:rPr>
              <a:t>)</a:t>
            </a:r>
            <a:endParaRPr lang="en-US" dirty="0"/>
          </a:p>
        </p:txBody>
      </p:sp>
      <p:pic>
        <p:nvPicPr>
          <p:cNvPr id="4" name="Picture 3">
            <a:extLst>
              <a:ext uri="{FF2B5EF4-FFF2-40B4-BE49-F238E27FC236}">
                <a16:creationId xmlns:a16="http://schemas.microsoft.com/office/drawing/2014/main" id="{2C346E0A-B13F-4C31-93C2-D7A886FCD133}"/>
              </a:ext>
            </a:extLst>
          </p:cNvPr>
          <p:cNvPicPr>
            <a:picLocks noChangeAspect="1"/>
          </p:cNvPicPr>
          <p:nvPr/>
        </p:nvPicPr>
        <p:blipFill>
          <a:blip r:embed="rId3"/>
          <a:stretch>
            <a:fillRect/>
          </a:stretch>
        </p:blipFill>
        <p:spPr>
          <a:xfrm>
            <a:off x="4823791" y="2887909"/>
            <a:ext cx="3560267" cy="2549671"/>
          </a:xfrm>
          <a:prstGeom prst="rect">
            <a:avLst/>
          </a:prstGeom>
        </p:spPr>
      </p:pic>
    </p:spTree>
    <p:extLst>
      <p:ext uri="{BB962C8B-B14F-4D97-AF65-F5344CB8AC3E}">
        <p14:creationId xmlns:p14="http://schemas.microsoft.com/office/powerpoint/2010/main" val="336221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Questions?</a:t>
            </a:r>
          </a:p>
        </p:txBody>
      </p:sp>
      <p:pic>
        <p:nvPicPr>
          <p:cNvPr id="4" name="Content Placeholder 3">
            <a:extLst>
              <a:ext uri="{FF2B5EF4-FFF2-40B4-BE49-F238E27FC236}">
                <a16:creationId xmlns:a16="http://schemas.microsoft.com/office/drawing/2014/main" id="{98476BD3-88BA-4FBF-BB73-3E3FC0A01724}"/>
              </a:ext>
            </a:extLst>
          </p:cNvPr>
          <p:cNvPicPr>
            <a:picLocks noGrp="1" noChangeAspect="1"/>
          </p:cNvPicPr>
          <p:nvPr>
            <p:ph sz="half" idx="1"/>
          </p:nvPr>
        </p:nvPicPr>
        <p:blipFill>
          <a:blip r:embed="rId2"/>
          <a:stretch>
            <a:fillRect/>
          </a:stretch>
        </p:blipFill>
        <p:spPr>
          <a:xfrm>
            <a:off x="4616879" y="2135616"/>
            <a:ext cx="3304318" cy="3304318"/>
          </a:xfrm>
          <a:prstGeom prst="rect">
            <a:avLst/>
          </a:prstGeom>
        </p:spPr>
      </p:pic>
    </p:spTree>
    <p:extLst>
      <p:ext uri="{BB962C8B-B14F-4D97-AF65-F5344CB8AC3E}">
        <p14:creationId xmlns:p14="http://schemas.microsoft.com/office/powerpoint/2010/main" val="277900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Microsoft Office Clip Art: Used with permission from Microsoft.  </a:t>
            </a:r>
          </a:p>
          <a:p>
            <a:pPr lvl="1"/>
            <a:r>
              <a:rPr lang="en-US" sz="2000" dirty="0"/>
              <a:t>Textbooks:</a:t>
            </a:r>
          </a:p>
          <a:p>
            <a:pPr lvl="2"/>
            <a:r>
              <a:rPr lang="en-US" sz="2000" dirty="0" err="1"/>
              <a:t>Duyff</a:t>
            </a:r>
            <a:r>
              <a:rPr lang="en-US" sz="2000" dirty="0"/>
              <a:t>, R. L. (2010). Food, nutrition &amp; wellness. Columbus, OH:  Glencoe/McGraw-Hill.</a:t>
            </a:r>
          </a:p>
          <a:p>
            <a:pPr lvl="2"/>
            <a:r>
              <a:rPr lang="en-US" sz="2000" dirty="0"/>
              <a:t>Ward, J.D., &amp; Ward, L.T. (2013). Principles of food science. Tinley Park,  IL: </a:t>
            </a:r>
            <a:r>
              <a:rPr lang="en-US" sz="2000" dirty="0" err="1"/>
              <a:t>Goodheart</a:t>
            </a:r>
            <a:r>
              <a:rPr lang="en-US" sz="2000" dirty="0"/>
              <a:t>-Willcox Company.</a:t>
            </a:r>
          </a:p>
          <a:p>
            <a:pPr lvl="1"/>
            <a:r>
              <a:rPr lang="en-US" sz="2000" dirty="0"/>
              <a:t>YouTube™ video:</a:t>
            </a:r>
          </a:p>
          <a:p>
            <a:pPr lvl="2"/>
            <a:r>
              <a:rPr lang="en-US" sz="2000" dirty="0"/>
              <a:t>Bill Nye – Nutrition</a:t>
            </a:r>
          </a:p>
          <a:p>
            <a:pPr lvl="2"/>
            <a:r>
              <a:rPr lang="en-US" sz="2000" dirty="0"/>
              <a:t>Bill Nye, the Science guy discusses nutrients  http://youtu.be/8j7VwLhMIlQ</a:t>
            </a:r>
          </a:p>
          <a:p>
            <a:pPr lvl="1"/>
            <a:endParaRPr lang="en-US" dirty="0"/>
          </a:p>
        </p:txBody>
      </p:sp>
    </p:spTree>
    <p:extLst>
      <p:ext uri="{BB962C8B-B14F-4D97-AF65-F5344CB8AC3E}">
        <p14:creationId xmlns:p14="http://schemas.microsoft.com/office/powerpoint/2010/main" val="200103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Nutrition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study of food components and their use by the body to  sustain life and health</a:t>
            </a:r>
          </a:p>
          <a:p>
            <a:pPr lvl="1"/>
            <a:endParaRPr lang="en-US" dirty="0"/>
          </a:p>
        </p:txBody>
      </p:sp>
      <p:pic>
        <p:nvPicPr>
          <p:cNvPr id="4" name="Picture 3">
            <a:extLst>
              <a:ext uri="{FF2B5EF4-FFF2-40B4-BE49-F238E27FC236}">
                <a16:creationId xmlns:a16="http://schemas.microsoft.com/office/drawing/2014/main" id="{1D258B77-C783-4DBC-AB83-F2C4C6085E64}"/>
              </a:ext>
            </a:extLst>
          </p:cNvPr>
          <p:cNvPicPr>
            <a:picLocks noChangeAspect="1"/>
          </p:cNvPicPr>
          <p:nvPr/>
        </p:nvPicPr>
        <p:blipFill>
          <a:blip r:embed="rId2"/>
          <a:stretch>
            <a:fillRect/>
          </a:stretch>
        </p:blipFill>
        <p:spPr>
          <a:xfrm>
            <a:off x="4741631" y="3360057"/>
            <a:ext cx="3877018" cy="2586296"/>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Nutrients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Water  </a:t>
            </a:r>
          </a:p>
          <a:p>
            <a:pPr lvl="1"/>
            <a:r>
              <a:rPr lang="en-US" dirty="0"/>
              <a:t>Carbohydrates </a:t>
            </a:r>
          </a:p>
          <a:p>
            <a:pPr lvl="1"/>
            <a:r>
              <a:rPr lang="en-US" dirty="0"/>
              <a:t>Fats</a:t>
            </a:r>
          </a:p>
          <a:p>
            <a:pPr lvl="1"/>
            <a:r>
              <a:rPr lang="en-US" dirty="0"/>
              <a:t>Proteins  </a:t>
            </a:r>
          </a:p>
          <a:p>
            <a:pPr lvl="1"/>
            <a:r>
              <a:rPr lang="en-US" dirty="0"/>
              <a:t>Vitamins  </a:t>
            </a:r>
          </a:p>
          <a:p>
            <a:pPr lvl="1"/>
            <a:r>
              <a:rPr lang="en-US" dirty="0"/>
              <a:t>Minerals</a:t>
            </a:r>
          </a:p>
          <a:p>
            <a:pPr lvl="1"/>
            <a:endParaRPr lang="en-US" dirty="0"/>
          </a:p>
          <a:p>
            <a:pPr lvl="1"/>
            <a:endParaRPr lang="en-US" dirty="0"/>
          </a:p>
        </p:txBody>
      </p:sp>
      <p:pic>
        <p:nvPicPr>
          <p:cNvPr id="4" name="Picture 3">
            <a:extLst>
              <a:ext uri="{FF2B5EF4-FFF2-40B4-BE49-F238E27FC236}">
                <a16:creationId xmlns:a16="http://schemas.microsoft.com/office/drawing/2014/main" id="{A963622B-3962-45B3-A394-1722DDF806DB}"/>
              </a:ext>
            </a:extLst>
          </p:cNvPr>
          <p:cNvPicPr>
            <a:picLocks noChangeAspect="1"/>
          </p:cNvPicPr>
          <p:nvPr/>
        </p:nvPicPr>
        <p:blipFill>
          <a:blip r:embed="rId2"/>
          <a:stretch>
            <a:fillRect/>
          </a:stretch>
        </p:blipFill>
        <p:spPr>
          <a:xfrm>
            <a:off x="4884056" y="3622566"/>
            <a:ext cx="3549848" cy="2532172"/>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Water</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Main component of many  foods</a:t>
            </a:r>
          </a:p>
          <a:p>
            <a:pPr lvl="1"/>
            <a:r>
              <a:rPr lang="en-US" dirty="0"/>
              <a:t>Influences texture,  appearance and taste of  food</a:t>
            </a:r>
          </a:p>
          <a:p>
            <a:pPr lvl="1"/>
            <a:r>
              <a:rPr lang="en-US" dirty="0"/>
              <a:t>Maintains body  temperature</a:t>
            </a:r>
          </a:p>
          <a:p>
            <a:pPr lvl="1"/>
            <a:r>
              <a:rPr lang="en-US" dirty="0"/>
              <a:t>Transports nutrients and  waste</a:t>
            </a:r>
          </a:p>
          <a:p>
            <a:pPr lvl="1"/>
            <a:endParaRPr lang="en-US" dirty="0"/>
          </a:p>
        </p:txBody>
      </p:sp>
      <p:pic>
        <p:nvPicPr>
          <p:cNvPr id="4" name="Picture 3">
            <a:extLst>
              <a:ext uri="{FF2B5EF4-FFF2-40B4-BE49-F238E27FC236}">
                <a16:creationId xmlns:a16="http://schemas.microsoft.com/office/drawing/2014/main" id="{006A6283-28A4-474C-ADCA-0B4CDC462352}"/>
              </a:ext>
            </a:extLst>
          </p:cNvPr>
          <p:cNvPicPr>
            <a:picLocks noChangeAspect="1"/>
          </p:cNvPicPr>
          <p:nvPr/>
        </p:nvPicPr>
        <p:blipFill>
          <a:blip r:embed="rId2"/>
          <a:stretch>
            <a:fillRect/>
          </a:stretch>
        </p:blipFill>
        <p:spPr>
          <a:xfrm>
            <a:off x="5355771" y="3682281"/>
            <a:ext cx="2340900" cy="2347715"/>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Carbohydrates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Make up the bulk of the  biomass in food</a:t>
            </a:r>
          </a:p>
          <a:p>
            <a:pPr lvl="1"/>
            <a:r>
              <a:rPr lang="en-US" dirty="0"/>
              <a:t>Major source of energy for  humans</a:t>
            </a:r>
          </a:p>
          <a:p>
            <a:pPr lvl="1"/>
            <a:r>
              <a:rPr lang="en-US" dirty="0"/>
              <a:t>Provide reserve energy store  for all living things</a:t>
            </a:r>
          </a:p>
          <a:p>
            <a:pPr lvl="1"/>
            <a:r>
              <a:rPr lang="en-US" dirty="0"/>
              <a:t>Form the vital structure of  living cells</a:t>
            </a:r>
          </a:p>
          <a:p>
            <a:pPr lvl="1"/>
            <a:endParaRPr lang="en-US" dirty="0"/>
          </a:p>
        </p:txBody>
      </p:sp>
      <p:pic>
        <p:nvPicPr>
          <p:cNvPr id="6" name="Picture 5">
            <a:extLst>
              <a:ext uri="{FF2B5EF4-FFF2-40B4-BE49-F238E27FC236}">
                <a16:creationId xmlns:a16="http://schemas.microsoft.com/office/drawing/2014/main" id="{CA191CD8-59B3-47C5-AB4E-6A2523AAE51B}"/>
              </a:ext>
            </a:extLst>
          </p:cNvPr>
          <p:cNvPicPr>
            <a:picLocks noChangeAspect="1"/>
          </p:cNvPicPr>
          <p:nvPr/>
        </p:nvPicPr>
        <p:blipFill>
          <a:blip r:embed="rId2"/>
          <a:stretch>
            <a:fillRect/>
          </a:stretch>
        </p:blipFill>
        <p:spPr>
          <a:xfrm>
            <a:off x="5380547" y="3855120"/>
            <a:ext cx="2633972" cy="2436529"/>
          </a:xfrm>
          <a:prstGeom prst="rect">
            <a:avLst/>
          </a:prstGeom>
        </p:spPr>
      </p:pic>
    </p:spTree>
    <p:extLst>
      <p:ext uri="{BB962C8B-B14F-4D97-AF65-F5344CB8AC3E}">
        <p14:creationId xmlns:p14="http://schemas.microsoft.com/office/powerpoint/2010/main" val="416823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Carbohydrates - Simple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Sugars</a:t>
            </a:r>
          </a:p>
          <a:p>
            <a:pPr lvl="1"/>
            <a:r>
              <a:rPr lang="en-US" dirty="0"/>
              <a:t>Monosaccharides</a:t>
            </a:r>
          </a:p>
          <a:p>
            <a:pPr lvl="2"/>
            <a:r>
              <a:rPr lang="en-US" sz="2400" dirty="0"/>
              <a:t>Fructose</a:t>
            </a:r>
          </a:p>
          <a:p>
            <a:pPr lvl="2"/>
            <a:r>
              <a:rPr lang="en-US" sz="2400" dirty="0"/>
              <a:t>Glucose</a:t>
            </a:r>
          </a:p>
          <a:p>
            <a:pPr lvl="2"/>
            <a:r>
              <a:rPr lang="en-US" sz="2400" dirty="0"/>
              <a:t>Galactose</a:t>
            </a:r>
          </a:p>
          <a:p>
            <a:pPr lvl="1"/>
            <a:r>
              <a:rPr lang="en-US" dirty="0"/>
              <a:t>Disaccharides</a:t>
            </a:r>
          </a:p>
          <a:p>
            <a:pPr lvl="2"/>
            <a:r>
              <a:rPr lang="en-US" sz="2400" dirty="0"/>
              <a:t>Sucrose</a:t>
            </a:r>
          </a:p>
          <a:p>
            <a:pPr lvl="2"/>
            <a:r>
              <a:rPr lang="en-US" sz="2400" dirty="0"/>
              <a:t>Maltose</a:t>
            </a:r>
          </a:p>
          <a:p>
            <a:pPr lvl="2"/>
            <a:r>
              <a:rPr lang="en-US" sz="2400" dirty="0"/>
              <a:t>Lactose</a:t>
            </a:r>
          </a:p>
          <a:p>
            <a:pPr lvl="1"/>
            <a:endParaRPr lang="en-US" dirty="0"/>
          </a:p>
        </p:txBody>
      </p:sp>
      <p:pic>
        <p:nvPicPr>
          <p:cNvPr id="4" name="Picture 3">
            <a:extLst>
              <a:ext uri="{FF2B5EF4-FFF2-40B4-BE49-F238E27FC236}">
                <a16:creationId xmlns:a16="http://schemas.microsoft.com/office/drawing/2014/main" id="{7C3352A6-46FC-4B87-BA2F-26BCD3D59992}"/>
              </a:ext>
            </a:extLst>
          </p:cNvPr>
          <p:cNvPicPr>
            <a:picLocks noChangeAspect="1"/>
          </p:cNvPicPr>
          <p:nvPr/>
        </p:nvPicPr>
        <p:blipFill>
          <a:blip r:embed="rId2"/>
          <a:stretch>
            <a:fillRect/>
          </a:stretch>
        </p:blipFill>
        <p:spPr>
          <a:xfrm>
            <a:off x="5239657" y="3510890"/>
            <a:ext cx="3291906" cy="2195978"/>
          </a:xfrm>
          <a:prstGeom prst="rect">
            <a:avLst/>
          </a:prstGeom>
        </p:spPr>
      </p:pic>
    </p:spTree>
    <p:extLst>
      <p:ext uri="{BB962C8B-B14F-4D97-AF65-F5344CB8AC3E}">
        <p14:creationId xmlns:p14="http://schemas.microsoft.com/office/powerpoint/2010/main" val="28285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Carbohydrates - Complex</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Also called polysaccharides or macromolecules</a:t>
            </a:r>
          </a:p>
          <a:p>
            <a:pPr lvl="1"/>
            <a:r>
              <a:rPr lang="en-US" dirty="0"/>
              <a:t>Types</a:t>
            </a:r>
          </a:p>
          <a:p>
            <a:pPr lvl="2"/>
            <a:r>
              <a:rPr lang="en-US" sz="2400" dirty="0"/>
              <a:t>Starches</a:t>
            </a:r>
          </a:p>
          <a:p>
            <a:pPr lvl="2"/>
            <a:r>
              <a:rPr lang="en-US" sz="2400" dirty="0"/>
              <a:t>Cellulose</a:t>
            </a:r>
          </a:p>
          <a:p>
            <a:pPr lvl="2"/>
            <a:r>
              <a:rPr lang="en-US" sz="2400" dirty="0"/>
              <a:t>Carbohydrate gums and </a:t>
            </a:r>
            <a:r>
              <a:rPr lang="en-US" sz="2400" dirty="0" err="1"/>
              <a:t>pectins</a:t>
            </a:r>
            <a:endParaRPr lang="en-US" sz="2400" dirty="0"/>
          </a:p>
          <a:p>
            <a:pPr lvl="1"/>
            <a:endParaRPr lang="en-US" dirty="0"/>
          </a:p>
        </p:txBody>
      </p:sp>
      <p:pic>
        <p:nvPicPr>
          <p:cNvPr id="4" name="Picture 3">
            <a:extLst>
              <a:ext uri="{FF2B5EF4-FFF2-40B4-BE49-F238E27FC236}">
                <a16:creationId xmlns:a16="http://schemas.microsoft.com/office/drawing/2014/main" id="{E389F45B-5B34-4839-8BD1-4B3A6BC66CA6}"/>
              </a:ext>
            </a:extLst>
          </p:cNvPr>
          <p:cNvPicPr>
            <a:picLocks noChangeAspect="1"/>
          </p:cNvPicPr>
          <p:nvPr/>
        </p:nvPicPr>
        <p:blipFill>
          <a:blip r:embed="rId2"/>
          <a:stretch>
            <a:fillRect/>
          </a:stretch>
        </p:blipFill>
        <p:spPr>
          <a:xfrm>
            <a:off x="8418286" y="3429000"/>
            <a:ext cx="2709140" cy="2709140"/>
          </a:xfrm>
          <a:prstGeom prst="rect">
            <a:avLst/>
          </a:prstGeom>
        </p:spPr>
      </p:pic>
    </p:spTree>
    <p:extLst>
      <p:ext uri="{BB962C8B-B14F-4D97-AF65-F5344CB8AC3E}">
        <p14:creationId xmlns:p14="http://schemas.microsoft.com/office/powerpoint/2010/main" val="371973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Fats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Play an important role in food</a:t>
            </a:r>
          </a:p>
          <a:p>
            <a:pPr lvl="1"/>
            <a:r>
              <a:rPr lang="en-US" dirty="0"/>
              <a:t>preparation and general health</a:t>
            </a:r>
          </a:p>
          <a:p>
            <a:pPr lvl="1"/>
            <a:r>
              <a:rPr lang="en-US" dirty="0"/>
              <a:t>Have a place in a healthful diet</a:t>
            </a:r>
          </a:p>
          <a:p>
            <a:pPr lvl="1"/>
            <a:r>
              <a:rPr lang="en-US" dirty="0"/>
              <a:t>Key is to keep everything in balance</a:t>
            </a:r>
          </a:p>
          <a:p>
            <a:pPr lvl="1"/>
            <a:r>
              <a:rPr lang="en-US" dirty="0"/>
              <a:t>Lipids are insoluble in water and have a greasy feel</a:t>
            </a:r>
          </a:p>
          <a:p>
            <a:pPr lvl="2"/>
            <a:r>
              <a:rPr lang="en-US" sz="2400" dirty="0"/>
              <a:t>Fats</a:t>
            </a:r>
          </a:p>
          <a:p>
            <a:pPr lvl="2"/>
            <a:r>
              <a:rPr lang="en-US" sz="2400" dirty="0"/>
              <a:t>Oils</a:t>
            </a:r>
          </a:p>
          <a:p>
            <a:pPr lvl="2"/>
            <a:r>
              <a:rPr lang="en-US" sz="2400" dirty="0"/>
              <a:t>Shortening</a:t>
            </a:r>
          </a:p>
          <a:p>
            <a:pPr lvl="1"/>
            <a:endParaRPr lang="en-US" dirty="0"/>
          </a:p>
        </p:txBody>
      </p:sp>
      <p:pic>
        <p:nvPicPr>
          <p:cNvPr id="4" name="Picture 3">
            <a:extLst>
              <a:ext uri="{FF2B5EF4-FFF2-40B4-BE49-F238E27FC236}">
                <a16:creationId xmlns:a16="http://schemas.microsoft.com/office/drawing/2014/main" id="{9376E8E6-961D-4334-857D-3F846FBCD5D4}"/>
              </a:ext>
            </a:extLst>
          </p:cNvPr>
          <p:cNvPicPr>
            <a:picLocks noChangeAspect="1"/>
          </p:cNvPicPr>
          <p:nvPr/>
        </p:nvPicPr>
        <p:blipFill>
          <a:blip r:embed="rId2"/>
          <a:stretch>
            <a:fillRect/>
          </a:stretch>
        </p:blipFill>
        <p:spPr>
          <a:xfrm>
            <a:off x="9405257" y="2964126"/>
            <a:ext cx="2314600" cy="3190612"/>
          </a:xfrm>
          <a:prstGeom prst="rect">
            <a:avLst/>
          </a:prstGeom>
        </p:spPr>
      </p:pic>
    </p:spTree>
    <p:extLst>
      <p:ext uri="{BB962C8B-B14F-4D97-AF65-F5344CB8AC3E}">
        <p14:creationId xmlns:p14="http://schemas.microsoft.com/office/powerpoint/2010/main" val="3815792100"/>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http://purl.org/dc/terms/"/>
    <ds:schemaRef ds:uri="http://www.w3.org/XML/1998/namespace"/>
    <ds:schemaRef ds:uri="http://schemas.microsoft.com/office/2006/metadata/properties"/>
    <ds:schemaRef ds:uri="http://schemas.microsoft.com/office/2006/documentManagement/types"/>
    <ds:schemaRef ds:uri="http://schemas.microsoft.com/sharepoint/v3"/>
    <ds:schemaRef ds:uri="http://purl.org/dc/elements/1.1/"/>
    <ds:schemaRef ds:uri="http://schemas.microsoft.com/office/infopath/2007/PartnerControls"/>
    <ds:schemaRef ds:uri="http://schemas.openxmlformats.org/package/2006/metadata/core-properties"/>
    <ds:schemaRef ds:uri="05d88611-e516-4d1a-b12e-39107e78b3d0"/>
    <ds:schemaRef ds:uri="56ea17bb-c96d-4826-b465-01eec0dd23dd"/>
    <ds:schemaRef ds:uri="http://purl.org/dc/dcmitype/"/>
  </ds:schemaRefs>
</ds:datastoreItem>
</file>

<file path=customXml/itemProps2.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161</TotalTime>
  <Words>405</Words>
  <Application>Microsoft Office PowerPoint</Application>
  <PresentationFormat>Widescreen</PresentationFormat>
  <Paragraphs>104</Paragraphs>
  <Slides>17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.AppleSystemUIFont</vt:lpstr>
      <vt:lpstr>Arial</vt:lpstr>
      <vt:lpstr>Calibri</vt:lpstr>
      <vt:lpstr>Constantia</vt:lpstr>
      <vt:lpstr>Open Sans</vt:lpstr>
      <vt:lpstr>Open Sans SemiBold</vt:lpstr>
      <vt:lpstr>2_Office Theme</vt:lpstr>
      <vt:lpstr>3_Office Theme</vt:lpstr>
      <vt:lpstr>PowerPoint Presentation</vt:lpstr>
      <vt:lpstr>PowerPoint Presentation</vt:lpstr>
      <vt:lpstr>Nutrition</vt:lpstr>
      <vt:lpstr>Nutrients</vt:lpstr>
      <vt:lpstr>Water</vt:lpstr>
      <vt:lpstr>Carbohydrates</vt:lpstr>
      <vt:lpstr>Carbohydrates - Simple</vt:lpstr>
      <vt:lpstr>Carbohydrates - Complex</vt:lpstr>
      <vt:lpstr>Fats</vt:lpstr>
      <vt:lpstr>Proteins</vt:lpstr>
      <vt:lpstr>Vitamins – Fat-soluble</vt:lpstr>
      <vt:lpstr>Vitamins – Water-Soluble</vt:lpstr>
      <vt:lpstr>Major Minerals</vt:lpstr>
      <vt:lpstr>Trace Minerals</vt:lpstr>
      <vt:lpstr>PowerPoint Presentation</vt:lpstr>
      <vt:lpstr>Questions?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8</cp:revision>
  <cp:lastPrinted>2017-07-07T16:17:37Z</cp:lastPrinted>
  <dcterms:created xsi:type="dcterms:W3CDTF">2017-07-11T23:58:30Z</dcterms:created>
  <dcterms:modified xsi:type="dcterms:W3CDTF">2017-12-28T21:25:35Z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