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handoutMasterIdLst>
    <p:handoutMasterId r:id="rId20"/>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with your students about possible ingredients that would be incorporated into the cupcake (keep in mind budget) or make the decision yourself. Same for themes. Give students a small idea, and they will expand on it.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871276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793211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540598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About the Show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It’s cupcake vs. cupcake in Food Network’s tastiest competition yet! Each week on </a:t>
            </a:r>
            <a:r>
              <a:rPr lang="en-US" sz="1200" b="0" i="1" u="none" strike="noStrike" kern="1200" baseline="0" dirty="0">
                <a:solidFill>
                  <a:schemeClr val="tx1"/>
                </a:solidFill>
                <a:latin typeface="+mn-lt"/>
                <a:ea typeface="+mn-ea"/>
                <a:cs typeface="+mn-cs"/>
              </a:rPr>
              <a:t>Cupcake Wars</a:t>
            </a:r>
            <a:r>
              <a:rPr lang="en-US" sz="1200" b="0" i="0" u="none" strike="noStrike" kern="1200" baseline="0" dirty="0">
                <a:solidFill>
                  <a:schemeClr val="tx1"/>
                </a:solidFill>
                <a:latin typeface="+mn-lt"/>
                <a:ea typeface="+mn-ea"/>
                <a:cs typeface="+mn-cs"/>
              </a:rPr>
              <a:t>, four of the country’s top cupcake bakers face off in three elimination challenges until only one decorator remains. The sweet prize: $10,000 and the opportunity to showcase their cupcakes at the winning gig. Whether a special Ace of Cakes anniversary celebration, a star-studded magazine party or an A-list celebrity golf tournament, these </a:t>
            </a:r>
            <a:r>
              <a:rPr lang="en-US" sz="1200" b="0" i="1" u="none" strike="noStrike" kern="1200" baseline="0" dirty="0">
                <a:solidFill>
                  <a:schemeClr val="tx1"/>
                </a:solidFill>
                <a:latin typeface="+mn-lt"/>
                <a:ea typeface="+mn-ea"/>
                <a:cs typeface="+mn-cs"/>
              </a:rPr>
              <a:t>Cupcakes Wars </a:t>
            </a:r>
            <a:r>
              <a:rPr lang="en-US" sz="1200" b="0" i="0" u="none" strike="noStrike" kern="1200" baseline="0" dirty="0">
                <a:solidFill>
                  <a:schemeClr val="tx1"/>
                </a:solidFill>
                <a:latin typeface="+mn-lt"/>
                <a:ea typeface="+mn-ea"/>
                <a:cs typeface="+mn-cs"/>
              </a:rPr>
              <a:t>really heat up. Candace Nelson (owner of Sprinkles Cupcakes) and Florian </a:t>
            </a:r>
            <a:r>
              <a:rPr lang="en-US" sz="1200" b="0" i="0" u="none" strike="noStrike" kern="1200" baseline="0" dirty="0" err="1">
                <a:solidFill>
                  <a:schemeClr val="tx1"/>
                </a:solidFill>
                <a:latin typeface="+mn-lt"/>
                <a:ea typeface="+mn-ea"/>
                <a:cs typeface="+mn-cs"/>
              </a:rPr>
              <a:t>Bellanger</a:t>
            </a:r>
            <a:r>
              <a:rPr lang="en-US" sz="1200" b="0" i="0" u="none" strike="noStrike" kern="1200" baseline="0" dirty="0">
                <a:solidFill>
                  <a:schemeClr val="tx1"/>
                </a:solidFill>
                <a:latin typeface="+mn-lt"/>
                <a:ea typeface="+mn-ea"/>
                <a:cs typeface="+mn-cs"/>
              </a:rPr>
              <a:t> (chef and co-owner of online macaroon company </a:t>
            </a:r>
            <a:r>
              <a:rPr lang="en-US" sz="1200" b="0" i="0" u="none" strike="noStrike" kern="1200" baseline="0" dirty="0" err="1">
                <a:solidFill>
                  <a:schemeClr val="tx1"/>
                </a:solidFill>
                <a:latin typeface="+mn-lt"/>
                <a:ea typeface="+mn-ea"/>
                <a:cs typeface="+mn-cs"/>
              </a:rPr>
              <a:t>MadMac</a:t>
            </a:r>
            <a:r>
              <a:rPr lang="en-US" sz="1200" b="0" i="0" u="none" strike="noStrike" kern="1200" baseline="0" dirty="0">
                <a:solidFill>
                  <a:schemeClr val="tx1"/>
                </a:solidFill>
                <a:latin typeface="+mn-lt"/>
                <a:ea typeface="+mn-ea"/>
                <a:cs typeface="+mn-cs"/>
              </a:rPr>
              <a:t>) serve as permanent judges with a third rotating judge each week, and Justin Willman hosts. </a:t>
            </a:r>
          </a:p>
          <a:p>
            <a:r>
              <a:rPr lang="en-US" sz="1200" b="1" i="0" u="none" strike="noStrike" kern="1200" baseline="0" dirty="0">
                <a:solidFill>
                  <a:schemeClr val="tx1"/>
                </a:solidFill>
                <a:latin typeface="+mn-lt"/>
                <a:ea typeface="+mn-ea"/>
                <a:cs typeface="+mn-cs"/>
              </a:rPr>
              <a:t>Note: Events will be modified to accommodate classroom instruction.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 cupcakes are to be made from scratch, must be healthy and nutritious, and will be prepared during class following all food safety rules. No cake mixes. Secret ingredient should be incorporated. </a:t>
            </a:r>
          </a:p>
          <a:p>
            <a:r>
              <a:rPr lang="en-US" sz="1200" b="0" i="0" u="none" strike="noStrike" kern="1200" baseline="0" dirty="0">
                <a:solidFill>
                  <a:schemeClr val="tx1"/>
                </a:solidFill>
                <a:latin typeface="+mn-lt"/>
                <a:ea typeface="+mn-ea"/>
                <a:cs typeface="+mn-cs"/>
              </a:rPr>
              <a:t>Recipes should yield 24 cupcakes. Ingredients may need to be increased or decreased to produce the 24 cupcakes. </a:t>
            </a:r>
          </a:p>
          <a:p>
            <a:r>
              <a:rPr lang="en-US" sz="1200" b="0" i="0" u="none" strike="noStrike" kern="1200" baseline="0" dirty="0">
                <a:solidFill>
                  <a:schemeClr val="tx1"/>
                </a:solidFill>
                <a:latin typeface="+mn-lt"/>
                <a:ea typeface="+mn-ea"/>
                <a:cs typeface="+mn-cs"/>
              </a:rPr>
              <a:t>Cupcakes will be of regular size. No large muffin size or mini cupcakes will be judged. </a:t>
            </a:r>
          </a:p>
          <a:p>
            <a:r>
              <a:rPr lang="en-US" sz="1200" b="0" i="0" u="none" strike="noStrike" kern="1200" baseline="0" dirty="0">
                <a:solidFill>
                  <a:schemeClr val="tx1"/>
                </a:solidFill>
                <a:latin typeface="+mn-lt"/>
                <a:ea typeface="+mn-ea"/>
                <a:cs typeface="+mn-cs"/>
              </a:rPr>
              <a:t>Only white cupcake liners will be provided. Any other type may be purchased at student’s expense. </a:t>
            </a:r>
          </a:p>
          <a:p>
            <a:r>
              <a:rPr lang="en-US" sz="1200" b="0" i="0" u="none" strike="noStrike" kern="1200" baseline="0" dirty="0">
                <a:solidFill>
                  <a:schemeClr val="tx1"/>
                </a:solidFill>
                <a:latin typeface="+mn-lt"/>
                <a:ea typeface="+mn-ea"/>
                <a:cs typeface="+mn-cs"/>
              </a:rPr>
              <a:t>Cupcake ingredients are inexpensive – flour, sugar, vanilla, etc. Tell students you will provide ingredients for one recipe only. They may practice their recipe at home with their ingredients if they choose. Each student in the group will be allowed two cupcakes, with 12 cupcakes displayed and remainder to be given away at teacher’s discretion (custodians who clean your room, co-workers who cheer your work, administrators, etc.) </a:t>
            </a:r>
          </a:p>
          <a:p>
            <a:r>
              <a:rPr lang="en-US" sz="1200" b="0" i="0" u="none" strike="noStrike" kern="1200" baseline="0" dirty="0">
                <a:solidFill>
                  <a:schemeClr val="tx1"/>
                </a:solidFill>
                <a:latin typeface="+mn-lt"/>
                <a:ea typeface="+mn-ea"/>
                <a:cs typeface="+mn-cs"/>
              </a:rPr>
              <a:t>Decide on a secret ingredient to be added to the cupcakes before class begins. Refer to slide 9 for ideas. Choose an ingredient that is in season as they are more flavorful, abundant, and lower in price or a canned item. All groups in the class should have the same secret ingredient to see who incorporated the item the best. Different classes may have different secret ingredients. </a:t>
            </a:r>
          </a:p>
          <a:p>
            <a:r>
              <a:rPr lang="en-US" sz="1200" b="0" i="0" u="none" strike="noStrike" kern="1200" baseline="0" dirty="0">
                <a:solidFill>
                  <a:schemeClr val="tx1"/>
                </a:solidFill>
                <a:latin typeface="+mn-lt"/>
                <a:ea typeface="+mn-ea"/>
                <a:cs typeface="+mn-cs"/>
              </a:rPr>
              <a:t>Instruct students how to increase or decrease the ingredients to yield the 24 cupcakes. </a:t>
            </a:r>
          </a:p>
          <a:p>
            <a:r>
              <a:rPr lang="en-US" sz="1200" b="0" i="0" u="none" strike="noStrike" kern="1200" baseline="0" dirty="0">
                <a:solidFill>
                  <a:schemeClr val="tx1"/>
                </a:solidFill>
                <a:latin typeface="+mn-lt"/>
                <a:ea typeface="+mn-ea"/>
                <a:cs typeface="+mn-cs"/>
              </a:rPr>
              <a:t>Provide only one color of cupcake liners. Students may purchase fancier liners if they choose but not required.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927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Made from scratch, must be healthy and nutritious, and should be enough to ice 24 cupcakes. </a:t>
            </a:r>
          </a:p>
          <a:p>
            <a:r>
              <a:rPr lang="en-US" sz="1200" b="0" i="0" u="none" strike="noStrike" kern="1200" baseline="0" dirty="0">
                <a:solidFill>
                  <a:schemeClr val="tx1"/>
                </a:solidFill>
                <a:latin typeface="+mn-lt"/>
                <a:ea typeface="+mn-ea"/>
                <a:cs typeface="+mn-cs"/>
              </a:rPr>
              <a:t>Basic color gels will be provided. Mix colors to make new colors. </a:t>
            </a:r>
          </a:p>
          <a:p>
            <a:r>
              <a:rPr lang="en-US" sz="1200" b="0" i="0" u="none" strike="noStrike" kern="1200" baseline="0" dirty="0">
                <a:solidFill>
                  <a:schemeClr val="tx1"/>
                </a:solidFill>
                <a:latin typeface="+mn-lt"/>
                <a:ea typeface="+mn-ea"/>
                <a:cs typeface="+mn-cs"/>
              </a:rPr>
              <a:t>Limited decorations for theme will be provided. </a:t>
            </a:r>
          </a:p>
          <a:p>
            <a:r>
              <a:rPr lang="en-US" sz="1200" b="0" i="0" u="none" strike="noStrike" kern="1200" baseline="0" dirty="0">
                <a:solidFill>
                  <a:schemeClr val="tx1"/>
                </a:solidFill>
                <a:latin typeface="+mn-lt"/>
                <a:ea typeface="+mn-ea"/>
                <a:cs typeface="+mn-cs"/>
              </a:rPr>
              <a:t>All other decorations will be at students’ expense if so desired. </a:t>
            </a:r>
          </a:p>
          <a:p>
            <a:r>
              <a:rPr lang="en-US" sz="1200" b="0" i="0" u="none" strike="noStrike" kern="1200" baseline="0" dirty="0">
                <a:solidFill>
                  <a:schemeClr val="tx1"/>
                </a:solidFill>
                <a:latin typeface="+mn-lt"/>
                <a:ea typeface="+mn-ea"/>
                <a:cs typeface="+mn-cs"/>
              </a:rPr>
              <a:t>Students should make healthy icing that that will compliment their cupcakes using substitutions learned in previous lessons or from </a:t>
            </a:r>
            <a:r>
              <a:rPr lang="en-US" sz="1200" b="1" i="0" u="none" strike="noStrike" kern="1200" baseline="0" dirty="0">
                <a:solidFill>
                  <a:schemeClr val="tx1"/>
                </a:solidFill>
                <a:latin typeface="+mn-lt"/>
                <a:ea typeface="+mn-ea"/>
                <a:cs typeface="+mn-cs"/>
              </a:rPr>
              <a:t>Substitutions for Healthier Cooking and Baking </a:t>
            </a:r>
            <a:r>
              <a:rPr lang="en-US" sz="1200" b="0" i="0" u="none" strike="noStrike" kern="1200" baseline="0" dirty="0">
                <a:solidFill>
                  <a:schemeClr val="tx1"/>
                </a:solidFill>
                <a:latin typeface="+mn-lt"/>
                <a:ea typeface="+mn-ea"/>
                <a:cs typeface="+mn-cs"/>
              </a:rPr>
              <a:t>handout included this lesson. Provide limited decorations for students so as not to burden your budget. This could include sprinkles, sugar crystals, fondant, edible pearls, etc. If students choose, they may bring items from home or may purchase more decorations but is not required. Many times, items are available, students just have to look for them and be creative.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742857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Depending on your schedule, adjust time as needed. </a:t>
            </a:r>
          </a:p>
          <a:p>
            <a:r>
              <a:rPr lang="en-US" sz="1200" b="0" i="0" u="none" strike="noStrike" kern="1200" baseline="0" dirty="0">
                <a:solidFill>
                  <a:schemeClr val="tx1"/>
                </a:solidFill>
                <a:latin typeface="+mn-lt"/>
                <a:ea typeface="+mn-ea"/>
                <a:cs typeface="+mn-cs"/>
              </a:rPr>
              <a:t>Remind students of time constraints so that they do not waste class time. Working together as a team and dividing tasks will assist them in preparing the cupcakes on time. </a:t>
            </a:r>
          </a:p>
          <a:p>
            <a:r>
              <a:rPr lang="en-US" sz="1200" b="0" i="0" u="none" strike="noStrike" kern="1200" baseline="0" dirty="0">
                <a:solidFill>
                  <a:schemeClr val="tx1"/>
                </a:solidFill>
                <a:latin typeface="+mn-lt"/>
                <a:ea typeface="+mn-ea"/>
                <a:cs typeface="+mn-cs"/>
              </a:rPr>
              <a:t>Cupcakes must be ready to display on last day or will be disqualified. </a:t>
            </a:r>
          </a:p>
          <a:p>
            <a:r>
              <a:rPr lang="en-US" sz="1200" b="0" i="0" u="none" strike="noStrike" kern="1200" baseline="0" dirty="0">
                <a:solidFill>
                  <a:schemeClr val="tx1"/>
                </a:solidFill>
                <a:latin typeface="+mn-lt"/>
                <a:ea typeface="+mn-ea"/>
                <a:cs typeface="+mn-cs"/>
              </a:rPr>
              <a:t>Note: Do not store cupcakes in the refrigerator as they will dry out. Cupcakes may be frozen (with icing to lock in moisture) in a sealed container to retain their moisture.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074925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Opposite of Food Network’s Cupcake Wars, displays will be judged first so that remaining cupcakes can be boxed and displays taken down while judges score individual cupcakes. Displays may vary in size depending on space. </a:t>
            </a:r>
          </a:p>
          <a:p>
            <a:r>
              <a:rPr lang="en-US" sz="1200" b="0" i="0" u="none" strike="noStrike" kern="1200" baseline="0" dirty="0">
                <a:solidFill>
                  <a:schemeClr val="tx1"/>
                </a:solidFill>
                <a:latin typeface="+mn-lt"/>
                <a:ea typeface="+mn-ea"/>
                <a:cs typeface="+mn-cs"/>
              </a:rPr>
              <a:t>Students should present judges with </a:t>
            </a:r>
            <a:r>
              <a:rPr lang="en-US" sz="1200" b="1" i="0" u="none" strike="noStrike" kern="1200" baseline="0" dirty="0">
                <a:solidFill>
                  <a:schemeClr val="tx1"/>
                </a:solidFill>
                <a:latin typeface="+mn-lt"/>
                <a:ea typeface="+mn-ea"/>
                <a:cs typeface="+mn-cs"/>
              </a:rPr>
              <a:t>TWO </a:t>
            </a:r>
            <a:r>
              <a:rPr lang="en-US" sz="1200" b="0" i="0" u="none" strike="noStrike" kern="1200" baseline="0" dirty="0">
                <a:solidFill>
                  <a:schemeClr val="tx1"/>
                </a:solidFill>
                <a:latin typeface="+mn-lt"/>
                <a:ea typeface="+mn-ea"/>
                <a:cs typeface="+mn-cs"/>
              </a:rPr>
              <a:t>cupcakes so they will have one to taste and one take with them and share with family and friends Take home containers will be provided.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33073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the importance of the Recipe Cost Analysis and assist the students as they figure the unit price of the ingredients they used for their recipe. Use copies of receipts from previous labs so students can analyze their recipe cost. Prices will vary. Students should figure the total cost to the recipe and the individual serving.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702677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Use the Nutrition Facts from all the ingredients used in your recipe and the measurement equivalents on the </a:t>
            </a:r>
            <a:r>
              <a:rPr lang="en-US" sz="1200" b="1" i="0" u="none" strike="noStrike" kern="1200" baseline="0" dirty="0">
                <a:solidFill>
                  <a:schemeClr val="tx1"/>
                </a:solidFill>
                <a:latin typeface="+mn-lt"/>
                <a:ea typeface="+mn-ea"/>
                <a:cs typeface="+mn-cs"/>
              </a:rPr>
              <a:t>Standards of Measurement </a:t>
            </a:r>
            <a:r>
              <a:rPr lang="en-US" sz="1200" b="0" i="0" u="none" strike="noStrike" kern="1200" baseline="0" dirty="0">
                <a:solidFill>
                  <a:schemeClr val="tx1"/>
                </a:solidFill>
                <a:latin typeface="+mn-lt"/>
                <a:ea typeface="+mn-ea"/>
                <a:cs typeface="+mn-cs"/>
              </a:rPr>
              <a:t>handout. Be sure to multiply amounts by the amount used in the recipe. Depending on brand used, numbers will vary. Students may be surprised at the calorie count but remind them that the amounts will then be divided by 24 cupcakes so the 1,000 calories in the flour will be 41 calories per individual cupcake.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833438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Invite teachers, administrators, directors, professional chefs, student chefs, instructors at local culinary arts school, local business owners, and community leaders as judges. This will promote your program and individuals can see the outstanding work students do. Everyone wants to judge!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9150362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foodnetwork.com/videos/la-kingscupcake-war/66830.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6000" dirty="0"/>
              <a:t>Nutrition Cupcake Wars Competition</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Judges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Three or four judges will evaluate display and cupcakes</a:t>
            </a:r>
          </a:p>
          <a:p>
            <a:pPr lvl="2"/>
            <a:r>
              <a:rPr lang="en-US" sz="2400" dirty="0"/>
              <a:t>Score</a:t>
            </a:r>
          </a:p>
          <a:p>
            <a:pPr lvl="2"/>
            <a:r>
              <a:rPr lang="en-US" sz="2400" dirty="0"/>
              <a:t>Display</a:t>
            </a:r>
          </a:p>
          <a:p>
            <a:pPr lvl="2"/>
            <a:r>
              <a:rPr lang="en-US" sz="2400" dirty="0"/>
              <a:t>Use of special ingredient</a:t>
            </a:r>
          </a:p>
          <a:p>
            <a:pPr lvl="2"/>
            <a:r>
              <a:rPr lang="en-US" sz="2400" dirty="0"/>
              <a:t>Flavor of cupcake</a:t>
            </a:r>
          </a:p>
          <a:p>
            <a:pPr lvl="2"/>
            <a:r>
              <a:rPr lang="en-US" sz="2400" dirty="0"/>
              <a:t>Flavor of icing</a:t>
            </a:r>
          </a:p>
          <a:p>
            <a:pPr lvl="2"/>
            <a:r>
              <a:rPr lang="en-US" sz="2400" dirty="0"/>
              <a:t>Presentation</a:t>
            </a:r>
          </a:p>
          <a:p>
            <a:pPr lvl="1"/>
            <a:r>
              <a:rPr lang="en-US" dirty="0"/>
              <a:t>Judges rulings are final</a:t>
            </a:r>
          </a:p>
        </p:txBody>
      </p:sp>
    </p:spTree>
    <p:extLst>
      <p:ext uri="{BB962C8B-B14F-4D97-AF65-F5344CB8AC3E}">
        <p14:creationId xmlns:p14="http://schemas.microsoft.com/office/powerpoint/2010/main" val="3696296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A0BFC41-83C5-467E-846B-7DCA13913827}"/>
              </a:ext>
            </a:extLst>
          </p:cNvPr>
          <p:cNvSpPr>
            <a:spLocks noGrp="1"/>
          </p:cNvSpPr>
          <p:nvPr>
            <p:ph type="title"/>
          </p:nvPr>
        </p:nvSpPr>
        <p:spPr/>
        <p:txBody>
          <a:bodyPr/>
          <a:lstStyle/>
          <a:p>
            <a:r>
              <a:rPr lang="en-US" dirty="0"/>
              <a:t>Ideas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Secret Ingredient:</a:t>
            </a:r>
          </a:p>
          <a:p>
            <a:pPr lvl="2"/>
            <a:r>
              <a:rPr lang="en-US" dirty="0"/>
              <a:t>Be creative!</a:t>
            </a:r>
          </a:p>
          <a:p>
            <a:pPr lvl="2"/>
            <a:r>
              <a:rPr lang="en-US" dirty="0"/>
              <a:t>Chocolate</a:t>
            </a:r>
          </a:p>
          <a:p>
            <a:pPr lvl="2"/>
            <a:r>
              <a:rPr lang="en-US" dirty="0"/>
              <a:t>Coconut</a:t>
            </a:r>
          </a:p>
          <a:p>
            <a:pPr lvl="2"/>
            <a:r>
              <a:rPr lang="en-US" dirty="0"/>
              <a:t>Fruits</a:t>
            </a:r>
          </a:p>
          <a:p>
            <a:pPr lvl="2"/>
            <a:r>
              <a:rPr lang="en-US" dirty="0"/>
              <a:t>Meats</a:t>
            </a:r>
          </a:p>
          <a:p>
            <a:pPr lvl="2"/>
            <a:r>
              <a:rPr lang="en-US" dirty="0"/>
              <a:t>Vegetables</a:t>
            </a:r>
          </a:p>
          <a:p>
            <a:pPr lvl="2"/>
            <a:r>
              <a:rPr lang="en-US" dirty="0"/>
              <a:t>Various nuts (be wary of allergies)</a:t>
            </a:r>
          </a:p>
          <a:p>
            <a:endParaRPr lang="en-US" dirty="0"/>
          </a:p>
        </p:txBody>
      </p:sp>
      <p:sp>
        <p:nvSpPr>
          <p:cNvPr id="5" name="Content Placeholder 4">
            <a:extLst>
              <a:ext uri="{FF2B5EF4-FFF2-40B4-BE49-F238E27FC236}">
                <a16:creationId xmlns:a16="http://schemas.microsoft.com/office/drawing/2014/main" id="{2AC917C5-9E17-4E24-88BF-E7F7B8353E80}"/>
              </a:ext>
            </a:extLst>
          </p:cNvPr>
          <p:cNvSpPr>
            <a:spLocks noGrp="1"/>
          </p:cNvSpPr>
          <p:nvPr>
            <p:ph sz="half" idx="10"/>
          </p:nvPr>
        </p:nvSpPr>
        <p:spPr/>
        <p:txBody>
          <a:bodyPr/>
          <a:lstStyle/>
          <a:p>
            <a:pPr lvl="1"/>
            <a:r>
              <a:rPr lang="en-US" dirty="0"/>
              <a:t>Themes:</a:t>
            </a:r>
          </a:p>
          <a:p>
            <a:pPr lvl="2"/>
            <a:r>
              <a:rPr lang="en-US" dirty="0"/>
              <a:t>Athletic events</a:t>
            </a:r>
          </a:p>
          <a:p>
            <a:pPr lvl="2"/>
            <a:r>
              <a:rPr lang="en-US" dirty="0"/>
              <a:t>Birthdays</a:t>
            </a:r>
          </a:p>
          <a:p>
            <a:pPr lvl="2"/>
            <a:r>
              <a:rPr lang="en-US" dirty="0"/>
              <a:t>Cinco de Mayo</a:t>
            </a:r>
          </a:p>
          <a:p>
            <a:pPr lvl="2"/>
            <a:r>
              <a:rPr lang="en-US" dirty="0"/>
              <a:t>Earth day</a:t>
            </a:r>
          </a:p>
          <a:p>
            <a:pPr lvl="2"/>
            <a:r>
              <a:rPr lang="en-US" dirty="0"/>
              <a:t>Graduation</a:t>
            </a:r>
          </a:p>
          <a:p>
            <a:pPr lvl="2"/>
            <a:r>
              <a:rPr lang="en-US" dirty="0"/>
              <a:t>Holidays</a:t>
            </a:r>
          </a:p>
          <a:p>
            <a:pPr lvl="2"/>
            <a:r>
              <a:rPr lang="en-US" dirty="0"/>
              <a:t>Mother’s Day</a:t>
            </a:r>
          </a:p>
          <a:p>
            <a:pPr lvl="2"/>
            <a:r>
              <a:rPr lang="en-US" dirty="0"/>
              <a:t>Spring Break</a:t>
            </a:r>
          </a:p>
          <a:p>
            <a:endParaRPr lang="en-US" dirty="0"/>
          </a:p>
          <a:p>
            <a:endParaRPr lang="en-US" dirty="0"/>
          </a:p>
        </p:txBody>
      </p:sp>
    </p:spTree>
    <p:extLst>
      <p:ext uri="{BB962C8B-B14F-4D97-AF65-F5344CB8AC3E}">
        <p14:creationId xmlns:p14="http://schemas.microsoft.com/office/powerpoint/2010/main" val="2941485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1389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a:t>
            </a:r>
          </a:p>
          <a:p>
            <a:pPr lvl="2"/>
            <a:r>
              <a:rPr lang="en-US" sz="2000" dirty="0"/>
              <a:t>(2010). Food for today. Columbus, Ohio: McGraw Hill </a:t>
            </a:r>
            <a:r>
              <a:rPr lang="en-US" sz="2000" dirty="0" err="1"/>
              <a:t>Glenco</a:t>
            </a:r>
            <a:endParaRPr lang="en-US" sz="2000" dirty="0"/>
          </a:p>
          <a:p>
            <a:pPr lvl="1"/>
            <a:r>
              <a:rPr lang="en-US" sz="2000" dirty="0"/>
              <a:t>Website:</a:t>
            </a:r>
          </a:p>
          <a:p>
            <a:pPr lvl="2"/>
            <a:r>
              <a:rPr lang="en-US" sz="2000" dirty="0"/>
              <a:t>Food Network</a:t>
            </a:r>
            <a:br>
              <a:rPr lang="en-US" sz="2000" dirty="0"/>
            </a:br>
            <a:r>
              <a:rPr lang="en-US" sz="2000" dirty="0"/>
              <a:t>It’s cupcake vs. cupcake in Food Network’s tastiest competition yet! Each week on Cupcake Wars, four of the country’s top cupcake bakers face off in three elimination challenges until only one decorator remains</a:t>
            </a:r>
            <a:br>
              <a:rPr lang="en-US" sz="2000" dirty="0"/>
            </a:br>
            <a:r>
              <a:rPr lang="en-US" sz="2000" dirty="0"/>
              <a:t>http://www.foodnetwork.com/cupcake-wars/index.html</a:t>
            </a:r>
          </a:p>
        </p:txBody>
      </p:sp>
    </p:spTree>
    <p:extLst>
      <p:ext uri="{BB962C8B-B14F-4D97-AF65-F5344CB8AC3E}">
        <p14:creationId xmlns:p14="http://schemas.microsoft.com/office/powerpoint/2010/main" val="125371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Based on Food Network’s popular Cupcake Wars competition</a:t>
            </a:r>
          </a:p>
          <a:p>
            <a:pPr lvl="1"/>
            <a:r>
              <a:rPr lang="en-US" dirty="0"/>
              <a:t>Four cupcake bakers compete in elimination challenges</a:t>
            </a:r>
          </a:p>
          <a:p>
            <a:pPr lvl="1"/>
            <a:r>
              <a:rPr lang="en-US" dirty="0"/>
              <a:t>Two display 1,000 cupcakes following a theme</a:t>
            </a:r>
            <a:br>
              <a:rPr lang="en-US" dirty="0"/>
            </a:br>
            <a:r>
              <a:rPr lang="en-US" dirty="0">
                <a:hlinkClick r:id="rId3"/>
              </a:rPr>
              <a:t>http://www.foodnetwork.com/videos/la-kingscupcake-war/66830.html</a:t>
            </a:r>
            <a:endParaRPr lang="en-US" dirty="0"/>
          </a:p>
          <a:p>
            <a:pPr marL="0" lvl="1" indent="0">
              <a:buNone/>
            </a:pPr>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Recipes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All cupcakes are to be made from scratch and </a:t>
            </a:r>
            <a:r>
              <a:rPr lang="en-US" u="sng" dirty="0"/>
              <a:t>must be healthy and nutritious</a:t>
            </a:r>
            <a:endParaRPr lang="en-US" dirty="0"/>
          </a:p>
          <a:p>
            <a:pPr lvl="1"/>
            <a:r>
              <a:rPr lang="en-US" dirty="0"/>
              <a:t>No cake mixes</a:t>
            </a:r>
          </a:p>
          <a:p>
            <a:pPr lvl="1"/>
            <a:r>
              <a:rPr lang="en-US" dirty="0"/>
              <a:t>Secret ingredient should be incorporated</a:t>
            </a:r>
          </a:p>
          <a:p>
            <a:pPr lvl="1"/>
            <a:r>
              <a:rPr lang="en-US" dirty="0"/>
              <a:t>Recipes should yield 24 cupcakes</a:t>
            </a:r>
          </a:p>
          <a:p>
            <a:pPr lvl="1"/>
            <a:r>
              <a:rPr lang="en-US" dirty="0"/>
              <a:t>Cupcakes will be of regular size</a:t>
            </a:r>
          </a:p>
          <a:p>
            <a:pPr lvl="1"/>
            <a:r>
              <a:rPr lang="en-US" dirty="0"/>
              <a:t>Only white cupcake liners will be provided</a:t>
            </a:r>
          </a:p>
        </p:txBody>
      </p:sp>
    </p:spTree>
    <p:extLst>
      <p:ext uri="{BB962C8B-B14F-4D97-AF65-F5344CB8AC3E}">
        <p14:creationId xmlns:p14="http://schemas.microsoft.com/office/powerpoint/2010/main" val="3219473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Icing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Made from scratch and must be healthy and nutritious</a:t>
            </a:r>
          </a:p>
          <a:p>
            <a:pPr lvl="1"/>
            <a:r>
              <a:rPr lang="en-US" dirty="0"/>
              <a:t>Secret ingredient should be incorporated</a:t>
            </a:r>
          </a:p>
          <a:p>
            <a:pPr lvl="1"/>
            <a:r>
              <a:rPr lang="en-US" dirty="0"/>
              <a:t>Basic color gels will be provided</a:t>
            </a:r>
          </a:p>
          <a:p>
            <a:pPr lvl="1"/>
            <a:r>
              <a:rPr lang="en-US" dirty="0"/>
              <a:t>Limited decorations for theme will be provided</a:t>
            </a:r>
          </a:p>
          <a:p>
            <a:pPr lvl="1"/>
            <a:r>
              <a:rPr lang="en-US" dirty="0"/>
              <a:t>All other decorations will be at students’ expense if so desired</a:t>
            </a:r>
          </a:p>
        </p:txBody>
      </p:sp>
    </p:spTree>
    <p:extLst>
      <p:ext uri="{BB962C8B-B14F-4D97-AF65-F5344CB8AC3E}">
        <p14:creationId xmlns:p14="http://schemas.microsoft.com/office/powerpoint/2010/main" val="83584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Time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class periods to choose a team, recipe, and draw display model</a:t>
            </a:r>
          </a:p>
          <a:p>
            <a:pPr lvl="1"/>
            <a:r>
              <a:rPr lang="en-US" dirty="0"/>
              <a:t>One class period to prepare mix, bake, and cool cupcakes</a:t>
            </a:r>
          </a:p>
          <a:p>
            <a:pPr lvl="1"/>
            <a:r>
              <a:rPr lang="en-US" dirty="0"/>
              <a:t>One class period to prepare icing and begin decorating cupcakes</a:t>
            </a:r>
          </a:p>
          <a:p>
            <a:pPr lvl="1"/>
            <a:r>
              <a:rPr lang="en-US" dirty="0"/>
              <a:t>One class period to set up display and present cupcakes</a:t>
            </a:r>
          </a:p>
        </p:txBody>
      </p:sp>
    </p:spTree>
    <p:extLst>
      <p:ext uri="{BB962C8B-B14F-4D97-AF65-F5344CB8AC3E}">
        <p14:creationId xmlns:p14="http://schemas.microsoft.com/office/powerpoint/2010/main" val="257578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Displays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Displays will be allowed a 3 x 4 area due to limited space</a:t>
            </a:r>
          </a:p>
          <a:p>
            <a:pPr lvl="1"/>
            <a:r>
              <a:rPr lang="en-US" dirty="0"/>
              <a:t>12 cupcakes must be displayed and will be judged first</a:t>
            </a:r>
          </a:p>
          <a:p>
            <a:pPr lvl="1"/>
            <a:r>
              <a:rPr lang="en-US" dirty="0"/>
              <a:t>Each judge will be presented with TWO cupcakes from each group.</a:t>
            </a:r>
          </a:p>
          <a:p>
            <a:pPr lvl="1"/>
            <a:r>
              <a:rPr lang="en-US" dirty="0"/>
              <a:t>All entries will be assessed with a rubric</a:t>
            </a:r>
          </a:p>
        </p:txBody>
      </p:sp>
    </p:spTree>
    <p:extLst>
      <p:ext uri="{BB962C8B-B14F-4D97-AF65-F5344CB8AC3E}">
        <p14:creationId xmlns:p14="http://schemas.microsoft.com/office/powerpoint/2010/main" val="2441110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Recipe Cost Analysis</a:t>
            </a:r>
          </a:p>
        </p:txBody>
      </p:sp>
      <p:pic>
        <p:nvPicPr>
          <p:cNvPr id="6" name="Picture 5">
            <a:extLst>
              <a:ext uri="{FF2B5EF4-FFF2-40B4-BE49-F238E27FC236}">
                <a16:creationId xmlns:a16="http://schemas.microsoft.com/office/drawing/2014/main" id="{6CB2D84D-0EC0-4B18-854E-F4ECFE10707A}"/>
              </a:ext>
            </a:extLst>
          </p:cNvPr>
          <p:cNvPicPr>
            <a:picLocks noChangeAspect="1"/>
          </p:cNvPicPr>
          <p:nvPr/>
        </p:nvPicPr>
        <p:blipFill>
          <a:blip r:embed="rId3"/>
          <a:stretch>
            <a:fillRect/>
          </a:stretch>
        </p:blipFill>
        <p:spPr>
          <a:xfrm>
            <a:off x="1372171" y="1439472"/>
            <a:ext cx="8771954" cy="4620940"/>
          </a:xfrm>
          <a:prstGeom prst="rect">
            <a:avLst/>
          </a:prstGeom>
        </p:spPr>
      </p:pic>
    </p:spTree>
    <p:extLst>
      <p:ext uri="{BB962C8B-B14F-4D97-AF65-F5344CB8AC3E}">
        <p14:creationId xmlns:p14="http://schemas.microsoft.com/office/powerpoint/2010/main" val="252302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Recipe Nutritional Analysis</a:t>
            </a:r>
          </a:p>
        </p:txBody>
      </p:sp>
      <p:pic>
        <p:nvPicPr>
          <p:cNvPr id="6" name="Picture 5">
            <a:extLst>
              <a:ext uri="{FF2B5EF4-FFF2-40B4-BE49-F238E27FC236}">
                <a16:creationId xmlns:a16="http://schemas.microsoft.com/office/drawing/2014/main" id="{05F6DF88-B50A-4980-AF86-DF89F2E51301}"/>
              </a:ext>
            </a:extLst>
          </p:cNvPr>
          <p:cNvPicPr>
            <a:picLocks noChangeAspect="1"/>
          </p:cNvPicPr>
          <p:nvPr/>
        </p:nvPicPr>
        <p:blipFill rotWithShape="1">
          <a:blip r:embed="rId3"/>
          <a:srcRect l="1066"/>
          <a:stretch/>
        </p:blipFill>
        <p:spPr>
          <a:xfrm>
            <a:off x="1457325" y="1633536"/>
            <a:ext cx="9307362" cy="4238627"/>
          </a:xfrm>
          <a:prstGeom prst="rect">
            <a:avLst/>
          </a:prstGeom>
        </p:spPr>
      </p:pic>
    </p:spTree>
    <p:extLst>
      <p:ext uri="{BB962C8B-B14F-4D97-AF65-F5344CB8AC3E}">
        <p14:creationId xmlns:p14="http://schemas.microsoft.com/office/powerpoint/2010/main" val="7459775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52</TotalTime>
  <Words>1266</Words>
  <Application>Microsoft Office PowerPoint</Application>
  <PresentationFormat>Widescreen</PresentationFormat>
  <Paragraphs>101</Paragraphs>
  <Slides>13</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Nutrition Cupcake Wars Competition</vt:lpstr>
      <vt:lpstr>PowerPoint Presentation</vt:lpstr>
      <vt:lpstr>Background</vt:lpstr>
      <vt:lpstr>Recipes</vt:lpstr>
      <vt:lpstr>Icing</vt:lpstr>
      <vt:lpstr>Time</vt:lpstr>
      <vt:lpstr>Displays</vt:lpstr>
      <vt:lpstr>Recipe Cost Analysis</vt:lpstr>
      <vt:lpstr>Recipe Nutritional Analysis</vt:lpstr>
      <vt:lpstr>Judges</vt:lpstr>
      <vt:lpstr>Ideas</vt:lpstr>
      <vt:lpstr>Questions?</vt:lpstr>
      <vt:lpstr>References/Resources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2018-01-03T21:41:18Z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