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0"/>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5" d="100"/>
          <a:sy n="115" d="100"/>
        </p:scale>
        <p:origin x="418"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health.gov/dietaryguideline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Nutrition Science for Life!</a:t>
            </a:r>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Oils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Oils are fats that are liquid  at room temperature such as vegetable oils used in cooking</a:t>
            </a:r>
          </a:p>
          <a:p>
            <a:pPr lvl="1"/>
            <a:r>
              <a:rPr lang="en-US" dirty="0"/>
              <a:t>Oils come from many different plants and from fish</a:t>
            </a:r>
          </a:p>
          <a:p>
            <a:pPr lvl="1"/>
            <a:r>
              <a:rPr lang="en-US" dirty="0"/>
              <a:t>Oils are NOT a food group,  but they provide essential nutrients, therefore, oils are included in USDA food patterns</a:t>
            </a:r>
          </a:p>
          <a:p>
            <a:pPr lvl="1"/>
            <a:endParaRPr lang="en-US" dirty="0"/>
          </a:p>
        </p:txBody>
      </p:sp>
      <p:pic>
        <p:nvPicPr>
          <p:cNvPr id="4" name="Picture 3">
            <a:extLst>
              <a:ext uri="{FF2B5EF4-FFF2-40B4-BE49-F238E27FC236}">
                <a16:creationId xmlns:a16="http://schemas.microsoft.com/office/drawing/2014/main" id="{09BF5A05-BDB7-4CE9-8882-11D6CA434293}"/>
              </a:ext>
            </a:extLst>
          </p:cNvPr>
          <p:cNvPicPr>
            <a:picLocks noChangeAspect="1"/>
          </p:cNvPicPr>
          <p:nvPr/>
        </p:nvPicPr>
        <p:blipFill>
          <a:blip r:embed="rId2"/>
          <a:stretch>
            <a:fillRect/>
          </a:stretch>
        </p:blipFill>
        <p:spPr>
          <a:xfrm>
            <a:off x="9100458" y="3778135"/>
            <a:ext cx="1912662" cy="2376603"/>
          </a:xfrm>
          <a:prstGeom prst="rect">
            <a:avLst/>
          </a:prstGeom>
        </p:spPr>
      </p:pic>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DIETARY GUIDELINES	FOR  AMERICANS 2010</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Build a healthy plate</a:t>
            </a:r>
          </a:p>
          <a:p>
            <a:pPr lvl="1"/>
            <a:r>
              <a:rPr lang="en-US" dirty="0"/>
              <a:t>Cut back on foods high in solid fats, added sugars and salt  Eat the right amount of calories for you</a:t>
            </a:r>
          </a:p>
          <a:p>
            <a:pPr lvl="1"/>
            <a:r>
              <a:rPr lang="en-US" dirty="0"/>
              <a:t>Be physically active your way</a:t>
            </a:r>
          </a:p>
          <a:p>
            <a:pPr lvl="1"/>
            <a:endParaRPr lang="en-US" dirty="0"/>
          </a:p>
        </p:txBody>
      </p:sp>
      <p:pic>
        <p:nvPicPr>
          <p:cNvPr id="4" name="Picture 3">
            <a:extLst>
              <a:ext uri="{FF2B5EF4-FFF2-40B4-BE49-F238E27FC236}">
                <a16:creationId xmlns:a16="http://schemas.microsoft.com/office/drawing/2014/main" id="{19E18B65-CA3A-4227-97DB-6F65F90757BD}"/>
              </a:ext>
            </a:extLst>
          </p:cNvPr>
          <p:cNvPicPr>
            <a:picLocks noChangeAspect="1"/>
          </p:cNvPicPr>
          <p:nvPr/>
        </p:nvPicPr>
        <p:blipFill>
          <a:blip r:embed="rId2"/>
          <a:stretch>
            <a:fillRect/>
          </a:stretch>
        </p:blipFill>
        <p:spPr>
          <a:xfrm>
            <a:off x="5163473" y="3619409"/>
            <a:ext cx="2726040" cy="2535329"/>
          </a:xfrm>
          <a:prstGeom prst="rect">
            <a:avLst/>
          </a:prstGeom>
        </p:spPr>
      </p:pic>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lgn="ctr">
              <a:buNone/>
            </a:pPr>
            <a:endParaRPr lang="en-US" sz="3600" u="heavy" kern="0" spc="-10" dirty="0">
              <a:solidFill>
                <a:srgbClr val="6B9F25"/>
              </a:solidFill>
              <a:latin typeface="Calibri"/>
              <a:ea typeface="+mj-ea"/>
              <a:cs typeface="Calibri"/>
              <a:hlinkClick r:id="rId2"/>
            </a:endParaRPr>
          </a:p>
          <a:p>
            <a:pPr marL="0" lvl="1" indent="0" algn="ctr">
              <a:buNone/>
            </a:pPr>
            <a:endParaRPr lang="en-US" sz="3600" u="heavy" kern="0" spc="-10" dirty="0">
              <a:solidFill>
                <a:srgbClr val="6B9F25"/>
              </a:solidFill>
              <a:latin typeface="Calibri"/>
              <a:ea typeface="+mj-ea"/>
              <a:cs typeface="Calibri"/>
              <a:hlinkClick r:id="rId2"/>
            </a:endParaRPr>
          </a:p>
          <a:p>
            <a:pPr marL="0" lvl="1" indent="0" algn="ctr">
              <a:buNone/>
            </a:pPr>
            <a:r>
              <a:rPr lang="en-US" sz="3600" u="heavy" kern="0" spc="-10" dirty="0">
                <a:solidFill>
                  <a:srgbClr val="6B9F25"/>
                </a:solidFill>
                <a:latin typeface="Calibri"/>
                <a:ea typeface="+mj-ea"/>
                <a:cs typeface="Calibri"/>
                <a:hlinkClick r:id="rId2"/>
              </a:rPr>
              <a:t>How </a:t>
            </a:r>
            <a:r>
              <a:rPr lang="en-US" sz="3600" u="heavy" kern="0" spc="-25" dirty="0">
                <a:solidFill>
                  <a:srgbClr val="6B9F25"/>
                </a:solidFill>
                <a:latin typeface="Calibri"/>
                <a:ea typeface="+mj-ea"/>
                <a:cs typeface="Calibri"/>
                <a:hlinkClick r:id="rId2"/>
              </a:rPr>
              <a:t>to </a:t>
            </a:r>
            <a:r>
              <a:rPr lang="en-US" sz="3600" u="heavy" kern="0" spc="-15" dirty="0">
                <a:solidFill>
                  <a:srgbClr val="6B9F25"/>
                </a:solidFill>
                <a:latin typeface="Calibri"/>
                <a:ea typeface="+mj-ea"/>
                <a:cs typeface="Calibri"/>
                <a:hlinkClick r:id="rId2"/>
              </a:rPr>
              <a:t>Follow </a:t>
            </a:r>
            <a:r>
              <a:rPr lang="en-US" sz="3600" u="heavy" kern="0" spc="-5" dirty="0">
                <a:solidFill>
                  <a:srgbClr val="6B9F25"/>
                </a:solidFill>
                <a:latin typeface="Calibri"/>
                <a:ea typeface="+mj-ea"/>
                <a:cs typeface="Calibri"/>
                <a:hlinkClick r:id="rId2"/>
              </a:rPr>
              <a:t>the </a:t>
            </a:r>
            <a:r>
              <a:rPr lang="en-US" sz="3600" u="heavy" kern="0" spc="-15" dirty="0">
                <a:solidFill>
                  <a:srgbClr val="6B9F25"/>
                </a:solidFill>
                <a:latin typeface="Calibri"/>
                <a:ea typeface="+mj-ea"/>
                <a:cs typeface="Calibri"/>
                <a:hlinkClick r:id="rId2"/>
              </a:rPr>
              <a:t>USDA MyPlate </a:t>
            </a:r>
            <a:r>
              <a:rPr lang="en-US" sz="3600" kern="0" spc="-15" dirty="0">
                <a:solidFill>
                  <a:srgbClr val="6B9F25"/>
                </a:solidFill>
                <a:latin typeface="Calibri"/>
                <a:ea typeface="+mj-ea"/>
                <a:cs typeface="Calibri"/>
              </a:rPr>
              <a:t> </a:t>
            </a:r>
            <a:r>
              <a:rPr lang="en-US" sz="3600" u="heavy" kern="0" spc="-15" dirty="0">
                <a:solidFill>
                  <a:srgbClr val="6B9F25"/>
                </a:solidFill>
                <a:latin typeface="Calibri"/>
                <a:ea typeface="+mj-ea"/>
                <a:cs typeface="Calibri"/>
                <a:hlinkClick r:id="rId2"/>
              </a:rPr>
              <a:t>Dietary</a:t>
            </a:r>
            <a:r>
              <a:rPr lang="en-US" sz="3600" u="heavy" kern="0" spc="-40" dirty="0">
                <a:solidFill>
                  <a:srgbClr val="6B9F25"/>
                </a:solidFill>
                <a:latin typeface="Calibri"/>
                <a:ea typeface="+mj-ea"/>
                <a:cs typeface="Calibri"/>
                <a:hlinkClick r:id="rId2"/>
              </a:rPr>
              <a:t> </a:t>
            </a:r>
            <a:r>
              <a:rPr lang="en-US" sz="3600" u="heavy" kern="0" dirty="0">
                <a:solidFill>
                  <a:srgbClr val="6B9F25"/>
                </a:solidFill>
                <a:latin typeface="Calibri"/>
                <a:ea typeface="+mj-ea"/>
                <a:cs typeface="Calibri"/>
                <a:hlinkClick r:id="rId2"/>
              </a:rPr>
              <a:t>Guidelines</a:t>
            </a:r>
            <a:endParaRPr lang="en-US" sz="3600" u="heavy" kern="0" dirty="0">
              <a:solidFill>
                <a:srgbClr val="6B9F25"/>
              </a:solidFill>
              <a:latin typeface="Calibri"/>
              <a:ea typeface="+mj-ea"/>
              <a:cs typeface="Calibri"/>
            </a:endParaRPr>
          </a:p>
          <a:p>
            <a:pPr marL="0" lvl="1" indent="0" algn="ctr">
              <a:buNone/>
            </a:pPr>
            <a:endParaRPr lang="en-US" dirty="0"/>
          </a:p>
        </p:txBody>
      </p:sp>
      <p:pic>
        <p:nvPicPr>
          <p:cNvPr id="4" name="Picture 3">
            <a:extLst>
              <a:ext uri="{FF2B5EF4-FFF2-40B4-BE49-F238E27FC236}">
                <a16:creationId xmlns:a16="http://schemas.microsoft.com/office/drawing/2014/main" id="{58F0DC7C-72AA-4C69-BE11-B0A8F4325E23}"/>
              </a:ext>
            </a:extLst>
          </p:cNvPr>
          <p:cNvPicPr>
            <a:picLocks noChangeAspect="1"/>
          </p:cNvPicPr>
          <p:nvPr/>
        </p:nvPicPr>
        <p:blipFill>
          <a:blip r:embed="rId3"/>
          <a:stretch>
            <a:fillRect/>
          </a:stretch>
        </p:blipFill>
        <p:spPr>
          <a:xfrm>
            <a:off x="5419014" y="3429000"/>
            <a:ext cx="1499746" cy="493819"/>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64B48661-1EC2-4472-9B1B-6BEDC2016FC9}"/>
              </a:ext>
            </a:extLst>
          </p:cNvPr>
          <p:cNvPicPr>
            <a:picLocks noGrp="1" noChangeAspect="1"/>
          </p:cNvPicPr>
          <p:nvPr>
            <p:ph sz="half" idx="1"/>
          </p:nvPr>
        </p:nvPicPr>
        <p:blipFill>
          <a:blip r:embed="rId2"/>
          <a:stretch>
            <a:fillRect/>
          </a:stretch>
        </p:blipFill>
        <p:spPr>
          <a:xfrm>
            <a:off x="4915608" y="2434346"/>
            <a:ext cx="2706859" cy="2706859"/>
          </a:xfrm>
          <a:prstGeom prst="rect">
            <a:avLst/>
          </a:prstGeom>
        </p:spPr>
      </p:pic>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1800" dirty="0"/>
              <a:t>Images:</a:t>
            </a:r>
          </a:p>
          <a:p>
            <a:pPr lvl="2"/>
            <a:r>
              <a:rPr lang="en-US" sz="1800" dirty="0"/>
              <a:t>Microsoft Office Clip Art: Used with permission from Microsoft. </a:t>
            </a:r>
          </a:p>
          <a:p>
            <a:pPr lvl="1"/>
            <a:r>
              <a:rPr lang="en-US" sz="1800" dirty="0"/>
              <a:t>Textbooks:</a:t>
            </a:r>
          </a:p>
          <a:p>
            <a:pPr lvl="2"/>
            <a:r>
              <a:rPr lang="en-US" sz="1800" dirty="0" err="1"/>
              <a:t>Duyff</a:t>
            </a:r>
            <a:r>
              <a:rPr lang="en-US" sz="1800" dirty="0"/>
              <a:t>, R. L. (2010). Food, nutrition &amp; wellness. Columbus, OH: Glencoe/McGraw-Hill.</a:t>
            </a:r>
          </a:p>
          <a:p>
            <a:pPr lvl="2"/>
            <a:r>
              <a:rPr lang="en-US" sz="1800" dirty="0"/>
              <a:t>Ward, J.D., &amp; Ward, L.T. (2013). Principles of food science. Tinley Park, IL: </a:t>
            </a:r>
            <a:r>
              <a:rPr lang="en-US" sz="1800" dirty="0" err="1"/>
              <a:t>Goodheart</a:t>
            </a:r>
            <a:r>
              <a:rPr lang="en-US" sz="1800" dirty="0"/>
              <a:t>-Willcox Company.  </a:t>
            </a:r>
          </a:p>
          <a:p>
            <a:pPr lvl="1"/>
            <a:r>
              <a:rPr lang="en-US" sz="1800" dirty="0"/>
              <a:t>YouTube™:</a:t>
            </a:r>
          </a:p>
          <a:p>
            <a:pPr lvl="2"/>
            <a:r>
              <a:rPr lang="en-US" sz="1800" dirty="0"/>
              <a:t>How to Follow the USDA MyPlate Dietary Guidelines</a:t>
            </a:r>
          </a:p>
          <a:p>
            <a:pPr lvl="2"/>
            <a:r>
              <a:rPr lang="en-US" sz="1800" dirty="0"/>
              <a:t>The U.S. Department of Agriculture's nutrition guidelines are now called MyPlate. Here's how to  adhere to the USDA recommendations.  http://www.youtube.com/watch?v=87xBZisdodY&amp;feature=share&amp;list=PLE46C880632416C6D</a:t>
            </a:r>
          </a:p>
          <a:p>
            <a:pPr lvl="1"/>
            <a:r>
              <a:rPr lang="en-US" sz="1800" dirty="0"/>
              <a:t>Websites:</a:t>
            </a:r>
          </a:p>
          <a:p>
            <a:pPr lvl="2"/>
            <a:r>
              <a:rPr lang="en-US" sz="1800" dirty="0"/>
              <a:t>Dietary Guidelines for Americans</a:t>
            </a:r>
          </a:p>
          <a:p>
            <a:pPr lvl="2"/>
            <a:r>
              <a:rPr lang="en-US" sz="1800" dirty="0"/>
              <a:t>The cornerstone of Federal nutrition policy and nutrition education activities  http://www.cnpp.usda.gov/dietaryguidelines.htm</a:t>
            </a:r>
          </a:p>
          <a:p>
            <a:pPr lvl="2"/>
            <a:r>
              <a:rPr lang="en-US" sz="1800" dirty="0"/>
              <a:t>U.S. Department of Agriculture.  ChooseMyPlate.gov Website. Washington, DC.</a:t>
            </a:r>
          </a:p>
          <a:p>
            <a:pPr lvl="2"/>
            <a:r>
              <a:rPr lang="en-US" sz="1800" dirty="0"/>
              <a:t>http://www.choosemyplate.gov/food-groups/fruits.html  Accessed November, 2013.</a:t>
            </a:r>
          </a:p>
          <a:p>
            <a:pPr lvl="1"/>
            <a:endParaRPr lang="en-US" dirty="0"/>
          </a:p>
        </p:txBody>
      </p:sp>
    </p:spTree>
    <p:extLst>
      <p:ext uri="{BB962C8B-B14F-4D97-AF65-F5344CB8AC3E}">
        <p14:creationId xmlns:p14="http://schemas.microsoft.com/office/powerpoint/2010/main" val="165593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MyPlate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fr-FR" dirty="0"/>
              <a:t>Fruits  </a:t>
            </a:r>
          </a:p>
          <a:p>
            <a:pPr lvl="1"/>
            <a:r>
              <a:rPr lang="fr-FR" dirty="0" err="1"/>
              <a:t>Vegetables</a:t>
            </a:r>
            <a:r>
              <a:rPr lang="fr-FR" dirty="0"/>
              <a:t>  </a:t>
            </a:r>
          </a:p>
          <a:p>
            <a:pPr lvl="1"/>
            <a:r>
              <a:rPr lang="fr-FR" dirty="0"/>
              <a:t>Grains  </a:t>
            </a:r>
          </a:p>
          <a:p>
            <a:pPr lvl="1"/>
            <a:r>
              <a:rPr lang="fr-FR" dirty="0" err="1"/>
              <a:t>Protein</a:t>
            </a:r>
            <a:r>
              <a:rPr lang="fr-FR" dirty="0"/>
              <a:t> </a:t>
            </a:r>
          </a:p>
          <a:p>
            <a:pPr lvl="1"/>
            <a:r>
              <a:rPr lang="fr-FR" dirty="0" err="1"/>
              <a:t>Foods</a:t>
            </a:r>
            <a:r>
              <a:rPr lang="fr-FR" dirty="0"/>
              <a:t>  </a:t>
            </a:r>
          </a:p>
          <a:p>
            <a:pPr lvl="1"/>
            <a:r>
              <a:rPr lang="fr-FR" dirty="0" err="1"/>
              <a:t>Dairy</a:t>
            </a:r>
            <a:endParaRPr lang="fr-FR" dirty="0"/>
          </a:p>
          <a:p>
            <a:pPr lvl="1"/>
            <a:endParaRPr lang="en-US" dirty="0"/>
          </a:p>
        </p:txBody>
      </p:sp>
      <p:pic>
        <p:nvPicPr>
          <p:cNvPr id="4" name="Picture 3">
            <a:extLst>
              <a:ext uri="{FF2B5EF4-FFF2-40B4-BE49-F238E27FC236}">
                <a16:creationId xmlns:a16="http://schemas.microsoft.com/office/drawing/2014/main" id="{6397D7B4-BF95-4E7D-8E5B-540C54A54E50}"/>
              </a:ext>
            </a:extLst>
          </p:cNvPr>
          <p:cNvPicPr>
            <a:picLocks noChangeAspect="1"/>
          </p:cNvPicPr>
          <p:nvPr/>
        </p:nvPicPr>
        <p:blipFill>
          <a:blip r:embed="rId2"/>
          <a:stretch>
            <a:fillRect/>
          </a:stretch>
        </p:blipFill>
        <p:spPr>
          <a:xfrm>
            <a:off x="7975600" y="3517632"/>
            <a:ext cx="2993150" cy="2774017"/>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Fruits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Any fruit or 100% fruit juice</a:t>
            </a:r>
          </a:p>
          <a:p>
            <a:pPr lvl="1"/>
            <a:r>
              <a:rPr lang="en-US" dirty="0"/>
              <a:t>May be:</a:t>
            </a:r>
          </a:p>
          <a:p>
            <a:pPr lvl="2"/>
            <a:r>
              <a:rPr lang="en-US" sz="2400" dirty="0"/>
              <a:t>Fresh</a:t>
            </a:r>
          </a:p>
          <a:p>
            <a:pPr lvl="2"/>
            <a:r>
              <a:rPr lang="en-US" sz="2400" dirty="0"/>
              <a:t>Canned</a:t>
            </a:r>
          </a:p>
          <a:p>
            <a:pPr lvl="2"/>
            <a:r>
              <a:rPr lang="en-US" sz="2400" dirty="0"/>
              <a:t>Frozen</a:t>
            </a:r>
          </a:p>
          <a:p>
            <a:pPr lvl="2"/>
            <a:r>
              <a:rPr lang="en-US" sz="2400" dirty="0"/>
              <a:t>Dried</a:t>
            </a:r>
          </a:p>
          <a:p>
            <a:pPr lvl="2"/>
            <a:r>
              <a:rPr lang="en-US" sz="2400" dirty="0"/>
              <a:t>Whole</a:t>
            </a:r>
          </a:p>
          <a:p>
            <a:pPr lvl="2"/>
            <a:r>
              <a:rPr lang="en-US" sz="2400" dirty="0"/>
              <a:t>Cut-up</a:t>
            </a:r>
          </a:p>
          <a:p>
            <a:pPr lvl="2"/>
            <a:r>
              <a:rPr lang="en-US" sz="2400" dirty="0"/>
              <a:t>Pureed</a:t>
            </a:r>
          </a:p>
          <a:p>
            <a:pPr lvl="1"/>
            <a:endParaRPr lang="en-US" dirty="0"/>
          </a:p>
        </p:txBody>
      </p:sp>
      <p:pic>
        <p:nvPicPr>
          <p:cNvPr id="4" name="Picture 3">
            <a:extLst>
              <a:ext uri="{FF2B5EF4-FFF2-40B4-BE49-F238E27FC236}">
                <a16:creationId xmlns:a16="http://schemas.microsoft.com/office/drawing/2014/main" id="{C818C0C8-06AA-4E7D-AC72-7FF7C85C1359}"/>
              </a:ext>
            </a:extLst>
          </p:cNvPr>
          <p:cNvPicPr>
            <a:picLocks noChangeAspect="1"/>
          </p:cNvPicPr>
          <p:nvPr/>
        </p:nvPicPr>
        <p:blipFill>
          <a:blip r:embed="rId2"/>
          <a:stretch>
            <a:fillRect/>
          </a:stretch>
        </p:blipFill>
        <p:spPr>
          <a:xfrm>
            <a:off x="7246372" y="2686459"/>
            <a:ext cx="4041998" cy="3139712"/>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Vegetables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Any vegetable or 100%  vegetable juice</a:t>
            </a:r>
          </a:p>
          <a:p>
            <a:pPr lvl="1"/>
            <a:r>
              <a:rPr lang="en-US" dirty="0"/>
              <a:t>May be:</a:t>
            </a:r>
          </a:p>
          <a:p>
            <a:pPr lvl="2"/>
            <a:r>
              <a:rPr lang="en-US" sz="2400" dirty="0"/>
              <a:t>Raw</a:t>
            </a:r>
          </a:p>
          <a:p>
            <a:pPr lvl="2"/>
            <a:r>
              <a:rPr lang="en-US" sz="2400" dirty="0"/>
              <a:t>Cooked</a:t>
            </a:r>
          </a:p>
          <a:p>
            <a:pPr lvl="2"/>
            <a:r>
              <a:rPr lang="en-US" sz="2400" dirty="0"/>
              <a:t>Fresh</a:t>
            </a:r>
          </a:p>
          <a:p>
            <a:pPr lvl="2"/>
            <a:r>
              <a:rPr lang="en-US" sz="2400" dirty="0"/>
              <a:t>Frozen</a:t>
            </a:r>
          </a:p>
          <a:p>
            <a:pPr lvl="2"/>
            <a:r>
              <a:rPr lang="en-US" sz="2400" dirty="0"/>
              <a:t>Canned</a:t>
            </a:r>
          </a:p>
          <a:p>
            <a:pPr lvl="2"/>
            <a:r>
              <a:rPr lang="en-US" sz="2400" dirty="0"/>
              <a:t>Dried/dehydrated</a:t>
            </a:r>
          </a:p>
          <a:p>
            <a:pPr lvl="2"/>
            <a:r>
              <a:rPr lang="en-US" sz="2400" dirty="0"/>
              <a:t>Whole</a:t>
            </a:r>
          </a:p>
          <a:p>
            <a:pPr lvl="2"/>
            <a:r>
              <a:rPr lang="en-US" sz="2400" dirty="0"/>
              <a:t>Cut-up</a:t>
            </a:r>
          </a:p>
          <a:p>
            <a:pPr lvl="2"/>
            <a:r>
              <a:rPr lang="en-US" sz="2400" dirty="0"/>
              <a:t>Mashed</a:t>
            </a:r>
          </a:p>
          <a:p>
            <a:pPr lvl="1"/>
            <a:endParaRPr lang="en-US" dirty="0"/>
          </a:p>
        </p:txBody>
      </p:sp>
      <p:pic>
        <p:nvPicPr>
          <p:cNvPr id="4" name="Picture 3">
            <a:extLst>
              <a:ext uri="{FF2B5EF4-FFF2-40B4-BE49-F238E27FC236}">
                <a16:creationId xmlns:a16="http://schemas.microsoft.com/office/drawing/2014/main" id="{E1CC0221-98CC-4F8E-89B9-5CCC5FEB25DB}"/>
              </a:ext>
            </a:extLst>
          </p:cNvPr>
          <p:cNvPicPr>
            <a:picLocks noChangeAspect="1"/>
          </p:cNvPicPr>
          <p:nvPr/>
        </p:nvPicPr>
        <p:blipFill>
          <a:blip r:embed="rId2"/>
          <a:stretch>
            <a:fillRect/>
          </a:stretch>
        </p:blipFill>
        <p:spPr>
          <a:xfrm>
            <a:off x="8505071" y="3530600"/>
            <a:ext cx="2554379" cy="2480528"/>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Grains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5" y="1420420"/>
            <a:ext cx="7256706" cy="4734318"/>
          </a:xfrm>
        </p:spPr>
        <p:txBody>
          <a:bodyPr/>
          <a:lstStyle/>
          <a:p>
            <a:pPr lvl="1"/>
            <a:r>
              <a:rPr lang="en-US" dirty="0"/>
              <a:t>Any food made from wheat, rice,  oats, cornmeal, barley or another  cereal grain is a grain product</a:t>
            </a:r>
          </a:p>
          <a:p>
            <a:pPr lvl="1"/>
            <a:r>
              <a:rPr lang="en-US" dirty="0"/>
              <a:t>Grains are divided into 2  subgroups:</a:t>
            </a:r>
          </a:p>
          <a:p>
            <a:pPr lvl="2"/>
            <a:r>
              <a:rPr lang="en-US" sz="2400" dirty="0"/>
              <a:t>Whole Grains</a:t>
            </a:r>
          </a:p>
          <a:p>
            <a:pPr lvl="2"/>
            <a:r>
              <a:rPr lang="en-US" sz="2400" dirty="0"/>
              <a:t>Refined Grains</a:t>
            </a:r>
          </a:p>
          <a:p>
            <a:pPr lvl="1"/>
            <a:r>
              <a:rPr lang="en-US" dirty="0"/>
              <a:t>Whole grains contain the entire  grain kernel ― the bran, germ  and endosperm</a:t>
            </a:r>
          </a:p>
          <a:p>
            <a:pPr lvl="1"/>
            <a:r>
              <a:rPr lang="en-US" dirty="0"/>
              <a:t>Refined grains have been milled, a  process that removes the bran  and germ</a:t>
            </a:r>
          </a:p>
          <a:p>
            <a:pPr lvl="1"/>
            <a:endParaRPr lang="en-US" dirty="0"/>
          </a:p>
        </p:txBody>
      </p:sp>
      <p:pic>
        <p:nvPicPr>
          <p:cNvPr id="4" name="Picture 3">
            <a:extLst>
              <a:ext uri="{FF2B5EF4-FFF2-40B4-BE49-F238E27FC236}">
                <a16:creationId xmlns:a16="http://schemas.microsoft.com/office/drawing/2014/main" id="{78E39FB6-06D9-4EDE-93D2-5B18A4D2F8E3}"/>
              </a:ext>
            </a:extLst>
          </p:cNvPr>
          <p:cNvPicPr>
            <a:picLocks noChangeAspect="1"/>
          </p:cNvPicPr>
          <p:nvPr/>
        </p:nvPicPr>
        <p:blipFill>
          <a:blip r:embed="rId2"/>
          <a:stretch>
            <a:fillRect/>
          </a:stretch>
        </p:blipFill>
        <p:spPr>
          <a:xfrm>
            <a:off x="8425543" y="3025267"/>
            <a:ext cx="3292485" cy="2983354"/>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Protein Foods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All foods made from:</a:t>
            </a:r>
          </a:p>
          <a:p>
            <a:pPr lvl="2"/>
            <a:r>
              <a:rPr lang="en-US" sz="2400" dirty="0"/>
              <a:t>Meat</a:t>
            </a:r>
          </a:p>
          <a:p>
            <a:pPr lvl="2"/>
            <a:r>
              <a:rPr lang="en-US" sz="2400" dirty="0"/>
              <a:t>Poultry</a:t>
            </a:r>
          </a:p>
          <a:p>
            <a:pPr lvl="2"/>
            <a:r>
              <a:rPr lang="en-US" sz="2400" dirty="0"/>
              <a:t>Seafood</a:t>
            </a:r>
          </a:p>
          <a:p>
            <a:pPr lvl="2"/>
            <a:r>
              <a:rPr lang="en-US" sz="2400" dirty="0"/>
              <a:t>Beans and peas</a:t>
            </a:r>
          </a:p>
          <a:p>
            <a:pPr lvl="2"/>
            <a:r>
              <a:rPr lang="en-US" sz="2400" dirty="0"/>
              <a:t>Eggs</a:t>
            </a:r>
          </a:p>
          <a:p>
            <a:pPr lvl="2"/>
            <a:r>
              <a:rPr lang="en-US" sz="2400" dirty="0"/>
              <a:t>Processed soy products</a:t>
            </a:r>
          </a:p>
          <a:p>
            <a:pPr lvl="2"/>
            <a:r>
              <a:rPr lang="en-US" sz="2400" dirty="0"/>
              <a:t>Nuts and seeds</a:t>
            </a:r>
          </a:p>
          <a:p>
            <a:pPr lvl="1"/>
            <a:endParaRPr lang="en-US" dirty="0"/>
          </a:p>
        </p:txBody>
      </p:sp>
      <p:pic>
        <p:nvPicPr>
          <p:cNvPr id="4" name="Picture 3">
            <a:extLst>
              <a:ext uri="{FF2B5EF4-FFF2-40B4-BE49-F238E27FC236}">
                <a16:creationId xmlns:a16="http://schemas.microsoft.com/office/drawing/2014/main" id="{8E0F04C3-7C77-4CA3-BBD9-124957C600C9}"/>
              </a:ext>
            </a:extLst>
          </p:cNvPr>
          <p:cNvPicPr>
            <a:picLocks noChangeAspect="1"/>
          </p:cNvPicPr>
          <p:nvPr/>
        </p:nvPicPr>
        <p:blipFill>
          <a:blip r:embed="rId2"/>
          <a:stretch>
            <a:fillRect/>
          </a:stretch>
        </p:blipFill>
        <p:spPr>
          <a:xfrm>
            <a:off x="8537190" y="3367315"/>
            <a:ext cx="2627782" cy="2604445"/>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Dairy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5" y="1420420"/>
            <a:ext cx="7372822" cy="4734318"/>
          </a:xfrm>
        </p:spPr>
        <p:txBody>
          <a:bodyPr/>
          <a:lstStyle/>
          <a:p>
            <a:pPr lvl="1"/>
            <a:r>
              <a:rPr lang="en-US" dirty="0"/>
              <a:t>All fluid milk products and many  foods made from milk are  considered part of this food group</a:t>
            </a:r>
          </a:p>
          <a:p>
            <a:pPr lvl="1"/>
            <a:r>
              <a:rPr lang="en-US" dirty="0"/>
              <a:t>Most Dairy Group choices should  be fat-free or low-fat</a:t>
            </a:r>
          </a:p>
          <a:p>
            <a:pPr lvl="1"/>
            <a:r>
              <a:rPr lang="en-US" dirty="0"/>
              <a:t>Foods made from milk that retain  their calcium content are part of  the group</a:t>
            </a:r>
          </a:p>
          <a:p>
            <a:pPr lvl="1"/>
            <a:r>
              <a:rPr lang="en-US" dirty="0"/>
              <a:t>Foods made from milk that have  little to no calcium, such as cream  cheese, cream and butter, are not</a:t>
            </a:r>
          </a:p>
          <a:p>
            <a:pPr lvl="1"/>
            <a:r>
              <a:rPr lang="en-US" dirty="0"/>
              <a:t>Calcium-fortified soymilk (soy  beverage) is also part of the Dairy  Group</a:t>
            </a:r>
          </a:p>
          <a:p>
            <a:pPr lvl="1"/>
            <a:endParaRPr lang="en-US" dirty="0"/>
          </a:p>
        </p:txBody>
      </p:sp>
      <p:pic>
        <p:nvPicPr>
          <p:cNvPr id="4" name="Picture 3">
            <a:extLst>
              <a:ext uri="{FF2B5EF4-FFF2-40B4-BE49-F238E27FC236}">
                <a16:creationId xmlns:a16="http://schemas.microsoft.com/office/drawing/2014/main" id="{3277C94B-F47C-4F43-AB58-4BDF2DEE7DF7}"/>
              </a:ext>
            </a:extLst>
          </p:cNvPr>
          <p:cNvPicPr>
            <a:picLocks noChangeAspect="1"/>
          </p:cNvPicPr>
          <p:nvPr/>
        </p:nvPicPr>
        <p:blipFill>
          <a:blip r:embed="rId2"/>
          <a:stretch>
            <a:fillRect/>
          </a:stretch>
        </p:blipFill>
        <p:spPr>
          <a:xfrm>
            <a:off x="8396494" y="3579010"/>
            <a:ext cx="3054841" cy="2474128"/>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Empty Calories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OILS</a:t>
            </a:r>
          </a:p>
          <a:p>
            <a:pPr lvl="1"/>
            <a:endParaRPr lang="en-US" dirty="0"/>
          </a:p>
        </p:txBody>
      </p:sp>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56ea17bb-c96d-4826-b465-01eec0dd23dd"/>
    <ds:schemaRef ds:uri="http://schemas.microsoft.com/office/2006/metadata/properties"/>
    <ds:schemaRef ds:uri="http://schemas.openxmlformats.org/package/2006/metadata/core-properties"/>
    <ds:schemaRef ds:uri="http://purl.org/dc/elements/1.1/"/>
    <ds:schemaRef ds:uri="http://schemas.microsoft.com/sharepoint/v3"/>
    <ds:schemaRef ds:uri="http://purl.org/dc/terms/"/>
    <ds:schemaRef ds:uri="05d88611-e516-4d1a-b12e-39107e78b3d0"/>
    <ds:schemaRef ds:uri="http://schemas.microsoft.com/office/2006/documentManagement/type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154</TotalTime>
  <Words>492</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MyPlate</vt:lpstr>
      <vt:lpstr>Fruits</vt:lpstr>
      <vt:lpstr>Vegetables</vt:lpstr>
      <vt:lpstr>Grains</vt:lpstr>
      <vt:lpstr>Protein Foods</vt:lpstr>
      <vt:lpstr>Dairy</vt:lpstr>
      <vt:lpstr>Empty Calories</vt:lpstr>
      <vt:lpstr>Oils</vt:lpstr>
      <vt:lpstr>DIETARY GUIDELINES FOR  AMERICANS 2010</vt:lpstr>
      <vt:lpstr>PowerPoint Presentation</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2017-12-28T21:51:09Z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