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2"/>
  </p:notesMasterIdLst>
  <p:handoutMasterIdLst>
    <p:handoutMasterId r:id="rId33"/>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6" r:id="rId30"/>
    <p:sldId id="347"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66844" autoAdjust="0"/>
  </p:normalViewPr>
  <p:slideViewPr>
    <p:cSldViewPr snapToGrid="0">
      <p:cViewPr>
        <p:scale>
          <a:sx n="45" d="100"/>
          <a:sy n="45" d="100"/>
        </p:scale>
        <p:origin x="1516" y="44"/>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01-Dec-17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01-Dec-17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kern="1200" dirty="0">
                <a:solidFill>
                  <a:schemeClr val="tx1"/>
                </a:solidFill>
                <a:latin typeface="+mn-lt"/>
                <a:ea typeface="+mn-ea"/>
                <a:cs typeface="+mn-cs"/>
              </a:rPr>
              <a:t>Feed the baby directly from the jar only if you use the entire jar contents;</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otherwise use a dish to prevent contamination with foodborne illness.</a:t>
            </a:r>
          </a:p>
          <a:p>
            <a:pPr marL="171450" indent="-171450">
              <a:buFont typeface="Arial" pitchFamily="34" charset="0"/>
              <a:buChar char="•"/>
            </a:pPr>
            <a:r>
              <a:rPr lang="en-US" sz="1200" b="0" i="0" kern="1200" dirty="0">
                <a:solidFill>
                  <a:schemeClr val="tx1"/>
                </a:solidFill>
                <a:latin typeface="+mn-lt"/>
                <a:ea typeface="+mn-ea"/>
                <a:cs typeface="+mn-cs"/>
              </a:rPr>
              <a:t>Opened containers of baby's food should be covered and stored in a refrigerator for no longer than two days.</a:t>
            </a:r>
          </a:p>
          <a:p>
            <a:pPr marL="171450" indent="-171450">
              <a:buFont typeface="Arial" pitchFamily="34" charset="0"/>
              <a:buChar char="•"/>
            </a:pPr>
            <a:r>
              <a:rPr lang="en-US" sz="1200" b="0" i="0" kern="1200" dirty="0">
                <a:solidFill>
                  <a:schemeClr val="tx1"/>
                </a:solidFill>
                <a:latin typeface="+mn-lt"/>
                <a:ea typeface="+mn-ea"/>
                <a:cs typeface="+mn-cs"/>
              </a:rPr>
              <a:t>Use a small spoon to feed the baby.</a:t>
            </a:r>
          </a:p>
          <a:p>
            <a:pPr marL="171450" indent="-171450">
              <a:buFont typeface="Arial" pitchFamily="34" charset="0"/>
              <a:buChar char="•"/>
            </a:pPr>
            <a:r>
              <a:rPr lang="en-US" sz="1200" b="0" i="0" kern="1200" dirty="0">
                <a:solidFill>
                  <a:schemeClr val="tx1"/>
                </a:solidFill>
                <a:latin typeface="+mn-lt"/>
                <a:ea typeface="+mn-ea"/>
                <a:cs typeface="+mn-cs"/>
              </a:rPr>
              <a:t>A baby put to bed with a bottle (milk, fruit juice or sweetened beverage) can develop bottle mouth, resulting in tooth decay. Use plain water if a bottle is necessary.</a:t>
            </a:r>
          </a:p>
          <a:p>
            <a:pPr marL="171450" indent="-171450">
              <a:buFont typeface="Arial" pitchFamily="34" charset="0"/>
              <a:buChar char="•"/>
            </a:pPr>
            <a:r>
              <a:rPr lang="en-US" sz="1200" b="0" i="0" kern="1200" dirty="0">
                <a:solidFill>
                  <a:schemeClr val="tx1"/>
                </a:solidFill>
                <a:latin typeface="+mn-lt"/>
                <a:ea typeface="+mn-ea"/>
                <a:cs typeface="+mn-cs"/>
              </a:rPr>
              <a:t>Avoid foods that may cause the baby to choke -- popcorn, nuts, potato chips, whole kernel corn, berries, grapes, hot dogs, raw vegetables, raisins</a:t>
            </a:r>
            <a:r>
              <a:rPr lang="en-US" sz="1200" b="0" i="0" kern="1200" baseline="0" dirty="0">
                <a:solidFill>
                  <a:schemeClr val="tx1"/>
                </a:solidFill>
                <a:latin typeface="+mn-lt"/>
                <a:ea typeface="+mn-ea"/>
                <a:cs typeface="+mn-cs"/>
              </a:rPr>
              <a:t> and</a:t>
            </a:r>
            <a:r>
              <a:rPr lang="en-US" sz="1200" b="0" i="0" kern="1200" dirty="0">
                <a:solidFill>
                  <a:schemeClr val="tx1"/>
                </a:solidFill>
                <a:latin typeface="+mn-lt"/>
                <a:ea typeface="+mn-ea"/>
                <a:cs typeface="+mn-cs"/>
              </a:rPr>
              <a:t> dry flake cereals.</a:t>
            </a:r>
          </a:p>
          <a:p>
            <a:pPr marL="171450" indent="-171450">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3551742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latin typeface="+mn-lt"/>
                <a:ea typeface="+mn-ea"/>
                <a:cs typeface="+mn-cs"/>
              </a:rPr>
              <a:t>Throughout childhood and </a:t>
            </a:r>
            <a:r>
              <a:rPr lang="en-US" sz="1200" b="0" i="0" u="none" kern="1200" dirty="0">
                <a:solidFill>
                  <a:schemeClr val="tx1"/>
                </a:solidFill>
                <a:latin typeface="+mn-lt"/>
                <a:ea typeface="+mn-ea"/>
                <a:cs typeface="+mn-cs"/>
              </a:rPr>
              <a:t>adolescence</a:t>
            </a:r>
            <a:r>
              <a:rPr lang="en-US" sz="1200" b="0" i="0" kern="1200" dirty="0">
                <a:solidFill>
                  <a:schemeClr val="tx1"/>
                </a:solidFill>
                <a:latin typeface="+mn-lt"/>
                <a:ea typeface="+mn-ea"/>
                <a:cs typeface="+mn-cs"/>
              </a:rPr>
              <a:t>, it is important that the diet includes a variety of foods for proper development. The principles of the </a:t>
            </a:r>
            <a:r>
              <a:rPr lang="en-US" sz="1200" b="0" i="0" u="none" kern="1200" dirty="0">
                <a:solidFill>
                  <a:schemeClr val="tx1"/>
                </a:solidFill>
                <a:latin typeface="+mn-lt"/>
                <a:ea typeface="+mn-ea"/>
                <a:cs typeface="+mn-cs"/>
              </a:rPr>
              <a:t>food guide plate</a:t>
            </a:r>
            <a:r>
              <a:rPr lang="en-US" sz="1200" b="0" i="0" kern="1200" dirty="0">
                <a:solidFill>
                  <a:schemeClr val="tx1"/>
                </a:solidFill>
                <a:latin typeface="+mn-lt"/>
                <a:ea typeface="+mn-ea"/>
                <a:cs typeface="+mn-cs"/>
              </a:rPr>
              <a:t> apply to a child's diet as well as an adult's, although portions and number of servings per day are obviously less for children.</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After the age of two, it is recommended that the diet be moderately low in fat, as diets high in fat may contribute to </a:t>
            </a:r>
            <a:r>
              <a:rPr lang="en-US" sz="1200" b="0" i="0" u="none" kern="1200" dirty="0">
                <a:solidFill>
                  <a:schemeClr val="tx1"/>
                </a:solidFill>
                <a:latin typeface="+mn-lt"/>
                <a:ea typeface="+mn-ea"/>
                <a:cs typeface="+mn-cs"/>
              </a:rPr>
              <a:t>heart disease, obesity</a:t>
            </a:r>
            <a:r>
              <a:rPr lang="en-US" sz="1200" b="0" i="0" kern="1200" dirty="0">
                <a:solidFill>
                  <a:schemeClr val="tx1"/>
                </a:solidFill>
                <a:latin typeface="+mn-lt"/>
                <a:ea typeface="+mn-ea"/>
                <a:cs typeface="+mn-cs"/>
              </a:rPr>
              <a:t> and other health problems later in life.</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In areas where water is not fluoridated, fluoride supplementation is recommended. A diet that contains a variety of foods from each of the food groups (breads and grains, meats, fruits and vegetables</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and dairy) will help prevent nutrient deficiencies.</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Both the American Medical Association and the American Dietetic Association recommend that healthy children should get all their nutrients from foods rather than vitamin supplements.</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The nutrients that are most likely to be deficient in a child's diet are calcium, iron, vitamin C, </a:t>
            </a:r>
            <a:r>
              <a:rPr lang="en-US" sz="1200" b="0" i="0" u="none" kern="1200" dirty="0">
                <a:solidFill>
                  <a:schemeClr val="tx1"/>
                </a:solidFill>
                <a:latin typeface="+mn-lt"/>
                <a:ea typeface="+mn-ea"/>
                <a:cs typeface="+mn-cs"/>
              </a:rPr>
              <a:t>vitamin A, folic acid and vitamin B6. The American Academy of Pediatrics does not support routine supplementation </a:t>
            </a:r>
            <a:r>
              <a:rPr lang="en-US" sz="1200" b="0" i="0" kern="1200" dirty="0">
                <a:solidFill>
                  <a:schemeClr val="tx1"/>
                </a:solidFill>
                <a:latin typeface="+mn-lt"/>
                <a:ea typeface="+mn-ea"/>
                <a:cs typeface="+mn-cs"/>
              </a:rPr>
              <a:t>for normal, healthy children. However, there is no significant risk if a parent wishes to give his</a:t>
            </a:r>
            <a:r>
              <a:rPr lang="en-US" sz="1200" b="0" i="0" kern="1200" baseline="0" dirty="0">
                <a:solidFill>
                  <a:schemeClr val="tx1"/>
                </a:solidFill>
                <a:latin typeface="+mn-lt"/>
                <a:ea typeface="+mn-ea"/>
                <a:cs typeface="+mn-cs"/>
              </a:rPr>
              <a:t> or her </a:t>
            </a:r>
            <a:r>
              <a:rPr lang="en-US" sz="1200" b="0" i="0" kern="1200" dirty="0">
                <a:solidFill>
                  <a:schemeClr val="tx1"/>
                </a:solidFill>
                <a:latin typeface="+mn-lt"/>
                <a:ea typeface="+mn-ea"/>
                <a:cs typeface="+mn-cs"/>
              </a:rPr>
              <a:t>child a standard pediatric multivitamin.</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Children who consume little or no dairy products are at particular risk for calcium deficiency that can interfere with bone growth and development. Foods that are good sources of calcium include low-fat or nonfat milk, yogurt and cheeses. Other foods such as broccoli, cooked greens, and canned salmon (with bones) will also provide a source of calcium in the diet; however, it is often difficult to get children to consume adequate quantities of these foods.</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Iron requirements vary by age, rate of growth, iron stores, increasing blood volume and rate of absorption from food sources. Adolescent girls will have increased iron needs due to menstrual losses. Food sources of iron include meat, fish, poultry, iron-fortified cereals, spinach greens and dried beans and peas.</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628145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latin typeface="+mn-lt"/>
                <a:ea typeface="+mn-ea"/>
                <a:cs typeface="+mn-cs"/>
              </a:rPr>
              <a:t>MyPlate, the government’s newest symbol for healthy eating, uses a dinner plate icon as a simple visual reminder of what to serve yourself and your family for meals and at snack time.</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MyPlate is useful for promoting healthy eating habits in more ways than one. It’s colorful, so kids and adults are attracted to it, and a plate is an icon that everyone understands. In addition to the plate, a circle at the side of the plate, labeled “dairy,” alerts you to include eight ounces of fat-free or low-fat (1%) milk or yogurt with meals and snacks. The MyPlate program reflects the suggestions for healthy foods made in the 2010 Dietary Guidelines for Americans.</a:t>
            </a:r>
          </a:p>
          <a:p>
            <a:endParaRPr lang="en-US" dirty="0"/>
          </a:p>
          <a:p>
            <a:r>
              <a:rPr lang="en-US" sz="1200" b="0" i="0" kern="1200" dirty="0">
                <a:solidFill>
                  <a:schemeClr val="tx1"/>
                </a:solidFill>
                <a:latin typeface="+mn-lt"/>
                <a:ea typeface="+mn-ea"/>
                <a:cs typeface="+mn-cs"/>
              </a:rPr>
              <a:t>The Plan shows what and how much a</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child should eat to meet his or her needs. Use the Plan as a general guide to help</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feed a toddler.</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A daily food plan shows what and how much a child should eat to meet his or her needs. You can create an eating plan for a</a:t>
            </a:r>
            <a:r>
              <a:rPr lang="en-US" sz="1200" b="0" i="0" kern="1200" baseline="0" dirty="0">
                <a:solidFill>
                  <a:schemeClr val="tx1"/>
                </a:solidFill>
                <a:latin typeface="+mn-lt"/>
                <a:ea typeface="+mn-ea"/>
                <a:cs typeface="+mn-cs"/>
              </a:rPr>
              <a:t> toddler </a:t>
            </a:r>
            <a:r>
              <a:rPr lang="en-US" sz="1200" b="0" i="0" kern="1200" dirty="0">
                <a:solidFill>
                  <a:schemeClr val="tx1"/>
                </a:solidFill>
                <a:latin typeface="+mn-lt"/>
                <a:ea typeface="+mn-ea"/>
                <a:cs typeface="+mn-cs"/>
              </a:rPr>
              <a:t>using the </a:t>
            </a:r>
            <a:r>
              <a:rPr lang="en-US" sz="1200" b="0" i="0" u="none" strike="noStrike" kern="1200" dirty="0" err="1">
                <a:solidFill>
                  <a:schemeClr val="tx1"/>
                </a:solidFill>
                <a:latin typeface="+mn-lt"/>
                <a:ea typeface="+mn-ea"/>
                <a:cs typeface="+mn-cs"/>
              </a:rPr>
              <a:t>SuperTracker's</a:t>
            </a:r>
            <a:r>
              <a:rPr lang="en-US" sz="1200" b="0" i="0" u="none" strike="noStrike" kern="1200" dirty="0">
                <a:solidFill>
                  <a:schemeClr val="tx1"/>
                </a:solidFill>
                <a:latin typeface="+mn-lt"/>
                <a:ea typeface="+mn-ea"/>
                <a:cs typeface="+mn-cs"/>
              </a:rPr>
              <a:t> </a:t>
            </a:r>
            <a:r>
              <a:rPr lang="en-US" sz="1200" b="0" i="0" u="none" strike="noStrike" kern="1200" dirty="0" err="1">
                <a:solidFill>
                  <a:schemeClr val="tx1"/>
                </a:solidFill>
                <a:latin typeface="+mn-lt"/>
                <a:ea typeface="+mn-ea"/>
                <a:cs typeface="+mn-cs"/>
              </a:rPr>
              <a:t>MyPlan</a:t>
            </a:r>
            <a:r>
              <a:rPr lang="en-US" sz="1200" b="0" i="0" kern="1200" dirty="0">
                <a:solidFill>
                  <a:schemeClr val="tx1"/>
                </a:solidFill>
                <a:latin typeface="+mn-lt"/>
                <a:ea typeface="+mn-ea"/>
                <a:cs typeface="+mn-cs"/>
              </a:rPr>
              <a:t>. You will be asked to create a profile using your child’s information. You can register to save the profile if you want to. Use the Plan as a general guide to help you feed a child. </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Do not be concerned if the toddler does not eat the exact amounts suggested. Each child's needs may differ from the average, and appetites can vary from day to day. Try to balance the amounts over a few days or a week. A child’s doctor can track his or her height and weight over time to identify specific needs.</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While the amount eaten daily may vary, the average amounts over time should be similar to this plan. Food plans are based on average needs by age and activity level. A</a:t>
            </a:r>
            <a:r>
              <a:rPr lang="en-US" sz="1200" b="0" i="0" kern="1200" baseline="0" dirty="0">
                <a:solidFill>
                  <a:schemeClr val="tx1"/>
                </a:solidFill>
                <a:latin typeface="+mn-lt"/>
                <a:ea typeface="+mn-ea"/>
                <a:cs typeface="+mn-cs"/>
              </a:rPr>
              <a:t> toddler’</a:t>
            </a:r>
            <a:r>
              <a:rPr lang="en-US" sz="1200" b="0" i="0" kern="1200" dirty="0">
                <a:solidFill>
                  <a:schemeClr val="tx1"/>
                </a:solidFill>
                <a:latin typeface="+mn-lt"/>
                <a:ea typeface="+mn-ea"/>
                <a:cs typeface="+mn-cs"/>
              </a:rPr>
              <a:t>s food needs also depend on how fast he or she is growing and other </a:t>
            </a:r>
            <a:r>
              <a:rPr lang="en-US" sz="1200" b="0" i="0" u="none" strike="noStrike" kern="1200" dirty="0">
                <a:solidFill>
                  <a:schemeClr val="tx1"/>
                </a:solidFill>
                <a:latin typeface="+mn-lt"/>
                <a:ea typeface="+mn-ea"/>
                <a:cs typeface="+mn-cs"/>
              </a:rPr>
              <a:t>factors</a:t>
            </a:r>
            <a:r>
              <a:rPr lang="en-US" sz="1200" b="0" i="0" kern="1200" dirty="0">
                <a:solidFill>
                  <a:schemeClr val="tx1"/>
                </a:solidFill>
                <a:latin typeface="+mn-lt"/>
                <a:ea typeface="+mn-ea"/>
                <a:cs typeface="+mn-cs"/>
              </a:rPr>
              <a:t>.</a:t>
            </a:r>
          </a:p>
          <a:p>
            <a:endParaRPr lang="en-US" sz="1200" b="0" i="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745456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a:solidFill>
                  <a:schemeClr val="tx1"/>
                </a:solidFill>
                <a:latin typeface="+mn-lt"/>
                <a:ea typeface="+mn-ea"/>
                <a:cs typeface="+mn-cs"/>
              </a:rPr>
              <a:t>Eating</a:t>
            </a:r>
            <a:r>
              <a:rPr lang="en-US" sz="1200" b="0" i="0" kern="1200" baseline="0" dirty="0">
                <a:solidFill>
                  <a:schemeClr val="tx1"/>
                </a:solidFill>
                <a:latin typeface="+mn-lt"/>
                <a:ea typeface="+mn-ea"/>
                <a:cs typeface="+mn-cs"/>
              </a:rPr>
              <a:t> food:</a:t>
            </a:r>
            <a:endParaRPr lang="en-US" sz="1200" b="0" i="0" kern="1200" dirty="0">
              <a:solidFill>
                <a:schemeClr val="tx1"/>
              </a:solidFill>
              <a:latin typeface="+mn-lt"/>
              <a:ea typeface="+mn-ea"/>
              <a:cs typeface="+mn-cs"/>
            </a:endParaRPr>
          </a:p>
          <a:p>
            <a:pPr marL="171450" indent="-171450">
              <a:buFont typeface="Arial" panose="020B0604020202020204" pitchFamily="34" charset="0"/>
              <a:buChar char="•"/>
            </a:pPr>
            <a:r>
              <a:rPr lang="en-US" sz="1200" b="0" i="0" kern="1200" dirty="0">
                <a:solidFill>
                  <a:schemeClr val="tx1"/>
                </a:solidFill>
                <a:latin typeface="+mn-lt"/>
                <a:ea typeface="+mn-ea"/>
                <a:cs typeface="+mn-cs"/>
              </a:rPr>
              <a:t>Don't insist that children finish all the food on their plates. Let the child know it's okay to only eat as much as he or she wants at that time.</a:t>
            </a:r>
          </a:p>
          <a:p>
            <a:pPr marL="171450" indent="-171450">
              <a:buFont typeface="Arial" panose="020B0604020202020204" pitchFamily="34" charset="0"/>
              <a:buChar char="•"/>
            </a:pPr>
            <a:r>
              <a:rPr lang="en-US" sz="1200" b="0" i="0" kern="1200" dirty="0">
                <a:solidFill>
                  <a:schemeClr val="tx1"/>
                </a:solidFill>
                <a:latin typeface="+mn-lt"/>
                <a:ea typeface="+mn-ea"/>
                <a:cs typeface="+mn-cs"/>
              </a:rPr>
              <a:t>Make sure food isn't too hot for children to eat.</a:t>
            </a:r>
          </a:p>
          <a:p>
            <a:pPr marL="171450" indent="-171450">
              <a:buFont typeface="Arial" panose="020B0604020202020204" pitchFamily="34" charset="0"/>
              <a:buChar char="•"/>
            </a:pPr>
            <a:r>
              <a:rPr lang="en-US" sz="1200" b="0" i="0" kern="1200" dirty="0">
                <a:solidFill>
                  <a:schemeClr val="tx1"/>
                </a:solidFill>
                <a:latin typeface="+mn-lt"/>
                <a:ea typeface="+mn-ea"/>
                <a:cs typeface="+mn-cs"/>
              </a:rPr>
              <a:t>Offer a toddler small, easy-to-eat amounts to make eating easy and more enjoyable.</a:t>
            </a:r>
          </a:p>
          <a:p>
            <a:pPr marL="171450" indent="-171450">
              <a:buFont typeface="Arial" panose="020B0604020202020204" pitchFamily="34" charset="0"/>
              <a:buChar char="•"/>
            </a:pPr>
            <a:r>
              <a:rPr lang="en-US" sz="1200" b="0" i="0" kern="1200" dirty="0">
                <a:solidFill>
                  <a:schemeClr val="tx1"/>
                </a:solidFill>
                <a:latin typeface="+mn-lt"/>
                <a:ea typeface="+mn-ea"/>
                <a:cs typeface="+mn-cs"/>
              </a:rPr>
              <a:t>Teach</a:t>
            </a:r>
            <a:r>
              <a:rPr lang="en-US" sz="1200" b="0" i="0" kern="1200" baseline="0" dirty="0">
                <a:solidFill>
                  <a:schemeClr val="tx1"/>
                </a:solidFill>
                <a:latin typeface="+mn-lt"/>
                <a:ea typeface="+mn-ea"/>
                <a:cs typeface="+mn-cs"/>
              </a:rPr>
              <a:t> children</a:t>
            </a:r>
            <a:r>
              <a:rPr lang="en-US" sz="1200" b="0" i="0" kern="1200" dirty="0">
                <a:solidFill>
                  <a:schemeClr val="tx1"/>
                </a:solidFill>
                <a:latin typeface="+mn-lt"/>
                <a:ea typeface="+mn-ea"/>
                <a:cs typeface="+mn-cs"/>
              </a:rPr>
              <a:t> to take small amounts at first. Tell them they can get more if they are still hungry.</a:t>
            </a:r>
          </a:p>
          <a:p>
            <a:pPr marL="171450" indent="-171450">
              <a:buFont typeface="Arial" panose="020B0604020202020204" pitchFamily="34" charset="0"/>
              <a:buChar char="•"/>
            </a:pPr>
            <a:r>
              <a:rPr lang="en-US" sz="1200" b="0" i="0" kern="1200" dirty="0">
                <a:solidFill>
                  <a:schemeClr val="tx1"/>
                </a:solidFill>
                <a:latin typeface="+mn-lt"/>
                <a:ea typeface="+mn-ea"/>
                <a:cs typeface="+mn-cs"/>
              </a:rPr>
              <a:t>Use smaller bowls, plates and utensils for the child to eat with.</a:t>
            </a:r>
          </a:p>
          <a:p>
            <a:pPr marL="171450" indent="-171450">
              <a:buFont typeface="Arial" panose="020B0604020202020204" pitchFamily="34" charset="0"/>
              <a:buChar char="•"/>
            </a:pPr>
            <a:endParaRPr lang="en-US" sz="1200" b="0" i="0" kern="1200" dirty="0">
              <a:solidFill>
                <a:schemeClr val="tx1"/>
              </a:solidFill>
              <a:latin typeface="+mn-lt"/>
              <a:ea typeface="+mn-ea"/>
              <a:cs typeface="+mn-cs"/>
            </a:endParaRPr>
          </a:p>
          <a:p>
            <a:pPr marL="0" indent="0">
              <a:buFont typeface="Arial" panose="020B0604020202020204" pitchFamily="34" charset="0"/>
              <a:buNone/>
            </a:pPr>
            <a:r>
              <a:rPr lang="en-US" sz="1200" b="0" i="0" kern="1200" dirty="0">
                <a:solidFill>
                  <a:schemeClr val="tx1"/>
                </a:solidFill>
                <a:latin typeface="+mn-lt"/>
                <a:ea typeface="+mn-ea"/>
                <a:cs typeface="+mn-cs"/>
              </a:rPr>
              <a:t>Serving food:</a:t>
            </a:r>
          </a:p>
          <a:p>
            <a:pPr marL="171450" indent="-171450">
              <a:buFont typeface="Arial" panose="020B0604020202020204" pitchFamily="34" charset="0"/>
              <a:buChar char="•"/>
            </a:pPr>
            <a:r>
              <a:rPr lang="en-US" sz="1200" b="0" i="0" kern="1200" dirty="0">
                <a:solidFill>
                  <a:schemeClr val="tx1"/>
                </a:solidFill>
                <a:latin typeface="+mn-lt"/>
                <a:ea typeface="+mn-ea"/>
                <a:cs typeface="+mn-cs"/>
              </a:rPr>
              <a:t>As children are able, allow them to serve themselves.</a:t>
            </a:r>
          </a:p>
          <a:p>
            <a:pPr marL="171450" indent="-171450">
              <a:buFont typeface="Arial" panose="020B0604020202020204" pitchFamily="34" charset="0"/>
              <a:buChar char="•"/>
            </a:pPr>
            <a:r>
              <a:rPr lang="en-US" sz="1200" b="0" i="0" kern="1200" dirty="0">
                <a:solidFill>
                  <a:schemeClr val="tx1"/>
                </a:solidFill>
                <a:latin typeface="+mn-lt"/>
                <a:ea typeface="+mn-ea"/>
                <a:cs typeface="+mn-cs"/>
              </a:rPr>
              <a:t>Even a three- to five- year-old can practice serving from small bowls that are</a:t>
            </a:r>
            <a:r>
              <a:rPr lang="en-US" sz="1200" b="0" i="0" kern="1200" baseline="0" dirty="0">
                <a:solidFill>
                  <a:schemeClr val="tx1"/>
                </a:solidFill>
                <a:latin typeface="+mn-lt"/>
                <a:ea typeface="+mn-ea"/>
                <a:cs typeface="+mn-cs"/>
              </a:rPr>
              <a:t> held</a:t>
            </a:r>
            <a:r>
              <a:rPr lang="en-US" sz="1200" b="0" i="0" kern="1200" dirty="0">
                <a:solidFill>
                  <a:schemeClr val="tx1"/>
                </a:solidFill>
                <a:latin typeface="+mn-lt"/>
                <a:ea typeface="+mn-ea"/>
                <a:cs typeface="+mn-cs"/>
              </a:rPr>
              <a:t> for him or her. The child can learn new skills and feel "all grown up.“</a:t>
            </a:r>
          </a:p>
          <a:p>
            <a:pPr marL="171450" indent="-171450">
              <a:buFont typeface="Arial" panose="020B0604020202020204" pitchFamily="34" charset="0"/>
              <a:buChar char="•"/>
            </a:pPr>
            <a:r>
              <a:rPr lang="en-US" sz="1200" b="0" i="0" kern="1200" dirty="0">
                <a:solidFill>
                  <a:schemeClr val="tx1"/>
                </a:solidFill>
                <a:latin typeface="+mn-lt"/>
                <a:ea typeface="+mn-ea"/>
                <a:cs typeface="+mn-cs"/>
              </a:rPr>
              <a:t>Serve foods that are "too hot" for the child to serve themselves safely (for example, soups). Ask the child how much he or she wants. </a:t>
            </a:r>
          </a:p>
          <a:p>
            <a:pPr marL="0" indent="0">
              <a:buFont typeface="Arial" panose="020B0604020202020204" pitchFamily="34" charset="0"/>
              <a:buNone/>
            </a:pPr>
            <a:endParaRPr lang="en-US" sz="1200" b="0" i="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196351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nutritional needs of toddlers vary from child to child.  Their nutritional needs are based on factors such as their height, activity level and how their bodies burn calories, but in general they should consume 1,000 to 1,400 calories per day if they</a:t>
            </a:r>
            <a:r>
              <a:rPr lang="en-US" baseline="0" dirty="0"/>
              <a:t> are moderately active or active and only 1,000-1,200 calories if the toddler is sedentary.</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baseline="0" dirty="0">
                <a:solidFill>
                  <a:schemeClr val="tx1"/>
                </a:solidFill>
                <a:latin typeface="+mn-lt"/>
                <a:ea typeface="+mn-ea"/>
                <a:cs typeface="+mn-cs"/>
              </a:rPr>
              <a:t>	</a:t>
            </a:r>
          </a:p>
          <a:p>
            <a:r>
              <a:rPr lang="en-US" dirty="0"/>
              <a:t>It is important to offer foods containing all of the essential nutrients to ensure proper growth and development. Variety in food offerings is essential to help children develop a liking for new tastes and textures. Toddlers should also continue to consume whole milk to ensure that adequate dietary fat is consumed. </a:t>
            </a:r>
          </a:p>
          <a:p>
            <a:endParaRPr lang="en-US" dirty="0"/>
          </a:p>
          <a:p>
            <a:r>
              <a:rPr lang="en-US" dirty="0"/>
              <a:t>For additional information on nutritional guidelines for toddlers, visit:</a:t>
            </a:r>
          </a:p>
          <a:p>
            <a:r>
              <a:rPr lang="en-US" dirty="0"/>
              <a:t>http://kidshealth.org/parent/nutrition_center/healthy_eating/toddler_food.html</a:t>
            </a:r>
          </a:p>
          <a:p>
            <a:endParaRPr lang="en-US" dirty="0"/>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2707542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mn-lt"/>
                <a:ea typeface="+mn-ea"/>
                <a:cs typeface="+mn-cs"/>
              </a:rPr>
              <a:t>The toddler and preschool years are an important time for developing healthy habits for life. From the ages of two to five, children grow and develop in ways that affect behavior in all areas, including eating. The timing of these milestones may vary with each child.</a:t>
            </a:r>
          </a:p>
          <a:p>
            <a:endParaRPr lang="en-US" dirty="0"/>
          </a:p>
          <a:p>
            <a:r>
              <a:rPr lang="en-US" dirty="0"/>
              <a:t>Two-Year-</a:t>
            </a:r>
            <a:r>
              <a:rPr lang="en-US" dirty="0" err="1"/>
              <a:t>Olds</a:t>
            </a:r>
            <a:r>
              <a:rPr lang="en-US" dirty="0"/>
              <a:t>:</a:t>
            </a:r>
          </a:p>
          <a:p>
            <a:endParaRPr lang="en-US" dirty="0"/>
          </a:p>
          <a:p>
            <a:pPr marL="171450" indent="-171450">
              <a:buFont typeface="Arial" panose="020B0604020202020204" pitchFamily="34" charset="0"/>
              <a:buChar char="•"/>
            </a:pPr>
            <a:r>
              <a:rPr lang="en-US" dirty="0"/>
              <a:t>Can be very messy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Can use a spoon and drink from a cup</a:t>
            </a:r>
            <a:endParaRPr lang="en-US" dirty="0"/>
          </a:p>
          <a:p>
            <a:pPr marL="171450" indent="-171450">
              <a:buFont typeface="Arial" pitchFamily="34" charset="0"/>
              <a:buChar char="•"/>
            </a:pPr>
            <a:r>
              <a:rPr lang="en-US" dirty="0"/>
              <a:t>Develop likes and dislikes</a:t>
            </a:r>
          </a:p>
          <a:p>
            <a:pPr marL="171450" indent="-171450">
              <a:buFont typeface="Arial" pitchFamily="34" charset="0"/>
              <a:buChar char="•"/>
            </a:pPr>
            <a:r>
              <a:rPr lang="en-US" b="0" dirty="0"/>
              <a:t>Experience</a:t>
            </a:r>
            <a:r>
              <a:rPr lang="en-US" b="0" baseline="0" dirty="0"/>
              <a:t> slower g</a:t>
            </a:r>
            <a:r>
              <a:rPr lang="en-US" b="0" dirty="0"/>
              <a:t>rowth and appetite drops</a:t>
            </a:r>
          </a:p>
          <a:p>
            <a:pPr marL="171450" indent="-171450">
              <a:buFont typeface="Arial" pitchFamily="34" charset="0"/>
              <a:buChar char="•"/>
            </a:pPr>
            <a:r>
              <a:rPr lang="en-US" b="0" dirty="0"/>
              <a:t>May suddenly refuse certain foods</a:t>
            </a:r>
          </a:p>
          <a:p>
            <a:pPr marL="171450" indent="-171450">
              <a:buFont typeface="Arial" pitchFamily="34" charset="0"/>
              <a:buChar char="•"/>
            </a:pPr>
            <a:endParaRPr lang="en-US" dirty="0"/>
          </a:p>
          <a:p>
            <a:r>
              <a:rPr lang="en-US" dirty="0"/>
              <a:t>Three-Year-</a:t>
            </a:r>
            <a:r>
              <a:rPr lang="en-US" dirty="0" err="1"/>
              <a:t>Olds</a:t>
            </a:r>
            <a:r>
              <a:rPr lang="en-US" dirty="0"/>
              <a:t>:</a:t>
            </a:r>
          </a:p>
          <a:p>
            <a:pPr marL="171450" indent="-171450">
              <a:buFont typeface="Arial" panose="020B0604020202020204" pitchFamily="34" charset="0"/>
              <a:buChar char="•"/>
            </a:pPr>
            <a:r>
              <a:rPr lang="en-US" dirty="0"/>
              <a:t>Can follow simple requests such as</a:t>
            </a:r>
            <a:r>
              <a:rPr lang="en-US" baseline="0" dirty="0"/>
              <a:t> </a:t>
            </a:r>
            <a:r>
              <a:rPr lang="en-US" dirty="0"/>
              <a:t>“Please use your napkin”</a:t>
            </a:r>
          </a:p>
          <a:p>
            <a:pPr marL="171450" indent="-171450">
              <a:buFont typeface="Arial" panose="020B0604020202020204" pitchFamily="34" charset="0"/>
              <a:buChar char="•"/>
            </a:pPr>
            <a:r>
              <a:rPr lang="en-US" dirty="0"/>
              <a:t>Are</a:t>
            </a:r>
            <a:r>
              <a:rPr lang="en-US" baseline="0" dirty="0"/>
              <a:t> c</a:t>
            </a:r>
            <a:r>
              <a:rPr lang="en-US" dirty="0"/>
              <a:t>omfortable using</a:t>
            </a:r>
            <a:r>
              <a:rPr lang="en-US" baseline="0" dirty="0"/>
              <a:t> a </a:t>
            </a:r>
            <a:r>
              <a:rPr lang="en-US" dirty="0"/>
              <a:t>fork and spoon</a:t>
            </a:r>
          </a:p>
          <a:p>
            <a:pPr marL="171450" indent="-171450">
              <a:buFont typeface="Arial" panose="020B0604020202020204" pitchFamily="34" charset="0"/>
              <a:buChar char="•"/>
            </a:pPr>
            <a:r>
              <a:rPr lang="en-US" dirty="0"/>
              <a:t>Like to imitate cooking</a:t>
            </a:r>
          </a:p>
          <a:p>
            <a:pPr marL="171450" indent="-171450">
              <a:buFont typeface="Arial" panose="020B0604020202020204" pitchFamily="34" charset="0"/>
              <a:buChar char="•"/>
            </a:pPr>
            <a:r>
              <a:rPr lang="en-US" sz="1200" b="0" kern="1200" baseline="0" dirty="0">
                <a:solidFill>
                  <a:schemeClr val="tx1"/>
                </a:solidFill>
                <a:latin typeface="+mn-lt"/>
                <a:ea typeface="+mn-ea"/>
                <a:cs typeface="+mn-cs"/>
              </a:rPr>
              <a:t>Make simple either/or food choices, such as a choice of apple or orange slices</a:t>
            </a:r>
          </a:p>
          <a:p>
            <a:pPr marL="171450" indent="-171450">
              <a:buFont typeface="Arial" panose="020B0604020202020204" pitchFamily="34" charset="0"/>
              <a:buChar char="•"/>
            </a:pPr>
            <a:r>
              <a:rPr lang="en-US" sz="1200" b="0" kern="1200" baseline="0" dirty="0">
                <a:solidFill>
                  <a:schemeClr val="tx1"/>
                </a:solidFill>
                <a:latin typeface="+mn-lt"/>
                <a:ea typeface="+mn-ea"/>
                <a:cs typeface="+mn-cs"/>
              </a:rPr>
              <a:t>May suddenly refuse certain foods</a:t>
            </a:r>
          </a:p>
          <a:p>
            <a:pPr marL="171450" indent="-171450">
              <a:buFont typeface="Arial" panose="020B0604020202020204" pitchFamily="34" charset="0"/>
              <a:buChar char="•"/>
            </a:pPr>
            <a:r>
              <a:rPr lang="en-US" sz="1200" b="0" kern="1200" baseline="0" dirty="0">
                <a:solidFill>
                  <a:schemeClr val="tx1"/>
                </a:solidFill>
                <a:latin typeface="+mn-lt"/>
                <a:ea typeface="+mn-ea"/>
                <a:cs typeface="+mn-cs"/>
              </a:rPr>
              <a:t>Pour liquid with some spills</a:t>
            </a:r>
          </a:p>
          <a:p>
            <a:pPr marL="171450" indent="-171450">
              <a:buFont typeface="Arial" panose="020B0604020202020204" pitchFamily="34" charset="0"/>
              <a:buChar char="•"/>
            </a:pPr>
            <a:r>
              <a:rPr lang="en-US" sz="1200" b="0" kern="1200" baseline="0" dirty="0">
                <a:solidFill>
                  <a:schemeClr val="tx1"/>
                </a:solidFill>
                <a:latin typeface="+mn-lt"/>
                <a:ea typeface="+mn-ea"/>
                <a:cs typeface="+mn-cs"/>
              </a:rPr>
              <a:t>Start to request favorite foods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1843304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latin typeface="+mn-lt"/>
                <a:ea typeface="+mn-ea"/>
                <a:cs typeface="+mn-cs"/>
              </a:rPr>
              <a:t>Learn how to feed a toddler so that most of the food ends up on the </a:t>
            </a:r>
            <a:r>
              <a:rPr lang="en-US" sz="1200" b="0" i="0" kern="1200" baseline="0" dirty="0">
                <a:solidFill>
                  <a:schemeClr val="tx1"/>
                </a:solidFill>
                <a:latin typeface="+mn-lt"/>
                <a:ea typeface="+mn-ea"/>
                <a:cs typeface="+mn-cs"/>
              </a:rPr>
              <a:t>child</a:t>
            </a:r>
            <a:r>
              <a:rPr lang="en-US" sz="1200" b="0" i="0" kern="1200" dirty="0">
                <a:solidFill>
                  <a:schemeClr val="tx1"/>
                </a:solidFill>
                <a:latin typeface="+mn-lt"/>
                <a:ea typeface="+mn-ea"/>
                <a:cs typeface="+mn-cs"/>
              </a:rPr>
              <a:t>, not on him.</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How to Feed a Toddler</a:t>
            </a:r>
          </a:p>
          <a:p>
            <a:r>
              <a:rPr lang="en-US" sz="1200" b="0" i="0" kern="1200" dirty="0">
                <a:solidFill>
                  <a:schemeClr val="tx1"/>
                </a:solidFill>
                <a:effectLst/>
                <a:latin typeface="+mn-lt"/>
                <a:ea typeface="+mn-ea"/>
                <a:cs typeface="+mn-cs"/>
              </a:rPr>
              <a:t>Your two-year-old is beyond pureed peas and bits of cereal. Now what? They can eat just about anything.</a:t>
            </a:r>
            <a:endParaRPr lang="en-US" sz="1200" b="0" i="0" kern="1200" dirty="0">
              <a:solidFill>
                <a:schemeClr val="tx1"/>
              </a:solidFill>
              <a:latin typeface="+mn-lt"/>
              <a:ea typeface="+mn-ea"/>
              <a:cs typeface="+mn-cs"/>
            </a:endParaRPr>
          </a:p>
          <a:p>
            <a:r>
              <a:rPr lang="en-US" b="0" dirty="0"/>
              <a:t>https://youtu.be/VV98HwqlQ7A</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3106457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latin typeface="+mn-lt"/>
                <a:ea typeface="+mn-ea"/>
                <a:cs typeface="+mn-cs"/>
              </a:rPr>
              <a:t>Toddlers' immune systems are still developing.</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This makes it easier for them to become ill.  That's why it's important to follow the recommended food safety guidelines.</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The Food and Drug Administration has these guidelines for keeping food safe to eat:</a:t>
            </a:r>
          </a:p>
          <a:p>
            <a:endParaRPr lang="en-US" sz="1200" b="0" i="0" kern="1200" dirty="0">
              <a:solidFill>
                <a:schemeClr val="tx1"/>
              </a:solidFill>
              <a:latin typeface="+mn-lt"/>
              <a:ea typeface="+mn-ea"/>
              <a:cs typeface="+mn-cs"/>
            </a:endParaRPr>
          </a:p>
          <a:p>
            <a:r>
              <a:rPr lang="en-US" b="1" dirty="0"/>
              <a:t>CLEAN: </a:t>
            </a:r>
            <a:r>
              <a:rPr lang="en-US" dirty="0"/>
              <a:t>Wash hands and surfaces often.</a:t>
            </a:r>
          </a:p>
          <a:p>
            <a:r>
              <a:rPr lang="en-US" b="1" dirty="0"/>
              <a:t>SEPARATE: </a:t>
            </a:r>
            <a:r>
              <a:rPr lang="en-US" dirty="0"/>
              <a:t>Don't cross-contaminate. For example, after cutting meat, wash the knife before using it to cut vegetables.</a:t>
            </a:r>
          </a:p>
          <a:p>
            <a:r>
              <a:rPr lang="en-US" b="1" dirty="0"/>
              <a:t>COOK: </a:t>
            </a:r>
            <a:r>
              <a:rPr lang="en-US" dirty="0"/>
              <a:t>Cook to proper temperature using a food thermometer.</a:t>
            </a:r>
          </a:p>
          <a:p>
            <a:r>
              <a:rPr lang="en-US" b="1" dirty="0"/>
              <a:t>CHILL: </a:t>
            </a:r>
            <a:r>
              <a:rPr lang="en-US" dirty="0"/>
              <a:t>Refrigerate promptly.</a:t>
            </a:r>
            <a:endParaRPr lang="en-US" sz="1200" b="0" i="0" kern="1200" dirty="0">
              <a:solidFill>
                <a:schemeClr val="tx1"/>
              </a:solidFill>
              <a:latin typeface="+mn-lt"/>
              <a:ea typeface="+mn-ea"/>
              <a:cs typeface="+mn-cs"/>
            </a:endParaRP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In addition, follow these specific guidelines for toddlers:</a:t>
            </a:r>
          </a:p>
          <a:p>
            <a:pPr marL="171450" indent="-171450">
              <a:buFont typeface="Arial" panose="020B0604020202020204" pitchFamily="34" charset="0"/>
              <a:buChar char="•"/>
            </a:pPr>
            <a:r>
              <a:rPr lang="en-US" sz="1200" b="0" i="0" u="none" strike="noStrike" kern="1200" dirty="0">
                <a:solidFill>
                  <a:schemeClr val="tx1"/>
                </a:solidFill>
                <a:latin typeface="+mn-lt"/>
                <a:ea typeface="+mn-ea"/>
                <a:cs typeface="+mn-cs"/>
              </a:rPr>
              <a:t>Avoid</a:t>
            </a:r>
            <a:r>
              <a:rPr lang="en-US" sz="1200" b="0" i="0" u="none" strike="noStrike" kern="1200" baseline="0" dirty="0">
                <a:solidFill>
                  <a:schemeClr val="tx1"/>
                </a:solidFill>
                <a:latin typeface="+mn-lt"/>
                <a:ea typeface="+mn-ea"/>
                <a:cs typeface="+mn-cs"/>
              </a:rPr>
              <a:t> common f</a:t>
            </a:r>
            <a:r>
              <a:rPr lang="en-US" sz="1200" b="0" i="0" u="none" strike="noStrike" kern="1200" dirty="0">
                <a:solidFill>
                  <a:schemeClr val="tx1"/>
                </a:solidFill>
                <a:latin typeface="+mn-lt"/>
                <a:ea typeface="+mn-ea"/>
                <a:cs typeface="+mn-cs"/>
              </a:rPr>
              <a:t>oods that</a:t>
            </a:r>
            <a:r>
              <a:rPr lang="en-US" sz="1200" b="0" i="0" u="none" strike="noStrike" kern="1200" baseline="0" dirty="0">
                <a:solidFill>
                  <a:schemeClr val="tx1"/>
                </a:solidFill>
                <a:latin typeface="+mn-lt"/>
                <a:ea typeface="+mn-ea"/>
                <a:cs typeface="+mn-cs"/>
              </a:rPr>
              <a:t> cause</a:t>
            </a:r>
            <a:r>
              <a:rPr lang="en-US" sz="1200" b="0" i="0" kern="1200" dirty="0">
                <a:solidFill>
                  <a:schemeClr val="tx1"/>
                </a:solidFill>
                <a:latin typeface="+mn-lt"/>
                <a:ea typeface="+mn-ea"/>
                <a:cs typeface="+mn-cs"/>
              </a:rPr>
              <a:t> foodborne illness</a:t>
            </a:r>
          </a:p>
          <a:p>
            <a:pPr marL="171450" indent="-171450">
              <a:buFont typeface="Arial" panose="020B0604020202020204" pitchFamily="34" charset="0"/>
              <a:buChar char="•"/>
            </a:pPr>
            <a:r>
              <a:rPr lang="en-US" sz="1200" b="0" i="0" kern="1200" dirty="0">
                <a:solidFill>
                  <a:schemeClr val="tx1"/>
                </a:solidFill>
                <a:latin typeface="+mn-lt"/>
                <a:ea typeface="+mn-ea"/>
                <a:cs typeface="+mn-cs"/>
              </a:rPr>
              <a:t>Avoid</a:t>
            </a:r>
            <a:r>
              <a:rPr lang="en-US" sz="1200" b="0" i="0" kern="1200" baseline="0" dirty="0">
                <a:solidFill>
                  <a:schemeClr val="tx1"/>
                </a:solidFill>
                <a:latin typeface="+mn-lt"/>
                <a:ea typeface="+mn-ea"/>
                <a:cs typeface="+mn-cs"/>
              </a:rPr>
              <a:t> f</a:t>
            </a:r>
            <a:r>
              <a:rPr lang="en-US" sz="1200" b="0" i="0" kern="1200" dirty="0">
                <a:solidFill>
                  <a:schemeClr val="tx1"/>
                </a:solidFill>
                <a:latin typeface="+mn-lt"/>
                <a:ea typeface="+mn-ea"/>
                <a:cs typeface="+mn-cs"/>
              </a:rPr>
              <a:t>oods that can be </a:t>
            </a:r>
            <a:r>
              <a:rPr lang="en-US" sz="1200" b="0" i="0" u="none" strike="noStrike" kern="1200" dirty="0">
                <a:solidFill>
                  <a:schemeClr val="tx1"/>
                </a:solidFill>
                <a:latin typeface="+mn-lt"/>
                <a:ea typeface="+mn-ea"/>
                <a:cs typeface="+mn-cs"/>
              </a:rPr>
              <a:t>choking hazards</a:t>
            </a:r>
            <a:endParaRPr lang="en-US" sz="1200" b="0" i="0" kern="120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latin typeface="+mn-lt"/>
                <a:ea typeface="+mn-ea"/>
                <a:cs typeface="+mn-cs"/>
              </a:rPr>
              <a:t>Serving seafood to a toddler</a:t>
            </a:r>
            <a:endParaRPr lang="en-US" sz="1200" b="0" i="0" kern="120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latin typeface="+mn-lt"/>
                <a:ea typeface="+mn-ea"/>
                <a:cs typeface="+mn-cs"/>
              </a:rPr>
              <a:t>Stress</a:t>
            </a:r>
            <a:r>
              <a:rPr lang="en-US" sz="1200" b="0" i="0" kern="1200" baseline="0" dirty="0">
                <a:solidFill>
                  <a:schemeClr val="tx1"/>
                </a:solidFill>
                <a:latin typeface="+mn-lt"/>
                <a:ea typeface="+mn-ea"/>
                <a:cs typeface="+mn-cs"/>
              </a:rPr>
              <a:t> t</a:t>
            </a:r>
            <a:r>
              <a:rPr lang="en-US" sz="1200" b="0" i="0" kern="1200" dirty="0">
                <a:solidFill>
                  <a:schemeClr val="tx1"/>
                </a:solidFill>
                <a:latin typeface="+mn-lt"/>
                <a:ea typeface="+mn-ea"/>
                <a:cs typeface="+mn-cs"/>
              </a:rPr>
              <a:t>he importance of </a:t>
            </a:r>
            <a:r>
              <a:rPr lang="en-US" sz="1200" b="0" i="0" u="none" strike="noStrike" kern="1200" dirty="0">
                <a:solidFill>
                  <a:schemeClr val="tx1"/>
                </a:solidFill>
                <a:latin typeface="+mn-lt"/>
                <a:ea typeface="+mn-ea"/>
                <a:cs typeface="+mn-cs"/>
              </a:rPr>
              <a:t>hand washing</a:t>
            </a:r>
            <a:endParaRPr lang="en-US" sz="1200" b="0" i="0" kern="1200" dirty="0">
              <a:solidFill>
                <a:schemeClr val="tx1"/>
              </a:solidFill>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latin typeface="+mn-lt"/>
              <a:ea typeface="+mn-ea"/>
              <a:cs typeface="+mn-cs"/>
            </a:endParaRPr>
          </a:p>
          <a:p>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2874230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latin typeface="+mn-lt"/>
                <a:ea typeface="+mn-ea"/>
                <a:cs typeface="+mn-cs"/>
              </a:rPr>
              <a:t>Some foods are easy for a toddler to choke on when swallowing them.</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These include foods that are round and about the size of the throat or the size of a nickel. Prevent choking by avoiding these foods or cutting them in small pieces</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no larger than one-half inch (½”).</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Additional</a:t>
            </a:r>
            <a:r>
              <a:rPr lang="en-US" sz="1200" b="0" i="0" kern="1200" baseline="0" dirty="0">
                <a:solidFill>
                  <a:schemeClr val="tx1"/>
                </a:solidFill>
                <a:latin typeface="+mn-lt"/>
                <a:ea typeface="+mn-ea"/>
                <a:cs typeface="+mn-cs"/>
              </a:rPr>
              <a:t> f</a:t>
            </a:r>
            <a:r>
              <a:rPr lang="en-US" sz="1200" b="0" i="0" kern="1200" dirty="0">
                <a:solidFill>
                  <a:schemeClr val="tx1"/>
                </a:solidFill>
                <a:latin typeface="+mn-lt"/>
                <a:ea typeface="+mn-ea"/>
                <a:cs typeface="+mn-cs"/>
              </a:rPr>
              <a:t>oods that may be choking hazards:</a:t>
            </a:r>
          </a:p>
          <a:p>
            <a:pPr marL="0" indent="0">
              <a:buFont typeface="Arial" panose="020B0604020202020204" pitchFamily="34" charset="0"/>
              <a:buNone/>
            </a:pPr>
            <a:endParaRPr lang="en-US" sz="1200" b="0" i="0" kern="1200" dirty="0">
              <a:solidFill>
                <a:schemeClr val="tx1"/>
              </a:solidFill>
              <a:latin typeface="+mn-lt"/>
              <a:ea typeface="+mn-ea"/>
              <a:cs typeface="+mn-cs"/>
            </a:endParaRPr>
          </a:p>
          <a:p>
            <a:pPr marL="171450" indent="-171450">
              <a:buFont typeface="Arial" panose="020B0604020202020204" pitchFamily="34" charset="0"/>
              <a:buChar char="•"/>
            </a:pPr>
            <a:r>
              <a:rPr lang="en-US" sz="1200" b="0" i="0" kern="1200" dirty="0">
                <a:solidFill>
                  <a:schemeClr val="tx1"/>
                </a:solidFill>
                <a:latin typeface="+mn-lt"/>
                <a:ea typeface="+mn-ea"/>
                <a:cs typeface="+mn-cs"/>
              </a:rPr>
              <a:t>cherry tomatoes</a:t>
            </a:r>
          </a:p>
          <a:p>
            <a:pPr marL="171450" indent="-171450">
              <a:buFont typeface="Arial" panose="020B0604020202020204" pitchFamily="34" charset="0"/>
              <a:buChar char="•"/>
            </a:pPr>
            <a:r>
              <a:rPr lang="en-US" sz="1200" b="0" i="0" kern="1200" dirty="0">
                <a:solidFill>
                  <a:schemeClr val="tx1"/>
                </a:solidFill>
                <a:latin typeface="+mn-lt"/>
                <a:ea typeface="+mn-ea"/>
                <a:cs typeface="+mn-cs"/>
              </a:rPr>
              <a:t>hard candy</a:t>
            </a:r>
          </a:p>
          <a:p>
            <a:pPr marL="171450" indent="-171450">
              <a:buFont typeface="Arial" panose="020B0604020202020204" pitchFamily="34" charset="0"/>
              <a:buChar char="•"/>
            </a:pPr>
            <a:r>
              <a:rPr lang="en-US" sz="1200" b="0" i="0" kern="1200" dirty="0">
                <a:solidFill>
                  <a:schemeClr val="tx1"/>
                </a:solidFill>
                <a:latin typeface="+mn-lt"/>
                <a:ea typeface="+mn-ea"/>
                <a:cs typeface="+mn-cs"/>
              </a:rPr>
              <a:t>large pieces of raw fruits and vegetables</a:t>
            </a:r>
          </a:p>
          <a:p>
            <a:pPr marL="171450" indent="-171450">
              <a:buFont typeface="Arial" panose="020B0604020202020204" pitchFamily="34" charset="0"/>
              <a:buChar char="•"/>
            </a:pPr>
            <a:r>
              <a:rPr lang="en-US" sz="1200" b="0" i="0" kern="1200" dirty="0">
                <a:solidFill>
                  <a:schemeClr val="tx1"/>
                </a:solidFill>
                <a:latin typeface="+mn-lt"/>
                <a:ea typeface="+mn-ea"/>
                <a:cs typeface="+mn-cs"/>
              </a:rPr>
              <a:t>tough meat</a:t>
            </a:r>
          </a:p>
          <a:p>
            <a:pPr marL="171450" indent="-171450">
              <a:buFont typeface="Arial" panose="020B0604020202020204" pitchFamily="34" charset="0"/>
              <a:buChar char="•"/>
            </a:pPr>
            <a:r>
              <a:rPr lang="en-US" sz="1200" b="0" i="0" kern="1200" dirty="0">
                <a:solidFill>
                  <a:schemeClr val="tx1"/>
                </a:solidFill>
                <a:latin typeface="+mn-lt"/>
                <a:ea typeface="+mn-ea"/>
                <a:cs typeface="+mn-cs"/>
              </a:rPr>
              <a:t>whole grapes</a:t>
            </a:r>
          </a:p>
          <a:p>
            <a:endParaRPr lang="en-US" sz="1200" b="0" i="0" kern="1200" dirty="0">
              <a:solidFill>
                <a:schemeClr val="tx1"/>
              </a:solidFill>
              <a:latin typeface="+mn-lt"/>
              <a:ea typeface="+mn-ea"/>
              <a:cs typeface="+mn-cs"/>
            </a:endParaRPr>
          </a:p>
          <a:p>
            <a:pPr>
              <a:buNone/>
            </a:pPr>
            <a:r>
              <a:rPr lang="en-US" sz="2400" dirty="0"/>
              <a:t>To prevent choking:</a:t>
            </a:r>
          </a:p>
          <a:p>
            <a:pPr marL="342900" indent="-342900">
              <a:buFont typeface="Arial" panose="020B0604020202020204" pitchFamily="34" charset="0"/>
              <a:buChar char="•"/>
            </a:pPr>
            <a:r>
              <a:rPr lang="en-US" sz="2400" dirty="0"/>
              <a:t>Cook carrots or celery sticks until slightly soft, grate them, or cut them into small pieces or thin “matchsticks.”</a:t>
            </a:r>
          </a:p>
          <a:p>
            <a:pPr marL="342900" lvl="0" indent="-342900">
              <a:buFont typeface="Arial" panose="020B0604020202020204" pitchFamily="34" charset="0"/>
              <a:buChar char="•"/>
            </a:pPr>
            <a:r>
              <a:rPr lang="en-US" sz="2400" dirty="0"/>
              <a:t>Cut food for your toddler into pieces no larger than one-half inch (½”), and teach him</a:t>
            </a:r>
            <a:r>
              <a:rPr lang="en-US" sz="2400" baseline="0" dirty="0"/>
              <a:t> or her</a:t>
            </a:r>
            <a:r>
              <a:rPr lang="en-US" sz="2400" dirty="0"/>
              <a:t> to chew their food well.</a:t>
            </a:r>
          </a:p>
          <a:p>
            <a:pPr marL="342900" lvl="0" indent="-342900">
              <a:buFont typeface="Arial" panose="020B0604020202020204" pitchFamily="34" charset="0"/>
              <a:buChar char="•"/>
            </a:pPr>
            <a:r>
              <a:rPr lang="en-US" sz="2400" dirty="0"/>
              <a:t>Cut meat and chicken across the grain into small pieces.</a:t>
            </a:r>
          </a:p>
          <a:p>
            <a:pPr marL="342900" lvl="0" indent="-342900">
              <a:buFont typeface="Arial" panose="020B0604020202020204" pitchFamily="34" charset="0"/>
              <a:buChar char="•"/>
            </a:pPr>
            <a:r>
              <a:rPr lang="en-US" sz="2400" dirty="0"/>
              <a:t>Ensure</a:t>
            </a:r>
            <a:r>
              <a:rPr lang="en-US" sz="2400" baseline="0" dirty="0"/>
              <a:t> the toddler</a:t>
            </a:r>
            <a:r>
              <a:rPr lang="en-US" sz="2400" dirty="0"/>
              <a:t> eat at the table, or at least while sitting down. Do not let them run, walk, play or lie down with food in his</a:t>
            </a:r>
            <a:r>
              <a:rPr lang="en-US" sz="2400" baseline="0" dirty="0"/>
              <a:t> or her</a:t>
            </a:r>
            <a:r>
              <a:rPr lang="en-US" sz="2400" dirty="0"/>
              <a:t> mouth.</a:t>
            </a:r>
          </a:p>
          <a:p>
            <a:pPr marL="342900" lvl="0" indent="-342900">
              <a:buFont typeface="Arial" panose="020B0604020202020204" pitchFamily="34" charset="0"/>
              <a:buChar char="•"/>
            </a:pPr>
            <a:r>
              <a:rPr lang="en-US" sz="2400" dirty="0"/>
              <a:t>Keep a watchful eye on toddlers while they eat.</a:t>
            </a:r>
          </a:p>
          <a:p>
            <a:pPr marL="342900" lvl="0" indent="-342900">
              <a:buFont typeface="Arial" panose="020B0604020202020204" pitchFamily="34" charset="0"/>
              <a:buChar char="•"/>
            </a:pPr>
            <a:r>
              <a:rPr lang="en-US" sz="2400" dirty="0"/>
              <a:t>Slice grapes, cherry tomatoes and other round foods in half.</a:t>
            </a:r>
          </a:p>
          <a:p>
            <a:pPr marL="171450" indent="-171450">
              <a:buFont typeface="Arial" pitchFamily="34" charset="0"/>
              <a:buChar char="•"/>
            </a:pPr>
            <a:r>
              <a:rPr lang="en-US" dirty="0"/>
              <a:t>     Slice hotdogs and sausages lengthwise.</a:t>
            </a:r>
          </a:p>
          <a:p>
            <a:pPr marL="171450" indent="-171450">
              <a:buFont typeface="Arial" pitchFamily="34" charset="0"/>
              <a:buChar char="•"/>
            </a:pPr>
            <a:r>
              <a:rPr lang="en-US" sz="1200" b="0" i="0" kern="1200" dirty="0">
                <a:solidFill>
                  <a:schemeClr val="tx1"/>
                </a:solidFill>
                <a:latin typeface="+mn-lt"/>
                <a:ea typeface="+mn-ea"/>
                <a:cs typeface="+mn-cs"/>
              </a:rPr>
              <a:t>     Spread peanut butter thinly on bread or crackers.  A thick “glob” of peanut butter can cause choking.</a:t>
            </a:r>
          </a:p>
          <a:p>
            <a:br>
              <a:rPr lang="en-US" dirty="0"/>
            </a:br>
            <a:endParaRPr lang="en-US" sz="1200" b="0" i="0" kern="1200" dirty="0">
              <a:solidFill>
                <a:schemeClr val="tx1"/>
              </a:solidFill>
              <a:latin typeface="+mn-lt"/>
              <a:ea typeface="+mn-ea"/>
              <a:cs typeface="+mn-cs"/>
            </a:endParaRPr>
          </a:p>
          <a:p>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3938326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latin typeface="+mn-lt"/>
                <a:ea typeface="+mn-ea"/>
                <a:cs typeface="+mn-cs"/>
              </a:rPr>
              <a:t>Hand washing is one of the most important ways to keep toddlers from getting sick.</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Toddlers are much less likely to get sick if they wash their hands properly. Plus, it may become a healthy habit for life! Children should wash their hands with warm water and soap for 20 seconds each time.</a:t>
            </a:r>
          </a:p>
          <a:p>
            <a:endParaRPr lang="en-US" dirty="0"/>
          </a:p>
          <a:p>
            <a:r>
              <a:rPr lang="en-US" dirty="0"/>
              <a:t>Additional tips:</a:t>
            </a:r>
          </a:p>
          <a:p>
            <a:endParaRPr lang="en-US" sz="1200" b="0" i="0" kern="1200" dirty="0">
              <a:solidFill>
                <a:schemeClr val="tx1"/>
              </a:solidFill>
              <a:latin typeface="+mn-lt"/>
              <a:ea typeface="+mn-ea"/>
              <a:cs typeface="+mn-cs"/>
            </a:endParaRPr>
          </a:p>
          <a:p>
            <a:pPr marL="171450" indent="-171450">
              <a:buFont typeface="Arial" panose="020B0604020202020204" pitchFamily="34" charset="0"/>
              <a:buChar char="•"/>
            </a:pPr>
            <a:r>
              <a:rPr lang="en-US" sz="1200" b="0" i="0" kern="1200" dirty="0">
                <a:solidFill>
                  <a:schemeClr val="tx1"/>
                </a:solidFill>
                <a:latin typeface="+mn-lt"/>
                <a:ea typeface="+mn-ea"/>
                <a:cs typeface="+mn-cs"/>
              </a:rPr>
              <a:t>Have the</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child pick out a special hand washing soap.</a:t>
            </a:r>
          </a:p>
          <a:p>
            <a:pPr marL="171450" indent="-171450">
              <a:buFont typeface="Arial" panose="020B0604020202020204" pitchFamily="34" charset="0"/>
              <a:buChar char="•"/>
            </a:pPr>
            <a:r>
              <a:rPr lang="en-US" sz="1200" b="0" i="0" kern="1200" dirty="0">
                <a:solidFill>
                  <a:schemeClr val="tx1"/>
                </a:solidFill>
                <a:latin typeface="+mn-lt"/>
                <a:ea typeface="+mn-ea"/>
                <a:cs typeface="+mn-cs"/>
              </a:rPr>
              <a:t>Help the</a:t>
            </a:r>
            <a:r>
              <a:rPr lang="en-US" sz="1200" b="0" i="0" kern="1200" baseline="0" dirty="0">
                <a:solidFill>
                  <a:schemeClr val="tx1"/>
                </a:solidFill>
                <a:latin typeface="+mn-lt"/>
                <a:ea typeface="+mn-ea"/>
                <a:cs typeface="+mn-cs"/>
              </a:rPr>
              <a:t> toddler</a:t>
            </a:r>
            <a:r>
              <a:rPr lang="en-US" sz="1200" b="0" i="0" kern="1200" dirty="0">
                <a:solidFill>
                  <a:schemeClr val="tx1"/>
                </a:solidFill>
                <a:latin typeface="+mn-lt"/>
                <a:ea typeface="+mn-ea"/>
                <a:cs typeface="+mn-cs"/>
              </a:rPr>
              <a:t> reach the sink easily by placing a stool in front</a:t>
            </a:r>
            <a:r>
              <a:rPr lang="en-US" sz="1200" b="0" i="0" kern="1200" baseline="0" dirty="0">
                <a:solidFill>
                  <a:schemeClr val="tx1"/>
                </a:solidFill>
                <a:latin typeface="+mn-lt"/>
                <a:ea typeface="+mn-ea"/>
                <a:cs typeface="+mn-cs"/>
              </a:rPr>
              <a:t> of the sink</a:t>
            </a:r>
            <a:r>
              <a:rPr lang="en-US" sz="1200" b="0" i="0" kern="1200" dirty="0">
                <a:solidFill>
                  <a:schemeClr val="tx1"/>
                </a:solidFill>
                <a:latin typeface="+mn-lt"/>
                <a:ea typeface="+mn-ea"/>
                <a:cs typeface="+mn-cs"/>
              </a:rPr>
              <a:t> to stand on.</a:t>
            </a:r>
          </a:p>
          <a:p>
            <a:pPr marL="171450" indent="-171450">
              <a:buFont typeface="Arial" panose="020B0604020202020204" pitchFamily="34" charset="0"/>
              <a:buChar char="•"/>
            </a:pPr>
            <a:r>
              <a:rPr lang="en-US" dirty="0"/>
              <a:t>Make hand washing fun!</a:t>
            </a:r>
          </a:p>
          <a:p>
            <a:pPr marL="171450" indent="-171450">
              <a:buFont typeface="Arial" panose="020B0604020202020204" pitchFamily="34" charset="0"/>
              <a:buChar char="•"/>
            </a:pPr>
            <a:r>
              <a:rPr lang="en-US" dirty="0"/>
              <a:t>Sing “Twinkle, Twinkle, Little Star” or the “Alphabet Song” through while washing hands to make sure the child is washing long enough.</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197933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r>
              <a:rPr lang="en-US" dirty="0"/>
              <a:t>An age-appropriate diet is one that provides adequate nutrition, is appropriate for a child's state of development, and can help prevent childhood obesity.</a:t>
            </a:r>
          </a:p>
          <a:p>
            <a:endParaRPr lang="en-US" dirty="0"/>
          </a:p>
          <a:p>
            <a:r>
              <a:rPr lang="en-US" dirty="0"/>
              <a:t>What are some examples</a:t>
            </a:r>
            <a:r>
              <a:rPr lang="en-US" baseline="0" dirty="0"/>
              <a:t> of age-appropriate diets for children, infant to toddler?</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latin typeface="+mn-lt"/>
                <a:ea typeface="+mn-ea"/>
                <a:cs typeface="+mn-cs"/>
              </a:rPr>
              <a:t>Seafood (fish and shellfish) can be part of a healthy diet for toddlers.</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Omega-3 fats in seafood have important health benefits for young children.  These benefits can outweigh concerns about chemicals that may also be in seafood.  Learn about making wise choices below.</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The nutritional value of seafood is of particular importance in early childhood.  Seafood provides important nutrients like omega-3 fats.  Omega-3 fats from seafood are healthy fats shown to improve the development of the nervous systems of young children.  Seafood choices that are higher in omega-3s include salmon, herring, mussels, trout and Pollock. </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A</a:t>
            </a:r>
            <a:r>
              <a:rPr lang="en-US" sz="1200" b="0" i="0" kern="1200" baseline="0" dirty="0">
                <a:solidFill>
                  <a:schemeClr val="tx1"/>
                </a:solidFill>
                <a:latin typeface="+mn-lt"/>
                <a:ea typeface="+mn-ea"/>
                <a:cs typeface="+mn-cs"/>
              </a:rPr>
              <a:t> toddler or </a:t>
            </a:r>
            <a:r>
              <a:rPr lang="en-US" sz="1200" b="0" i="0" kern="1200" dirty="0">
                <a:solidFill>
                  <a:schemeClr val="tx1"/>
                </a:solidFill>
                <a:latin typeface="+mn-lt"/>
                <a:ea typeface="+mn-ea"/>
                <a:cs typeface="+mn-cs"/>
              </a:rPr>
              <a:t>preschooler should not eat fish high in mercury like shark, swordfish, tilefish and King mackerel.</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Canned “white” tuna (albacore) is higher in mercury than the “light” variety; limit canned white tuna to fewer than</a:t>
            </a:r>
            <a:r>
              <a:rPr lang="en-US" sz="1200" b="0" i="0" kern="1200" baseline="0" dirty="0">
                <a:solidFill>
                  <a:schemeClr val="tx1"/>
                </a:solidFill>
                <a:latin typeface="+mn-lt"/>
                <a:ea typeface="+mn-ea"/>
                <a:cs typeface="+mn-cs"/>
              </a:rPr>
              <a:t> six</a:t>
            </a:r>
            <a:r>
              <a:rPr lang="en-US" sz="1200" b="0" i="0" kern="1200" dirty="0">
                <a:solidFill>
                  <a:schemeClr val="tx1"/>
                </a:solidFill>
                <a:latin typeface="+mn-lt"/>
                <a:ea typeface="+mn-ea"/>
                <a:cs typeface="+mn-cs"/>
              </a:rPr>
              <a:t> ounces per week.</a:t>
            </a:r>
          </a:p>
          <a:p>
            <a:endParaRPr lang="en-US" sz="1200" b="0" i="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2270927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1603714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527584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840850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3863210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2104888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latin typeface="+mn-lt"/>
                <a:ea typeface="+mn-ea"/>
                <a:cs typeface="+mn-cs"/>
              </a:rPr>
              <a:t>Food provides the energy and nutrients that babies need to be healthy. For a baby,</a:t>
            </a:r>
            <a:r>
              <a:rPr lang="en-US" sz="1200" b="0" i="0" kern="1200" baseline="0" dirty="0">
                <a:solidFill>
                  <a:schemeClr val="tx1"/>
                </a:solidFill>
                <a:latin typeface="+mn-lt"/>
                <a:ea typeface="+mn-ea"/>
                <a:cs typeface="+mn-cs"/>
              </a:rPr>
              <a:t> </a:t>
            </a:r>
            <a:r>
              <a:rPr lang="en-US" sz="1200" b="0" i="0" u="none" kern="1200" dirty="0">
                <a:solidFill>
                  <a:schemeClr val="tx1"/>
                </a:solidFill>
                <a:latin typeface="+mn-lt"/>
                <a:ea typeface="+mn-ea"/>
                <a:cs typeface="+mn-cs"/>
              </a:rPr>
              <a:t>breast milk</a:t>
            </a:r>
            <a:r>
              <a:rPr lang="en-US" sz="1200" b="0" i="0" kern="1200" dirty="0">
                <a:solidFill>
                  <a:schemeClr val="tx1"/>
                </a:solidFill>
                <a:latin typeface="+mn-lt"/>
                <a:ea typeface="+mn-ea"/>
                <a:cs typeface="+mn-cs"/>
              </a:rPr>
              <a:t> is best. It has all the necessary vitamins and minerals. Infant formulas are available for babies whose mothers are not able or decide not to breastfeed.</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Infants usually start eating solid foods between four and six months of age. If you introduce one new food at a time, you will be able to identify any foods that cause </a:t>
            </a:r>
            <a:r>
              <a:rPr lang="en-US" sz="1200" b="0" i="0" u="none" kern="1200" dirty="0">
                <a:solidFill>
                  <a:schemeClr val="tx1"/>
                </a:solidFill>
                <a:latin typeface="+mn-lt"/>
                <a:ea typeface="+mn-ea"/>
                <a:cs typeface="+mn-cs"/>
              </a:rPr>
              <a:t>allergies</a:t>
            </a:r>
            <a:r>
              <a:rPr lang="en-US" sz="1200" b="0" i="0" kern="1200" dirty="0">
                <a:solidFill>
                  <a:schemeClr val="tx1"/>
                </a:solidFill>
                <a:latin typeface="+mn-lt"/>
                <a:ea typeface="+mn-ea"/>
                <a:cs typeface="+mn-cs"/>
              </a:rPr>
              <a:t> in your baby. Some foods to stay away from include eggs, honey, peanuts (including peanut butter) and other tree nuts.</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807453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latin typeface="+mn-lt"/>
                <a:ea typeface="+mn-ea"/>
                <a:cs typeface="+mn-cs"/>
              </a:rPr>
              <a:t>During the first four</a:t>
            </a:r>
            <a:r>
              <a:rPr lang="en-US" sz="1200" b="0" i="0" kern="1200" baseline="0" dirty="0">
                <a:solidFill>
                  <a:schemeClr val="tx1"/>
                </a:solidFill>
                <a:latin typeface="+mn-lt"/>
                <a:ea typeface="+mn-ea"/>
                <a:cs typeface="+mn-cs"/>
              </a:rPr>
              <a:t> to six</a:t>
            </a:r>
            <a:r>
              <a:rPr lang="en-US" sz="1200" b="0" i="0" kern="1200" dirty="0">
                <a:solidFill>
                  <a:schemeClr val="tx1"/>
                </a:solidFill>
                <a:latin typeface="+mn-lt"/>
                <a:ea typeface="+mn-ea"/>
                <a:cs typeface="+mn-cs"/>
              </a:rPr>
              <a:t> months of life, infants need only </a:t>
            </a:r>
            <a:r>
              <a:rPr lang="en-US" sz="1200" b="0" i="0" u="none" kern="1200" dirty="0">
                <a:solidFill>
                  <a:schemeClr val="tx1"/>
                </a:solidFill>
                <a:latin typeface="+mn-lt"/>
                <a:ea typeface="+mn-ea"/>
                <a:cs typeface="+mn-cs"/>
              </a:rPr>
              <a:t>breast milk</a:t>
            </a:r>
            <a:r>
              <a:rPr lang="en-US" sz="1200" b="0" i="0" kern="1200" dirty="0">
                <a:solidFill>
                  <a:schemeClr val="tx1"/>
                </a:solidFill>
                <a:latin typeface="+mn-lt"/>
                <a:ea typeface="+mn-ea"/>
                <a:cs typeface="+mn-cs"/>
              </a:rPr>
              <a:t> or formula to meet all their nutritional needs.</a:t>
            </a:r>
          </a:p>
          <a:p>
            <a:r>
              <a:rPr lang="en-US" sz="1200" b="0" i="0" kern="1200" dirty="0">
                <a:solidFill>
                  <a:schemeClr val="tx1"/>
                </a:solidFill>
                <a:latin typeface="+mn-lt"/>
                <a:ea typeface="+mn-ea"/>
                <a:cs typeface="+mn-cs"/>
              </a:rPr>
              <a:t>If </a:t>
            </a:r>
            <a:r>
              <a:rPr lang="en-US" sz="1200" b="0" i="0" u="none" kern="1200" dirty="0">
                <a:solidFill>
                  <a:schemeClr val="tx1"/>
                </a:solidFill>
                <a:latin typeface="+mn-lt"/>
                <a:ea typeface="+mn-ea"/>
                <a:cs typeface="+mn-cs"/>
              </a:rPr>
              <a:t>breastfeeding</a:t>
            </a:r>
            <a:r>
              <a:rPr lang="en-US" sz="1200" b="0" i="0" kern="1200" dirty="0">
                <a:solidFill>
                  <a:schemeClr val="tx1"/>
                </a:solidFill>
                <a:latin typeface="+mn-lt"/>
                <a:ea typeface="+mn-ea"/>
                <a:cs typeface="+mn-cs"/>
              </a:rPr>
              <a:t>, a newborn may need to nurse 8 - 12 times per day (every two</a:t>
            </a:r>
            <a:r>
              <a:rPr lang="en-US" sz="1200" b="0" i="0" kern="1200" baseline="0" dirty="0">
                <a:solidFill>
                  <a:schemeClr val="tx1"/>
                </a:solidFill>
                <a:latin typeface="+mn-lt"/>
                <a:ea typeface="+mn-ea"/>
                <a:cs typeface="+mn-cs"/>
              </a:rPr>
              <a:t> to four</a:t>
            </a:r>
            <a:r>
              <a:rPr lang="en-US" sz="1200" b="0" i="0" kern="1200" dirty="0">
                <a:solidFill>
                  <a:schemeClr val="tx1"/>
                </a:solidFill>
                <a:latin typeface="+mn-lt"/>
                <a:ea typeface="+mn-ea"/>
                <a:cs typeface="+mn-cs"/>
              </a:rPr>
              <a:t> hours), or on demand. By four months, the baby is likely to cut back to four</a:t>
            </a:r>
            <a:r>
              <a:rPr lang="en-US" sz="1200" b="0" i="0" kern="1200" baseline="0" dirty="0">
                <a:solidFill>
                  <a:schemeClr val="tx1"/>
                </a:solidFill>
                <a:latin typeface="+mn-lt"/>
                <a:ea typeface="+mn-ea"/>
                <a:cs typeface="+mn-cs"/>
              </a:rPr>
              <a:t> to six</a:t>
            </a:r>
            <a:r>
              <a:rPr lang="en-US" sz="1200" b="0" i="0" kern="1200" dirty="0">
                <a:solidFill>
                  <a:schemeClr val="tx1"/>
                </a:solidFill>
                <a:latin typeface="+mn-lt"/>
                <a:ea typeface="+mn-ea"/>
                <a:cs typeface="+mn-cs"/>
              </a:rPr>
              <a:t> times per day; however, the quantity of breast milk consumed at each feeding will increase.</a:t>
            </a:r>
          </a:p>
          <a:p>
            <a:endParaRPr lang="en-US" sz="1200" b="0" i="0" kern="1200" dirty="0">
              <a:solidFill>
                <a:schemeClr val="tx1"/>
              </a:solidFill>
              <a:latin typeface="+mn-lt"/>
              <a:ea typeface="+mn-ea"/>
              <a:cs typeface="+mn-cs"/>
            </a:endParaRPr>
          </a:p>
          <a:p>
            <a:r>
              <a:rPr lang="en-US" dirty="0"/>
              <a:t>Formula-fed babies may need to eat about six to eight times per day, starting newborns with two to three ounces of formula per feeding (for a total of 12 - 24 ounces per day). As with breastfeeding, the number of feedings will decrease as the baby gets older, but the amount of formula will increase to approximately six to eight ounces per feeding. </a:t>
            </a:r>
          </a:p>
          <a:p>
            <a:endParaRPr lang="en-US" dirty="0"/>
          </a:p>
          <a:p>
            <a:r>
              <a:rPr lang="en-US" dirty="0"/>
              <a:t>Never give honey to an infant, as it may contain the spores that cause botulism. An infant's immune system is not fully developed to fight off this disease. </a:t>
            </a:r>
          </a:p>
          <a:p>
            <a:endParaRPr lang="en-US" dirty="0"/>
          </a:p>
          <a:p>
            <a:r>
              <a:rPr lang="en-US" dirty="0"/>
              <a:t>Although an infant may sleep through the night, waking to feed may be necessary if the infant is not eating enough during the day or if he or she is underweight. Routine check-ups with a physician to monitor the child's growth will ensure he or she is eating adequately during the day. A doctor or dietitian will inform parents if waking to feed is recommended.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4052491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four to six months of age, an infant should be consuming 28 - 45 ounces of formula per day and is often ready to start the transition to solid foods. Starting solids too soon may cause the infant to choke if he or she is not physically ready. </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There are several developmental milestones to indicate an infant is ready to eat solid foods:</a:t>
            </a:r>
          </a:p>
          <a:p>
            <a:pPr>
              <a:buFont typeface="Arial" pitchFamily="34" charset="0"/>
              <a:buChar char="•"/>
            </a:pPr>
            <a:r>
              <a:rPr lang="en-US" sz="1200" b="0" i="0" kern="1200" dirty="0">
                <a:solidFill>
                  <a:schemeClr val="tx1"/>
                </a:solidFill>
                <a:latin typeface="+mn-lt"/>
                <a:ea typeface="+mn-ea"/>
                <a:cs typeface="+mn-cs"/>
              </a:rPr>
              <a:t> The baby can show fullness by turning the head away or by not opening the mouth</a:t>
            </a:r>
          </a:p>
          <a:p>
            <a:pPr>
              <a:buFont typeface="Arial" pitchFamily="34" charset="0"/>
              <a:buChar char="•"/>
            </a:pPr>
            <a:r>
              <a:rPr lang="en-US" sz="1200" b="0" i="0" kern="1200" dirty="0">
                <a:solidFill>
                  <a:schemeClr val="tx1"/>
                </a:solidFill>
                <a:latin typeface="+mn-lt"/>
                <a:ea typeface="+mn-ea"/>
                <a:cs typeface="+mn-cs"/>
              </a:rPr>
              <a:t> The baby begins showing interest in food when others are eating.</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Start solid feedings with iron-fortified baby rice cereal mixed with breast milk or formula to a thin consistency. The cereal may be mixed to a thicker consistency as the baby learns to control it in his mouth.</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Initially, offer cereal two times per day in servings of one</a:t>
            </a:r>
            <a:r>
              <a:rPr lang="en-US" sz="1200" b="0" i="0" kern="1200" baseline="0" dirty="0">
                <a:solidFill>
                  <a:schemeClr val="tx1"/>
                </a:solidFill>
                <a:latin typeface="+mn-lt"/>
                <a:ea typeface="+mn-ea"/>
                <a:cs typeface="+mn-cs"/>
              </a:rPr>
              <a:t> to two</a:t>
            </a:r>
            <a:r>
              <a:rPr lang="en-US" sz="1200" b="0" i="0" kern="1200" dirty="0">
                <a:solidFill>
                  <a:schemeClr val="tx1"/>
                </a:solidFill>
                <a:latin typeface="+mn-lt"/>
                <a:ea typeface="+mn-ea"/>
                <a:cs typeface="+mn-cs"/>
              </a:rPr>
              <a:t> tablespoons (dry amount, before mixing with formula or breast milk).</a:t>
            </a:r>
          </a:p>
          <a:p>
            <a:r>
              <a:rPr lang="en-US" sz="1200" b="0" i="0" kern="1200" dirty="0">
                <a:solidFill>
                  <a:schemeClr val="tx1"/>
                </a:solidFill>
                <a:latin typeface="+mn-lt"/>
                <a:ea typeface="+mn-ea"/>
                <a:cs typeface="+mn-cs"/>
              </a:rPr>
              <a:t>Gradually increase to three</a:t>
            </a:r>
            <a:r>
              <a:rPr lang="en-US" sz="1200" b="0" i="0" kern="1200" baseline="0" dirty="0">
                <a:solidFill>
                  <a:schemeClr val="tx1"/>
                </a:solidFill>
                <a:latin typeface="+mn-lt"/>
                <a:ea typeface="+mn-ea"/>
                <a:cs typeface="+mn-cs"/>
              </a:rPr>
              <a:t> to four</a:t>
            </a:r>
            <a:r>
              <a:rPr lang="en-US" sz="1200" b="0" i="0" kern="1200" dirty="0">
                <a:solidFill>
                  <a:schemeClr val="tx1"/>
                </a:solidFill>
                <a:latin typeface="+mn-lt"/>
                <a:ea typeface="+mn-ea"/>
                <a:cs typeface="+mn-cs"/>
              </a:rPr>
              <a:t> tablespoons of cereal.</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Cereal should not be given in a bottle unless a doctor or dietitian recommends it, for example, for </a:t>
            </a:r>
            <a:r>
              <a:rPr lang="en-US" sz="1200" b="0" i="0" u="none" kern="1200" dirty="0">
                <a:solidFill>
                  <a:schemeClr val="tx1"/>
                </a:solidFill>
                <a:latin typeface="+mn-lt"/>
                <a:ea typeface="+mn-ea"/>
                <a:cs typeface="+mn-cs"/>
              </a:rPr>
              <a:t>reflux</a:t>
            </a:r>
            <a:r>
              <a:rPr lang="en-US" sz="1200" b="0" i="0" kern="1200" dirty="0">
                <a:solidFill>
                  <a:schemeClr val="tx1"/>
                </a:solidFill>
                <a:latin typeface="+mn-lt"/>
                <a:ea typeface="+mn-ea"/>
                <a:cs typeface="+mn-cs"/>
              </a:rPr>
              <a:t>.</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Once the baby is eating rice cereal routinely, iron-fortified instant cereals may be introduced. Only introduce one new cereal per week. Intolerance or allergy can be monitored.</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Never put a child to bed with a bottle as this can cause </a:t>
            </a:r>
            <a:r>
              <a:rPr lang="en-US" sz="1200" b="0" i="0" u="none" kern="1200" dirty="0">
                <a:solidFill>
                  <a:schemeClr val="tx1"/>
                </a:solidFill>
                <a:latin typeface="+mn-lt"/>
                <a:ea typeface="+mn-ea"/>
                <a:cs typeface="+mn-cs"/>
              </a:rPr>
              <a:t>bottle mouth</a:t>
            </a:r>
            <a:r>
              <a:rPr lang="en-US" sz="1200" b="0" i="0" kern="1200" dirty="0">
                <a:solidFill>
                  <a:schemeClr val="tx1"/>
                </a:solidFill>
                <a:latin typeface="+mn-lt"/>
                <a:ea typeface="+mn-ea"/>
                <a:cs typeface="+mn-cs"/>
              </a:rPr>
              <a:t>, resulting in </a:t>
            </a:r>
            <a:r>
              <a:rPr lang="en-US" sz="1200" b="0" i="0" u="none" kern="1200" dirty="0">
                <a:solidFill>
                  <a:schemeClr val="tx1"/>
                </a:solidFill>
                <a:latin typeface="+mn-lt"/>
                <a:ea typeface="+mn-ea"/>
                <a:cs typeface="+mn-cs"/>
              </a:rPr>
              <a:t>tooth decay</a:t>
            </a:r>
            <a:r>
              <a:rPr lang="en-US" sz="1200" b="0" i="0" kern="1200" dirty="0">
                <a:solidFill>
                  <a:schemeClr val="tx1"/>
                </a:solidFill>
                <a:latin typeface="+mn-lt"/>
                <a:ea typeface="+mn-ea"/>
                <a:cs typeface="+mn-cs"/>
              </a:rPr>
              <a:t>. Use plain water if a bottle is necessary. Discuss the water with a physician. (In some cases, use of excess water can lead to seizures in children.)</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207208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kern="1200" dirty="0">
                <a:solidFill>
                  <a:schemeClr val="tx1"/>
                </a:solidFill>
                <a:latin typeface="+mn-lt"/>
                <a:ea typeface="+mn-ea"/>
                <a:cs typeface="+mn-cs"/>
              </a:rPr>
              <a:t>Continue to offer breast milk or formula three</a:t>
            </a:r>
            <a:r>
              <a:rPr lang="en-US" sz="1200" b="0" i="0" kern="1200" baseline="0" dirty="0">
                <a:solidFill>
                  <a:schemeClr val="tx1"/>
                </a:solidFill>
                <a:latin typeface="+mn-lt"/>
                <a:ea typeface="+mn-ea"/>
                <a:cs typeface="+mn-cs"/>
              </a:rPr>
              <a:t> to five </a:t>
            </a:r>
            <a:r>
              <a:rPr lang="en-US" sz="1200" b="0" i="0" kern="1200" dirty="0">
                <a:solidFill>
                  <a:schemeClr val="tx1"/>
                </a:solidFill>
                <a:latin typeface="+mn-lt"/>
                <a:ea typeface="+mn-ea"/>
                <a:cs typeface="+mn-cs"/>
              </a:rPr>
              <a:t>times per day. Cow's milk is not recommended by the American Academy of Pediatrics for children under one</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year old.</a:t>
            </a:r>
          </a:p>
          <a:p>
            <a:pPr>
              <a:buFont typeface="Arial" pitchFamily="34" charset="0"/>
              <a:buChar char="•"/>
            </a:pPr>
            <a:endParaRPr lang="en-US" sz="1200" b="0" i="0" kern="1200" dirty="0">
              <a:solidFill>
                <a:schemeClr val="tx1"/>
              </a:solidFill>
              <a:latin typeface="+mn-lt"/>
              <a:ea typeface="+mn-ea"/>
              <a:cs typeface="+mn-cs"/>
            </a:endParaRPr>
          </a:p>
          <a:p>
            <a:pPr marL="171450" indent="-171450">
              <a:buFont typeface="Arial" pitchFamily="34" charset="0"/>
              <a:buChar char="•"/>
            </a:pPr>
            <a:r>
              <a:rPr lang="en-US" sz="1200" b="0" i="0" kern="1200" dirty="0">
                <a:solidFill>
                  <a:schemeClr val="tx1"/>
                </a:solidFill>
                <a:latin typeface="+mn-lt"/>
                <a:ea typeface="+mn-ea"/>
                <a:cs typeface="+mn-cs"/>
              </a:rPr>
              <a:t>The baby will begin drinking less formula or breast milk once solid foods become a source of nutrition.</a:t>
            </a:r>
          </a:p>
          <a:p>
            <a:pPr>
              <a:buFont typeface="Arial" pitchFamily="34" charset="0"/>
              <a:buChar char="•"/>
            </a:pPr>
            <a:endParaRPr lang="en-US" sz="1200" b="0" i="0" kern="1200" dirty="0">
              <a:solidFill>
                <a:schemeClr val="tx1"/>
              </a:solidFill>
              <a:latin typeface="+mn-lt"/>
              <a:ea typeface="+mn-ea"/>
              <a:cs typeface="+mn-cs"/>
            </a:endParaRPr>
          </a:p>
          <a:p>
            <a:pPr marL="171450" indent="-171450">
              <a:buFont typeface="Arial" pitchFamily="34" charset="0"/>
              <a:buChar char="•"/>
            </a:pPr>
            <a:r>
              <a:rPr lang="en-US" sz="1200" b="0" i="0" kern="1200" dirty="0">
                <a:solidFill>
                  <a:schemeClr val="tx1"/>
                </a:solidFill>
                <a:latin typeface="+mn-lt"/>
                <a:ea typeface="+mn-ea"/>
                <a:cs typeface="+mn-cs"/>
              </a:rPr>
              <a:t>After a baby has tried a variety of different baby cereals, try strained fruits and vegetables.</a:t>
            </a:r>
          </a:p>
          <a:p>
            <a:pPr>
              <a:buFont typeface="Arial" pitchFamily="34" charset="0"/>
              <a:buChar char="•"/>
            </a:pPr>
            <a:endParaRPr lang="en-US" sz="1200" b="0" i="0" kern="1200" dirty="0">
              <a:solidFill>
                <a:schemeClr val="tx1"/>
              </a:solidFill>
              <a:latin typeface="+mn-lt"/>
              <a:ea typeface="+mn-ea"/>
              <a:cs typeface="+mn-cs"/>
            </a:endParaRPr>
          </a:p>
          <a:p>
            <a:pPr marL="171450" indent="-171450">
              <a:buFont typeface="Arial" pitchFamily="34" charset="0"/>
              <a:buChar char="•"/>
            </a:pPr>
            <a:r>
              <a:rPr lang="en-US" sz="1200" b="0" i="0" kern="1200" dirty="0">
                <a:solidFill>
                  <a:schemeClr val="tx1"/>
                </a:solidFill>
                <a:latin typeface="+mn-lt"/>
                <a:ea typeface="+mn-ea"/>
                <a:cs typeface="+mn-cs"/>
              </a:rPr>
              <a:t>For strained fruits and vegetables, introduce one at a time, waiting three to five days in between to check for any allergic reaction.</a:t>
            </a:r>
          </a:p>
          <a:p>
            <a:pPr>
              <a:buFont typeface="Arial" pitchFamily="34" charset="0"/>
              <a:buChar char="•"/>
            </a:pPr>
            <a:endParaRPr lang="en-US" sz="1200" b="0" i="0" kern="1200" dirty="0">
              <a:solidFill>
                <a:schemeClr val="tx1"/>
              </a:solidFill>
              <a:latin typeface="+mn-lt"/>
              <a:ea typeface="+mn-ea"/>
              <a:cs typeface="+mn-cs"/>
            </a:endParaRPr>
          </a:p>
          <a:p>
            <a:pPr marL="171450" indent="-171450">
              <a:buFont typeface="Arial" pitchFamily="34" charset="0"/>
              <a:buChar char="•"/>
            </a:pPr>
            <a:r>
              <a:rPr lang="en-US" sz="1200" b="0" i="0" kern="1200" dirty="0">
                <a:solidFill>
                  <a:schemeClr val="tx1"/>
                </a:solidFill>
                <a:latin typeface="+mn-lt"/>
                <a:ea typeface="+mn-ea"/>
                <a:cs typeface="+mn-cs"/>
              </a:rPr>
              <a:t>Start with plain vegetables such as green peas, potatoes, carrots, sweet potatoes, squash, beans</a:t>
            </a:r>
            <a:r>
              <a:rPr lang="en-US" sz="1200" b="0" i="0" kern="1200" baseline="0" dirty="0">
                <a:solidFill>
                  <a:schemeClr val="tx1"/>
                </a:solidFill>
                <a:latin typeface="+mn-lt"/>
                <a:ea typeface="+mn-ea"/>
                <a:cs typeface="+mn-cs"/>
              </a:rPr>
              <a:t> and</a:t>
            </a:r>
            <a:r>
              <a:rPr lang="en-US" sz="1200" b="0" i="0" kern="1200" dirty="0">
                <a:solidFill>
                  <a:schemeClr val="tx1"/>
                </a:solidFill>
                <a:latin typeface="+mn-lt"/>
                <a:ea typeface="+mn-ea"/>
                <a:cs typeface="+mn-cs"/>
              </a:rPr>
              <a:t> beets;</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and plain fruits such as bananas, applesauce, apricots, pears, peaches and melon.</a:t>
            </a:r>
          </a:p>
          <a:p>
            <a:pPr>
              <a:buFont typeface="Arial" pitchFamily="34" charset="0"/>
              <a:buChar char="•"/>
            </a:pPr>
            <a:endParaRPr lang="en-US" sz="1200" b="0" i="0" kern="1200" dirty="0">
              <a:solidFill>
                <a:schemeClr val="tx1"/>
              </a:solidFill>
              <a:latin typeface="+mn-lt"/>
              <a:ea typeface="+mn-ea"/>
              <a:cs typeface="+mn-cs"/>
            </a:endParaRPr>
          </a:p>
          <a:p>
            <a:pPr marL="171450" indent="-171450">
              <a:buFont typeface="Arial" pitchFamily="34" charset="0"/>
              <a:buChar char="•"/>
            </a:pPr>
            <a:r>
              <a:rPr lang="en-US" sz="1200" b="0" i="0" kern="1200" dirty="0">
                <a:solidFill>
                  <a:schemeClr val="tx1"/>
                </a:solidFill>
                <a:latin typeface="+mn-lt"/>
                <a:ea typeface="+mn-ea"/>
                <a:cs typeface="+mn-cs"/>
              </a:rPr>
              <a:t>Some dietitians recommend introducing a few vegetables before fruits, as the fruit's sweetness may make a less-sweet food such as vegetables less appealing.</a:t>
            </a:r>
          </a:p>
          <a:p>
            <a:pPr>
              <a:buFont typeface="Arial" pitchFamily="34" charset="0"/>
              <a:buChar char="•"/>
            </a:pPr>
            <a:endParaRPr lang="en-US" sz="1200" b="0" i="0" kern="1200" dirty="0">
              <a:solidFill>
                <a:schemeClr val="tx1"/>
              </a:solidFill>
              <a:latin typeface="+mn-lt"/>
              <a:ea typeface="+mn-ea"/>
              <a:cs typeface="+mn-cs"/>
            </a:endParaRPr>
          </a:p>
          <a:p>
            <a:pPr marL="171450" indent="-171450">
              <a:buFont typeface="Arial" pitchFamily="34" charset="0"/>
              <a:buChar char="•"/>
            </a:pPr>
            <a:r>
              <a:rPr lang="en-US" sz="1200" b="0" i="0" kern="1200" dirty="0">
                <a:solidFill>
                  <a:schemeClr val="tx1"/>
                </a:solidFill>
                <a:latin typeface="+mn-lt"/>
                <a:ea typeface="+mn-ea"/>
                <a:cs typeface="+mn-cs"/>
              </a:rPr>
              <a:t>Give fruits and vegetables in two-to three-tablespoon servings, and offer about four servings per day.</a:t>
            </a:r>
          </a:p>
          <a:p>
            <a:pPr>
              <a:buFont typeface="Arial" pitchFamily="34" charset="0"/>
              <a:buChar char="•"/>
            </a:pPr>
            <a:endParaRPr lang="en-US" sz="1200" b="0" i="0" kern="1200" dirty="0">
              <a:solidFill>
                <a:schemeClr val="tx1"/>
              </a:solidFill>
              <a:latin typeface="+mn-lt"/>
              <a:ea typeface="+mn-ea"/>
              <a:cs typeface="+mn-cs"/>
            </a:endParaRPr>
          </a:p>
          <a:p>
            <a:pPr marL="171450" indent="-171450">
              <a:buFont typeface="Arial" pitchFamily="34" charset="0"/>
              <a:buChar char="•"/>
            </a:pPr>
            <a:r>
              <a:rPr lang="en-US" sz="1200" b="0" i="0" kern="1200" dirty="0">
                <a:solidFill>
                  <a:schemeClr val="tx1"/>
                </a:solidFill>
                <a:latin typeface="+mn-lt"/>
                <a:ea typeface="+mn-ea"/>
                <a:cs typeface="+mn-cs"/>
              </a:rPr>
              <a:t>Amounts of fruits and vegetables eaten per day will vary between two tablespoons and two cups depending on the size of the child and how well the child eats fruits and vegetables. The consistency of foods offered may be gradually changed as the child acclimates. </a:t>
            </a:r>
          </a:p>
          <a:p>
            <a:pPr marL="171450" indent="-171450">
              <a:buFont typeface="Arial" pitchFamily="34" charset="0"/>
              <a:buChar char="•"/>
            </a:pPr>
            <a:endParaRPr lang="en-US" sz="1200" b="0" i="0" kern="1200" dirty="0">
              <a:solidFill>
                <a:schemeClr val="tx1"/>
              </a:solidFill>
              <a:latin typeface="+mn-lt"/>
              <a:ea typeface="+mn-ea"/>
              <a:cs typeface="+mn-cs"/>
            </a:endParaRPr>
          </a:p>
          <a:p>
            <a:pPr marL="171450" indent="-171450">
              <a:buFont typeface="Arial" pitchFamily="34" charset="0"/>
              <a:buChar char="•"/>
            </a:pPr>
            <a:r>
              <a:rPr lang="en-US" sz="1200" b="0" i="0" kern="1200" dirty="0">
                <a:solidFill>
                  <a:schemeClr val="tx1"/>
                </a:solidFill>
                <a:latin typeface="+mn-lt"/>
                <a:ea typeface="+mn-ea"/>
                <a:cs typeface="+mn-cs"/>
              </a:rPr>
              <a:t>Finger foods may be offered in small amounts, but avoid foods such as apple chunks or slices, grapes, hot dogs, sausages, peanut butter, popcorn, nuts, seeds, round candies, and hard chunks of uncooked vegetables that may cause choking.</a:t>
            </a:r>
          </a:p>
          <a:p>
            <a:pPr>
              <a:buFont typeface="Arial" pitchFamily="34" charset="0"/>
              <a:buChar char="•"/>
            </a:pPr>
            <a:endParaRPr lang="en-US" sz="1200" b="0" i="0" kern="1200" dirty="0">
              <a:solidFill>
                <a:schemeClr val="tx1"/>
              </a:solidFill>
              <a:latin typeface="+mn-lt"/>
              <a:ea typeface="+mn-ea"/>
              <a:cs typeface="+mn-cs"/>
            </a:endParaRPr>
          </a:p>
          <a:p>
            <a:pPr marL="171450" indent="-171450">
              <a:buFont typeface="Arial" pitchFamily="34" charset="0"/>
              <a:buChar char="•"/>
            </a:pPr>
            <a:r>
              <a:rPr lang="en-US" sz="1200" b="0" i="0" kern="1200" dirty="0">
                <a:solidFill>
                  <a:schemeClr val="tx1"/>
                </a:solidFill>
                <a:latin typeface="+mn-lt"/>
                <a:ea typeface="+mn-ea"/>
                <a:cs typeface="+mn-cs"/>
              </a:rPr>
              <a:t>Soft cooked vegetables, washed and peeled fruits, graham crackers, melba toast</a:t>
            </a:r>
            <a:r>
              <a:rPr lang="en-US" sz="1200" b="0" i="0" kern="1200" baseline="0" dirty="0">
                <a:solidFill>
                  <a:schemeClr val="tx1"/>
                </a:solidFill>
                <a:latin typeface="+mn-lt"/>
                <a:ea typeface="+mn-ea"/>
                <a:cs typeface="+mn-cs"/>
              </a:rPr>
              <a:t> and</a:t>
            </a:r>
            <a:r>
              <a:rPr lang="en-US" sz="1200" b="0" i="0" kern="1200" dirty="0">
                <a:solidFill>
                  <a:schemeClr val="tx1"/>
                </a:solidFill>
                <a:latin typeface="+mn-lt"/>
                <a:ea typeface="+mn-ea"/>
                <a:cs typeface="+mn-cs"/>
              </a:rPr>
              <a:t> noodles are good finger foods. Salty or sugary foods are not</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recommended. </a:t>
            </a:r>
            <a:r>
              <a:rPr lang="en-US" sz="1200" b="0" i="0" u="none" kern="1200" dirty="0">
                <a:solidFill>
                  <a:schemeClr val="tx1"/>
                </a:solidFill>
                <a:latin typeface="+mn-lt"/>
                <a:ea typeface="+mn-ea"/>
                <a:cs typeface="+mn-cs"/>
              </a:rPr>
              <a:t>Teething</a:t>
            </a:r>
            <a:r>
              <a:rPr lang="en-US" sz="1200" b="0" i="0" kern="1200" dirty="0">
                <a:solidFill>
                  <a:schemeClr val="tx1"/>
                </a:solidFill>
                <a:latin typeface="+mn-lt"/>
                <a:ea typeface="+mn-ea"/>
                <a:cs typeface="+mn-cs"/>
              </a:rPr>
              <a:t> foods, such as toast strips, unsalted crackers, bagels, and teething biscuits may also be introduced at this time.</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078979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kern="1200" dirty="0">
                <a:solidFill>
                  <a:schemeClr val="tx1"/>
                </a:solidFill>
                <a:latin typeface="+mn-lt"/>
                <a:ea typeface="+mn-ea"/>
                <a:cs typeface="+mn-cs"/>
              </a:rPr>
              <a:t>Breast milk or formula should be offered three to four times per day at this age. Cow's milk is not recommended by the American Academy of Pediatrics for children under one year old.</a:t>
            </a:r>
          </a:p>
          <a:p>
            <a:pPr>
              <a:buFont typeface="Arial" pitchFamily="34" charset="0"/>
              <a:buChar char="•"/>
            </a:pPr>
            <a:endParaRPr lang="en-US" sz="1200" b="0" i="0" kern="1200" dirty="0">
              <a:solidFill>
                <a:schemeClr val="tx1"/>
              </a:solidFill>
              <a:latin typeface="+mn-lt"/>
              <a:ea typeface="+mn-ea"/>
              <a:cs typeface="+mn-cs"/>
            </a:endParaRPr>
          </a:p>
          <a:p>
            <a:pPr marL="171450" indent="-171450">
              <a:buFont typeface="Arial" pitchFamily="34" charset="0"/>
              <a:buChar char="•"/>
            </a:pPr>
            <a:r>
              <a:rPr lang="en-US" sz="1200" b="0" i="0" kern="1200" dirty="0">
                <a:solidFill>
                  <a:schemeClr val="tx1"/>
                </a:solidFill>
                <a:latin typeface="+mn-lt"/>
                <a:ea typeface="+mn-ea"/>
                <a:cs typeface="+mn-cs"/>
              </a:rPr>
              <a:t>At 8 - 12 months of age, a baby will be ready to try strained or finely chopped meats. For breastfed infants, start meats at eight months of age (breast milk is not a rich source of iron, but infants have adequate iron stores to last until eight months of age when iron-rich foods such as meats can be given).</a:t>
            </a:r>
          </a:p>
          <a:p>
            <a:pPr>
              <a:buFont typeface="Arial" pitchFamily="34" charset="0"/>
              <a:buChar char="•"/>
            </a:pPr>
            <a:endParaRPr lang="en-US" sz="1200" b="0" i="0" kern="1200" dirty="0">
              <a:solidFill>
                <a:schemeClr val="tx1"/>
              </a:solidFill>
              <a:latin typeface="+mn-lt"/>
              <a:ea typeface="+mn-ea"/>
              <a:cs typeface="+mn-cs"/>
            </a:endParaRPr>
          </a:p>
          <a:p>
            <a:pPr marL="171450" indent="-171450">
              <a:buFont typeface="Arial" pitchFamily="34" charset="0"/>
              <a:buChar char="•"/>
            </a:pPr>
            <a:r>
              <a:rPr lang="en-US" sz="1200" b="0" i="0" kern="1200" dirty="0">
                <a:solidFill>
                  <a:schemeClr val="tx1"/>
                </a:solidFill>
                <a:latin typeface="+mn-lt"/>
                <a:ea typeface="+mn-ea"/>
                <a:cs typeface="+mn-cs"/>
              </a:rPr>
              <a:t>As with other foods, offer only one new meat per week in three to four tablespoon servings.</a:t>
            </a:r>
            <a:r>
              <a:rPr lang="en-US" sz="1200" b="0" i="0" kern="1200" baseline="0" dirty="0">
                <a:solidFill>
                  <a:schemeClr val="tx1"/>
                </a:solidFill>
                <a:latin typeface="+mn-lt"/>
                <a:ea typeface="+mn-ea"/>
                <a:cs typeface="+mn-cs"/>
              </a:rPr>
              <a:t> U</a:t>
            </a:r>
            <a:r>
              <a:rPr lang="en-US" sz="1200" b="0" i="0" kern="1200" dirty="0">
                <a:solidFill>
                  <a:schemeClr val="tx1"/>
                </a:solidFill>
                <a:latin typeface="+mn-lt"/>
                <a:ea typeface="+mn-ea"/>
                <a:cs typeface="+mn-cs"/>
              </a:rPr>
              <a:t>se strained and finely ground meats, frankfurters or meat sticks. Serving sizes for fruits and vegetables increase to three to four tablespoons, four times per day. Eggs may be given three</a:t>
            </a:r>
            <a:r>
              <a:rPr lang="en-US" sz="1200" b="0" i="0" kern="1200" baseline="0" dirty="0">
                <a:solidFill>
                  <a:schemeClr val="tx1"/>
                </a:solidFill>
                <a:latin typeface="+mn-lt"/>
                <a:ea typeface="+mn-ea"/>
                <a:cs typeface="+mn-cs"/>
              </a:rPr>
              <a:t> to four</a:t>
            </a:r>
            <a:r>
              <a:rPr lang="en-US" sz="1200" b="0" i="0" kern="1200" dirty="0">
                <a:solidFill>
                  <a:schemeClr val="tx1"/>
                </a:solidFill>
                <a:latin typeface="+mn-lt"/>
                <a:ea typeface="+mn-ea"/>
                <a:cs typeface="+mn-cs"/>
              </a:rPr>
              <a:t> times per week, but only the yolk until the baby is one</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year</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old, as some babies are sensitive to egg whites.</a:t>
            </a:r>
          </a:p>
          <a:p>
            <a:pPr marL="171450" indent="-171450">
              <a:buFont typeface="Arial" pitchFamily="34" charset="0"/>
              <a:buChar char="•"/>
            </a:pPr>
            <a:endParaRPr lang="en-US" sz="1200" b="0" i="0" kern="1200" dirty="0">
              <a:solidFill>
                <a:schemeClr val="tx1"/>
              </a:solidFill>
              <a:latin typeface="+mn-lt"/>
              <a:ea typeface="+mn-ea"/>
              <a:cs typeface="+mn-cs"/>
            </a:endParaRPr>
          </a:p>
          <a:p>
            <a:pPr marL="171450" indent="-171450">
              <a:buFont typeface="Arial" pitchFamily="34" charset="0"/>
              <a:buChar char="•"/>
            </a:pPr>
            <a:r>
              <a:rPr lang="en-US" sz="1200" b="0" i="0" kern="1200" dirty="0">
                <a:solidFill>
                  <a:schemeClr val="tx1"/>
                </a:solidFill>
                <a:latin typeface="+mn-lt"/>
                <a:ea typeface="+mn-ea"/>
                <a:cs typeface="+mn-cs"/>
              </a:rPr>
              <a:t>By the age of one, most children are off the bottle. If the child still uses a bottle, it should contain water only.</a:t>
            </a:r>
          </a:p>
          <a:p>
            <a:pPr marL="171450" indent="-171450">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954765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kern="1200" dirty="0">
                <a:solidFill>
                  <a:schemeClr val="tx1"/>
                </a:solidFill>
                <a:latin typeface="+mn-lt"/>
                <a:ea typeface="+mn-ea"/>
                <a:cs typeface="+mn-cs"/>
              </a:rPr>
              <a:t>After a baby is one</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year old, whole milk may replace breast milk or formula. Children under the age of two should not be given low-fat milk (2%, 1%, or skim) as they need the additional calories from fat to ensure proper growth and development.</a:t>
            </a:r>
          </a:p>
          <a:p>
            <a:pPr>
              <a:buFont typeface="Arial" pitchFamily="34" charset="0"/>
              <a:buChar char="•"/>
            </a:pPr>
            <a:endParaRPr lang="en-US" sz="1200" b="0" i="0" kern="1200" dirty="0">
              <a:solidFill>
                <a:schemeClr val="tx1"/>
              </a:solidFill>
              <a:latin typeface="+mn-lt"/>
              <a:ea typeface="+mn-ea"/>
              <a:cs typeface="+mn-cs"/>
            </a:endParaRPr>
          </a:p>
          <a:p>
            <a:pPr marL="171450" indent="-171450">
              <a:buFont typeface="Arial" pitchFamily="34" charset="0"/>
              <a:buChar char="•"/>
            </a:pPr>
            <a:r>
              <a:rPr lang="en-US" sz="1200" b="0" i="0" kern="1200" dirty="0">
                <a:solidFill>
                  <a:schemeClr val="tx1"/>
                </a:solidFill>
                <a:latin typeface="+mn-lt"/>
                <a:ea typeface="+mn-ea"/>
                <a:cs typeface="+mn-cs"/>
              </a:rPr>
              <a:t>Children under the age of one should not be given whole milk as it has been shown to cause low blood counts. Cheese, cottage cheese, and yogurt, however, may be given in small amounts.</a:t>
            </a:r>
          </a:p>
          <a:p>
            <a:pPr>
              <a:buFont typeface="Arial" pitchFamily="34" charset="0"/>
              <a:buChar char="•"/>
            </a:pPr>
            <a:endParaRPr lang="en-US" sz="1200" b="0" i="0" kern="1200" dirty="0">
              <a:solidFill>
                <a:schemeClr val="tx1"/>
              </a:solidFill>
              <a:latin typeface="+mn-lt"/>
              <a:ea typeface="+mn-ea"/>
              <a:cs typeface="+mn-cs"/>
            </a:endParaRPr>
          </a:p>
          <a:p>
            <a:pPr marL="171450" indent="-171450">
              <a:buFont typeface="Arial" pitchFamily="34" charset="0"/>
              <a:buChar char="•"/>
            </a:pPr>
            <a:r>
              <a:rPr lang="en-US" sz="1200" b="0" i="0" kern="1200" dirty="0">
                <a:solidFill>
                  <a:schemeClr val="tx1"/>
                </a:solidFill>
                <a:latin typeface="+mn-lt"/>
                <a:ea typeface="+mn-ea"/>
                <a:cs typeface="+mn-cs"/>
              </a:rPr>
              <a:t>The one-year-old child should be getting much of his</a:t>
            </a:r>
            <a:r>
              <a:rPr lang="en-US" sz="1200" b="0" i="0" kern="1200" baseline="0" dirty="0">
                <a:solidFill>
                  <a:schemeClr val="tx1"/>
                </a:solidFill>
                <a:latin typeface="+mn-lt"/>
                <a:ea typeface="+mn-ea"/>
                <a:cs typeface="+mn-cs"/>
              </a:rPr>
              <a:t> or her</a:t>
            </a:r>
            <a:r>
              <a:rPr lang="en-US" sz="1200" b="0" i="0" kern="1200" dirty="0">
                <a:solidFill>
                  <a:schemeClr val="tx1"/>
                </a:solidFill>
                <a:latin typeface="+mn-lt"/>
                <a:ea typeface="+mn-ea"/>
                <a:cs typeface="+mn-cs"/>
              </a:rPr>
              <a:t> nutrition from meats, fruits and vegetables, breads and grains, and the dairy group, especially whole milk.</a:t>
            </a:r>
          </a:p>
          <a:p>
            <a:pPr>
              <a:buFont typeface="Arial" pitchFamily="34" charset="0"/>
              <a:buChar char="•"/>
            </a:pPr>
            <a:endParaRPr lang="en-US" sz="1200" b="0" i="0" kern="1200" dirty="0">
              <a:solidFill>
                <a:schemeClr val="tx1"/>
              </a:solidFill>
              <a:latin typeface="+mn-lt"/>
              <a:ea typeface="+mn-ea"/>
              <a:cs typeface="+mn-cs"/>
            </a:endParaRPr>
          </a:p>
          <a:p>
            <a:pPr marL="171450" indent="-171450">
              <a:buFont typeface="Arial" pitchFamily="34" charset="0"/>
              <a:buChar char="•"/>
            </a:pPr>
            <a:r>
              <a:rPr lang="en-US" sz="1200" b="0" i="0" kern="1200" dirty="0">
                <a:solidFill>
                  <a:schemeClr val="tx1"/>
                </a:solidFill>
                <a:latin typeface="+mn-lt"/>
                <a:ea typeface="+mn-ea"/>
                <a:cs typeface="+mn-cs"/>
              </a:rPr>
              <a:t>Providing a variety of foods will help to ensure enough vitamins and minerals. Toddlers do not grow as rapidly as babies do, so their nutritional needs relative to their size decrease during the second year of life. Although they continue to gain weight, they no longer double their weight as infants do.</a:t>
            </a:r>
          </a:p>
          <a:p>
            <a:pPr>
              <a:buFont typeface="Arial" pitchFamily="34" charset="0"/>
              <a:buChar char="•"/>
            </a:pPr>
            <a:endParaRPr lang="en-US" sz="1200" b="0" i="0" kern="1200" dirty="0">
              <a:solidFill>
                <a:schemeClr val="tx1"/>
              </a:solidFill>
              <a:latin typeface="+mn-lt"/>
              <a:ea typeface="+mn-ea"/>
              <a:cs typeface="+mn-cs"/>
            </a:endParaRPr>
          </a:p>
          <a:p>
            <a:pPr marL="171450" indent="-171450">
              <a:buFont typeface="Arial" pitchFamily="34" charset="0"/>
              <a:buChar char="•"/>
            </a:pPr>
            <a:r>
              <a:rPr lang="en-US" sz="1200" b="0" i="0" kern="1200" dirty="0">
                <a:solidFill>
                  <a:schemeClr val="tx1"/>
                </a:solidFill>
                <a:latin typeface="+mn-lt"/>
                <a:ea typeface="+mn-ea"/>
                <a:cs typeface="+mn-cs"/>
              </a:rPr>
              <a:t>Keep in mind, however, that toddlers are becoming more and more active as they learn to crawl and walk. Toddlers and small children will usually eat only small amounts at one time, but will eat frequently (4 - 6 times) throughout the day, so snacking is strongly encouraged.</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2053815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kern="1200" dirty="0">
                <a:solidFill>
                  <a:schemeClr val="tx1"/>
                </a:solidFill>
                <a:latin typeface="+mn-lt"/>
                <a:ea typeface="+mn-ea"/>
                <a:cs typeface="+mn-cs"/>
              </a:rPr>
              <a:t>A fussy baby may need attention rather than food.</a:t>
            </a:r>
          </a:p>
          <a:p>
            <a:pPr marL="171450" indent="-171450">
              <a:buFont typeface="Arial" pitchFamily="34" charset="0"/>
              <a:buChar char="•"/>
            </a:pPr>
            <a:r>
              <a:rPr lang="en-US" sz="1200" b="0" i="0" kern="1200" dirty="0">
                <a:solidFill>
                  <a:schemeClr val="tx1"/>
                </a:solidFill>
                <a:latin typeface="+mn-lt"/>
                <a:ea typeface="+mn-ea"/>
                <a:cs typeface="+mn-cs"/>
              </a:rPr>
              <a:t>Caffeine products are not recommended (soft drinks, coffee, tea, chocolate).</a:t>
            </a:r>
          </a:p>
          <a:p>
            <a:pPr marL="171450" indent="-171450">
              <a:buFont typeface="Arial" pitchFamily="34" charset="0"/>
              <a:buChar char="•"/>
            </a:pPr>
            <a:r>
              <a:rPr lang="en-US" sz="1200" b="0" i="0" kern="1200" dirty="0">
                <a:solidFill>
                  <a:schemeClr val="tx1"/>
                </a:solidFill>
                <a:latin typeface="+mn-lt"/>
                <a:ea typeface="+mn-ea"/>
                <a:cs typeface="+mn-cs"/>
              </a:rPr>
              <a:t>Do not feed solids in a bottle.</a:t>
            </a:r>
          </a:p>
          <a:p>
            <a:pPr marL="171450" indent="-171450">
              <a:buFont typeface="Arial" pitchFamily="34" charset="0"/>
              <a:buChar char="•"/>
            </a:pPr>
            <a:r>
              <a:rPr lang="en-US" sz="1200" b="0" i="0" kern="1200" dirty="0">
                <a:solidFill>
                  <a:schemeClr val="tx1"/>
                </a:solidFill>
                <a:latin typeface="+mn-lt"/>
                <a:ea typeface="+mn-ea"/>
                <a:cs typeface="+mn-cs"/>
              </a:rPr>
              <a:t>Feeding sweets or sweetened beverages is not recommended because they will spoil the appetite and contribute to tooth decay.</a:t>
            </a:r>
          </a:p>
          <a:p>
            <a:pPr marL="171450" indent="-171450">
              <a:buFont typeface="Arial" pitchFamily="34" charset="0"/>
              <a:buChar char="•"/>
            </a:pPr>
            <a:r>
              <a:rPr lang="en-US" sz="1200" b="0" i="0" kern="1200" dirty="0">
                <a:solidFill>
                  <a:schemeClr val="tx1"/>
                </a:solidFill>
                <a:latin typeface="+mn-lt"/>
                <a:ea typeface="+mn-ea"/>
                <a:cs typeface="+mn-cs"/>
              </a:rPr>
              <a:t>If a child dislikes a food, try giving it again later.</a:t>
            </a:r>
          </a:p>
          <a:p>
            <a:pPr marL="171450" indent="-171450">
              <a:buFont typeface="Arial" pitchFamily="34" charset="0"/>
              <a:buChar char="•"/>
            </a:pPr>
            <a:r>
              <a:rPr lang="en-US" sz="1200" b="0" i="0" kern="1200" dirty="0">
                <a:solidFill>
                  <a:schemeClr val="tx1"/>
                </a:solidFill>
                <a:latin typeface="+mn-lt"/>
                <a:ea typeface="+mn-ea"/>
                <a:cs typeface="+mn-cs"/>
              </a:rPr>
              <a:t>Offer only one new food at a time. Offer the new food for a few days. Watch for allergic reactions (hives, vomiting, diarrhea).</a:t>
            </a:r>
          </a:p>
          <a:p>
            <a:pPr marL="171450" indent="-171450">
              <a:buFont typeface="Arial" pitchFamily="34" charset="0"/>
              <a:buChar char="•"/>
            </a:pPr>
            <a:r>
              <a:rPr lang="en-US" sz="1200" b="0" i="0" kern="1200" dirty="0">
                <a:solidFill>
                  <a:schemeClr val="tx1"/>
                </a:solidFill>
                <a:latin typeface="+mn-lt"/>
                <a:ea typeface="+mn-ea"/>
                <a:cs typeface="+mn-cs"/>
              </a:rPr>
              <a:t>Salt, sugar and strong spices are not recommended.</a:t>
            </a:r>
          </a:p>
          <a:p>
            <a:pPr marL="171450" indent="-171450">
              <a:buFont typeface="Arial" pitchFamily="34" charset="0"/>
              <a:buChar char="•"/>
            </a:pPr>
            <a:r>
              <a:rPr lang="en-US" sz="1200" b="0" i="0" kern="1200" dirty="0">
                <a:solidFill>
                  <a:schemeClr val="tx1"/>
                </a:solidFill>
                <a:latin typeface="+mn-lt"/>
                <a:ea typeface="+mn-ea"/>
                <a:cs typeface="+mn-cs"/>
              </a:rPr>
              <a:t>Water can be offered between feedings.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5376062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VV98HwqlQ7A"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Nutritional Needs: Infancy to Toddler            </a:t>
            </a:r>
            <a:r>
              <a:rPr lang="en-US" sz="6000" dirty="0"/>
              <a:t>	</a:t>
            </a:r>
          </a:p>
        </p:txBody>
      </p:sp>
      <p:sp>
        <p:nvSpPr>
          <p:cNvPr id="2" name="Rectangle 1">
            <a:extLst>
              <a:ext uri="{FF2B5EF4-FFF2-40B4-BE49-F238E27FC236}">
                <a16:creationId xmlns:a16="http://schemas.microsoft.com/office/drawing/2014/main" id="{8ECFEA7E-7C08-4767-9E4B-E7FEEA57F6D5}"/>
              </a:ext>
            </a:extLst>
          </p:cNvPr>
          <p:cNvSpPr/>
          <p:nvPr/>
        </p:nvSpPr>
        <p:spPr>
          <a:xfrm>
            <a:off x="4741379" y="4229854"/>
            <a:ext cx="4953472" cy="769441"/>
          </a:xfrm>
          <a:prstGeom prst="rect">
            <a:avLst/>
          </a:prstGeom>
        </p:spPr>
        <p:txBody>
          <a:bodyPr wrap="none">
            <a:spAutoFit/>
          </a:bodyPr>
          <a:lstStyle/>
          <a:p>
            <a:r>
              <a:rPr lang="en-US" sz="4400" dirty="0">
                <a:solidFill>
                  <a:schemeClr val="accent2">
                    <a:lumMod val="60000"/>
                    <a:lumOff val="40000"/>
                  </a:schemeClr>
                </a:solidFill>
                <a:latin typeface="Open Sans"/>
              </a:rPr>
              <a:t>Child Development</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Feeding Tips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Feeding solids too early is not recommended and can result in overfeeding</a:t>
            </a:r>
          </a:p>
          <a:p>
            <a:pPr lvl="1"/>
            <a:r>
              <a:rPr lang="en-US" dirty="0"/>
              <a:t>Offer only one new food at a time. Offer the new foods for a few days</a:t>
            </a:r>
          </a:p>
        </p:txBody>
      </p:sp>
      <p:pic>
        <p:nvPicPr>
          <p:cNvPr id="4" name="Content Placeholder 2">
            <a:extLst>
              <a:ext uri="{FF2B5EF4-FFF2-40B4-BE49-F238E27FC236}">
                <a16:creationId xmlns:a16="http://schemas.microsoft.com/office/drawing/2014/main" id="{A525E37C-17BA-439A-A579-BCB8E0F46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3209" y="3662351"/>
            <a:ext cx="3736712" cy="2492387"/>
          </a:xfrm>
          <a:prstGeom prst="rect">
            <a:avLst/>
          </a:prstGeom>
        </p:spPr>
      </p:pic>
    </p:spTree>
    <p:extLst>
      <p:ext uri="{BB962C8B-B14F-4D97-AF65-F5344CB8AC3E}">
        <p14:creationId xmlns:p14="http://schemas.microsoft.com/office/powerpoint/2010/main" val="3782011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Tips During Mealtime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A baby put in bed with a bottle can develop bottle mouth.</a:t>
            </a:r>
          </a:p>
        </p:txBody>
      </p:sp>
      <p:sp>
        <p:nvSpPr>
          <p:cNvPr id="4" name="Content Placeholder 3">
            <a:extLst>
              <a:ext uri="{FF2B5EF4-FFF2-40B4-BE49-F238E27FC236}">
                <a16:creationId xmlns:a16="http://schemas.microsoft.com/office/drawing/2014/main" id="{936288A7-A572-4CCC-A7EC-A7136131EA9E}"/>
              </a:ext>
            </a:extLst>
          </p:cNvPr>
          <p:cNvSpPr>
            <a:spLocks noGrp="1"/>
          </p:cNvSpPr>
          <p:nvPr>
            <p:ph sz="half" idx="10"/>
          </p:nvPr>
        </p:nvSpPr>
        <p:spPr>
          <a:xfrm>
            <a:off x="6419850" y="1437882"/>
            <a:ext cx="5328050" cy="4734318"/>
          </a:xfrm>
        </p:spPr>
        <p:txBody>
          <a:bodyPr/>
          <a:lstStyle/>
          <a:p>
            <a:pPr lvl="1"/>
            <a:r>
              <a:rPr lang="en-US" dirty="0"/>
              <a:t>Feed the baby directly from the jar only if you use the entire jar contents.</a:t>
            </a:r>
          </a:p>
        </p:txBody>
      </p:sp>
      <p:pic>
        <p:nvPicPr>
          <p:cNvPr id="5" name="Picture 4">
            <a:extLst>
              <a:ext uri="{FF2B5EF4-FFF2-40B4-BE49-F238E27FC236}">
                <a16:creationId xmlns:a16="http://schemas.microsoft.com/office/drawing/2014/main" id="{F6782CC8-39EC-473A-92EB-565EA4B6A6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841" y="2546856"/>
            <a:ext cx="2363724" cy="3625344"/>
          </a:xfrm>
          <a:prstGeom prst="rect">
            <a:avLst/>
          </a:prstGeom>
        </p:spPr>
      </p:pic>
      <p:pic>
        <p:nvPicPr>
          <p:cNvPr id="6" name="Content Placeholder 3">
            <a:extLst>
              <a:ext uri="{FF2B5EF4-FFF2-40B4-BE49-F238E27FC236}">
                <a16:creationId xmlns:a16="http://schemas.microsoft.com/office/drawing/2014/main" id="{0297E26C-F332-411B-A8CD-B2EC17626C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6729" y="3161209"/>
            <a:ext cx="3954464" cy="2993529"/>
          </a:xfrm>
          <a:prstGeom prst="rect">
            <a:avLst/>
          </a:prstGeom>
        </p:spPr>
      </p:pic>
    </p:spTree>
    <p:extLst>
      <p:ext uri="{BB962C8B-B14F-4D97-AF65-F5344CB8AC3E}">
        <p14:creationId xmlns:p14="http://schemas.microsoft.com/office/powerpoint/2010/main" val="684175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Two Years and Older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After the age of two, it is recommended that  diets:</a:t>
            </a:r>
          </a:p>
          <a:p>
            <a:pPr lvl="2"/>
            <a:r>
              <a:rPr lang="en-US" sz="2400" dirty="0"/>
              <a:t>Are moderately low in fat</a:t>
            </a:r>
          </a:p>
          <a:p>
            <a:pPr lvl="2"/>
            <a:r>
              <a:rPr lang="en-US" sz="2400" dirty="0"/>
              <a:t>Provide nutrient-dense foods</a:t>
            </a:r>
          </a:p>
          <a:p>
            <a:pPr lvl="2"/>
            <a:r>
              <a:rPr lang="en-US" sz="2400" dirty="0"/>
              <a:t>Contain a variety of foods from each food group</a:t>
            </a:r>
          </a:p>
          <a:p>
            <a:pPr lvl="1"/>
            <a:endParaRPr lang="en-US" dirty="0"/>
          </a:p>
        </p:txBody>
      </p:sp>
      <p:pic>
        <p:nvPicPr>
          <p:cNvPr id="4" name="Content Placeholder 2">
            <a:extLst>
              <a:ext uri="{FF2B5EF4-FFF2-40B4-BE49-F238E27FC236}">
                <a16:creationId xmlns:a16="http://schemas.microsoft.com/office/drawing/2014/main" id="{BAB9BBE0-6656-4CCA-A914-6959BDBC4E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9820" y="3429000"/>
            <a:ext cx="3872359" cy="2582863"/>
          </a:xfrm>
          <a:prstGeom prst="rect">
            <a:avLst/>
          </a:prstGeom>
        </p:spPr>
      </p:pic>
    </p:spTree>
    <p:extLst>
      <p:ext uri="{BB962C8B-B14F-4D97-AF65-F5344CB8AC3E}">
        <p14:creationId xmlns:p14="http://schemas.microsoft.com/office/powerpoint/2010/main" val="2896751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MyPlate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Put the plan into action by: </a:t>
            </a:r>
          </a:p>
          <a:p>
            <a:pPr lvl="2"/>
            <a:r>
              <a:rPr lang="en-US" sz="2400" dirty="0"/>
              <a:t>Choosing healthy beverages and snacks</a:t>
            </a:r>
          </a:p>
          <a:p>
            <a:pPr lvl="2"/>
            <a:r>
              <a:rPr lang="en-US" sz="2400" dirty="0"/>
              <a:t>Limiting the amount of empty calories</a:t>
            </a:r>
          </a:p>
          <a:p>
            <a:pPr lvl="2"/>
            <a:r>
              <a:rPr lang="en-US" sz="2400" dirty="0"/>
              <a:t>Providing healthy eating habits</a:t>
            </a:r>
          </a:p>
          <a:p>
            <a:pPr lvl="2"/>
            <a:r>
              <a:rPr lang="en-US" sz="2400" dirty="0"/>
              <a:t>Serving small portions</a:t>
            </a:r>
          </a:p>
        </p:txBody>
      </p:sp>
      <p:pic>
        <p:nvPicPr>
          <p:cNvPr id="4" name="Content Placeholder 5" descr="225x180_my_plate_usda.jpg">
            <a:extLst>
              <a:ext uri="{FF2B5EF4-FFF2-40B4-BE49-F238E27FC236}">
                <a16:creationId xmlns:a16="http://schemas.microsoft.com/office/drawing/2014/main" id="{5966E929-8973-4F82-AEF2-C59A1D79B367}"/>
              </a:ext>
            </a:extLst>
          </p:cNvPr>
          <p:cNvPicPr>
            <a:picLocks noChangeAspect="1"/>
          </p:cNvPicPr>
          <p:nvPr/>
        </p:nvPicPr>
        <p:blipFill>
          <a:blip r:embed="rId3" cstate="print"/>
          <a:stretch>
            <a:fillRect/>
          </a:stretch>
        </p:blipFill>
        <p:spPr>
          <a:xfrm>
            <a:off x="7213997" y="2657475"/>
            <a:ext cx="3697089" cy="2957671"/>
          </a:xfrm>
          <a:prstGeom prst="rect">
            <a:avLst/>
          </a:prstGeom>
        </p:spPr>
      </p:pic>
      <p:sp>
        <p:nvSpPr>
          <p:cNvPr id="5" name="TextBox 4">
            <a:extLst>
              <a:ext uri="{FF2B5EF4-FFF2-40B4-BE49-F238E27FC236}">
                <a16:creationId xmlns:a16="http://schemas.microsoft.com/office/drawing/2014/main" id="{0BCBE05C-1C7B-4340-B626-F9D1938FECF9}"/>
              </a:ext>
            </a:extLst>
          </p:cNvPr>
          <p:cNvSpPr txBox="1"/>
          <p:nvPr/>
        </p:nvSpPr>
        <p:spPr>
          <a:xfrm>
            <a:off x="7515225" y="5615146"/>
            <a:ext cx="3581400" cy="369332"/>
          </a:xfrm>
          <a:prstGeom prst="rect">
            <a:avLst/>
          </a:prstGeom>
          <a:noFill/>
        </p:spPr>
        <p:txBody>
          <a:bodyPr wrap="square" rtlCol="0">
            <a:spAutoFit/>
          </a:bodyPr>
          <a:lstStyle/>
          <a:p>
            <a:r>
              <a:rPr lang="en-US" dirty="0">
                <a:latin typeface="Open Sans"/>
              </a:rPr>
              <a:t>Source: ChooseMyPlate.gov</a:t>
            </a:r>
          </a:p>
        </p:txBody>
      </p:sp>
    </p:spTree>
    <p:extLst>
      <p:ext uri="{BB962C8B-B14F-4D97-AF65-F5344CB8AC3E}">
        <p14:creationId xmlns:p14="http://schemas.microsoft.com/office/powerpoint/2010/main" val="2804408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Start with Small Portions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Don't insist that children finish all the food on their plates</a:t>
            </a:r>
          </a:p>
          <a:p>
            <a:pPr lvl="1"/>
            <a:r>
              <a:rPr lang="en-US" dirty="0"/>
              <a:t>Teach them to take small amounts at first</a:t>
            </a:r>
          </a:p>
          <a:p>
            <a:pPr lvl="1"/>
            <a:r>
              <a:rPr lang="en-US" dirty="0"/>
              <a:t>Use smaller bowls, plates and utensils for your child to eat with</a:t>
            </a:r>
          </a:p>
          <a:p>
            <a:pPr lvl="1"/>
            <a:endParaRPr lang="en-US" dirty="0"/>
          </a:p>
          <a:p>
            <a:pPr lvl="1"/>
            <a:endParaRPr lang="en-US" dirty="0"/>
          </a:p>
        </p:txBody>
      </p:sp>
      <p:pic>
        <p:nvPicPr>
          <p:cNvPr id="4" name="Content Placeholder 3">
            <a:extLst>
              <a:ext uri="{FF2B5EF4-FFF2-40B4-BE49-F238E27FC236}">
                <a16:creationId xmlns:a16="http://schemas.microsoft.com/office/drawing/2014/main" id="{9AF8C775-1A6A-414B-9031-94F858AECE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6918" y="3076575"/>
            <a:ext cx="3078163" cy="3078163"/>
          </a:xfrm>
          <a:prstGeom prst="rect">
            <a:avLst/>
          </a:prstGeom>
        </p:spPr>
      </p:pic>
    </p:spTree>
    <p:extLst>
      <p:ext uri="{BB962C8B-B14F-4D97-AF65-F5344CB8AC3E}">
        <p14:creationId xmlns:p14="http://schemas.microsoft.com/office/powerpoint/2010/main" val="2275373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Nutritional Needs of Toddlers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The nutritional needs of toddlers vary from child to child</a:t>
            </a:r>
          </a:p>
          <a:p>
            <a:pPr lvl="1"/>
            <a:r>
              <a:rPr lang="en-US" dirty="0"/>
              <a:t>They should consume 1,000 to 1,400 calories per day</a:t>
            </a:r>
          </a:p>
        </p:txBody>
      </p:sp>
      <p:pic>
        <p:nvPicPr>
          <p:cNvPr id="4" name="Content Placeholder 2">
            <a:extLst>
              <a:ext uri="{FF2B5EF4-FFF2-40B4-BE49-F238E27FC236}">
                <a16:creationId xmlns:a16="http://schemas.microsoft.com/office/drawing/2014/main" id="{4164A66A-B5CD-4504-A344-B25B1FB843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8259" y="3239142"/>
            <a:ext cx="4075482" cy="2718346"/>
          </a:xfrm>
          <a:prstGeom prst="rect">
            <a:avLst/>
          </a:prstGeom>
        </p:spPr>
      </p:pic>
    </p:spTree>
    <p:extLst>
      <p:ext uri="{BB962C8B-B14F-4D97-AF65-F5344CB8AC3E}">
        <p14:creationId xmlns:p14="http://schemas.microsoft.com/office/powerpoint/2010/main" val="2678471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Behavioral Eating Milestones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Two-Year-</a:t>
            </a:r>
            <a:r>
              <a:rPr lang="en-US" dirty="0" err="1"/>
              <a:t>Olds</a:t>
            </a:r>
            <a:r>
              <a:rPr lang="en-US" dirty="0"/>
              <a:t>:</a:t>
            </a:r>
          </a:p>
          <a:p>
            <a:pPr lvl="2"/>
            <a:r>
              <a:rPr lang="en-US" dirty="0"/>
              <a:t>Can use a spoon and drink from a cup</a:t>
            </a:r>
          </a:p>
          <a:p>
            <a:pPr lvl="2"/>
            <a:r>
              <a:rPr lang="en-US" dirty="0"/>
              <a:t>Develop likes and dislikes</a:t>
            </a:r>
          </a:p>
          <a:p>
            <a:pPr lvl="2"/>
            <a:r>
              <a:rPr lang="en-US" dirty="0"/>
              <a:t>Experience slower growth and appetite drops</a:t>
            </a:r>
          </a:p>
        </p:txBody>
      </p:sp>
      <p:sp>
        <p:nvSpPr>
          <p:cNvPr id="4" name="Content Placeholder 3">
            <a:extLst>
              <a:ext uri="{FF2B5EF4-FFF2-40B4-BE49-F238E27FC236}">
                <a16:creationId xmlns:a16="http://schemas.microsoft.com/office/drawing/2014/main" id="{E4D01158-C494-4B6C-8F18-F1B859C82E8D}"/>
              </a:ext>
            </a:extLst>
          </p:cNvPr>
          <p:cNvSpPr>
            <a:spLocks noGrp="1"/>
          </p:cNvSpPr>
          <p:nvPr>
            <p:ph sz="half" idx="10"/>
          </p:nvPr>
        </p:nvSpPr>
        <p:spPr/>
        <p:txBody>
          <a:bodyPr/>
          <a:lstStyle/>
          <a:p>
            <a:pPr lvl="1"/>
            <a:r>
              <a:rPr lang="en-US" dirty="0"/>
              <a:t>Three-Year-</a:t>
            </a:r>
            <a:r>
              <a:rPr lang="en-US" dirty="0" err="1"/>
              <a:t>Olds</a:t>
            </a:r>
            <a:r>
              <a:rPr lang="en-US" dirty="0"/>
              <a:t>:</a:t>
            </a:r>
          </a:p>
          <a:p>
            <a:pPr lvl="2"/>
            <a:r>
              <a:rPr lang="en-US" dirty="0"/>
              <a:t>Are comfortable using fork and spoon</a:t>
            </a:r>
          </a:p>
          <a:p>
            <a:pPr lvl="2"/>
            <a:r>
              <a:rPr lang="en-US" dirty="0"/>
              <a:t>Make simple either/or food choices, such as a choice of apple or orange slices</a:t>
            </a:r>
          </a:p>
          <a:p>
            <a:pPr lvl="2"/>
            <a:r>
              <a:rPr lang="en-US" dirty="0"/>
              <a:t>Pour liquid with some spills</a:t>
            </a:r>
          </a:p>
        </p:txBody>
      </p:sp>
    </p:spTree>
    <p:extLst>
      <p:ext uri="{BB962C8B-B14F-4D97-AF65-F5344CB8AC3E}">
        <p14:creationId xmlns:p14="http://schemas.microsoft.com/office/powerpoint/2010/main" val="2583409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How to Feed a Toddler</a:t>
            </a:r>
          </a:p>
        </p:txBody>
      </p:sp>
      <p:pic>
        <p:nvPicPr>
          <p:cNvPr id="4" name="Picture 3">
            <a:hlinkClick r:id="rId3"/>
            <a:extLst>
              <a:ext uri="{FF2B5EF4-FFF2-40B4-BE49-F238E27FC236}">
                <a16:creationId xmlns:a16="http://schemas.microsoft.com/office/drawing/2014/main" id="{BEDDA023-0487-45B7-91EB-4AE3E9358A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5610" y="1420420"/>
            <a:ext cx="3500780" cy="4191001"/>
          </a:xfrm>
          <a:prstGeom prst="rect">
            <a:avLst/>
          </a:prstGeom>
        </p:spPr>
      </p:pic>
      <p:sp>
        <p:nvSpPr>
          <p:cNvPr id="5" name="TextBox 4">
            <a:extLst>
              <a:ext uri="{FF2B5EF4-FFF2-40B4-BE49-F238E27FC236}">
                <a16:creationId xmlns:a16="http://schemas.microsoft.com/office/drawing/2014/main" id="{CD2CDBFF-AD12-42BE-9A8B-0A049CDBAA28}"/>
              </a:ext>
            </a:extLst>
          </p:cNvPr>
          <p:cNvSpPr txBox="1"/>
          <p:nvPr/>
        </p:nvSpPr>
        <p:spPr>
          <a:xfrm>
            <a:off x="4929187" y="5748332"/>
            <a:ext cx="2819400" cy="369332"/>
          </a:xfrm>
          <a:prstGeom prst="rect">
            <a:avLst/>
          </a:prstGeom>
          <a:noFill/>
          <a:ln w="6350">
            <a:noFill/>
          </a:ln>
        </p:spPr>
        <p:txBody>
          <a:bodyPr wrap="square" rtlCol="0">
            <a:spAutoFit/>
          </a:bodyPr>
          <a:lstStyle/>
          <a:p>
            <a:pPr algn="ctr"/>
            <a:r>
              <a:rPr lang="en-US" dirty="0">
                <a:latin typeface="Open Sans"/>
              </a:rPr>
              <a:t>(click on picture)</a:t>
            </a:r>
          </a:p>
        </p:txBody>
      </p:sp>
    </p:spTree>
    <p:extLst>
      <p:ext uri="{BB962C8B-B14F-4D97-AF65-F5344CB8AC3E}">
        <p14:creationId xmlns:p14="http://schemas.microsoft.com/office/powerpoint/2010/main" val="2652103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Food Safety for Toddlers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8489061" cy="4734318"/>
          </a:xfrm>
        </p:spPr>
        <p:txBody>
          <a:bodyPr/>
          <a:lstStyle/>
          <a:p>
            <a:pPr lvl="1"/>
            <a:r>
              <a:rPr lang="en-US" dirty="0"/>
              <a:t>Some foods are more likely to cause foodborne illness.  Avoid serving your toddler the following foods:</a:t>
            </a:r>
          </a:p>
          <a:p>
            <a:pPr lvl="1"/>
            <a:r>
              <a:rPr lang="en-US" dirty="0"/>
              <a:t>Raw or partially cooked eggs or food containing raw eggs</a:t>
            </a:r>
          </a:p>
          <a:p>
            <a:pPr lvl="1"/>
            <a:r>
              <a:rPr lang="en-US" dirty="0"/>
              <a:t>Raw sprouts</a:t>
            </a:r>
          </a:p>
          <a:p>
            <a:pPr lvl="1"/>
            <a:r>
              <a:rPr lang="en-US" dirty="0"/>
              <a:t>Raw or undercooked meat, poultry, fish and shellfish</a:t>
            </a:r>
          </a:p>
          <a:p>
            <a:pPr lvl="1"/>
            <a:r>
              <a:rPr lang="en-US" dirty="0"/>
              <a:t>Unpasteurized juices</a:t>
            </a:r>
          </a:p>
          <a:p>
            <a:pPr lvl="1"/>
            <a:r>
              <a:rPr lang="en-US" dirty="0"/>
              <a:t>Unpasteurized (raw) milk or any products made from unpasteurized milk</a:t>
            </a:r>
          </a:p>
          <a:p>
            <a:pPr lvl="1"/>
            <a:r>
              <a:rPr lang="en-US" dirty="0"/>
              <a:t>Unwashed fruits or vegetables</a:t>
            </a:r>
          </a:p>
        </p:txBody>
      </p:sp>
      <p:pic>
        <p:nvPicPr>
          <p:cNvPr id="4" name="Picture 3">
            <a:extLst>
              <a:ext uri="{FF2B5EF4-FFF2-40B4-BE49-F238E27FC236}">
                <a16:creationId xmlns:a16="http://schemas.microsoft.com/office/drawing/2014/main" id="{C0C1241D-BF7C-4C3D-AB88-F7577ED255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1970" y="4006464"/>
            <a:ext cx="2518492" cy="2148274"/>
          </a:xfrm>
          <a:prstGeom prst="rect">
            <a:avLst/>
          </a:prstGeom>
        </p:spPr>
      </p:pic>
    </p:spTree>
    <p:extLst>
      <p:ext uri="{BB962C8B-B14F-4D97-AF65-F5344CB8AC3E}">
        <p14:creationId xmlns:p14="http://schemas.microsoft.com/office/powerpoint/2010/main" val="1102536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Food Hazards for Toddlers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Foods that may be choking hazards:</a:t>
            </a:r>
          </a:p>
          <a:p>
            <a:pPr lvl="2"/>
            <a:r>
              <a:rPr lang="en-US" sz="2400" dirty="0"/>
              <a:t>Carrot sticks or baby carrots</a:t>
            </a:r>
          </a:p>
          <a:p>
            <a:pPr lvl="2"/>
            <a:r>
              <a:rPr lang="en-US" sz="2400" dirty="0"/>
              <a:t>Chewing gum</a:t>
            </a:r>
          </a:p>
          <a:p>
            <a:pPr lvl="2"/>
            <a:r>
              <a:rPr lang="en-US" sz="2400" dirty="0"/>
              <a:t>Chips</a:t>
            </a:r>
          </a:p>
          <a:p>
            <a:pPr lvl="2"/>
            <a:r>
              <a:rPr lang="en-US" sz="2400" dirty="0"/>
              <a:t>Peanuts</a:t>
            </a:r>
          </a:p>
          <a:p>
            <a:pPr lvl="2"/>
            <a:r>
              <a:rPr lang="en-US" sz="2400" dirty="0"/>
              <a:t>Popcorn</a:t>
            </a:r>
          </a:p>
          <a:p>
            <a:pPr lvl="2"/>
            <a:r>
              <a:rPr lang="en-US" sz="2400" dirty="0"/>
              <a:t>Round slices of hotdogs or sausages</a:t>
            </a:r>
          </a:p>
          <a:p>
            <a:pPr lvl="1"/>
            <a:endParaRPr lang="en-US" dirty="0"/>
          </a:p>
          <a:p>
            <a:pPr lvl="1"/>
            <a:endParaRPr lang="en-US" dirty="0"/>
          </a:p>
        </p:txBody>
      </p:sp>
      <p:pic>
        <p:nvPicPr>
          <p:cNvPr id="4" name="Content Placeholder 2">
            <a:extLst>
              <a:ext uri="{FF2B5EF4-FFF2-40B4-BE49-F238E27FC236}">
                <a16:creationId xmlns:a16="http://schemas.microsoft.com/office/drawing/2014/main" id="{FA7987B1-8852-4B76-BE21-2D93CFE80F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8673" y="3429000"/>
            <a:ext cx="3341443" cy="2673154"/>
          </a:xfrm>
          <a:prstGeom prst="rect">
            <a:avLst/>
          </a:prstGeom>
        </p:spPr>
      </p:pic>
    </p:spTree>
    <p:extLst>
      <p:ext uri="{BB962C8B-B14F-4D97-AF65-F5344CB8AC3E}">
        <p14:creationId xmlns:p14="http://schemas.microsoft.com/office/powerpoint/2010/main" val="13747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Hand Washing Tips for Toddlers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Toddlers should wash hands:</a:t>
            </a:r>
          </a:p>
          <a:p>
            <a:pPr lvl="2"/>
            <a:r>
              <a:rPr lang="en-US" sz="2400" dirty="0"/>
              <a:t>After coughing or sneezing</a:t>
            </a:r>
          </a:p>
          <a:p>
            <a:pPr lvl="2"/>
            <a:r>
              <a:rPr lang="en-US" sz="2400" dirty="0"/>
              <a:t>After playing with pets or visiting a petting zoo</a:t>
            </a:r>
          </a:p>
          <a:p>
            <a:pPr lvl="2"/>
            <a:r>
              <a:rPr lang="en-US" sz="2400" dirty="0"/>
              <a:t>After using the bathroom</a:t>
            </a:r>
          </a:p>
          <a:p>
            <a:pPr lvl="2"/>
            <a:r>
              <a:rPr lang="en-US" sz="2400" dirty="0"/>
              <a:t>Before and after handling food or eating</a:t>
            </a:r>
          </a:p>
          <a:p>
            <a:pPr lvl="2"/>
            <a:r>
              <a:rPr lang="en-US" sz="2400" dirty="0"/>
              <a:t>Whenever they are dirty</a:t>
            </a:r>
          </a:p>
          <a:p>
            <a:pPr lvl="1"/>
            <a:endParaRPr lang="en-US" dirty="0"/>
          </a:p>
        </p:txBody>
      </p:sp>
      <p:pic>
        <p:nvPicPr>
          <p:cNvPr id="4" name="Content Placeholder 2">
            <a:extLst>
              <a:ext uri="{FF2B5EF4-FFF2-40B4-BE49-F238E27FC236}">
                <a16:creationId xmlns:a16="http://schemas.microsoft.com/office/drawing/2014/main" id="{91484B43-B616-45E3-8351-2212D20350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4957" y="3233738"/>
            <a:ext cx="3816379" cy="2667000"/>
          </a:xfrm>
          <a:prstGeom prst="rect">
            <a:avLst/>
          </a:prstGeom>
        </p:spPr>
      </p:pic>
    </p:spTree>
    <p:extLst>
      <p:ext uri="{BB962C8B-B14F-4D97-AF65-F5344CB8AC3E}">
        <p14:creationId xmlns:p14="http://schemas.microsoft.com/office/powerpoint/2010/main" val="1712125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Seafood Safety for Toddlers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Seafood (fish and shellfish) can be part of a healthy diet for toddlers.</a:t>
            </a:r>
          </a:p>
          <a:p>
            <a:pPr lvl="2"/>
            <a:r>
              <a:rPr lang="en-US" sz="2400" dirty="0"/>
              <a:t>Herring </a:t>
            </a:r>
          </a:p>
          <a:p>
            <a:pPr lvl="2"/>
            <a:r>
              <a:rPr lang="en-US" sz="2400" dirty="0"/>
              <a:t>Pollock</a:t>
            </a:r>
          </a:p>
          <a:p>
            <a:pPr lvl="2"/>
            <a:r>
              <a:rPr lang="en-US" sz="2400" dirty="0"/>
              <a:t>Salmon</a:t>
            </a:r>
          </a:p>
          <a:p>
            <a:pPr lvl="2"/>
            <a:r>
              <a:rPr lang="en-US" sz="2400" dirty="0"/>
              <a:t>Sardines</a:t>
            </a:r>
          </a:p>
          <a:p>
            <a:pPr lvl="2"/>
            <a:r>
              <a:rPr lang="en-US" sz="2400" dirty="0"/>
              <a:t>Trout</a:t>
            </a:r>
          </a:p>
          <a:p>
            <a:pPr lvl="1"/>
            <a:endParaRPr lang="en-US" dirty="0"/>
          </a:p>
          <a:p>
            <a:pPr lvl="1"/>
            <a:endParaRPr lang="en-US" dirty="0"/>
          </a:p>
        </p:txBody>
      </p:sp>
      <p:pic>
        <p:nvPicPr>
          <p:cNvPr id="4" name="Content Placeholder 2">
            <a:extLst>
              <a:ext uri="{FF2B5EF4-FFF2-40B4-BE49-F238E27FC236}">
                <a16:creationId xmlns:a16="http://schemas.microsoft.com/office/drawing/2014/main" id="{09A68F24-E09E-47EF-828B-3CD4CF0CC4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5138" y="3206417"/>
            <a:ext cx="4175124" cy="2784808"/>
          </a:xfrm>
          <a:prstGeom prst="rect">
            <a:avLst/>
          </a:prstGeom>
        </p:spPr>
      </p:pic>
    </p:spTree>
    <p:extLst>
      <p:ext uri="{BB962C8B-B14F-4D97-AF65-F5344CB8AC3E}">
        <p14:creationId xmlns:p14="http://schemas.microsoft.com/office/powerpoint/2010/main" val="195789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What is an age-appropriate diet for a child under the age of one?</a:t>
            </a:r>
          </a:p>
          <a:p>
            <a:pPr lvl="1"/>
            <a:r>
              <a:rPr lang="en-US" dirty="0"/>
              <a:t>What is an age-appropriate diet for a toddler?</a:t>
            </a:r>
          </a:p>
          <a:p>
            <a:pPr lvl="1"/>
            <a:r>
              <a:rPr lang="en-US" dirty="0"/>
              <a:t>How can a parent use </a:t>
            </a:r>
            <a:r>
              <a:rPr lang="en-US" dirty="0" err="1"/>
              <a:t>ChooseMyPlate</a:t>
            </a:r>
            <a:r>
              <a:rPr lang="en-US" dirty="0"/>
              <a:t> to plan meals for a toddler?</a:t>
            </a:r>
          </a:p>
          <a:p>
            <a:pPr lvl="1"/>
            <a:r>
              <a:rPr lang="en-US" dirty="0"/>
              <a:t>Name four foods an individual should avoid serving a toddler.</a:t>
            </a:r>
          </a:p>
          <a:p>
            <a:pPr lvl="1"/>
            <a:r>
              <a:rPr lang="en-US" dirty="0"/>
              <a:t>What are three hand washing tips for toddlers?</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027583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4" name="Picture 3">
            <a:extLst>
              <a:ext uri="{FF2B5EF4-FFF2-40B4-BE49-F238E27FC236}">
                <a16:creationId xmlns:a16="http://schemas.microsoft.com/office/drawing/2014/main" id="{98F6E549-51A1-4394-866A-F3C6344F9B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1306" y="1530494"/>
            <a:ext cx="4270231" cy="4270231"/>
          </a:xfrm>
          <a:prstGeom prst="rect">
            <a:avLst/>
          </a:prstGeom>
        </p:spPr>
      </p:pic>
    </p:spTree>
    <p:extLst>
      <p:ext uri="{BB962C8B-B14F-4D97-AF65-F5344CB8AC3E}">
        <p14:creationId xmlns:p14="http://schemas.microsoft.com/office/powerpoint/2010/main" val="3276865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Photos obtained through a license with Shutterstock.com™. (Slides 1, 3, 4, 5, 6, 7, 8, 9, 10, 11, 12, 14, 15, 17, 18, 19, 20, 21 and 23)</a:t>
            </a:r>
          </a:p>
          <a:p>
            <a:pPr lvl="2"/>
            <a:r>
              <a:rPr lang="en-US" sz="2000" dirty="0"/>
              <a:t>ChooseMyPlate.gov. (Slide 13)</a:t>
            </a:r>
          </a:p>
          <a:p>
            <a:pPr lvl="1"/>
            <a:r>
              <a:rPr lang="en-US" sz="2000" dirty="0"/>
              <a:t>Textbook:</a:t>
            </a:r>
          </a:p>
          <a:p>
            <a:pPr lvl="2"/>
            <a:r>
              <a:rPr lang="en-US" sz="2000" dirty="0"/>
              <a:t>Decker, C. (2011). Child development early stages through age 12. (7th ed.). Tinley Park: </a:t>
            </a:r>
            <a:r>
              <a:rPr lang="en-US" sz="2000" dirty="0" err="1"/>
              <a:t>Goodheart</a:t>
            </a:r>
            <a:r>
              <a:rPr lang="en-US" sz="2000" dirty="0"/>
              <a:t>-Willcox Company, Inc.</a:t>
            </a:r>
          </a:p>
          <a:p>
            <a:pPr lvl="1"/>
            <a:r>
              <a:rPr lang="en-US" sz="2000" dirty="0"/>
              <a:t>Websites:</a:t>
            </a:r>
          </a:p>
          <a:p>
            <a:pPr lvl="2"/>
            <a:r>
              <a:rPr lang="en-US" sz="2000" dirty="0"/>
              <a:t>Bright Futures</a:t>
            </a:r>
            <a:br>
              <a:rPr lang="en-US" sz="2000" dirty="0"/>
            </a:br>
            <a:r>
              <a:rPr lang="en-US" sz="2000" dirty="0"/>
              <a:t>Giving your baby the best nutrition (birth to five months)</a:t>
            </a:r>
            <a:br>
              <a:rPr lang="en-US" sz="2000" dirty="0"/>
            </a:br>
            <a:r>
              <a:rPr lang="en-US" sz="2000" dirty="0"/>
              <a:t>http://www.brightfutures.org/nutritionfamfact/pdf/ColorEng/INB5color.pdf</a:t>
            </a:r>
          </a:p>
          <a:p>
            <a:pPr lvl="2"/>
            <a:r>
              <a:rPr lang="en-US" sz="2000" dirty="0"/>
              <a:t>Cut Back of Your Kid's Sweet Treats</a:t>
            </a:r>
            <a:br>
              <a:rPr lang="en-US" sz="2000" dirty="0"/>
            </a:br>
            <a:r>
              <a:rPr lang="en-US" sz="2000" dirty="0"/>
              <a:t>10 tips to decrease added sugar. Nutrition Education Series.</a:t>
            </a:r>
            <a:br>
              <a:rPr lang="en-US" sz="2000" dirty="0"/>
            </a:br>
            <a:r>
              <a:rPr lang="en-US" sz="2000" dirty="0"/>
              <a:t>http://www.choosemyplate.gov/food-groups/downloads/TenTips/DGTipsheet13CutBackOnSweetTreats.pdf</a:t>
            </a:r>
          </a:p>
          <a:p>
            <a:pPr lvl="1"/>
            <a:endParaRPr lang="en-US" sz="2000" dirty="0"/>
          </a:p>
        </p:txBody>
      </p:sp>
    </p:spTree>
    <p:extLst>
      <p:ext uri="{BB962C8B-B14F-4D97-AF65-F5344CB8AC3E}">
        <p14:creationId xmlns:p14="http://schemas.microsoft.com/office/powerpoint/2010/main" val="2533471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Medline Plus</a:t>
            </a:r>
            <a:br>
              <a:rPr lang="en-US" sz="2000" dirty="0"/>
            </a:br>
            <a:r>
              <a:rPr lang="en-US" sz="2000" dirty="0"/>
              <a:t>Age-appropriate diet for children</a:t>
            </a:r>
            <a:br>
              <a:rPr lang="en-US" sz="2000" dirty="0"/>
            </a:br>
            <a:r>
              <a:rPr lang="en-US" sz="2000" dirty="0"/>
              <a:t>http://www.nlm.nih.gov/medlineplus/ency/article/002455.htm</a:t>
            </a:r>
          </a:p>
          <a:p>
            <a:pPr lvl="2"/>
            <a:r>
              <a:rPr lang="en-US" sz="2000" dirty="0"/>
              <a:t>Nutrition Education of Texas</a:t>
            </a:r>
            <a:br>
              <a:rPr lang="en-US" sz="2000" dirty="0"/>
            </a:br>
            <a:r>
              <a:rPr lang="en-US" sz="2000" dirty="0"/>
              <a:t>Teaching Nutrition: Background information about nutrition, nutrients and healthy eating habits. Topics include nutrients, food safety, selecting a balanced diet, nutritional needs during the lifecycle, nutrition and health.</a:t>
            </a:r>
            <a:br>
              <a:rPr lang="en-US" sz="2000" dirty="0"/>
            </a:br>
            <a:r>
              <a:rPr lang="en-US" sz="2000" dirty="0"/>
              <a:t>http://netx.squaremeals.org/teaching_nutrition.html</a:t>
            </a:r>
          </a:p>
          <a:p>
            <a:pPr lvl="2"/>
            <a:r>
              <a:rPr lang="en-US" sz="2000" dirty="0"/>
              <a:t>Nutrition.gov</a:t>
            </a:r>
            <a:br>
              <a:rPr lang="en-US" sz="2000" dirty="0"/>
            </a:br>
            <a:r>
              <a:rPr lang="en-US" sz="2000" dirty="0"/>
              <a:t>Nutrition Information for you</a:t>
            </a:r>
            <a:br>
              <a:rPr lang="en-US" sz="2000" dirty="0"/>
            </a:br>
            <a:r>
              <a:rPr lang="en-US" sz="2000" dirty="0"/>
              <a:t>http://www.nutrition.gov/life-stages/infants</a:t>
            </a:r>
          </a:p>
          <a:p>
            <a:pPr lvl="2"/>
            <a:r>
              <a:rPr lang="en-US" sz="2000" dirty="0"/>
              <a:t>United States of Department of Agriculture</a:t>
            </a:r>
            <a:br>
              <a:rPr lang="en-US" sz="2000" dirty="0"/>
            </a:br>
            <a:r>
              <a:rPr lang="en-US" sz="2000" dirty="0"/>
              <a:t>The Centers for Disease Control (CDC), National Center for Health Statistics created these charts with direction from the FNS Supplemental Food Programs Division. http://wicworks.nal.usda.gov/assessment-tools/growth-charts/wic-growth-charts</a:t>
            </a:r>
          </a:p>
          <a:p>
            <a:pPr lvl="1"/>
            <a:endParaRPr lang="en-US" sz="2000" dirty="0"/>
          </a:p>
        </p:txBody>
      </p:sp>
    </p:spTree>
    <p:extLst>
      <p:ext uri="{BB962C8B-B14F-4D97-AF65-F5344CB8AC3E}">
        <p14:creationId xmlns:p14="http://schemas.microsoft.com/office/powerpoint/2010/main" val="1987222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YouTube™:</a:t>
            </a:r>
          </a:p>
          <a:p>
            <a:pPr lvl="2"/>
            <a:r>
              <a:rPr lang="en-US" sz="2000" dirty="0"/>
              <a:t>How to Feed a Toddler</a:t>
            </a:r>
            <a:br>
              <a:rPr lang="en-US" sz="2000" dirty="0"/>
            </a:br>
            <a:r>
              <a:rPr lang="en-US" sz="2000" dirty="0"/>
              <a:t>Learn how to feed a toddler so that most of the food ends up in the child, not on him.</a:t>
            </a:r>
            <a:br>
              <a:rPr lang="en-US" sz="2000" dirty="0"/>
            </a:br>
            <a:r>
              <a:rPr lang="en-US" sz="2000" dirty="0"/>
              <a:t>http://youtu.be/VV98HwqlQ7A</a:t>
            </a:r>
          </a:p>
          <a:p>
            <a:pPr lvl="1"/>
            <a:endParaRPr lang="en-US" sz="2000" dirty="0"/>
          </a:p>
        </p:txBody>
      </p:sp>
    </p:spTree>
    <p:extLst>
      <p:ext uri="{BB962C8B-B14F-4D97-AF65-F5344CB8AC3E}">
        <p14:creationId xmlns:p14="http://schemas.microsoft.com/office/powerpoint/2010/main" val="1599447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is an age-appropriate diet for children?</a:t>
            </a:r>
          </a:p>
        </p:txBody>
      </p:sp>
      <p:pic>
        <p:nvPicPr>
          <p:cNvPr id="6" name="Picture 5">
            <a:extLst>
              <a:ext uri="{FF2B5EF4-FFF2-40B4-BE49-F238E27FC236}">
                <a16:creationId xmlns:a16="http://schemas.microsoft.com/office/drawing/2014/main" id="{1028207A-E48F-4683-99DF-6D3861B96C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5547" y="1930400"/>
            <a:ext cx="5480905" cy="3886200"/>
          </a:xfrm>
          <a:prstGeom prst="rect">
            <a:avLst/>
          </a:prstGeom>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Infant and Newborn Nutrition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Food provides the energy and nutrients that babies need to be healthy</a:t>
            </a:r>
          </a:p>
          <a:p>
            <a:pPr lvl="1"/>
            <a:r>
              <a:rPr lang="en-US" dirty="0"/>
              <a:t>Infants usually start eating solid foods between four and six months of age</a:t>
            </a:r>
          </a:p>
        </p:txBody>
      </p:sp>
      <p:pic>
        <p:nvPicPr>
          <p:cNvPr id="4" name="Picture 3">
            <a:extLst>
              <a:ext uri="{FF2B5EF4-FFF2-40B4-BE49-F238E27FC236}">
                <a16:creationId xmlns:a16="http://schemas.microsoft.com/office/drawing/2014/main" id="{495196D6-A5D4-4CB6-99AE-CEDD18AFDA92}"/>
              </a:ext>
            </a:extLst>
          </p:cNvPr>
          <p:cNvPicPr>
            <a:picLocks noChangeAspect="1"/>
          </p:cNvPicPr>
          <p:nvPr/>
        </p:nvPicPr>
        <p:blipFill>
          <a:blip r:embed="rId3"/>
          <a:stretch>
            <a:fillRect/>
          </a:stretch>
        </p:blipFill>
        <p:spPr>
          <a:xfrm>
            <a:off x="3845719" y="2901286"/>
            <a:ext cx="4500562" cy="3008301"/>
          </a:xfrm>
          <a:prstGeom prst="rect">
            <a:avLst/>
          </a:prstGeom>
        </p:spPr>
      </p:pic>
    </p:spTree>
    <p:extLst>
      <p:ext uri="{BB962C8B-B14F-4D97-AF65-F5344CB8AC3E}">
        <p14:creationId xmlns:p14="http://schemas.microsoft.com/office/powerpoint/2010/main" val="110300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Birth to Four Months of Age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During the first four to six months of life, infants need only breast milk or formula to meet all their nutritional needs</a:t>
            </a:r>
          </a:p>
          <a:p>
            <a:pPr lvl="1"/>
            <a:r>
              <a:rPr lang="en-US" dirty="0"/>
              <a:t>Never give an infant honey </a:t>
            </a:r>
          </a:p>
        </p:txBody>
      </p:sp>
      <p:pic>
        <p:nvPicPr>
          <p:cNvPr id="4" name="Content Placeholder 7">
            <a:extLst>
              <a:ext uri="{FF2B5EF4-FFF2-40B4-BE49-F238E27FC236}">
                <a16:creationId xmlns:a16="http://schemas.microsoft.com/office/drawing/2014/main" id="{3E6ED3A4-1572-4726-B4B2-EE34224A3F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107" y="3110779"/>
            <a:ext cx="4267786" cy="2842345"/>
          </a:xfrm>
          <a:prstGeom prst="rect">
            <a:avLst/>
          </a:prstGeom>
        </p:spPr>
      </p:pic>
    </p:spTree>
    <p:extLst>
      <p:ext uri="{BB962C8B-B14F-4D97-AF65-F5344CB8AC3E}">
        <p14:creationId xmlns:p14="http://schemas.microsoft.com/office/powerpoint/2010/main" val="4276210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Four to Six Months of Age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Development to indicate an infant is ready to eat solid foods:</a:t>
            </a:r>
          </a:p>
          <a:p>
            <a:pPr lvl="2"/>
            <a:r>
              <a:rPr lang="en-US" sz="2400" dirty="0"/>
              <a:t>The baby can sit up with some support</a:t>
            </a:r>
          </a:p>
          <a:p>
            <a:pPr lvl="2"/>
            <a:r>
              <a:rPr lang="en-US" sz="2400" dirty="0"/>
              <a:t>The baby has good control of head and neck</a:t>
            </a:r>
          </a:p>
          <a:p>
            <a:pPr lvl="2"/>
            <a:r>
              <a:rPr lang="en-US" sz="2400" dirty="0"/>
              <a:t>The birth weight has doubled</a:t>
            </a:r>
          </a:p>
          <a:p>
            <a:pPr lvl="1"/>
            <a:endParaRPr lang="en-US" dirty="0"/>
          </a:p>
        </p:txBody>
      </p:sp>
      <p:pic>
        <p:nvPicPr>
          <p:cNvPr id="4" name="Content Placeholder 2">
            <a:extLst>
              <a:ext uri="{FF2B5EF4-FFF2-40B4-BE49-F238E27FC236}">
                <a16:creationId xmlns:a16="http://schemas.microsoft.com/office/drawing/2014/main" id="{D887CE5A-3FEE-43E0-BC67-F90864F1A0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4694" y="3683001"/>
            <a:ext cx="3733742" cy="2471737"/>
          </a:xfrm>
          <a:prstGeom prst="rect">
            <a:avLst/>
          </a:prstGeom>
        </p:spPr>
      </p:pic>
    </p:spTree>
    <p:extLst>
      <p:ext uri="{BB962C8B-B14F-4D97-AF65-F5344CB8AC3E}">
        <p14:creationId xmlns:p14="http://schemas.microsoft.com/office/powerpoint/2010/main" val="1765379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Six to Eight Months of Age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For strained fruits and vegetables, introduce one at a time, waiting two to three days in between to check for any allergic reaction.</a:t>
            </a:r>
          </a:p>
          <a:p>
            <a:pPr lvl="1"/>
            <a:endParaRPr lang="en-US" dirty="0"/>
          </a:p>
        </p:txBody>
      </p:sp>
      <p:pic>
        <p:nvPicPr>
          <p:cNvPr id="4" name="Content Placeholder 2">
            <a:extLst>
              <a:ext uri="{FF2B5EF4-FFF2-40B4-BE49-F238E27FC236}">
                <a16:creationId xmlns:a16="http://schemas.microsoft.com/office/drawing/2014/main" id="{D665DC97-9F86-44C3-94AE-0F5915564B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6544" y="2801938"/>
            <a:ext cx="4258912" cy="3352800"/>
          </a:xfrm>
          <a:prstGeom prst="rect">
            <a:avLst/>
          </a:prstGeom>
        </p:spPr>
      </p:pic>
    </p:spTree>
    <p:extLst>
      <p:ext uri="{BB962C8B-B14F-4D97-AF65-F5344CB8AC3E}">
        <p14:creationId xmlns:p14="http://schemas.microsoft.com/office/powerpoint/2010/main" val="2124283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Eight to Twelve Months of Age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 baby is ready to try strained or finely chopped meats</a:t>
            </a:r>
          </a:p>
          <a:p>
            <a:pPr lvl="1"/>
            <a:r>
              <a:rPr lang="en-US" dirty="0"/>
              <a:t>Offer one new meat per week</a:t>
            </a:r>
          </a:p>
          <a:p>
            <a:pPr lvl="1"/>
            <a:endParaRPr lang="en-US" dirty="0"/>
          </a:p>
        </p:txBody>
      </p:sp>
      <p:pic>
        <p:nvPicPr>
          <p:cNvPr id="4" name="Content Placeholder 2">
            <a:extLst>
              <a:ext uri="{FF2B5EF4-FFF2-40B4-BE49-F238E27FC236}">
                <a16:creationId xmlns:a16="http://schemas.microsoft.com/office/drawing/2014/main" id="{6232FE79-DEA5-41A4-BD19-38D1EAC543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9407" y="2996029"/>
            <a:ext cx="4493185" cy="3158709"/>
          </a:xfrm>
          <a:prstGeom prst="rect">
            <a:avLst/>
          </a:prstGeom>
        </p:spPr>
      </p:pic>
    </p:spTree>
    <p:extLst>
      <p:ext uri="{BB962C8B-B14F-4D97-AF65-F5344CB8AC3E}">
        <p14:creationId xmlns:p14="http://schemas.microsoft.com/office/powerpoint/2010/main" val="349460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One Year of Age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 one year old should be getting much of their nutrients from:</a:t>
            </a:r>
          </a:p>
          <a:p>
            <a:pPr lvl="2"/>
            <a:r>
              <a:rPr lang="en-US" sz="2400" dirty="0"/>
              <a:t>Breads and grains</a:t>
            </a:r>
          </a:p>
          <a:p>
            <a:pPr lvl="2"/>
            <a:r>
              <a:rPr lang="en-US" sz="2400" dirty="0"/>
              <a:t>Dairy group</a:t>
            </a:r>
          </a:p>
          <a:p>
            <a:pPr lvl="2"/>
            <a:r>
              <a:rPr lang="en-US" sz="2400" dirty="0"/>
              <a:t>Fruits and vegetables</a:t>
            </a:r>
          </a:p>
        </p:txBody>
      </p:sp>
      <p:pic>
        <p:nvPicPr>
          <p:cNvPr id="4" name="Content Placeholder 2">
            <a:extLst>
              <a:ext uri="{FF2B5EF4-FFF2-40B4-BE49-F238E27FC236}">
                <a16:creationId xmlns:a16="http://schemas.microsoft.com/office/drawing/2014/main" id="{873478AB-58A6-4227-85A4-9017464C07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8922" y="3029317"/>
            <a:ext cx="2782936" cy="3125421"/>
          </a:xfrm>
          <a:prstGeom prst="rect">
            <a:avLst/>
          </a:prstGeom>
        </p:spPr>
      </p:pic>
    </p:spTree>
    <p:extLst>
      <p:ext uri="{BB962C8B-B14F-4D97-AF65-F5344CB8AC3E}">
        <p14:creationId xmlns:p14="http://schemas.microsoft.com/office/powerpoint/2010/main" val="353787578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http://schemas.microsoft.com/office/2006/metadata/properties"/>
    <ds:schemaRef ds:uri="http://schemas.microsoft.com/sharepoint/v3"/>
    <ds:schemaRef ds:uri="http://purl.org/dc/terms/"/>
    <ds:schemaRef ds:uri="56ea17bb-c96d-4826-b465-01eec0dd23dd"/>
    <ds:schemaRef ds:uri="http://purl.org/dc/dcmitype/"/>
    <ds:schemaRef ds:uri="05d88611-e516-4d1a-b12e-39107e78b3d0"/>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60</TotalTime>
  <Words>2903</Words>
  <Application>Microsoft Office PowerPoint</Application>
  <PresentationFormat>Widescreen</PresentationFormat>
  <Paragraphs>336</Paragraphs>
  <Slides>26</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.AppleSystemUIFont</vt:lpstr>
      <vt:lpstr>Arial</vt:lpstr>
      <vt:lpstr>Calibri</vt:lpstr>
      <vt:lpstr>Open Sans</vt:lpstr>
      <vt:lpstr>Open Sans SemiBold</vt:lpstr>
      <vt:lpstr>2_Office Theme</vt:lpstr>
      <vt:lpstr>3_Office Theme</vt:lpstr>
      <vt:lpstr>Nutritional Needs: Infancy to Toddler             </vt:lpstr>
      <vt:lpstr>PowerPoint Presentation</vt:lpstr>
      <vt:lpstr>What is an age-appropriate diet for children?</vt:lpstr>
      <vt:lpstr>Infant and Newborn Nutrition</vt:lpstr>
      <vt:lpstr>Birth to Four Months of Age</vt:lpstr>
      <vt:lpstr>Four to Six Months of Age</vt:lpstr>
      <vt:lpstr>Six to Eight Months of Age</vt:lpstr>
      <vt:lpstr>Eight to Twelve Months of Age</vt:lpstr>
      <vt:lpstr>One Year of Age</vt:lpstr>
      <vt:lpstr>Feeding Tips</vt:lpstr>
      <vt:lpstr>Tips During Mealtime</vt:lpstr>
      <vt:lpstr>Two Years and Older</vt:lpstr>
      <vt:lpstr>MyPlate</vt:lpstr>
      <vt:lpstr>Start with Small Portions</vt:lpstr>
      <vt:lpstr>Nutritional Needs of Toddlers</vt:lpstr>
      <vt:lpstr>Behavioral Eating Milestones</vt:lpstr>
      <vt:lpstr>How to Feed a Toddler</vt:lpstr>
      <vt:lpstr>Food Safety for Toddlers</vt:lpstr>
      <vt:lpstr>Food Hazards for Toddlers</vt:lpstr>
      <vt:lpstr>Hand Washing Tips for Toddlers</vt:lpstr>
      <vt:lpstr>Seafood Safety for Toddlers</vt:lpstr>
      <vt:lpstr>Review</vt:lpstr>
      <vt:lpstr>Questions?</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7</cp:revision>
  <cp:lastPrinted>2017-07-07T16:17:37Z</cp:lastPrinted>
  <dcterms:created xsi:type="dcterms:W3CDTF">2017-07-11T23:58:30Z</dcterms:created>
  <dcterms:modified xsi:type="dcterms:W3CDTF">2017-12-01T10:23:51Z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