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handoutMasterIdLst>
    <p:handoutMasterId r:id="rId15"/>
  </p:handoutMasterIdLst>
  <p:sldIdLst>
    <p:sldId id="322" r:id="rId6"/>
    <p:sldId id="319" r:id="rId7"/>
    <p:sldId id="490" r:id="rId8"/>
    <p:sldId id="494" r:id="rId9"/>
    <p:sldId id="495" r:id="rId10"/>
    <p:sldId id="496" r:id="rId11"/>
    <p:sldId id="437" r:id="rId12"/>
    <p:sldId id="497"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04" autoAdjust="0"/>
    <p:restoredTop sz="91071" autoAdjust="0"/>
  </p:normalViewPr>
  <p:slideViewPr>
    <p:cSldViewPr snapToGrid="0">
      <p:cViewPr varScale="1">
        <p:scale>
          <a:sx n="82" d="100"/>
          <a:sy n="82" d="100"/>
        </p:scale>
        <p:origin x="200" y="2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93070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job and career opportunities in the food service industry. A food service establishment is divided into front-of-the-house and back-of-the-house. The front-of-the-house service opportunities include: host/hostess, cashier, server and busser. Some establishments may have a </a:t>
            </a:r>
            <a:r>
              <a:rPr lang="en-US" dirty="0" err="1"/>
              <a:t>Maitre’d</a:t>
            </a:r>
            <a:r>
              <a:rPr lang="en-US" dirty="0"/>
              <a:t>, sommelier (wine expert), head server.</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4281336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back-of-the-house provides production opportunities. Many of the opportunities deal with the preparation of food. Chefs typically have more training – either learning as they advance in food service, or through education. In a larger kitchen, there may be many chefs. A sous chef is an assistant to the executive chef. A pastry Chef prepares breads, pastries, and desserts. Many people begin their cooking career in the back of the house by being a cook – line cook, prep cook, station cook. Some food service kitchens have cold stations. Those stations prepare cold food such as: salads, fruits &amp; vegetable trays, cold hors d’oeuvres, and perhaps fruits and vegetable carvings – which the Garde Manger specializes.</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676518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Management opportunities are varied in the food service industry. They include managing a whole restaurant to a particular portion of an establishment. An executive chef may be in charge of the kitchen, but may be in charge of a whole establishment. A food service director oversees banquet facilities. A research chef works with food scientists to help develop new food products, while culinary scientists turn recipes into pre-packaged foods.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catering director reports to the food service director or the GM (general manager). In a chain restaurant, a kitchen manager may take place of the executive chef. The dining room supervisor coordinates servers, host/hostess, bussers, and assign their responsibilities. A restaurant manager is responsible for all aspects of the restaurant. If there is a general manager, the restaurant manager reports to them.</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150641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careers that are food service related. People in these careers may have never worked in a restaurant, but their interests lay within the food service industry.</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135836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careers that are food service related. People in these careers may have </a:t>
            </a:r>
            <a:r>
              <a:rPr lang="en-US" dirty="0" err="1"/>
              <a:t>neverworked</a:t>
            </a:r>
            <a:r>
              <a:rPr lang="en-US" dirty="0"/>
              <a:t> in a restaurant, but their interests lay within the food service industry.</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209388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www.bls.gov/"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www.onetonline.or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On the Job</a:t>
            </a:r>
            <a:br>
              <a:rPr lang="en-US" sz="5400" spc="-165" dirty="0"/>
            </a:br>
            <a:br>
              <a:rPr lang="en-US" sz="5400" spc="-165" dirty="0"/>
            </a:br>
            <a:r>
              <a:rPr lang="en-US" sz="4400" spc="-165" dirty="0"/>
              <a:t>Food Service Careers</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Host/Hostess</a:t>
            </a:r>
          </a:p>
          <a:p>
            <a:pPr lvl="1"/>
            <a:r>
              <a:rPr lang="en-US" dirty="0"/>
              <a:t>Server</a:t>
            </a:r>
          </a:p>
          <a:p>
            <a:pPr lvl="1"/>
            <a:r>
              <a:rPr lang="en-US" dirty="0"/>
              <a:t>Cashier</a:t>
            </a:r>
          </a:p>
          <a:p>
            <a:pPr lvl="1"/>
            <a:r>
              <a:rPr lang="en-US" dirty="0"/>
              <a:t>Busser</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Service Opportunities</a:t>
            </a:r>
          </a:p>
        </p:txBody>
      </p:sp>
    </p:spTree>
    <p:extLst>
      <p:ext uri="{BB962C8B-B14F-4D97-AF65-F5344CB8AC3E}">
        <p14:creationId xmlns:p14="http://schemas.microsoft.com/office/powerpoint/2010/main" val="3665685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DF3CED-58B9-E84D-9E7F-D967D84AC273}"/>
              </a:ext>
            </a:extLst>
          </p:cNvPr>
          <p:cNvSpPr>
            <a:spLocks noGrp="1"/>
          </p:cNvSpPr>
          <p:nvPr>
            <p:ph type="title"/>
          </p:nvPr>
        </p:nvSpPr>
        <p:spPr/>
        <p:txBody>
          <a:bodyPr/>
          <a:lstStyle/>
          <a:p>
            <a:r>
              <a:rPr lang="en-US" dirty="0"/>
              <a:t>Production Opportunities</a:t>
            </a:r>
          </a:p>
        </p:txBody>
      </p:sp>
      <p:sp>
        <p:nvSpPr>
          <p:cNvPr id="5" name="Text Placeholder 4">
            <a:extLst>
              <a:ext uri="{FF2B5EF4-FFF2-40B4-BE49-F238E27FC236}">
                <a16:creationId xmlns:a16="http://schemas.microsoft.com/office/drawing/2014/main" id="{AF8F3330-F875-CC4A-BFD6-4EB24278124E}"/>
              </a:ext>
            </a:extLst>
          </p:cNvPr>
          <p:cNvSpPr>
            <a:spLocks noGrp="1"/>
          </p:cNvSpPr>
          <p:nvPr>
            <p:ph type="body" sz="quarter" idx="10"/>
          </p:nvPr>
        </p:nvSpPr>
        <p:spPr/>
        <p:txBody>
          <a:bodyPr/>
          <a:lstStyle/>
          <a:p>
            <a:r>
              <a:rPr lang="en-US" dirty="0"/>
              <a:t>Chef</a:t>
            </a:r>
          </a:p>
          <a:p>
            <a:r>
              <a:rPr lang="en-US" dirty="0"/>
              <a:t>Sous Chef</a:t>
            </a:r>
          </a:p>
          <a:p>
            <a:r>
              <a:rPr lang="en-US" dirty="0"/>
              <a:t>Pastry Chef</a:t>
            </a:r>
          </a:p>
        </p:txBody>
      </p:sp>
      <p:sp>
        <p:nvSpPr>
          <p:cNvPr id="6" name="Text Placeholder 5">
            <a:extLst>
              <a:ext uri="{FF2B5EF4-FFF2-40B4-BE49-F238E27FC236}">
                <a16:creationId xmlns:a16="http://schemas.microsoft.com/office/drawing/2014/main" id="{21BFB497-77B0-7749-9BD4-47111523C18C}"/>
              </a:ext>
            </a:extLst>
          </p:cNvPr>
          <p:cNvSpPr>
            <a:spLocks noGrp="1"/>
          </p:cNvSpPr>
          <p:nvPr>
            <p:ph type="body" sz="quarter" idx="11"/>
          </p:nvPr>
        </p:nvSpPr>
        <p:spPr/>
        <p:txBody>
          <a:bodyPr/>
          <a:lstStyle/>
          <a:p>
            <a:r>
              <a:rPr lang="en-US" dirty="0"/>
              <a:t>Line Cook</a:t>
            </a:r>
          </a:p>
          <a:p>
            <a:r>
              <a:rPr lang="en-US" dirty="0"/>
              <a:t>Prep Cook</a:t>
            </a:r>
          </a:p>
          <a:p>
            <a:r>
              <a:rPr lang="en-US" dirty="0"/>
              <a:t>Station Cook</a:t>
            </a:r>
          </a:p>
        </p:txBody>
      </p:sp>
      <p:sp>
        <p:nvSpPr>
          <p:cNvPr id="7" name="Text Placeholder 6">
            <a:extLst>
              <a:ext uri="{FF2B5EF4-FFF2-40B4-BE49-F238E27FC236}">
                <a16:creationId xmlns:a16="http://schemas.microsoft.com/office/drawing/2014/main" id="{F8F77583-EBE3-C947-86B5-7D67DF799E67}"/>
              </a:ext>
            </a:extLst>
          </p:cNvPr>
          <p:cNvSpPr>
            <a:spLocks noGrp="1"/>
          </p:cNvSpPr>
          <p:nvPr>
            <p:ph type="body" sz="quarter" idx="12"/>
          </p:nvPr>
        </p:nvSpPr>
        <p:spPr/>
        <p:txBody>
          <a:bodyPr/>
          <a:lstStyle/>
          <a:p>
            <a:r>
              <a:rPr lang="en-US" dirty="0"/>
              <a:t>Garde Manger prepares cold items</a:t>
            </a:r>
          </a:p>
        </p:txBody>
      </p:sp>
    </p:spTree>
    <p:extLst>
      <p:ext uri="{BB962C8B-B14F-4D97-AF65-F5344CB8AC3E}">
        <p14:creationId xmlns:p14="http://schemas.microsoft.com/office/powerpoint/2010/main" val="226090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Executive Chef</a:t>
            </a:r>
          </a:p>
          <a:p>
            <a:pPr lvl="1"/>
            <a:r>
              <a:rPr lang="en-US" dirty="0"/>
              <a:t>Research Chef</a:t>
            </a:r>
          </a:p>
          <a:p>
            <a:pPr lvl="1"/>
            <a:r>
              <a:rPr lang="en-US" dirty="0"/>
              <a:t>Culinary Scientist</a:t>
            </a:r>
          </a:p>
          <a:p>
            <a:pPr lvl="1"/>
            <a:r>
              <a:rPr lang="en-US" dirty="0"/>
              <a:t>Food Service Director</a:t>
            </a:r>
          </a:p>
          <a:p>
            <a:pPr lvl="1"/>
            <a:r>
              <a:rPr lang="en-US" dirty="0"/>
              <a:t>Catering Director</a:t>
            </a:r>
          </a:p>
          <a:p>
            <a:pPr lvl="1"/>
            <a:r>
              <a:rPr lang="en-US" dirty="0"/>
              <a:t>Kitchen Manager</a:t>
            </a:r>
          </a:p>
          <a:p>
            <a:pPr lvl="1"/>
            <a:r>
              <a:rPr lang="en-US" dirty="0"/>
              <a:t>Dining Room Supervisor</a:t>
            </a:r>
          </a:p>
          <a:p>
            <a:pPr lvl="1"/>
            <a:r>
              <a:rPr lang="en-US" dirty="0"/>
              <a:t>Restaurant Manager</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Management Opportunities</a:t>
            </a:r>
          </a:p>
        </p:txBody>
      </p:sp>
    </p:spTree>
    <p:extLst>
      <p:ext uri="{BB962C8B-B14F-4D97-AF65-F5344CB8AC3E}">
        <p14:creationId xmlns:p14="http://schemas.microsoft.com/office/powerpoint/2010/main" val="1770115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Food Researchers</a:t>
            </a:r>
          </a:p>
          <a:p>
            <a:pPr lvl="1"/>
            <a:r>
              <a:rPr lang="en-US" dirty="0"/>
              <a:t>Food Writers</a:t>
            </a:r>
          </a:p>
          <a:p>
            <a:pPr lvl="1"/>
            <a:r>
              <a:rPr lang="en-US" dirty="0"/>
              <a:t>Food Processors</a:t>
            </a:r>
          </a:p>
          <a:p>
            <a:pPr lvl="1"/>
            <a:r>
              <a:rPr lang="en-US" dirty="0"/>
              <a:t>Food Stylist</a:t>
            </a:r>
          </a:p>
          <a:p>
            <a:pPr lvl="1"/>
            <a:r>
              <a:rPr lang="en-US" dirty="0"/>
              <a:t>Food Marketers</a:t>
            </a:r>
          </a:p>
          <a:p>
            <a:pPr lvl="1"/>
            <a:r>
              <a:rPr lang="en-US" dirty="0"/>
              <a:t>Menu Developers</a:t>
            </a:r>
          </a:p>
          <a:p>
            <a:pPr lvl="1"/>
            <a:r>
              <a:rPr lang="en-US" dirty="0"/>
              <a:t>Recipe Developers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Food Service Related Opportunities</a:t>
            </a:r>
          </a:p>
        </p:txBody>
      </p:sp>
    </p:spTree>
    <p:extLst>
      <p:ext uri="{BB962C8B-B14F-4D97-AF65-F5344CB8AC3E}">
        <p14:creationId xmlns:p14="http://schemas.microsoft.com/office/powerpoint/2010/main" val="3914531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a:bodyPr>
          <a:lstStyle/>
          <a:p>
            <a:pPr lvl="1"/>
            <a:r>
              <a:rPr lang="en-US" sz="1600" dirty="0"/>
              <a:t>Textbooks:</a:t>
            </a:r>
          </a:p>
          <a:p>
            <a:pPr lvl="2"/>
            <a:r>
              <a:rPr lang="en-US" sz="1400" dirty="0"/>
              <a:t>Johnson &amp; Wales University, . Culinary Essentials. New York, New York: Glencoe,  McGraw-Hill, 2002. Print. Chapter 1, pg. 18-21.</a:t>
            </a:r>
          </a:p>
          <a:p>
            <a:pPr lvl="2"/>
            <a:r>
              <a:rPr lang="en-US" sz="1400" dirty="0"/>
              <a:t>National Restaurant Association, . Foundations of Restaurant Management &amp; Culinary  Arts. Level One. Boston: Prentice Hall, 2011. Print. Chapter 12, Pgs. 790 – 797.</a:t>
            </a:r>
          </a:p>
          <a:p>
            <a:pPr lvl="1"/>
            <a:r>
              <a:rPr lang="en-US" sz="1600" dirty="0"/>
              <a:t>Websites:</a:t>
            </a:r>
          </a:p>
          <a:p>
            <a:pPr lvl="2"/>
            <a:r>
              <a:rPr lang="en-US" sz="1400" dirty="0"/>
              <a:t>Occupational Outlook Handbook (OOH), 2010-11 Edition</a:t>
            </a:r>
          </a:p>
          <a:p>
            <a:pPr marL="457200" lvl="2" indent="0">
              <a:buNone/>
            </a:pPr>
            <a:r>
              <a:rPr lang="en-US" sz="1400" dirty="0"/>
              <a:t>For hundreds of different types of jobs—such as teacher, lawyer, and nurse—the  Occupational Outlook Handbook tells you: </a:t>
            </a:r>
          </a:p>
          <a:p>
            <a:pPr lvl="3"/>
            <a:r>
              <a:rPr lang="en-US" sz="1400" dirty="0"/>
              <a:t>the training and education needed</a:t>
            </a:r>
          </a:p>
          <a:p>
            <a:pPr lvl="3"/>
            <a:r>
              <a:rPr lang="en-US" sz="1400" dirty="0"/>
              <a:t>earnings</a:t>
            </a:r>
          </a:p>
          <a:p>
            <a:pPr lvl="3"/>
            <a:r>
              <a:rPr lang="en-US" sz="1400" dirty="0"/>
              <a:t>expected job prospects</a:t>
            </a:r>
          </a:p>
          <a:p>
            <a:pPr lvl="3"/>
            <a:r>
              <a:rPr lang="en-US" sz="1400" dirty="0"/>
              <a:t>what workers do on the job</a:t>
            </a:r>
          </a:p>
          <a:p>
            <a:pPr lvl="3"/>
            <a:r>
              <a:rPr lang="en-US" sz="1400" dirty="0"/>
              <a:t>working conditions</a:t>
            </a:r>
          </a:p>
          <a:p>
            <a:pPr marL="457200" lvl="2" indent="0">
              <a:buNone/>
            </a:pPr>
            <a:r>
              <a:rPr lang="en-US" sz="1400" dirty="0"/>
              <a:t>In addition, the Handbook gives you job search tips, links to information about the  job market in each State, and more.</a:t>
            </a:r>
          </a:p>
          <a:p>
            <a:pPr marL="457200" lvl="2" indent="0">
              <a:buNone/>
            </a:pPr>
            <a:r>
              <a:rPr lang="en-US" sz="1400" dirty="0">
                <a:hlinkClick r:id="rId3"/>
              </a:rPr>
              <a:t>http://www.bls.gov/</a:t>
            </a:r>
            <a:endParaRPr lang="en-US" sz="14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a:bodyPr>
          <a:lstStyle/>
          <a:p>
            <a:pPr lvl="1"/>
            <a:r>
              <a:rPr lang="en-US" sz="1600" dirty="0"/>
              <a:t>Websites:</a:t>
            </a:r>
          </a:p>
          <a:p>
            <a:pPr lvl="2"/>
            <a:r>
              <a:rPr lang="en-US" sz="1400" dirty="0"/>
              <a:t>O*NET Online</a:t>
            </a:r>
          </a:p>
          <a:p>
            <a:pPr marL="457200" lvl="2" indent="0">
              <a:buNone/>
            </a:pPr>
            <a:r>
              <a:rPr lang="en-US" sz="1400" dirty="0"/>
              <a:t>The O*NET program is the nation’s primary source of occupational information.  Central to the project is the O*NET database, containing information on  hundreds of standardized and occupation-specific descriptors. The database,  which is available to the public at no cost, is continually updated by surveying a  broad range of workers from each occupation. Information from this database  forms the heart of O*NET Online, an interactive application for exploring and  searching occupations. The database also provides the basis for our Career  Exploration Tools, a set of valuable assessment instruments for workers and  students looking to find or change careers.</a:t>
            </a:r>
          </a:p>
          <a:p>
            <a:pPr marL="457200" lvl="2" indent="0">
              <a:buNone/>
            </a:pPr>
            <a:r>
              <a:rPr lang="en-US" sz="1400" dirty="0">
                <a:hlinkClick r:id="rId2"/>
              </a:rPr>
              <a:t>http://www.onetonline.org</a:t>
            </a:r>
            <a:endParaRPr lang="en-US" sz="14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70488908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1385</TotalTime>
  <Words>761</Words>
  <Application>Microsoft Macintosh PowerPoint</Application>
  <PresentationFormat>Widescreen</PresentationFormat>
  <Paragraphs>75</Paragraphs>
  <Slides>8</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On the Job  Food Service Careers</vt:lpstr>
      <vt:lpstr>PowerPoint Presentation</vt:lpstr>
      <vt:lpstr>PowerPoint Presentation</vt:lpstr>
      <vt:lpstr>Production Opportunities</vt:lpstr>
      <vt:lpstr>PowerPoint Presentation</vt:lpstr>
      <vt:lpstr>PowerPoint Presentation</vt:lpstr>
      <vt:lpstr>References/Resources</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124</cp:revision>
  <cp:lastPrinted>2017-07-07T16:17:37Z</cp:lastPrinted>
  <dcterms:created xsi:type="dcterms:W3CDTF">2017-07-11T23:58:30Z</dcterms:created>
  <dcterms:modified xsi:type="dcterms:W3CDTF">2018-01-30T21:14:18Z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