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33"/>
  </p:notesMasterIdLst>
  <p:sldIdLst>
    <p:sldId id="321" r:id="rId7"/>
    <p:sldId id="354" r:id="rId8"/>
    <p:sldId id="326" r:id="rId9"/>
    <p:sldId id="327" r:id="rId10"/>
    <p:sldId id="328" r:id="rId11"/>
    <p:sldId id="330" r:id="rId12"/>
    <p:sldId id="331" r:id="rId13"/>
    <p:sldId id="332" r:id="rId14"/>
    <p:sldId id="333" r:id="rId15"/>
    <p:sldId id="334" r:id="rId16"/>
    <p:sldId id="335" r:id="rId17"/>
    <p:sldId id="337" r:id="rId18"/>
    <p:sldId id="339" r:id="rId19"/>
    <p:sldId id="340" r:id="rId20"/>
    <p:sldId id="341" r:id="rId21"/>
    <p:sldId id="342" r:id="rId22"/>
    <p:sldId id="343" r:id="rId23"/>
    <p:sldId id="344" r:id="rId24"/>
    <p:sldId id="346" r:id="rId25"/>
    <p:sldId id="347" r:id="rId26"/>
    <p:sldId id="348" r:id="rId27"/>
    <p:sldId id="349" r:id="rId28"/>
    <p:sldId id="350" r:id="rId29"/>
    <p:sldId id="351" r:id="rId30"/>
    <p:sldId id="352" r:id="rId31"/>
    <p:sldId id="353" r:id="rId32"/>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5190" autoAdjust="0"/>
  </p:normalViewPr>
  <p:slideViewPr>
    <p:cSldViewPr snapToGrid="0">
      <p:cViewPr varScale="1">
        <p:scale>
          <a:sx n="112" d="100"/>
          <a:sy n="112" d="100"/>
        </p:scale>
        <p:origin x="355" y="8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5/10/relationships/revisionInfo" Target="revisionInfo.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90226F-188F-40D1-8B98-3C8FF70A5E20}"/>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E4C0C81B-9270-4B2D-B9EA-F1AC52FB3E56}"/>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608D739C-D158-4294-B7A8-4BF501C65687}" type="datetimeFigureOut">
              <a:rPr lang="en-US"/>
              <a:pPr>
                <a:defRPr/>
              </a:pPr>
              <a:t>7/25/2017</a:t>
            </a:fld>
            <a:endParaRPr lang="en-US"/>
          </a:p>
        </p:txBody>
      </p:sp>
      <p:sp>
        <p:nvSpPr>
          <p:cNvPr id="4" name="Slide Image Placeholder 3">
            <a:extLst>
              <a:ext uri="{FF2B5EF4-FFF2-40B4-BE49-F238E27FC236}">
                <a16:creationId xmlns:a16="http://schemas.microsoft.com/office/drawing/2014/main" id="{A1E0353E-9D66-4A55-81F4-38843A8719EF}"/>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3B51BC73-6F9F-43FB-817A-4B2204E31AE6}"/>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DCD5E92-1964-437B-8E67-968DE0FF22EC}"/>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B82C274D-14EF-45AD-AC6C-1B49A7550ECA}"/>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97732A3A-056E-4E52-BFAF-471AE2BA85F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3B73C6D-28AA-4220-ADB4-A222168B50CD}"/>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2630D2E0-96D5-4415-B626-D3E62A132AF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0761429B-F899-4569-A2AB-A4F5CA65E90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105DAFEE-5134-4143-8CCA-AA4DA3A3D7CE}"/>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406909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D99876EE-6A02-47DE-BB79-DB5A5E48FBC0}"/>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70A13B23-F785-4B4A-BC0E-0D31E2F878FD}"/>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27CB3069-4FA4-45BB-9F49-05760E18565C}"/>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771968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Footer Placeholder 11">
            <a:extLst>
              <a:ext uri="{FF2B5EF4-FFF2-40B4-BE49-F238E27FC236}">
                <a16:creationId xmlns:a16="http://schemas.microsoft.com/office/drawing/2014/main" id="{99D713DE-9F8E-434A-A34B-E9B2BA23C82B}"/>
              </a:ext>
            </a:extLst>
          </p:cNvPr>
          <p:cNvSpPr txBox="1">
            <a:spLocks/>
          </p:cNvSpPr>
          <p:nvPr userDrawn="1"/>
        </p:nvSpPr>
        <p:spPr bwMode="auto">
          <a:xfrm>
            <a:off x="3122613" y="6400800"/>
            <a:ext cx="5614987" cy="2746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marL="0" algn="ctr" defTabSz="914400" rtl="0" eaLnBrk="0" latinLnBrk="0" hangingPunct="0">
              <a:defRPr sz="2400" kern="1200">
                <a:solidFill>
                  <a:schemeClr val="tx1"/>
                </a:solidFill>
                <a:latin typeface="Verdana" pitchFamily="34" charset="0"/>
                <a:ea typeface="+mn-ea"/>
                <a:cs typeface="+mn-cs"/>
              </a:defRPr>
            </a:lvl1pPr>
            <a:lvl2pPr marL="742950" indent="-285750" algn="l" defTabSz="914400" rtl="0" eaLnBrk="0" latinLnBrk="0" hangingPunct="0">
              <a:defRPr sz="2400" kern="1200">
                <a:solidFill>
                  <a:schemeClr val="tx1"/>
                </a:solidFill>
                <a:latin typeface="Verdana" pitchFamily="34" charset="0"/>
                <a:ea typeface="+mn-ea"/>
                <a:cs typeface="+mn-cs"/>
              </a:defRPr>
            </a:lvl2pPr>
            <a:lvl3pPr marL="1143000" indent="-228600" algn="l" defTabSz="914400" rtl="0" eaLnBrk="0" latinLnBrk="0" hangingPunct="0">
              <a:defRPr sz="2400" kern="1200">
                <a:solidFill>
                  <a:schemeClr val="tx1"/>
                </a:solidFill>
                <a:latin typeface="Verdana" pitchFamily="34" charset="0"/>
                <a:ea typeface="+mn-ea"/>
                <a:cs typeface="+mn-cs"/>
              </a:defRPr>
            </a:lvl3pPr>
            <a:lvl4pPr marL="1600200" indent="-228600" algn="l" defTabSz="914400" rtl="0" eaLnBrk="0" latinLnBrk="0" hangingPunct="0">
              <a:defRPr sz="2400" kern="1200">
                <a:solidFill>
                  <a:schemeClr val="tx1"/>
                </a:solidFill>
                <a:latin typeface="Verdana" pitchFamily="34" charset="0"/>
                <a:ea typeface="+mn-ea"/>
                <a:cs typeface="+mn-cs"/>
              </a:defRPr>
            </a:lvl4pPr>
            <a:lvl5pPr marL="2057400" indent="-228600" algn="l" defTabSz="914400" rtl="0" eaLnBrk="0" latinLnBrk="0" hangingPunct="0">
              <a:defRPr sz="2400" kern="1200">
                <a:solidFill>
                  <a:schemeClr val="tx1"/>
                </a:solidFill>
                <a:latin typeface="Verdana" pitchFamily="34" charset="0"/>
                <a:ea typeface="+mn-ea"/>
                <a:cs typeface="+mn-cs"/>
              </a:defRPr>
            </a:lvl5pPr>
            <a:lvl6pPr marL="25146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6pPr>
            <a:lvl7pPr marL="29718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7pPr>
            <a:lvl8pPr marL="34290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8pPr>
            <a:lvl9pPr marL="38862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mn-cs"/>
              </a:defRPr>
            </a:lvl9pPr>
          </a:lstStyle>
          <a:p>
            <a:pPr eaLnBrk="1" fontAlgn="auto" hangingPunct="1">
              <a:spcBef>
                <a:spcPts val="0"/>
              </a:spcBef>
              <a:spcAft>
                <a:spcPts val="0"/>
              </a:spcAft>
              <a:defRPr/>
            </a:pPr>
            <a:r>
              <a:rPr lang="en-US" sz="1000" dirty="0">
                <a:solidFill>
                  <a:schemeClr val="bg1"/>
                </a:solidFill>
                <a:latin typeface="Times New Roman" pitchFamily="18" charset="0"/>
                <a:cs typeface="Times New Roman" pitchFamily="18" charset="0"/>
              </a:rPr>
              <a:t>Copyright © Texas Education Agency 2012. All rights reserved.</a:t>
            </a:r>
          </a:p>
          <a:p>
            <a:pPr eaLnBrk="1" fontAlgn="auto" hangingPunct="1">
              <a:spcBef>
                <a:spcPts val="0"/>
              </a:spcBef>
              <a:spcAft>
                <a:spcPts val="0"/>
              </a:spcAft>
              <a:defRPr/>
            </a:pPr>
            <a:r>
              <a:rPr lang="en-US" sz="1000" dirty="0">
                <a:solidFill>
                  <a:schemeClr val="bg1"/>
                </a:solidFill>
                <a:latin typeface="Times New Roman" pitchFamily="18" charset="0"/>
                <a:cs typeface="Times New Roman" pitchFamily="18" charset="0"/>
              </a:rPr>
              <a:t>Images and other multimedia content used with permission. </a:t>
            </a:r>
          </a:p>
        </p:txBody>
      </p:sp>
      <p:sp>
        <p:nvSpPr>
          <p:cNvPr id="2" name="Title 1"/>
          <p:cNvSpPr>
            <a:spLocks noGrp="1"/>
          </p:cNvSpPr>
          <p:nvPr>
            <p:ph type="title"/>
          </p:nvPr>
        </p:nvSpPr>
        <p:spPr/>
        <p:txBody>
          <a:bodyPr/>
          <a:lstStyle>
            <a:lvl1pPr algn="l">
              <a:defRPr b="1">
                <a:solidFill>
                  <a:srgbClr val="FFFF66"/>
                </a:solidFill>
                <a:effectLst>
                  <a:outerShdw blurRad="38100" dist="38100" dir="2700000" algn="tl">
                    <a:srgbClr val="000000">
                      <a:alpha val="43137"/>
                    </a:srgbClr>
                  </a:outerShdw>
                </a:effectLst>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vl2pPr>
              <a:defRPr>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2pPr>
            <a:lvl3pPr>
              <a:defRPr>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3pPr>
            <a:lvl4pPr>
              <a:defRPr>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4pPr>
            <a:lvl5pPr>
              <a:defRPr>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E30BFA4-06A5-492B-A6D5-991AE1886426}"/>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16F1ADAA-A2BB-4127-AAA2-567545DBB595}" type="datetime1">
              <a:rPr lang="en-US"/>
              <a:pPr>
                <a:defRPr/>
              </a:pPr>
              <a:t>7/25/2017</a:t>
            </a:fld>
            <a:endParaRPr lang="en-US"/>
          </a:p>
        </p:txBody>
      </p:sp>
      <p:sp>
        <p:nvSpPr>
          <p:cNvPr id="6" name="Footer Placeholder 4">
            <a:extLst>
              <a:ext uri="{FF2B5EF4-FFF2-40B4-BE49-F238E27FC236}">
                <a16:creationId xmlns:a16="http://schemas.microsoft.com/office/drawing/2014/main" id="{531FDD40-4FC5-402B-A0B6-0D7F4E74E998}"/>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dirty="0">
                <a:latin typeface="+mn-lt"/>
              </a:defRPr>
            </a:lvl1pPr>
          </a:lstStyle>
          <a:p>
            <a:pPr>
              <a:defRPr/>
            </a:pPr>
            <a:endParaRPr lang="en-US"/>
          </a:p>
        </p:txBody>
      </p:sp>
      <p:sp>
        <p:nvSpPr>
          <p:cNvPr id="7" name="Slide Number Placeholder 5">
            <a:extLst>
              <a:ext uri="{FF2B5EF4-FFF2-40B4-BE49-F238E27FC236}">
                <a16:creationId xmlns:a16="http://schemas.microsoft.com/office/drawing/2014/main" id="{C1039A04-8BAD-4446-804A-CC64CD09E605}"/>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smtClean="0">
                <a:solidFill>
                  <a:schemeClr val="bg1"/>
                </a:solidFill>
                <a:latin typeface="+mn-lt"/>
              </a:defRPr>
            </a:lvl1pPr>
          </a:lstStyle>
          <a:p>
            <a:pPr>
              <a:defRPr/>
            </a:pPr>
            <a:fld id="{48B64A17-936F-4F9D-BF50-E5FC7CE1C382}" type="slidenum">
              <a:rPr lang="en-US"/>
              <a:pPr>
                <a:defRPr/>
              </a:pPr>
              <a:t>‹#›</a:t>
            </a:fld>
            <a:endParaRPr lang="en-US"/>
          </a:p>
        </p:txBody>
      </p:sp>
    </p:spTree>
    <p:extLst>
      <p:ext uri="{BB962C8B-B14F-4D97-AF65-F5344CB8AC3E}">
        <p14:creationId xmlns:p14="http://schemas.microsoft.com/office/powerpoint/2010/main" val="2548237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818929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27485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66645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782585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336805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678682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6230898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46191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4885FC-8F9A-4ABF-A5C3-C34D1CBD90DC}"/>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36B9D6BB-2FB6-4792-A7E6-663689C8389E}"/>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D7E9829E-4FEF-430F-9F48-BC68694AC92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40277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728717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73782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88386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32461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43034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14173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C4A622D-7D4F-4141-A3BF-E9A798815367}"/>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067167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A386FBC-FE8B-4195-A811-B6E0667806B2}"/>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B6E60AB7-1838-4F84-8024-BC6C99AAD2F4}"/>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533C6F86-EF09-43FA-B4BC-8AC955761F7B}"/>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30577738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BC0EF64-74BF-4E64-8C4F-F54268FFDA9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9F6D422-28EA-468F-BAAE-01F76401B4AF}"/>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E98CE1-CFCD-47EF-88B3-9BA0540D3E56}"/>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6F761476-62E4-4320-84E3-7D9009CCCCF6}"/>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48340834-63C6-41C7-9AA5-01BE7602B195}"/>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C8D27172-8568-4A91-8141-CECBB4B4DDAB}"/>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8931A432-AA80-49F3-9827-405CC6A10A54}"/>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BE630B70-BAF9-4CDB-9C33-2B2CADBCE7BB}"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792876860"/>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15879CC-B6F2-4BEE-AE2C-87E2D217EAD4}"/>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Overall Role of </a:t>
            </a:r>
            <a:br>
              <a:rPr lang="en-US" dirty="0"/>
            </a:br>
            <a:r>
              <a:rPr lang="en-US" dirty="0"/>
              <a:t>Security Systems</a:t>
            </a:r>
          </a:p>
          <a:p>
            <a:pPr lvl="1" fontAlgn="auto">
              <a:spcAft>
                <a:spcPts val="0"/>
              </a:spcAft>
              <a:defRPr/>
            </a:pPr>
            <a:r>
              <a:rPr lang="en-US" dirty="0"/>
              <a:t>Security Services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61DE-E49F-436D-BA5B-2370CFB63A4B}"/>
              </a:ext>
            </a:extLst>
          </p:cNvPr>
          <p:cNvSpPr>
            <a:spLocks noGrp="1"/>
          </p:cNvSpPr>
          <p:nvPr>
            <p:ph type="title"/>
          </p:nvPr>
        </p:nvSpPr>
        <p:spPr/>
        <p:txBody>
          <a:bodyPr>
            <a:normAutofit/>
          </a:bodyPr>
          <a:lstStyle/>
          <a:p>
            <a:pPr fontAlgn="auto">
              <a:spcAft>
                <a:spcPts val="0"/>
              </a:spcAft>
              <a:defRPr/>
            </a:pPr>
            <a:r>
              <a:rPr lang="en-US" dirty="0"/>
              <a:t>Risk Management </a:t>
            </a:r>
            <a:r>
              <a:rPr lang="en-US" sz="2400" dirty="0"/>
              <a:t>(continued)</a:t>
            </a:r>
          </a:p>
        </p:txBody>
      </p:sp>
      <p:sp>
        <p:nvSpPr>
          <p:cNvPr id="3" name="Content Placeholder 2">
            <a:extLst>
              <a:ext uri="{FF2B5EF4-FFF2-40B4-BE49-F238E27FC236}">
                <a16:creationId xmlns:a16="http://schemas.microsoft.com/office/drawing/2014/main" id="{D5BF852A-6AE7-4231-94CD-F9F983E88B59}"/>
              </a:ext>
            </a:extLst>
          </p:cNvPr>
          <p:cNvSpPr>
            <a:spLocks noGrp="1"/>
          </p:cNvSpPr>
          <p:nvPr>
            <p:ph sz="half" idx="1"/>
          </p:nvPr>
        </p:nvSpPr>
        <p:spPr/>
        <p:txBody>
          <a:bodyPr>
            <a:normAutofit/>
          </a:bodyPr>
          <a:lstStyle/>
          <a:p>
            <a:pPr lvl="1" fontAlgn="auto">
              <a:spcAft>
                <a:spcPts val="0"/>
              </a:spcAft>
              <a:defRPr/>
            </a:pPr>
            <a:r>
              <a:rPr lang="en-US" dirty="0"/>
              <a:t>Requires a good risk-management program that involves four basic steps</a:t>
            </a:r>
          </a:p>
          <a:p>
            <a:pPr lvl="2" fontAlgn="auto">
              <a:spcAft>
                <a:spcPts val="0"/>
              </a:spcAft>
              <a:defRPr/>
            </a:pPr>
            <a:r>
              <a:rPr lang="en-US" sz="2400" dirty="0"/>
              <a:t>Identification of risks or specific vulnerabilities</a:t>
            </a:r>
          </a:p>
          <a:p>
            <a:pPr lvl="2" fontAlgn="auto">
              <a:spcAft>
                <a:spcPts val="0"/>
              </a:spcAft>
              <a:defRPr/>
            </a:pPr>
            <a:r>
              <a:rPr lang="en-US" sz="2400" dirty="0"/>
              <a:t>Analysis and study of the risks/vulnerabilities</a:t>
            </a:r>
          </a:p>
          <a:p>
            <a:pPr lvl="2" fontAlgn="auto">
              <a:spcAft>
                <a:spcPts val="0"/>
              </a:spcAft>
              <a:defRPr/>
            </a:pPr>
            <a:r>
              <a:rPr lang="en-US" sz="2400" dirty="0"/>
              <a:t>Optimization of risk management alternatives (see Section X)</a:t>
            </a:r>
          </a:p>
          <a:p>
            <a:pPr lvl="3" fontAlgn="auto">
              <a:spcAft>
                <a:spcPts val="0"/>
              </a:spcAft>
              <a:defRPr/>
            </a:pPr>
            <a:r>
              <a:rPr lang="en-US" sz="2200" dirty="0"/>
              <a:t>Risk Avoidance </a:t>
            </a:r>
          </a:p>
          <a:p>
            <a:pPr lvl="3" fontAlgn="auto">
              <a:spcAft>
                <a:spcPts val="0"/>
              </a:spcAft>
              <a:defRPr/>
            </a:pPr>
            <a:r>
              <a:rPr lang="en-US" sz="2200" dirty="0"/>
              <a:t>Risk Reduction </a:t>
            </a:r>
          </a:p>
          <a:p>
            <a:pPr lvl="3" fontAlgn="auto">
              <a:spcAft>
                <a:spcPts val="0"/>
              </a:spcAft>
              <a:defRPr/>
            </a:pPr>
            <a:r>
              <a:rPr lang="en-US" sz="2200" dirty="0"/>
              <a:t>Risk Spreading </a:t>
            </a:r>
          </a:p>
          <a:p>
            <a:pPr lvl="3" fontAlgn="auto">
              <a:spcAft>
                <a:spcPts val="0"/>
              </a:spcAft>
              <a:defRPr/>
            </a:pPr>
            <a:r>
              <a:rPr lang="en-US" sz="2200" dirty="0"/>
              <a:t>Risk Transfer </a:t>
            </a:r>
          </a:p>
          <a:p>
            <a:pPr lvl="3" fontAlgn="auto">
              <a:spcAft>
                <a:spcPts val="0"/>
              </a:spcAft>
              <a:defRPr/>
            </a:pPr>
            <a:r>
              <a:rPr lang="en-US" sz="2200" dirty="0"/>
              <a:t>Self-assumption of risk </a:t>
            </a:r>
          </a:p>
          <a:p>
            <a:pPr lvl="2" fontAlgn="auto">
              <a:spcAft>
                <a:spcPts val="0"/>
              </a:spcAft>
              <a:defRPr/>
            </a:pPr>
            <a:r>
              <a:rPr lang="en-US" sz="2400" dirty="0"/>
              <a:t>Ongoing study of security programs</a:t>
            </a:r>
          </a:p>
          <a:p>
            <a:pPr fontAlgn="auto">
              <a:spcAft>
                <a:spcPts val="0"/>
              </a:spcAft>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B1BFA-2F82-45E3-83F3-B048FE2FB79B}"/>
              </a:ext>
            </a:extLst>
          </p:cNvPr>
          <p:cNvSpPr>
            <a:spLocks noGrp="1"/>
          </p:cNvSpPr>
          <p:nvPr>
            <p:ph type="title"/>
          </p:nvPr>
        </p:nvSpPr>
        <p:spPr/>
        <p:txBody>
          <a:bodyPr/>
          <a:lstStyle/>
          <a:p>
            <a:pPr fontAlgn="auto">
              <a:spcAft>
                <a:spcPts val="0"/>
              </a:spcAft>
              <a:defRPr/>
            </a:pPr>
            <a:r>
              <a:rPr lang="en-US" dirty="0"/>
              <a:t>Security Survey</a:t>
            </a:r>
          </a:p>
        </p:txBody>
      </p:sp>
      <p:sp>
        <p:nvSpPr>
          <p:cNvPr id="3" name="Content Placeholder 2">
            <a:extLst>
              <a:ext uri="{FF2B5EF4-FFF2-40B4-BE49-F238E27FC236}">
                <a16:creationId xmlns:a16="http://schemas.microsoft.com/office/drawing/2014/main" id="{0C155F7D-4373-4F35-9343-2F542DCB2A79}"/>
              </a:ext>
            </a:extLst>
          </p:cNvPr>
          <p:cNvSpPr>
            <a:spLocks noGrp="1"/>
          </p:cNvSpPr>
          <p:nvPr>
            <p:ph sz="half" idx="1"/>
          </p:nvPr>
        </p:nvSpPr>
        <p:spPr/>
        <p:txBody>
          <a:bodyPr/>
          <a:lstStyle/>
          <a:p>
            <a:pPr lvl="1" fontAlgn="auto">
              <a:spcAft>
                <a:spcPts val="0"/>
              </a:spcAft>
              <a:defRPr/>
            </a:pPr>
            <a:r>
              <a:rPr lang="en-US" dirty="0"/>
              <a:t>An exhaustive physical examination of the premises and a thorough inspection of all operational systems and procedures</a:t>
            </a:r>
          </a:p>
          <a:p>
            <a:pPr lvl="2" fontAlgn="auto">
              <a:spcAft>
                <a:spcPts val="0"/>
              </a:spcAft>
              <a:defRPr/>
            </a:pPr>
            <a:r>
              <a:rPr lang="en-US" sz="2400" dirty="0"/>
              <a:t>To analyze a facility to determine the existing state of its security</a:t>
            </a:r>
          </a:p>
          <a:p>
            <a:pPr lvl="2" fontAlgn="auto">
              <a:spcAft>
                <a:spcPts val="0"/>
              </a:spcAft>
              <a:defRPr/>
            </a:pPr>
            <a:r>
              <a:rPr lang="en-US" sz="2400" dirty="0"/>
              <a:t>To locate weaknesses in its defenses</a:t>
            </a:r>
          </a:p>
          <a:p>
            <a:pPr lvl="2" fontAlgn="auto">
              <a:spcAft>
                <a:spcPts val="0"/>
              </a:spcAft>
              <a:defRPr/>
            </a:pPr>
            <a:r>
              <a:rPr lang="en-US" sz="2400" dirty="0"/>
              <a:t>To determine the degree of protection required</a:t>
            </a:r>
          </a:p>
          <a:p>
            <a:pPr lvl="2" fontAlgn="auto">
              <a:spcAft>
                <a:spcPts val="0"/>
              </a:spcAft>
              <a:defRPr/>
            </a:pPr>
            <a:r>
              <a:rPr lang="en-US" sz="2400" dirty="0"/>
              <a:t>To lead to recommendations for establishing a total security program</a:t>
            </a:r>
          </a:p>
          <a:p>
            <a:pPr lvl="1" fontAlgn="auto">
              <a:spcAft>
                <a:spcPts val="0"/>
              </a:spcAft>
              <a:defRPr/>
            </a:pPr>
            <a:r>
              <a:rPr lang="en-US" dirty="0"/>
              <a:t>Requires an examination of the procedures and routines in regular operation</a:t>
            </a:r>
          </a:p>
          <a:p>
            <a:pPr lvl="1" fontAlgn="auto">
              <a:spcAft>
                <a:spcPts val="0"/>
              </a:spcAft>
              <a:defRPr/>
            </a:pPr>
            <a:r>
              <a:rPr lang="en-US" dirty="0"/>
              <a:t>Requires an inspection of the physical plant and its environment</a:t>
            </a:r>
          </a:p>
          <a:p>
            <a:pPr lvl="1" fontAlgn="auto">
              <a:spcAft>
                <a:spcPts val="0"/>
              </a:spcAft>
              <a:defRPr/>
            </a:pPr>
            <a:endParaRPr lang="en-US" dirty="0"/>
          </a:p>
          <a:p>
            <a:pPr lvl="1" fontAlgn="auto">
              <a:spcAft>
                <a:spcPts val="0"/>
              </a:spcAft>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A1AAE-3842-45A3-A69F-7A020D6C98C9}"/>
              </a:ext>
            </a:extLst>
          </p:cNvPr>
          <p:cNvSpPr>
            <a:spLocks noGrp="1"/>
          </p:cNvSpPr>
          <p:nvPr>
            <p:ph type="title"/>
          </p:nvPr>
        </p:nvSpPr>
        <p:spPr/>
        <p:txBody>
          <a:bodyPr/>
          <a:lstStyle/>
          <a:p>
            <a:pPr fontAlgn="auto">
              <a:spcAft>
                <a:spcPts val="0"/>
              </a:spcAft>
              <a:defRPr/>
            </a:pPr>
            <a:r>
              <a:rPr lang="en-US" dirty="0"/>
              <a:t>Security Survey</a:t>
            </a:r>
            <a:endParaRPr lang="en-US" sz="2400" dirty="0"/>
          </a:p>
        </p:txBody>
      </p:sp>
      <p:sp>
        <p:nvSpPr>
          <p:cNvPr id="3" name="Content Placeholder 2">
            <a:extLst>
              <a:ext uri="{FF2B5EF4-FFF2-40B4-BE49-F238E27FC236}">
                <a16:creationId xmlns:a16="http://schemas.microsoft.com/office/drawing/2014/main" id="{EA17330E-D93A-489C-A6EE-4EF1DDE2CFDC}"/>
              </a:ext>
            </a:extLst>
          </p:cNvPr>
          <p:cNvSpPr>
            <a:spLocks noGrp="1"/>
          </p:cNvSpPr>
          <p:nvPr>
            <p:ph sz="half" idx="1"/>
          </p:nvPr>
        </p:nvSpPr>
        <p:spPr/>
        <p:txBody>
          <a:bodyPr>
            <a:normAutofit/>
          </a:bodyPr>
          <a:lstStyle/>
          <a:p>
            <a:pPr lvl="1" fontAlgn="auto">
              <a:spcAft>
                <a:spcPts val="0"/>
              </a:spcAft>
              <a:defRPr/>
            </a:pPr>
            <a:r>
              <a:rPr lang="en-US" dirty="0"/>
              <a:t>Can be conducted by </a:t>
            </a:r>
          </a:p>
          <a:p>
            <a:pPr lvl="2" fontAlgn="auto">
              <a:spcAft>
                <a:spcPts val="0"/>
              </a:spcAft>
              <a:defRPr/>
            </a:pPr>
            <a:r>
              <a:rPr lang="en-US" sz="2400" dirty="0"/>
              <a:t>Staff security personnel currently employed by the company</a:t>
            </a:r>
          </a:p>
          <a:p>
            <a:pPr lvl="2" fontAlgn="auto">
              <a:spcAft>
                <a:spcPts val="0"/>
              </a:spcAft>
              <a:defRPr/>
            </a:pPr>
            <a:r>
              <a:rPr lang="en-US" sz="2400" dirty="0"/>
              <a:t>Qualified security specialists employed from outside of the company for this specific purpose</a:t>
            </a:r>
          </a:p>
          <a:p>
            <a:pPr lvl="2" fontAlgn="auto">
              <a:spcAft>
                <a:spcPts val="0"/>
              </a:spcAft>
              <a:defRPr/>
            </a:pPr>
            <a:r>
              <a:rPr lang="en-US" sz="2400" dirty="0"/>
              <a:t>Some experts suggest that outside security personnel can provide a more complete appraisal because they are more objective and less likely to be blinded by routine</a:t>
            </a:r>
          </a:p>
          <a:p>
            <a:pPr lvl="1" fontAlgn="auto">
              <a:spcAft>
                <a:spcPts val="0"/>
              </a:spcAft>
              <a:defRPr/>
            </a:pPr>
            <a:r>
              <a:rPr lang="en-US" dirty="0"/>
              <a:t>Should be completed by persons who </a:t>
            </a:r>
          </a:p>
          <a:p>
            <a:pPr lvl="2" fontAlgn="auto">
              <a:spcAft>
                <a:spcPts val="0"/>
              </a:spcAft>
              <a:defRPr/>
            </a:pPr>
            <a:r>
              <a:rPr lang="en-US" sz="2400" dirty="0"/>
              <a:t>Have training in the field</a:t>
            </a:r>
          </a:p>
          <a:p>
            <a:pPr lvl="2" fontAlgn="auto">
              <a:spcAft>
                <a:spcPts val="0"/>
              </a:spcAft>
              <a:defRPr/>
            </a:pPr>
            <a:r>
              <a:rPr lang="en-US" sz="2400" dirty="0"/>
              <a:t>Have achieved a high level of ability</a:t>
            </a:r>
          </a:p>
          <a:p>
            <a:pPr lvl="2" fontAlgn="auto">
              <a:spcAft>
                <a:spcPts val="0"/>
              </a:spcAft>
              <a:defRPr/>
            </a:pPr>
            <a:r>
              <a:rPr lang="en-US" sz="2400" dirty="0"/>
              <a:t>Are totally familiar with the facility and its operations</a:t>
            </a:r>
          </a:p>
          <a:p>
            <a:pPr lvl="1"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CB99E-E169-4E9B-A963-D149F08535B4}"/>
              </a:ext>
            </a:extLst>
          </p:cNvPr>
          <p:cNvSpPr>
            <a:spLocks noGrp="1"/>
          </p:cNvSpPr>
          <p:nvPr>
            <p:ph type="title"/>
          </p:nvPr>
        </p:nvSpPr>
        <p:spPr/>
        <p:txBody>
          <a:bodyPr/>
          <a:lstStyle/>
          <a:p>
            <a:pPr fontAlgn="auto">
              <a:spcAft>
                <a:spcPts val="0"/>
              </a:spcAft>
              <a:defRPr/>
            </a:pPr>
            <a:r>
              <a:rPr lang="en-US" dirty="0"/>
              <a:t>Security Survey</a:t>
            </a:r>
            <a:endParaRPr lang="en-US" sz="2400" dirty="0"/>
          </a:p>
        </p:txBody>
      </p:sp>
      <p:sp>
        <p:nvSpPr>
          <p:cNvPr id="3" name="Content Placeholder 2">
            <a:extLst>
              <a:ext uri="{FF2B5EF4-FFF2-40B4-BE49-F238E27FC236}">
                <a16:creationId xmlns:a16="http://schemas.microsoft.com/office/drawing/2014/main" id="{64E4217C-CB73-48FC-9339-96A1463DE850}"/>
              </a:ext>
            </a:extLst>
          </p:cNvPr>
          <p:cNvSpPr>
            <a:spLocks noGrp="1"/>
          </p:cNvSpPr>
          <p:nvPr>
            <p:ph sz="half" idx="1"/>
          </p:nvPr>
        </p:nvSpPr>
        <p:spPr/>
        <p:txBody>
          <a:bodyPr>
            <a:normAutofit/>
          </a:bodyPr>
          <a:lstStyle/>
          <a:p>
            <a:pPr fontAlgn="auto">
              <a:spcAft>
                <a:spcPts val="0"/>
              </a:spcAft>
              <a:defRPr/>
            </a:pPr>
            <a:r>
              <a:rPr lang="en-US" dirty="0"/>
              <a:t>Includes a checklist created by the survey team in preparation for the actual inspection </a:t>
            </a:r>
          </a:p>
          <a:p>
            <a:pPr lvl="1" fontAlgn="auto">
              <a:spcAft>
                <a:spcPts val="0"/>
              </a:spcAft>
              <a:defRPr/>
            </a:pPr>
            <a:r>
              <a:rPr lang="en-US" dirty="0"/>
              <a:t>Serves as a guide for the areas that must be examined</a:t>
            </a:r>
          </a:p>
          <a:p>
            <a:pPr lvl="1" fontAlgn="auto">
              <a:spcAft>
                <a:spcPts val="0"/>
              </a:spcAft>
              <a:defRPr/>
            </a:pPr>
            <a:r>
              <a:rPr lang="en-US" dirty="0"/>
              <a:t>Includes locations and departments to be surveyed including</a:t>
            </a:r>
          </a:p>
          <a:p>
            <a:pPr lvl="2" fontAlgn="auto">
              <a:spcAft>
                <a:spcPts val="0"/>
              </a:spcAft>
              <a:defRPr/>
            </a:pPr>
            <a:r>
              <a:rPr lang="en-US" dirty="0"/>
              <a:t>Physical location</a:t>
            </a:r>
          </a:p>
          <a:p>
            <a:pPr lvl="2" fontAlgn="auto">
              <a:spcAft>
                <a:spcPts val="0"/>
              </a:spcAft>
              <a:defRPr/>
            </a:pPr>
            <a:r>
              <a:rPr lang="en-US" dirty="0"/>
              <a:t>Personnel department</a:t>
            </a:r>
          </a:p>
          <a:p>
            <a:pPr lvl="2" fontAlgn="auto">
              <a:spcAft>
                <a:spcPts val="0"/>
              </a:spcAft>
              <a:defRPr/>
            </a:pPr>
            <a:r>
              <a:rPr lang="en-US" dirty="0"/>
              <a:t>Accounting department</a:t>
            </a:r>
          </a:p>
          <a:p>
            <a:pPr lvl="2" fontAlgn="auto">
              <a:spcAft>
                <a:spcPts val="0"/>
              </a:spcAft>
              <a:defRPr/>
            </a:pPr>
            <a:r>
              <a:rPr lang="en-US" dirty="0"/>
              <a:t>Data processing department</a:t>
            </a:r>
          </a:p>
          <a:p>
            <a:pPr lvl="2" fontAlgn="auto">
              <a:spcAft>
                <a:spcPts val="0"/>
              </a:spcAft>
              <a:defRPr/>
            </a:pPr>
            <a:r>
              <a:rPr lang="en-US" dirty="0"/>
              <a:t>Purchasing department</a:t>
            </a:r>
          </a:p>
          <a:p>
            <a:pPr lvl="2" fontAlgn="auto">
              <a:spcAft>
                <a:spcPts val="0"/>
              </a:spcAft>
              <a:defRPr/>
            </a:pPr>
            <a:r>
              <a:rPr lang="en-US" dirty="0"/>
              <a:t>Shipping and receiving department</a:t>
            </a:r>
          </a:p>
          <a:p>
            <a:pPr fontAlgn="auto">
              <a:spcAft>
                <a:spcPts val="0"/>
              </a:spcAft>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ECC7B-FDEA-4B63-819E-FBD5B78B24D6}"/>
              </a:ext>
            </a:extLst>
          </p:cNvPr>
          <p:cNvSpPr>
            <a:spLocks noGrp="1"/>
          </p:cNvSpPr>
          <p:nvPr>
            <p:ph type="title"/>
          </p:nvPr>
        </p:nvSpPr>
        <p:spPr/>
        <p:txBody>
          <a:bodyPr>
            <a:normAutofit/>
          </a:bodyPr>
          <a:lstStyle/>
          <a:p>
            <a:pPr fontAlgn="auto">
              <a:spcAft>
                <a:spcPts val="0"/>
              </a:spcAft>
              <a:defRPr/>
            </a:pPr>
            <a:r>
              <a:rPr lang="en-US" dirty="0"/>
              <a:t>Report of the Survey</a:t>
            </a:r>
          </a:p>
        </p:txBody>
      </p:sp>
      <p:sp>
        <p:nvSpPr>
          <p:cNvPr id="3" name="Content Placeholder 2">
            <a:extLst>
              <a:ext uri="{FF2B5EF4-FFF2-40B4-BE49-F238E27FC236}">
                <a16:creationId xmlns:a16="http://schemas.microsoft.com/office/drawing/2014/main" id="{CA88FA75-15DB-406E-BD09-B0738566897C}"/>
              </a:ext>
            </a:extLst>
          </p:cNvPr>
          <p:cNvSpPr>
            <a:spLocks noGrp="1"/>
          </p:cNvSpPr>
          <p:nvPr>
            <p:ph sz="half" idx="1"/>
          </p:nvPr>
        </p:nvSpPr>
        <p:spPr/>
        <p:txBody>
          <a:bodyPr>
            <a:normAutofit/>
          </a:bodyPr>
          <a:lstStyle/>
          <a:p>
            <a:pPr lvl="1" fontAlgn="auto">
              <a:spcAft>
                <a:spcPts val="0"/>
              </a:spcAft>
              <a:defRPr/>
            </a:pPr>
            <a:r>
              <a:rPr lang="en-US" dirty="0"/>
              <a:t>After the survey is complete a report should be written indicating the areas that have weak security and recommending solutions</a:t>
            </a:r>
          </a:p>
          <a:p>
            <a:pPr lvl="1" fontAlgn="auto">
              <a:spcAft>
                <a:spcPts val="0"/>
              </a:spcAft>
              <a:defRPr/>
            </a:pPr>
            <a:r>
              <a:rPr lang="en-US" dirty="0"/>
              <a:t>After the report is complete, a security plan may be created using it as a resource </a:t>
            </a:r>
          </a:p>
          <a:p>
            <a:pPr lvl="1" fontAlgn="auto">
              <a:spcAft>
                <a:spcPts val="0"/>
              </a:spcAft>
              <a:defRPr/>
            </a:pPr>
            <a:r>
              <a:rPr lang="en-US" dirty="0"/>
              <a:t>The plan must be revised to find the best approach for achieving acceptable security standards within the indicated limitations; compromise will be necessary in some cases</a:t>
            </a:r>
          </a:p>
          <a:p>
            <a:pPr fontAlgn="auto">
              <a:spcAft>
                <a:spcPts val="0"/>
              </a:spcAft>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6CA76-545E-4872-BFB3-3FC5D54B7625}"/>
              </a:ext>
            </a:extLst>
          </p:cNvPr>
          <p:cNvSpPr>
            <a:spLocks noGrp="1"/>
          </p:cNvSpPr>
          <p:nvPr>
            <p:ph type="title"/>
          </p:nvPr>
        </p:nvSpPr>
        <p:spPr/>
        <p:txBody>
          <a:bodyPr>
            <a:normAutofit/>
          </a:bodyPr>
          <a:lstStyle/>
          <a:p>
            <a:pPr fontAlgn="auto">
              <a:spcAft>
                <a:spcPts val="0"/>
              </a:spcAft>
              <a:defRPr/>
            </a:pPr>
            <a:r>
              <a:rPr lang="en-US" dirty="0"/>
              <a:t>Report of the Survey</a:t>
            </a:r>
            <a:endParaRPr lang="en-US" sz="2400" dirty="0"/>
          </a:p>
        </p:txBody>
      </p:sp>
      <p:sp>
        <p:nvSpPr>
          <p:cNvPr id="3" name="Content Placeholder 2">
            <a:extLst>
              <a:ext uri="{FF2B5EF4-FFF2-40B4-BE49-F238E27FC236}">
                <a16:creationId xmlns:a16="http://schemas.microsoft.com/office/drawing/2014/main" id="{BB704044-8AB3-4A55-BAFB-97EF669842EE}"/>
              </a:ext>
            </a:extLst>
          </p:cNvPr>
          <p:cNvSpPr>
            <a:spLocks noGrp="1"/>
          </p:cNvSpPr>
          <p:nvPr>
            <p:ph sz="half" idx="1"/>
          </p:nvPr>
        </p:nvSpPr>
        <p:spPr/>
        <p:txBody>
          <a:bodyPr>
            <a:normAutofit/>
          </a:bodyPr>
          <a:lstStyle/>
          <a:p>
            <a:pPr lvl="1" fontAlgn="auto">
              <a:spcAft>
                <a:spcPts val="0"/>
              </a:spcAft>
              <a:defRPr/>
            </a:pPr>
            <a:r>
              <a:rPr lang="en-US" dirty="0"/>
              <a:t>When security directors do not receive their requests, they must work within the framework as best they can</a:t>
            </a:r>
          </a:p>
          <a:p>
            <a:pPr lvl="1" fontAlgn="auto">
              <a:spcAft>
                <a:spcPts val="0"/>
              </a:spcAft>
              <a:defRPr/>
            </a:pPr>
            <a:r>
              <a:rPr lang="en-US" dirty="0"/>
              <a:t>When security directors are denied extra personnel, they must find hardware that will compensate</a:t>
            </a:r>
          </a:p>
          <a:p>
            <a:pPr lvl="1" fontAlgn="auto">
              <a:spcAft>
                <a:spcPts val="0"/>
              </a:spcAft>
              <a:defRPr/>
            </a:pPr>
            <a:r>
              <a:rPr lang="en-US" dirty="0"/>
              <a:t>Security directors must exhaust every alternative method of coverage before going to management with an opinion that requires this kind of decision</a:t>
            </a:r>
          </a:p>
          <a:p>
            <a:pPr fontAlgn="auto">
              <a:spcAft>
                <a:spcPts val="0"/>
              </a:spcAft>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B165B-0412-4801-ACA7-54553A51790B}"/>
              </a:ext>
            </a:extLst>
          </p:cNvPr>
          <p:cNvSpPr>
            <a:spLocks noGrp="1"/>
          </p:cNvSpPr>
          <p:nvPr>
            <p:ph type="title"/>
          </p:nvPr>
        </p:nvSpPr>
        <p:spPr/>
        <p:txBody>
          <a:bodyPr>
            <a:normAutofit/>
          </a:bodyPr>
          <a:lstStyle/>
          <a:p>
            <a:pPr fontAlgn="auto">
              <a:spcAft>
                <a:spcPts val="0"/>
              </a:spcAft>
              <a:defRPr/>
            </a:pPr>
            <a:r>
              <a:rPr lang="en-US" dirty="0"/>
              <a:t>Operational Audits &amp; Programmed Supervision</a:t>
            </a:r>
            <a:endParaRPr lang="en-US" sz="2700" dirty="0"/>
          </a:p>
        </p:txBody>
      </p:sp>
      <p:sp>
        <p:nvSpPr>
          <p:cNvPr id="3" name="Content Placeholder 2">
            <a:extLst>
              <a:ext uri="{FF2B5EF4-FFF2-40B4-BE49-F238E27FC236}">
                <a16:creationId xmlns:a16="http://schemas.microsoft.com/office/drawing/2014/main" id="{3C420803-18D2-49F9-8448-4C79482C5909}"/>
              </a:ext>
            </a:extLst>
          </p:cNvPr>
          <p:cNvSpPr>
            <a:spLocks noGrp="1"/>
          </p:cNvSpPr>
          <p:nvPr>
            <p:ph sz="half" idx="1"/>
          </p:nvPr>
        </p:nvSpPr>
        <p:spPr/>
        <p:txBody>
          <a:bodyPr>
            <a:normAutofit/>
          </a:bodyPr>
          <a:lstStyle/>
          <a:p>
            <a:pPr fontAlgn="auto">
              <a:spcAft>
                <a:spcPts val="0"/>
              </a:spcAft>
              <a:defRPr/>
            </a:pPr>
            <a:r>
              <a:rPr lang="en-US" dirty="0"/>
              <a:t>An operational audit (OA) </a:t>
            </a:r>
          </a:p>
          <a:p>
            <a:pPr lvl="1" fontAlgn="auto">
              <a:spcAft>
                <a:spcPts val="0"/>
              </a:spcAft>
              <a:defRPr/>
            </a:pPr>
            <a:r>
              <a:rPr lang="en-US" dirty="0"/>
              <a:t>Considers all aspects of the security operation on a continuing basis</a:t>
            </a:r>
          </a:p>
          <a:p>
            <a:pPr lvl="1" fontAlgn="auto">
              <a:spcAft>
                <a:spcPts val="0"/>
              </a:spcAft>
              <a:defRPr/>
            </a:pPr>
            <a:r>
              <a:rPr lang="en-US" dirty="0"/>
              <a:t>A methodical examination, or audit, of operations</a:t>
            </a:r>
          </a:p>
          <a:p>
            <a:pPr lvl="1" fontAlgn="auto">
              <a:spcAft>
                <a:spcPts val="0"/>
              </a:spcAft>
              <a:defRPr/>
            </a:pPr>
            <a:r>
              <a:rPr lang="en-US" dirty="0"/>
              <a:t>Threefold purpose </a:t>
            </a:r>
          </a:p>
          <a:p>
            <a:pPr lvl="2" fontAlgn="auto">
              <a:spcAft>
                <a:spcPts val="0"/>
              </a:spcAft>
              <a:defRPr/>
            </a:pPr>
            <a:r>
              <a:rPr lang="en-US" sz="2400" dirty="0"/>
              <a:t>To find deviations from established security standards and practices</a:t>
            </a:r>
          </a:p>
          <a:p>
            <a:pPr lvl="2" fontAlgn="auto">
              <a:spcAft>
                <a:spcPts val="0"/>
              </a:spcAft>
              <a:defRPr/>
            </a:pPr>
            <a:r>
              <a:rPr lang="en-US" sz="2400" dirty="0"/>
              <a:t>To find loopholes in security controls</a:t>
            </a:r>
          </a:p>
          <a:p>
            <a:pPr lvl="2" fontAlgn="auto">
              <a:spcAft>
                <a:spcPts val="0"/>
              </a:spcAft>
              <a:defRPr/>
            </a:pPr>
            <a:r>
              <a:rPr lang="en-US" sz="2400" dirty="0"/>
              <a:t>To consider means of improving the efficiency or control of the operation without reducing security</a:t>
            </a:r>
          </a:p>
          <a:p>
            <a:pPr marL="688975" lvl="3" indent="-231775" fontAlgn="auto">
              <a:spcAft>
                <a:spcPts val="0"/>
              </a:spcAft>
              <a:defRPr/>
            </a:pPr>
            <a:r>
              <a:rPr lang="en-US" dirty="0"/>
              <a:t>Relatively inexpensive and builds on the security survey</a:t>
            </a:r>
          </a:p>
          <a:p>
            <a:pPr fontAlgn="auto">
              <a:spcAft>
                <a:spcPts val="0"/>
              </a:spcAft>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9269F-658F-4452-AC59-AAA20653F102}"/>
              </a:ext>
            </a:extLst>
          </p:cNvPr>
          <p:cNvSpPr>
            <a:spLocks noGrp="1"/>
          </p:cNvSpPr>
          <p:nvPr>
            <p:ph type="title"/>
          </p:nvPr>
        </p:nvSpPr>
        <p:spPr/>
        <p:txBody>
          <a:bodyPr>
            <a:normAutofit/>
          </a:bodyPr>
          <a:lstStyle/>
          <a:p>
            <a:pPr fontAlgn="auto">
              <a:spcAft>
                <a:spcPts val="0"/>
              </a:spcAft>
              <a:defRPr/>
            </a:pPr>
            <a:r>
              <a:rPr lang="en-US" dirty="0"/>
              <a:t>Operational Audits &amp; Programmed Supervision</a:t>
            </a:r>
            <a:endParaRPr lang="en-US" sz="2700" dirty="0"/>
          </a:p>
        </p:txBody>
      </p:sp>
      <p:sp>
        <p:nvSpPr>
          <p:cNvPr id="3" name="Content Placeholder 2">
            <a:extLst>
              <a:ext uri="{FF2B5EF4-FFF2-40B4-BE49-F238E27FC236}">
                <a16:creationId xmlns:a16="http://schemas.microsoft.com/office/drawing/2014/main" id="{DF2F191B-99A7-49A5-980F-4864414FB44F}"/>
              </a:ext>
            </a:extLst>
          </p:cNvPr>
          <p:cNvSpPr>
            <a:spLocks noGrp="1"/>
          </p:cNvSpPr>
          <p:nvPr>
            <p:ph sz="half" idx="1"/>
          </p:nvPr>
        </p:nvSpPr>
        <p:spPr/>
        <p:txBody>
          <a:bodyPr>
            <a:normAutofit/>
          </a:bodyPr>
          <a:lstStyle/>
          <a:p>
            <a:pPr fontAlgn="auto">
              <a:spcAft>
                <a:spcPts val="0"/>
              </a:spcAft>
              <a:defRPr/>
            </a:pPr>
            <a:r>
              <a:rPr lang="en-US" dirty="0"/>
              <a:t>An operational audit (OA) </a:t>
            </a:r>
          </a:p>
          <a:p>
            <a:pPr lvl="1" fontAlgn="auto">
              <a:spcAft>
                <a:spcPts val="0"/>
              </a:spcAft>
              <a:defRPr/>
            </a:pPr>
            <a:r>
              <a:rPr lang="en-US" dirty="0"/>
              <a:t>Based on the concept of programmed supervision without which the audit would become nothing more than a simple security survey</a:t>
            </a:r>
          </a:p>
          <a:p>
            <a:pPr lvl="2" fontAlgn="auto">
              <a:spcAft>
                <a:spcPts val="0"/>
              </a:spcAft>
              <a:defRPr/>
            </a:pPr>
            <a:r>
              <a:rPr lang="en-US" sz="2400" dirty="0"/>
              <a:t>Programmed Supervision (PS) – making sure that a supervisor or other employees go through a prescribed series of inspections that will determine whether the functions or procedures for which they are responsible are being properly executed (Fischer and Green, 1998)</a:t>
            </a:r>
          </a:p>
          <a:p>
            <a:pPr lvl="1" fontAlgn="auto">
              <a:spcAft>
                <a:spcPts val="0"/>
              </a:spcAft>
              <a:defRPr/>
            </a:pPr>
            <a:r>
              <a:rPr lang="en-US" dirty="0"/>
              <a:t>Conducted by supervisors who are evaluating their areas of responsibility on an ongoing basis</a:t>
            </a:r>
          </a:p>
          <a:p>
            <a:pPr lvl="1" fontAlgn="auto">
              <a:spcAft>
                <a:spcPts val="0"/>
              </a:spcAft>
              <a:defRPr/>
            </a:pPr>
            <a:r>
              <a:rPr lang="en-US" dirty="0"/>
              <a:t>Differs from a security survey which begins by developing a checklist of items that the security team believes are important</a:t>
            </a:r>
          </a:p>
          <a:p>
            <a:pPr lvl="1"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DE113-18AB-42E2-A64B-D974BA61A95D}"/>
              </a:ext>
            </a:extLst>
          </p:cNvPr>
          <p:cNvSpPr>
            <a:spLocks noGrp="1"/>
          </p:cNvSpPr>
          <p:nvPr>
            <p:ph type="title"/>
          </p:nvPr>
        </p:nvSpPr>
        <p:spPr/>
        <p:txBody>
          <a:bodyPr>
            <a:normAutofit/>
          </a:bodyPr>
          <a:lstStyle/>
          <a:p>
            <a:pPr fontAlgn="auto">
              <a:spcAft>
                <a:spcPts val="0"/>
              </a:spcAft>
              <a:defRPr/>
            </a:pPr>
            <a:r>
              <a:rPr lang="en-US" dirty="0"/>
              <a:t>Operational Audits &amp; Programmed Supervision</a:t>
            </a:r>
            <a:endParaRPr lang="en-US" sz="2700" dirty="0"/>
          </a:p>
        </p:txBody>
      </p:sp>
      <p:sp>
        <p:nvSpPr>
          <p:cNvPr id="3" name="Content Placeholder 2">
            <a:extLst>
              <a:ext uri="{FF2B5EF4-FFF2-40B4-BE49-F238E27FC236}">
                <a16:creationId xmlns:a16="http://schemas.microsoft.com/office/drawing/2014/main" id="{61A8DDC3-194C-45AA-ABEA-C26B4A2AADB1}"/>
              </a:ext>
            </a:extLst>
          </p:cNvPr>
          <p:cNvSpPr>
            <a:spLocks noGrp="1"/>
          </p:cNvSpPr>
          <p:nvPr>
            <p:ph sz="half" idx="1"/>
          </p:nvPr>
        </p:nvSpPr>
        <p:spPr/>
        <p:txBody>
          <a:bodyPr>
            <a:normAutofit lnSpcReduction="10000"/>
          </a:bodyPr>
          <a:lstStyle/>
          <a:p>
            <a:pPr fontAlgn="auto">
              <a:spcAft>
                <a:spcPts val="0"/>
              </a:spcAft>
              <a:defRPr/>
            </a:pPr>
            <a:r>
              <a:rPr lang="en-US" dirty="0"/>
              <a:t>An operational audit (OA) </a:t>
            </a:r>
          </a:p>
          <a:p>
            <a:pPr lvl="1" fontAlgn="auto">
              <a:spcAft>
                <a:spcPts val="0"/>
              </a:spcAft>
              <a:defRPr/>
            </a:pPr>
            <a:r>
              <a:rPr lang="en-US" dirty="0"/>
              <a:t>Conducted regularly and frequently, and once the OA begins, it continues until someone in a position of authority decides that it is no longer necessary</a:t>
            </a:r>
          </a:p>
          <a:p>
            <a:pPr lvl="1" fontAlgn="auto">
              <a:spcAft>
                <a:spcPts val="0"/>
              </a:spcAft>
              <a:defRPr/>
            </a:pPr>
            <a:r>
              <a:rPr lang="en-US" dirty="0"/>
              <a:t>Requires supervisors to report physical conditions regularly, as opposed to the security survey which relies heavily on either the proprietary security force or a contractor</a:t>
            </a:r>
          </a:p>
          <a:p>
            <a:pPr lvl="1" fontAlgn="auto">
              <a:spcAft>
                <a:spcPts val="0"/>
              </a:spcAft>
              <a:defRPr/>
            </a:pPr>
            <a:r>
              <a:rPr lang="en-US" dirty="0"/>
              <a:t>Uses the management resources of the company</a:t>
            </a:r>
          </a:p>
          <a:p>
            <a:pPr lvl="1" fontAlgn="auto">
              <a:spcAft>
                <a:spcPts val="0"/>
              </a:spcAft>
              <a:defRPr/>
            </a:pPr>
            <a:r>
              <a:rPr lang="en-US" dirty="0"/>
              <a:t>The security manager can develop a comprehensive security plan using the information gained from vulnerability analysis, security surveys, and OAs</a:t>
            </a:r>
          </a:p>
          <a:p>
            <a:pPr lvl="1"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0C7C6-6DC9-4873-BA04-623A0FC85030}"/>
              </a:ext>
            </a:extLst>
          </p:cNvPr>
          <p:cNvSpPr>
            <a:spLocks noGrp="1"/>
          </p:cNvSpPr>
          <p:nvPr>
            <p:ph type="title"/>
          </p:nvPr>
        </p:nvSpPr>
        <p:spPr/>
        <p:txBody>
          <a:bodyPr>
            <a:normAutofit/>
          </a:bodyPr>
          <a:lstStyle/>
          <a:p>
            <a:pPr fontAlgn="auto">
              <a:spcAft>
                <a:spcPts val="0"/>
              </a:spcAft>
              <a:defRPr/>
            </a:pPr>
            <a:r>
              <a:rPr lang="en-US" dirty="0"/>
              <a:t>Probability</a:t>
            </a:r>
          </a:p>
        </p:txBody>
      </p:sp>
      <p:sp>
        <p:nvSpPr>
          <p:cNvPr id="3" name="Content Placeholder 2">
            <a:extLst>
              <a:ext uri="{FF2B5EF4-FFF2-40B4-BE49-F238E27FC236}">
                <a16:creationId xmlns:a16="http://schemas.microsoft.com/office/drawing/2014/main" id="{7D42BCFD-1BB1-479B-AA70-06BBECA73563}"/>
              </a:ext>
            </a:extLst>
          </p:cNvPr>
          <p:cNvSpPr>
            <a:spLocks noGrp="1"/>
          </p:cNvSpPr>
          <p:nvPr>
            <p:ph sz="half" idx="1"/>
          </p:nvPr>
        </p:nvSpPr>
        <p:spPr/>
        <p:txBody>
          <a:bodyPr>
            <a:normAutofit/>
          </a:bodyPr>
          <a:lstStyle/>
          <a:p>
            <a:pPr lvl="1" fontAlgn="auto">
              <a:spcAft>
                <a:spcPts val="0"/>
              </a:spcAft>
              <a:defRPr/>
            </a:pPr>
            <a:r>
              <a:rPr lang="en-US" dirty="0"/>
              <a:t>The chance that something will happen; typically involves the use of mathematics</a:t>
            </a:r>
          </a:p>
          <a:p>
            <a:pPr lvl="1" fontAlgn="auto">
              <a:spcAft>
                <a:spcPts val="0"/>
              </a:spcAft>
              <a:defRPr/>
            </a:pPr>
            <a:r>
              <a:rPr lang="en-US" dirty="0"/>
              <a:t>After vulnerabilities are identified by the security survey or the OA, it is essential to determine the probability of loss, even though probability is subjective</a:t>
            </a:r>
          </a:p>
          <a:p>
            <a:pPr lvl="1" fontAlgn="auto">
              <a:spcAft>
                <a:spcPts val="0"/>
              </a:spcAft>
              <a:defRPr/>
            </a:pPr>
            <a:r>
              <a:rPr lang="en-US" dirty="0"/>
              <a:t>Then decisions must be made based on</a:t>
            </a:r>
          </a:p>
          <a:p>
            <a:pPr lvl="2" fontAlgn="auto">
              <a:spcAft>
                <a:spcPts val="0"/>
              </a:spcAft>
              <a:defRPr/>
            </a:pPr>
            <a:r>
              <a:rPr lang="en-US" sz="2400" dirty="0"/>
              <a:t>How quickly a problem needs to be addressed</a:t>
            </a:r>
          </a:p>
          <a:p>
            <a:pPr lvl="2" fontAlgn="auto">
              <a:spcAft>
                <a:spcPts val="0"/>
              </a:spcAft>
              <a:defRPr/>
            </a:pPr>
            <a:r>
              <a:rPr lang="en-US" sz="2400" dirty="0"/>
              <a:t>Data, such as the physical aspects of the vulnerability being assessed </a:t>
            </a:r>
          </a:p>
          <a:p>
            <a:pPr lvl="2" fontAlgn="auto">
              <a:spcAft>
                <a:spcPts val="0"/>
              </a:spcAft>
              <a:defRPr/>
            </a:pPr>
            <a:r>
              <a:rPr lang="en-US" sz="2400" dirty="0"/>
              <a:t>Procedural considerations </a:t>
            </a:r>
          </a:p>
          <a:p>
            <a:pPr lvl="2" fontAlgn="auto">
              <a:spcAft>
                <a:spcPts val="0"/>
              </a:spcAft>
              <a:defRPr/>
            </a:pPr>
            <a:r>
              <a:rPr lang="en-US" sz="2400" dirty="0"/>
              <a:t>History of the industry’s vulnerabilities</a:t>
            </a:r>
          </a:p>
          <a:p>
            <a:pPr fontAlgn="auto">
              <a:spcAft>
                <a:spcPts val="0"/>
              </a:spcAft>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ADB06-442E-4D84-B525-5A8F00E1FA14}"/>
              </a:ext>
            </a:extLst>
          </p:cNvPr>
          <p:cNvSpPr>
            <a:spLocks noGrp="1"/>
          </p:cNvSpPr>
          <p:nvPr>
            <p:ph type="title"/>
          </p:nvPr>
        </p:nvSpPr>
        <p:spPr/>
        <p:txBody>
          <a:bodyPr>
            <a:normAutofit/>
          </a:bodyPr>
          <a:lstStyle/>
          <a:p>
            <a:pPr fontAlgn="auto">
              <a:spcAft>
                <a:spcPts val="0"/>
              </a:spcAft>
              <a:defRPr/>
            </a:pPr>
            <a:r>
              <a:rPr lang="en-US" dirty="0"/>
              <a:t>Criticality</a:t>
            </a:r>
          </a:p>
        </p:txBody>
      </p:sp>
      <p:sp>
        <p:nvSpPr>
          <p:cNvPr id="3" name="Content Placeholder 2">
            <a:extLst>
              <a:ext uri="{FF2B5EF4-FFF2-40B4-BE49-F238E27FC236}">
                <a16:creationId xmlns:a16="http://schemas.microsoft.com/office/drawing/2014/main" id="{6A95A22A-986C-4DAA-A3A1-94AD1F9D589D}"/>
              </a:ext>
            </a:extLst>
          </p:cNvPr>
          <p:cNvSpPr>
            <a:spLocks noGrp="1"/>
          </p:cNvSpPr>
          <p:nvPr>
            <p:ph sz="half" idx="1"/>
          </p:nvPr>
        </p:nvSpPr>
        <p:spPr/>
        <p:txBody>
          <a:bodyPr/>
          <a:lstStyle/>
          <a:p>
            <a:pPr lvl="1" fontAlgn="auto">
              <a:spcAft>
                <a:spcPts val="0"/>
              </a:spcAft>
              <a:defRPr/>
            </a:pPr>
            <a:r>
              <a:rPr lang="en-US" dirty="0"/>
              <a:t>A term used to help separate vulnerabilities into smaller, specific categories; also means the impact of a loss as measured in dollars</a:t>
            </a:r>
          </a:p>
          <a:p>
            <a:pPr lvl="1" fontAlgn="auto">
              <a:spcAft>
                <a:spcPts val="0"/>
              </a:spcAft>
              <a:defRPr/>
            </a:pPr>
            <a:r>
              <a:rPr lang="en-US" dirty="0"/>
              <a:t>Determines how important the area, practice, or issue is to the existence of the organization</a:t>
            </a:r>
          </a:p>
          <a:p>
            <a:pPr lvl="2" indent="-342900" fontAlgn="auto">
              <a:spcAft>
                <a:spcPts val="0"/>
              </a:spcAft>
              <a:defRPr/>
            </a:pPr>
            <a:r>
              <a:rPr lang="en-US" sz="2400" dirty="0"/>
              <a:t>The expense of security services must be greater than the potential loss of money for a viable cost-benefit analysis</a:t>
            </a:r>
          </a:p>
          <a:p>
            <a:pPr fontAlgn="auto">
              <a:spcAft>
                <a:spcPts val="0"/>
              </a:spcAft>
              <a:defRP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01892-B695-4540-BC76-7D53E23682FA}"/>
              </a:ext>
            </a:extLst>
          </p:cNvPr>
          <p:cNvSpPr>
            <a:spLocks noGrp="1"/>
          </p:cNvSpPr>
          <p:nvPr>
            <p:ph type="title"/>
          </p:nvPr>
        </p:nvSpPr>
        <p:spPr/>
        <p:txBody>
          <a:bodyPr>
            <a:normAutofit/>
          </a:bodyPr>
          <a:lstStyle/>
          <a:p>
            <a:pPr fontAlgn="auto">
              <a:spcAft>
                <a:spcPts val="0"/>
              </a:spcAft>
              <a:defRPr/>
            </a:pPr>
            <a:r>
              <a:rPr lang="en-US" dirty="0"/>
              <a:t>Criticality </a:t>
            </a:r>
            <a:r>
              <a:rPr lang="en-US" sz="2400" dirty="0"/>
              <a:t>(continued)</a:t>
            </a:r>
          </a:p>
        </p:txBody>
      </p:sp>
      <p:sp>
        <p:nvSpPr>
          <p:cNvPr id="3" name="Content Placeholder 2">
            <a:extLst>
              <a:ext uri="{FF2B5EF4-FFF2-40B4-BE49-F238E27FC236}">
                <a16:creationId xmlns:a16="http://schemas.microsoft.com/office/drawing/2014/main" id="{00012B76-E0E0-478A-9CA1-AB3D3C2B9119}"/>
              </a:ext>
            </a:extLst>
          </p:cNvPr>
          <p:cNvSpPr>
            <a:spLocks noGrp="1"/>
          </p:cNvSpPr>
          <p:nvPr>
            <p:ph sz="half" idx="1"/>
          </p:nvPr>
        </p:nvSpPr>
        <p:spPr/>
        <p:txBody>
          <a:bodyPr>
            <a:normAutofit/>
          </a:bodyPr>
          <a:lstStyle/>
          <a:p>
            <a:pPr lvl="1" fontAlgn="auto">
              <a:spcAft>
                <a:spcPts val="0"/>
              </a:spcAft>
              <a:defRPr/>
            </a:pPr>
            <a:r>
              <a:rPr lang="en-US" dirty="0"/>
              <a:t>Measures the impact of dollar loss, which includes</a:t>
            </a:r>
          </a:p>
          <a:p>
            <a:pPr lvl="2" fontAlgn="auto">
              <a:spcAft>
                <a:spcPts val="0"/>
              </a:spcAft>
              <a:defRPr/>
            </a:pPr>
            <a:r>
              <a:rPr lang="en-US" sz="2400" dirty="0"/>
              <a:t>Cost of the item lost</a:t>
            </a:r>
          </a:p>
          <a:p>
            <a:pPr lvl="2" fontAlgn="auto">
              <a:spcAft>
                <a:spcPts val="0"/>
              </a:spcAft>
              <a:defRPr/>
            </a:pPr>
            <a:r>
              <a:rPr lang="en-US" sz="2400" dirty="0"/>
              <a:t>Replacement cost</a:t>
            </a:r>
          </a:p>
          <a:p>
            <a:pPr lvl="2" fontAlgn="auto">
              <a:spcAft>
                <a:spcPts val="0"/>
              </a:spcAft>
              <a:defRPr/>
            </a:pPr>
            <a:r>
              <a:rPr lang="en-US" sz="2400" dirty="0"/>
              <a:t>Temporary replacement</a:t>
            </a:r>
          </a:p>
          <a:p>
            <a:pPr lvl="2" fontAlgn="auto">
              <a:spcAft>
                <a:spcPts val="0"/>
              </a:spcAft>
              <a:defRPr/>
            </a:pPr>
            <a:r>
              <a:rPr lang="en-US" sz="2400" dirty="0"/>
              <a:t>Downtime</a:t>
            </a:r>
          </a:p>
          <a:p>
            <a:pPr lvl="2" fontAlgn="auto">
              <a:spcAft>
                <a:spcPts val="0"/>
              </a:spcAft>
              <a:defRPr/>
            </a:pPr>
            <a:r>
              <a:rPr lang="en-US" sz="2400" dirty="0"/>
              <a:t>Discounted cash</a:t>
            </a:r>
          </a:p>
          <a:p>
            <a:pPr lvl="2" fontAlgn="auto">
              <a:spcAft>
                <a:spcPts val="0"/>
              </a:spcAft>
              <a:defRPr/>
            </a:pPr>
            <a:r>
              <a:rPr lang="en-US" sz="2400" dirty="0"/>
              <a:t>Insurance rate changes</a:t>
            </a:r>
          </a:p>
          <a:p>
            <a:pPr lvl="2" fontAlgn="auto">
              <a:spcAft>
                <a:spcPts val="0"/>
              </a:spcAft>
              <a:defRPr/>
            </a:pPr>
            <a:r>
              <a:rPr lang="en-US" sz="2400" dirty="0"/>
              <a:t>Loss of marketplace advantage</a:t>
            </a:r>
          </a:p>
          <a:p>
            <a:pPr fontAlgn="auto">
              <a:spcAft>
                <a:spcPts val="0"/>
              </a:spcAft>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03317-DE1F-4A12-B292-A836720C7A94}"/>
              </a:ext>
            </a:extLst>
          </p:cNvPr>
          <p:cNvSpPr>
            <a:spLocks noGrp="1"/>
          </p:cNvSpPr>
          <p:nvPr>
            <p:ph type="title"/>
          </p:nvPr>
        </p:nvSpPr>
        <p:spPr/>
        <p:txBody>
          <a:bodyPr/>
          <a:lstStyle/>
          <a:p>
            <a:pPr fontAlgn="auto">
              <a:spcAft>
                <a:spcPts val="0"/>
              </a:spcAft>
              <a:defRPr/>
            </a:pPr>
            <a:r>
              <a:rPr lang="en-US" sz="4000" dirty="0"/>
              <a:t>Probability/Criticality/Vulnerability Matrix</a:t>
            </a:r>
          </a:p>
        </p:txBody>
      </p:sp>
      <p:sp>
        <p:nvSpPr>
          <p:cNvPr id="3" name="Content Placeholder 2">
            <a:extLst>
              <a:ext uri="{FF2B5EF4-FFF2-40B4-BE49-F238E27FC236}">
                <a16:creationId xmlns:a16="http://schemas.microsoft.com/office/drawing/2014/main" id="{DACAD8D3-DFD3-44B3-8199-C185602A9025}"/>
              </a:ext>
            </a:extLst>
          </p:cNvPr>
          <p:cNvSpPr>
            <a:spLocks noGrp="1"/>
          </p:cNvSpPr>
          <p:nvPr>
            <p:ph sz="half" idx="1"/>
          </p:nvPr>
        </p:nvSpPr>
        <p:spPr/>
        <p:txBody>
          <a:bodyPr>
            <a:normAutofit/>
          </a:bodyPr>
          <a:lstStyle/>
          <a:p>
            <a:pPr lvl="1" fontAlgn="auto">
              <a:spcAft>
                <a:spcPts val="0"/>
              </a:spcAft>
              <a:defRPr/>
            </a:pPr>
            <a:r>
              <a:rPr lang="en-US" dirty="0"/>
              <a:t>Criticality, like probability, is a subjective measure, but it can be placed on a continuum</a:t>
            </a:r>
          </a:p>
          <a:p>
            <a:pPr lvl="1" fontAlgn="auto">
              <a:spcAft>
                <a:spcPts val="0"/>
              </a:spcAft>
              <a:defRPr/>
            </a:pPr>
            <a:r>
              <a:rPr lang="en-US" dirty="0"/>
              <a:t>By using the ranking generated for probability and criticality, and by devising a matrix system for the various vulnerabilities, it is possible to quantify security risks and determine which vulnerabilities merit immediate attention</a:t>
            </a:r>
          </a:p>
          <a:p>
            <a:pPr lvl="1" fontAlgn="auto">
              <a:spcAft>
                <a:spcPts val="0"/>
              </a:spcAft>
              <a:defRPr/>
            </a:pPr>
            <a:r>
              <a:rPr lang="en-US" dirty="0"/>
              <a:t>Although some areas of importance may be obvious, some security executives may be surprised to find that other areas are more critical than they first surmised</a:t>
            </a:r>
          </a:p>
          <a:p>
            <a:pPr fontAlgn="auto">
              <a:spcAft>
                <a:spcPts val="0"/>
              </a:spcAft>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9B650-33B9-45A6-99E4-57E4C7B0EB07}"/>
              </a:ext>
            </a:extLst>
          </p:cNvPr>
          <p:cNvSpPr>
            <a:spLocks noGrp="1"/>
          </p:cNvSpPr>
          <p:nvPr>
            <p:ph type="title"/>
          </p:nvPr>
        </p:nvSpPr>
        <p:spPr/>
        <p:txBody>
          <a:bodyPr/>
          <a:lstStyle/>
          <a:p>
            <a:pPr fontAlgn="auto">
              <a:spcAft>
                <a:spcPts val="0"/>
              </a:spcAft>
              <a:defRPr/>
            </a:pPr>
            <a:r>
              <a:rPr lang="en-US" sz="4000" dirty="0"/>
              <a:t>Probability/Criticality/Vulnerability Matrix</a:t>
            </a:r>
            <a:endParaRPr lang="en-US" sz="2400" dirty="0"/>
          </a:p>
        </p:txBody>
      </p:sp>
      <p:sp>
        <p:nvSpPr>
          <p:cNvPr id="3" name="Content Placeholder 2">
            <a:extLst>
              <a:ext uri="{FF2B5EF4-FFF2-40B4-BE49-F238E27FC236}">
                <a16:creationId xmlns:a16="http://schemas.microsoft.com/office/drawing/2014/main" id="{9A2EE3C9-F71B-4BD2-9E53-CFA1417B0D88}"/>
              </a:ext>
            </a:extLst>
          </p:cNvPr>
          <p:cNvSpPr>
            <a:spLocks noGrp="1"/>
          </p:cNvSpPr>
          <p:nvPr>
            <p:ph sz="half" idx="1"/>
          </p:nvPr>
        </p:nvSpPr>
        <p:spPr/>
        <p:txBody>
          <a:bodyPr>
            <a:normAutofit/>
          </a:bodyPr>
          <a:lstStyle/>
          <a:p>
            <a:pPr lvl="1" fontAlgn="auto">
              <a:spcAft>
                <a:spcPts val="0"/>
              </a:spcAft>
              <a:defRPr/>
            </a:pPr>
            <a:r>
              <a:rPr lang="en-US" dirty="0"/>
              <a:t>By considering the history of loss and the number and quality of security devices present, it is possible to estimate the probability of a cash theft</a:t>
            </a:r>
          </a:p>
          <a:p>
            <a:pPr lvl="1" fontAlgn="auto">
              <a:spcAft>
                <a:spcPts val="0"/>
              </a:spcAft>
              <a:defRPr/>
            </a:pPr>
            <a:r>
              <a:rPr lang="en-US" dirty="0"/>
              <a:t>Criticality should take precedence over probability</a:t>
            </a:r>
          </a:p>
          <a:p>
            <a:pPr lvl="1" fontAlgn="auto">
              <a:spcAft>
                <a:spcPts val="0"/>
              </a:spcAft>
              <a:defRPr/>
            </a:pPr>
            <a:r>
              <a:rPr lang="en-US" dirty="0"/>
              <a:t>The security director should implement measures to reduce the threat to the improbable level whenever the measures are cost-effective</a:t>
            </a:r>
          </a:p>
          <a:p>
            <a:pPr lvl="1" fontAlgn="auto">
              <a:spcAft>
                <a:spcPts val="0"/>
              </a:spcAft>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51E73-3525-45C5-A09E-08285B201E76}"/>
              </a:ext>
            </a:extLst>
          </p:cNvPr>
          <p:cNvSpPr>
            <a:spLocks noGrp="1"/>
          </p:cNvSpPr>
          <p:nvPr>
            <p:ph type="title"/>
          </p:nvPr>
        </p:nvSpPr>
        <p:spPr/>
        <p:txBody>
          <a:bodyPr>
            <a:normAutofit/>
          </a:bodyPr>
          <a:lstStyle/>
          <a:p>
            <a:pPr fontAlgn="auto">
              <a:spcAft>
                <a:spcPts val="0"/>
              </a:spcAft>
              <a:defRPr/>
            </a:pPr>
            <a:r>
              <a:rPr lang="en-US" dirty="0"/>
              <a:t>Alternatives for Optimizing Risk Management</a:t>
            </a:r>
          </a:p>
        </p:txBody>
      </p:sp>
      <p:sp>
        <p:nvSpPr>
          <p:cNvPr id="3" name="Content Placeholder 2">
            <a:extLst>
              <a:ext uri="{FF2B5EF4-FFF2-40B4-BE49-F238E27FC236}">
                <a16:creationId xmlns:a16="http://schemas.microsoft.com/office/drawing/2014/main" id="{A013253E-EF34-4EB3-9942-C68E5D193F12}"/>
              </a:ext>
            </a:extLst>
          </p:cNvPr>
          <p:cNvSpPr>
            <a:spLocks noGrp="1"/>
          </p:cNvSpPr>
          <p:nvPr>
            <p:ph sz="half" idx="1"/>
          </p:nvPr>
        </p:nvSpPr>
        <p:spPr/>
        <p:txBody>
          <a:bodyPr>
            <a:normAutofit/>
          </a:bodyPr>
          <a:lstStyle/>
          <a:p>
            <a:pPr lvl="1" fontAlgn="auto">
              <a:spcAft>
                <a:spcPts val="0"/>
              </a:spcAft>
              <a:defRPr/>
            </a:pPr>
            <a:r>
              <a:rPr lang="en-US" dirty="0"/>
              <a:t>It is unlikely that any evaluation can absolutely determine the cost effectiveness of any security operation</a:t>
            </a:r>
          </a:p>
          <a:p>
            <a:pPr lvl="1" fontAlgn="auto">
              <a:spcAft>
                <a:spcPts val="0"/>
              </a:spcAft>
              <a:defRPr/>
            </a:pPr>
            <a:r>
              <a:rPr lang="en-US" dirty="0"/>
              <a:t>A low crime rate can indicate that the security department is performing effectively</a:t>
            </a:r>
          </a:p>
          <a:p>
            <a:pPr lvl="1" fontAlgn="auto">
              <a:spcAft>
                <a:spcPts val="0"/>
              </a:spcAft>
              <a:defRPr/>
            </a:pPr>
            <a:r>
              <a:rPr lang="en-US" dirty="0"/>
              <a:t>Security services can also be considered insurance against unacceptable risks</a:t>
            </a:r>
          </a:p>
          <a:p>
            <a:pPr lvl="1" fontAlgn="auto">
              <a:spcAft>
                <a:spcPts val="0"/>
              </a:spcAft>
              <a:defRPr/>
            </a:pPr>
            <a:r>
              <a:rPr lang="en-US" dirty="0"/>
              <a:t>Effective security services must be adaptable, changing regularly to accommodate changing circumstances in a given facility</a:t>
            </a:r>
          </a:p>
          <a:p>
            <a:pPr lvl="1" fontAlgn="auto">
              <a:spcAft>
                <a:spcPts val="0"/>
              </a:spcAft>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9392C-03EE-46FD-9B23-4E4023495D3A}"/>
              </a:ext>
            </a:extLst>
          </p:cNvPr>
          <p:cNvSpPr>
            <a:spLocks noGrp="1"/>
          </p:cNvSpPr>
          <p:nvPr>
            <p:ph type="title"/>
          </p:nvPr>
        </p:nvSpPr>
        <p:spPr/>
        <p:txBody>
          <a:bodyPr>
            <a:normAutofit/>
          </a:bodyPr>
          <a:lstStyle/>
          <a:p>
            <a:pPr fontAlgn="auto">
              <a:spcAft>
                <a:spcPts val="0"/>
              </a:spcAft>
              <a:defRPr/>
            </a:pPr>
            <a:r>
              <a:rPr lang="en-US" dirty="0"/>
              <a:t>Alternatives for Optimizing Risk Management </a:t>
            </a:r>
            <a:endParaRPr lang="en-US" sz="2700" dirty="0"/>
          </a:p>
        </p:txBody>
      </p:sp>
      <p:sp>
        <p:nvSpPr>
          <p:cNvPr id="3" name="Content Placeholder 2">
            <a:extLst>
              <a:ext uri="{FF2B5EF4-FFF2-40B4-BE49-F238E27FC236}">
                <a16:creationId xmlns:a16="http://schemas.microsoft.com/office/drawing/2014/main" id="{3A9E5598-D637-4519-B65F-8A88E3A7C8DE}"/>
              </a:ext>
            </a:extLst>
          </p:cNvPr>
          <p:cNvSpPr>
            <a:spLocks noGrp="1"/>
          </p:cNvSpPr>
          <p:nvPr>
            <p:ph sz="half" idx="1"/>
          </p:nvPr>
        </p:nvSpPr>
        <p:spPr/>
        <p:txBody>
          <a:bodyPr>
            <a:normAutofit/>
          </a:bodyPr>
          <a:lstStyle/>
          <a:p>
            <a:pPr lvl="1" fontAlgn="auto">
              <a:spcAft>
                <a:spcPts val="0"/>
              </a:spcAft>
              <a:defRPr/>
            </a:pPr>
            <a:r>
              <a:rPr lang="en-US" dirty="0"/>
              <a:t>Compiling pertinent information is a useful tool for keeping security services current and effective</a:t>
            </a:r>
          </a:p>
          <a:p>
            <a:pPr lvl="2" fontAlgn="auto">
              <a:spcAft>
                <a:spcPts val="0"/>
              </a:spcAft>
              <a:defRPr/>
            </a:pPr>
            <a:r>
              <a:rPr lang="en-US" sz="2400" dirty="0"/>
              <a:t>The survey and the report provide a valuable evaluation that shows a detailed and current profile of the firm’s regular activities</a:t>
            </a:r>
          </a:p>
          <a:p>
            <a:pPr lvl="2" fontAlgn="auto">
              <a:spcAft>
                <a:spcPts val="0"/>
              </a:spcAft>
              <a:defRPr/>
            </a:pPr>
            <a:r>
              <a:rPr lang="en-US" sz="2400" dirty="0"/>
              <a:t>Texts, periodicals, official papers, and articles in the general press related to security matters especially those with local significance</a:t>
            </a:r>
          </a:p>
          <a:p>
            <a:pPr lvl="3" fontAlgn="auto">
              <a:spcAft>
                <a:spcPts val="0"/>
              </a:spcAft>
              <a:defRPr/>
            </a:pPr>
            <a:r>
              <a:rPr lang="en-US" sz="2200" dirty="0"/>
              <a:t>May have immediate importance</a:t>
            </a:r>
          </a:p>
          <a:p>
            <a:pPr lvl="3" fontAlgn="auto">
              <a:spcAft>
                <a:spcPts val="0"/>
              </a:spcAft>
              <a:defRPr/>
            </a:pPr>
            <a:r>
              <a:rPr lang="en-US" sz="2200" dirty="0"/>
              <a:t>May eventually reveal and predict risk patterns (i.e. seasonal shifts, economic trends)</a:t>
            </a:r>
          </a:p>
          <a:p>
            <a:pPr lvl="2" fontAlgn="auto">
              <a:spcAft>
                <a:spcPts val="0"/>
              </a:spcAft>
              <a:defRPr/>
            </a:pPr>
            <a:r>
              <a:rPr lang="en-US" dirty="0"/>
              <a:t>Litigation, particularly with issues about no or inefficient security</a:t>
            </a:r>
          </a:p>
          <a:p>
            <a:pPr lvl="1" fontAlgn="auto">
              <a:spcAft>
                <a:spcPts val="0"/>
              </a:spcAft>
              <a:defRPr/>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9AB7C-29BA-45A4-B2FA-311D823FD7A1}"/>
              </a:ext>
            </a:extLst>
          </p:cNvPr>
          <p:cNvSpPr>
            <a:spLocks noGrp="1"/>
          </p:cNvSpPr>
          <p:nvPr>
            <p:ph type="title"/>
          </p:nvPr>
        </p:nvSpPr>
        <p:spPr/>
        <p:txBody>
          <a:bodyPr/>
          <a:lstStyle/>
          <a:p>
            <a:pPr fontAlgn="auto">
              <a:spcAft>
                <a:spcPts val="0"/>
              </a:spcAft>
              <a:defRPr/>
            </a:pPr>
            <a:r>
              <a:rPr lang="en-US" dirty="0"/>
              <a:t>Resources</a:t>
            </a:r>
          </a:p>
        </p:txBody>
      </p:sp>
      <p:sp>
        <p:nvSpPr>
          <p:cNvPr id="3" name="Content Placeholder 2">
            <a:extLst>
              <a:ext uri="{FF2B5EF4-FFF2-40B4-BE49-F238E27FC236}">
                <a16:creationId xmlns:a16="http://schemas.microsoft.com/office/drawing/2014/main" id="{2897D0F0-9702-480E-9EAF-BF82832F828E}"/>
              </a:ext>
            </a:extLst>
          </p:cNvPr>
          <p:cNvSpPr>
            <a:spLocks noGrp="1"/>
          </p:cNvSpPr>
          <p:nvPr>
            <p:ph sz="half" idx="1"/>
          </p:nvPr>
        </p:nvSpPr>
        <p:spPr/>
        <p:txBody>
          <a:bodyPr>
            <a:normAutofit/>
          </a:bodyPr>
          <a:lstStyle/>
          <a:p>
            <a:pPr lvl="1" fontAlgn="auto">
              <a:spcAft>
                <a:spcPts val="0"/>
              </a:spcAft>
              <a:defRPr/>
            </a:pPr>
            <a:r>
              <a:rPr lang="en-US" sz="2000" dirty="0"/>
              <a:t>012382012X, Effective Security Management, Charles A. </a:t>
            </a:r>
            <a:r>
              <a:rPr lang="en-US" sz="2000" dirty="0" err="1"/>
              <a:t>Sennewald</a:t>
            </a:r>
            <a:r>
              <a:rPr lang="en-US" sz="2000" dirty="0"/>
              <a:t>, Security World Publishing, 2011</a:t>
            </a:r>
          </a:p>
          <a:p>
            <a:pPr lvl="1" fontAlgn="auto">
              <a:spcAft>
                <a:spcPts val="0"/>
              </a:spcAft>
              <a:defRPr/>
            </a:pPr>
            <a:r>
              <a:rPr lang="en-US" sz="2000" dirty="0"/>
              <a:t>0205592406, </a:t>
            </a:r>
            <a:r>
              <a:rPr lang="en-US" sz="2000" i="1" dirty="0"/>
              <a:t>Introduction to Private Security: Theory Meets Practice,</a:t>
            </a:r>
            <a:r>
              <a:rPr lang="en-US" sz="2000" dirty="0"/>
              <a:t> Cliff Roberson and Michael L. </a:t>
            </a:r>
            <a:r>
              <a:rPr lang="en-US" sz="2000" dirty="0" err="1"/>
              <a:t>Birzer</a:t>
            </a:r>
            <a:r>
              <a:rPr lang="en-US" sz="2000" dirty="0"/>
              <a:t>, Prentice Hall, 2009</a:t>
            </a:r>
          </a:p>
          <a:p>
            <a:pPr lvl="1" fontAlgn="auto">
              <a:spcAft>
                <a:spcPts val="0"/>
              </a:spcAft>
              <a:defRPr/>
            </a:pPr>
            <a:r>
              <a:rPr lang="en-US" sz="2000" dirty="0"/>
              <a:t>0750684321, </a:t>
            </a:r>
            <a:r>
              <a:rPr lang="en-US" sz="2000" i="1" dirty="0"/>
              <a:t>Introduction to Security,</a:t>
            </a:r>
            <a:r>
              <a:rPr lang="en-US" sz="2000" dirty="0"/>
              <a:t> Robert J. Fischer and </a:t>
            </a:r>
            <a:r>
              <a:rPr lang="en-US" sz="2000" dirty="0" err="1"/>
              <a:t>Gion</a:t>
            </a:r>
            <a:r>
              <a:rPr lang="en-US" sz="2000" dirty="0"/>
              <a:t> Green, Butterworth-Heinemann, 2008</a:t>
            </a:r>
          </a:p>
          <a:p>
            <a:pPr lvl="1" fontAlgn="auto">
              <a:spcAft>
                <a:spcPts val="0"/>
              </a:spcAft>
              <a:defRPr/>
            </a:pPr>
            <a:r>
              <a:rPr lang="en-US" sz="2000" dirty="0"/>
              <a:t>Threats to Security: In Information Assurance and Security, Purdue University, The Center of Educational Research </a:t>
            </a:r>
          </a:p>
          <a:p>
            <a:pPr lvl="1" fontAlgn="auto">
              <a:spcAft>
                <a:spcPts val="0"/>
              </a:spcAft>
              <a:defRPr/>
            </a:pPr>
            <a:r>
              <a:rPr lang="en-US" sz="2000" dirty="0"/>
              <a:t>Investigator/Officer’s Personal Experience</a:t>
            </a:r>
          </a:p>
          <a:p>
            <a:pPr lvl="1" fontAlgn="auto">
              <a:spcAft>
                <a:spcPts val="0"/>
              </a:spcAft>
              <a:defRPr/>
            </a:pP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691E-015D-4B50-BF85-379592155E57}"/>
              </a:ext>
            </a:extLst>
          </p:cNvPr>
          <p:cNvSpPr>
            <a:spLocks noGrp="1"/>
          </p:cNvSpPr>
          <p:nvPr>
            <p:ph type="title"/>
          </p:nvPr>
        </p:nvSpPr>
        <p:spPr/>
        <p:txBody>
          <a:bodyPr>
            <a:normAutofit/>
          </a:bodyPr>
          <a:lstStyle/>
          <a:p>
            <a:pPr fontAlgn="auto">
              <a:spcAft>
                <a:spcPts val="0"/>
              </a:spcAft>
              <a:defRPr/>
            </a:pPr>
            <a:r>
              <a:rPr lang="en-US" dirty="0"/>
              <a:t>Risk Analysis</a:t>
            </a:r>
          </a:p>
        </p:txBody>
      </p:sp>
      <p:sp>
        <p:nvSpPr>
          <p:cNvPr id="3" name="Content Placeholder 2">
            <a:extLst>
              <a:ext uri="{FF2B5EF4-FFF2-40B4-BE49-F238E27FC236}">
                <a16:creationId xmlns:a16="http://schemas.microsoft.com/office/drawing/2014/main" id="{9BC0E7FB-A7F1-4844-BCBA-520DC032764B}"/>
              </a:ext>
            </a:extLst>
          </p:cNvPr>
          <p:cNvSpPr>
            <a:spLocks noGrp="1"/>
          </p:cNvSpPr>
          <p:nvPr>
            <p:ph sz="half" idx="1"/>
          </p:nvPr>
        </p:nvSpPr>
        <p:spPr/>
        <p:txBody>
          <a:bodyPr/>
          <a:lstStyle/>
          <a:p>
            <a:pPr lvl="1" fontAlgn="auto">
              <a:spcAft>
                <a:spcPts val="0"/>
              </a:spcAft>
              <a:defRPr/>
            </a:pPr>
            <a:r>
              <a:rPr lang="en-US" dirty="0"/>
              <a:t>The overall role of security management that includes identifying potential areas of loss and developing/instilling appropriate security countermeasures</a:t>
            </a:r>
          </a:p>
          <a:p>
            <a:pPr lvl="1" fontAlgn="auto">
              <a:spcAft>
                <a:spcPts val="0"/>
              </a:spcAft>
              <a:defRPr/>
            </a:pPr>
            <a:r>
              <a:rPr lang="en-US" dirty="0"/>
              <a:t>One part of this process is the security survey, which is used to identify potential problem areas</a:t>
            </a:r>
          </a:p>
          <a:p>
            <a:pPr fontAlgn="auto">
              <a:spcAft>
                <a:spcPts val="0"/>
              </a:spcAft>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15559-DE19-4686-8E9C-ACD542C99A9B}"/>
              </a:ext>
            </a:extLst>
          </p:cNvPr>
          <p:cNvSpPr>
            <a:spLocks noGrp="1"/>
          </p:cNvSpPr>
          <p:nvPr>
            <p:ph type="title"/>
          </p:nvPr>
        </p:nvSpPr>
        <p:spPr/>
        <p:txBody>
          <a:bodyPr>
            <a:normAutofit/>
          </a:bodyPr>
          <a:lstStyle/>
          <a:p>
            <a:pPr fontAlgn="auto">
              <a:spcAft>
                <a:spcPts val="0"/>
              </a:spcAft>
              <a:defRPr/>
            </a:pPr>
            <a:r>
              <a:rPr lang="en-US" dirty="0"/>
              <a:t>Risk Analysis</a:t>
            </a:r>
            <a:endParaRPr lang="en-US" sz="2400" dirty="0"/>
          </a:p>
        </p:txBody>
      </p:sp>
      <p:sp>
        <p:nvSpPr>
          <p:cNvPr id="3" name="Content Placeholder 2">
            <a:extLst>
              <a:ext uri="{FF2B5EF4-FFF2-40B4-BE49-F238E27FC236}">
                <a16:creationId xmlns:a16="http://schemas.microsoft.com/office/drawing/2014/main" id="{F1D59141-6FD8-4063-BF7F-F69C210E4713}"/>
              </a:ext>
            </a:extLst>
          </p:cNvPr>
          <p:cNvSpPr>
            <a:spLocks noGrp="1"/>
          </p:cNvSpPr>
          <p:nvPr>
            <p:ph sz="half" idx="1"/>
          </p:nvPr>
        </p:nvSpPr>
        <p:spPr/>
        <p:txBody>
          <a:bodyPr>
            <a:normAutofit/>
          </a:bodyPr>
          <a:lstStyle/>
          <a:p>
            <a:pPr lvl="1" fontAlgn="auto">
              <a:spcAft>
                <a:spcPts val="0"/>
              </a:spcAft>
              <a:defRPr/>
            </a:pPr>
            <a:r>
              <a:rPr lang="en-US" dirty="0"/>
              <a:t>Security services methodologies include</a:t>
            </a:r>
          </a:p>
          <a:p>
            <a:pPr lvl="2" fontAlgn="auto">
              <a:spcAft>
                <a:spcPts val="0"/>
              </a:spcAft>
              <a:defRPr/>
            </a:pPr>
            <a:r>
              <a:rPr lang="en-US" sz="2400" dirty="0"/>
              <a:t>One-Dimensional Security – relies on a single deterring factor (i.e. guards)</a:t>
            </a:r>
          </a:p>
          <a:p>
            <a:pPr lvl="2" fontAlgn="auto">
              <a:spcAft>
                <a:spcPts val="0"/>
              </a:spcAft>
              <a:defRPr/>
            </a:pPr>
            <a:r>
              <a:rPr lang="en-US" sz="2400" dirty="0"/>
              <a:t>Piecemeal Security – security systems that have individual pieces added to the loss prevention function as the need arises without a comprehensive plan</a:t>
            </a:r>
          </a:p>
          <a:p>
            <a:pPr lvl="2" fontAlgn="auto">
              <a:spcAft>
                <a:spcPts val="0"/>
              </a:spcAft>
              <a:defRPr/>
            </a:pPr>
            <a:r>
              <a:rPr lang="en-US" sz="2400" dirty="0"/>
              <a:t>Reactive Security – security systems that respond only to specific events of loss</a:t>
            </a:r>
          </a:p>
          <a:p>
            <a:pPr lvl="2" fontAlgn="auto">
              <a:spcAft>
                <a:spcPts val="0"/>
              </a:spcAft>
              <a:defRPr/>
            </a:pPr>
            <a:r>
              <a:rPr lang="en-US" sz="2400" dirty="0"/>
              <a:t>Packaged Security – standard security systems (equipment, personnel, or both) without a connection to any specific threats and with the assumption that packaged systems will take care of all problems</a:t>
            </a:r>
          </a:p>
          <a:p>
            <a:pPr lvl="1" fontAlgn="auto">
              <a:spcAft>
                <a:spcPts val="0"/>
              </a:spcAft>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C6686-E39B-4D5B-97D6-8C9876CCC82D}"/>
              </a:ext>
            </a:extLst>
          </p:cNvPr>
          <p:cNvSpPr>
            <a:spLocks noGrp="1"/>
          </p:cNvSpPr>
          <p:nvPr>
            <p:ph type="title"/>
          </p:nvPr>
        </p:nvSpPr>
        <p:spPr/>
        <p:txBody>
          <a:bodyPr>
            <a:normAutofit/>
          </a:bodyPr>
          <a:lstStyle/>
          <a:p>
            <a:pPr fontAlgn="auto">
              <a:spcAft>
                <a:spcPts val="0"/>
              </a:spcAft>
              <a:defRPr/>
            </a:pPr>
            <a:r>
              <a:rPr lang="en-US" dirty="0"/>
              <a:t>Risk Analysis</a:t>
            </a:r>
            <a:endParaRPr lang="en-US" sz="2400" dirty="0"/>
          </a:p>
        </p:txBody>
      </p:sp>
      <p:sp>
        <p:nvSpPr>
          <p:cNvPr id="3" name="Content Placeholder 2">
            <a:extLst>
              <a:ext uri="{FF2B5EF4-FFF2-40B4-BE49-F238E27FC236}">
                <a16:creationId xmlns:a16="http://schemas.microsoft.com/office/drawing/2014/main" id="{12DA0361-E2B9-4F09-BFDD-685A45AB5A2C}"/>
              </a:ext>
            </a:extLst>
          </p:cNvPr>
          <p:cNvSpPr>
            <a:spLocks noGrp="1"/>
          </p:cNvSpPr>
          <p:nvPr>
            <p:ph sz="half" idx="1"/>
          </p:nvPr>
        </p:nvSpPr>
        <p:spPr/>
        <p:txBody>
          <a:bodyPr>
            <a:normAutofit/>
          </a:bodyPr>
          <a:lstStyle/>
          <a:p>
            <a:pPr lvl="1" fontAlgn="auto">
              <a:spcAft>
                <a:spcPts val="0"/>
              </a:spcAft>
              <a:defRPr/>
            </a:pPr>
            <a:r>
              <a:rPr lang="en-US" dirty="0"/>
              <a:t>There is a range of needs in security services</a:t>
            </a:r>
          </a:p>
          <a:p>
            <a:pPr lvl="2" fontAlgn="auto">
              <a:spcAft>
                <a:spcPts val="0"/>
              </a:spcAft>
              <a:defRPr/>
            </a:pPr>
            <a:r>
              <a:rPr lang="en-US" dirty="0"/>
              <a:t>A</a:t>
            </a:r>
            <a:r>
              <a:rPr lang="en-US" sz="2400" dirty="0"/>
              <a:t> small business with minimal loss potential or relative ease of defense might adequately be served by one-dimensional security (i.e. a good lock on the door and an alarm system, or a contract guard patrol)</a:t>
            </a:r>
          </a:p>
          <a:p>
            <a:pPr lvl="2" fontAlgn="auto">
              <a:spcAft>
                <a:spcPts val="0"/>
              </a:spcAft>
              <a:defRPr/>
            </a:pPr>
            <a:r>
              <a:rPr lang="en-US" sz="2400" dirty="0"/>
              <a:t>As risks increase and become more complex, the effectiveness of the one-dimensional approach decreases, and a more comprehensive security program becomes necessary</a:t>
            </a:r>
          </a:p>
          <a:p>
            <a:pPr lvl="1" fontAlgn="auto">
              <a:spcAft>
                <a:spcPts val="0"/>
              </a:spcAft>
              <a:defRPr/>
            </a:pPr>
            <a:r>
              <a:rPr lang="en-US" sz="2400" dirty="0"/>
              <a:t>Security must be based on the analysis of the total risk potential</a:t>
            </a:r>
          </a:p>
          <a:p>
            <a:pPr lvl="1" fontAlgn="auto">
              <a:spcAft>
                <a:spcPts val="0"/>
              </a:spcAft>
              <a:defRPr/>
            </a:pPr>
            <a:r>
              <a:rPr lang="en-US" sz="2400" dirty="0"/>
              <a:t>In order to set up defenses against losses from crime, accidents, or natural disasters, there must first be a means of identification of the risks</a:t>
            </a:r>
          </a:p>
          <a:p>
            <a:pPr lvl="1" fontAlgn="auto">
              <a:spcAft>
                <a:spcPts val="0"/>
              </a:spcAft>
              <a:defRPr/>
            </a:pPr>
            <a:endParaRPr lang="en-US" sz="2400" dirty="0"/>
          </a:p>
          <a:p>
            <a:pPr fontAlgn="auto">
              <a:spcAft>
                <a:spcPts val="0"/>
              </a:spcAft>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867BB-C714-4D0B-9A19-62A9C547FCC0}"/>
              </a:ext>
            </a:extLst>
          </p:cNvPr>
          <p:cNvSpPr>
            <a:spLocks noGrp="1"/>
          </p:cNvSpPr>
          <p:nvPr>
            <p:ph type="title"/>
          </p:nvPr>
        </p:nvSpPr>
        <p:spPr/>
        <p:txBody>
          <a:bodyPr>
            <a:normAutofit/>
          </a:bodyPr>
          <a:lstStyle/>
          <a:p>
            <a:pPr fontAlgn="auto">
              <a:spcAft>
                <a:spcPts val="0"/>
              </a:spcAft>
              <a:defRPr/>
            </a:pPr>
            <a:r>
              <a:rPr lang="en-US" dirty="0"/>
              <a:t>Risk Management </a:t>
            </a:r>
          </a:p>
        </p:txBody>
      </p:sp>
      <p:sp>
        <p:nvSpPr>
          <p:cNvPr id="3" name="Content Placeholder 2">
            <a:extLst>
              <a:ext uri="{FF2B5EF4-FFF2-40B4-BE49-F238E27FC236}">
                <a16:creationId xmlns:a16="http://schemas.microsoft.com/office/drawing/2014/main" id="{38B9EDD3-E255-417F-A179-E3CB34A50D9F}"/>
              </a:ext>
            </a:extLst>
          </p:cNvPr>
          <p:cNvSpPr>
            <a:spLocks noGrp="1"/>
          </p:cNvSpPr>
          <p:nvPr>
            <p:ph sz="half" idx="1"/>
          </p:nvPr>
        </p:nvSpPr>
        <p:spPr/>
        <p:txBody>
          <a:bodyPr>
            <a:normAutofit/>
          </a:bodyPr>
          <a:lstStyle/>
          <a:p>
            <a:pPr fontAlgn="auto">
              <a:spcAft>
                <a:spcPts val="0"/>
              </a:spcAft>
              <a:defRPr/>
            </a:pPr>
            <a:r>
              <a:rPr lang="en-US" dirty="0"/>
              <a:t>Management techniques that identify, analyze, and assess risks/threats; if a risk/threat is detected, methods are employed to manage it</a:t>
            </a:r>
          </a:p>
          <a:p>
            <a:pPr lvl="1" fontAlgn="auto">
              <a:spcAft>
                <a:spcPts val="0"/>
              </a:spcAft>
              <a:defRPr/>
            </a:pPr>
            <a:r>
              <a:rPr lang="en-US" dirty="0"/>
              <a:t>Requires procedures and research to help businesses avoid taking security risks</a:t>
            </a:r>
          </a:p>
          <a:p>
            <a:pPr lvl="1" fontAlgn="auto">
              <a:spcAft>
                <a:spcPts val="0"/>
              </a:spcAft>
              <a:defRPr/>
            </a:pPr>
            <a:r>
              <a:rPr lang="en-US" dirty="0"/>
              <a:t>Allows risk to be handled in a logical manner by using long-held management principles</a:t>
            </a:r>
          </a:p>
          <a:p>
            <a:pPr fontAlgn="auto">
              <a:spcAft>
                <a:spcPts val="0"/>
              </a:spcAft>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34970-07A6-4E98-B023-9672E0ADF457}"/>
              </a:ext>
            </a:extLst>
          </p:cNvPr>
          <p:cNvSpPr>
            <a:spLocks noGrp="1"/>
          </p:cNvSpPr>
          <p:nvPr>
            <p:ph type="title"/>
          </p:nvPr>
        </p:nvSpPr>
        <p:spPr/>
        <p:txBody>
          <a:bodyPr>
            <a:normAutofit/>
          </a:bodyPr>
          <a:lstStyle/>
          <a:p>
            <a:pPr fontAlgn="auto">
              <a:spcAft>
                <a:spcPts val="0"/>
              </a:spcAft>
              <a:defRPr/>
            </a:pPr>
            <a:r>
              <a:rPr lang="en-US" dirty="0"/>
              <a:t>Risk Management</a:t>
            </a:r>
            <a:endParaRPr lang="en-US" sz="2400" dirty="0"/>
          </a:p>
        </p:txBody>
      </p:sp>
      <p:sp>
        <p:nvSpPr>
          <p:cNvPr id="3" name="Content Placeholder 2">
            <a:extLst>
              <a:ext uri="{FF2B5EF4-FFF2-40B4-BE49-F238E27FC236}">
                <a16:creationId xmlns:a16="http://schemas.microsoft.com/office/drawing/2014/main" id="{EC91D2AA-A83E-4767-8347-AEEF3EFE20CD}"/>
              </a:ext>
            </a:extLst>
          </p:cNvPr>
          <p:cNvSpPr>
            <a:spLocks noGrp="1"/>
          </p:cNvSpPr>
          <p:nvPr>
            <p:ph sz="half" idx="1"/>
          </p:nvPr>
        </p:nvSpPr>
        <p:spPr/>
        <p:txBody>
          <a:bodyPr>
            <a:normAutofit/>
          </a:bodyPr>
          <a:lstStyle/>
          <a:p>
            <a:pPr lvl="1" fontAlgn="auto">
              <a:spcAft>
                <a:spcPts val="0"/>
              </a:spcAft>
              <a:defRPr/>
            </a:pPr>
            <a:r>
              <a:rPr lang="en-US" dirty="0"/>
              <a:t>Begins with threat assessment (identifying vulnerabilities)</a:t>
            </a:r>
          </a:p>
          <a:p>
            <a:pPr lvl="2" fontAlgn="auto">
              <a:spcAft>
                <a:spcPts val="0"/>
              </a:spcAft>
              <a:defRPr/>
            </a:pPr>
            <a:r>
              <a:rPr lang="en-US" sz="2400" dirty="0"/>
              <a:t>Many threats to businesses are important to security</a:t>
            </a:r>
          </a:p>
          <a:p>
            <a:pPr lvl="2" fontAlgn="auto">
              <a:spcAft>
                <a:spcPts val="0"/>
              </a:spcAft>
              <a:defRPr/>
            </a:pPr>
            <a:r>
              <a:rPr lang="en-US" sz="2400" dirty="0"/>
              <a:t>Specific threats are not always obvious</a:t>
            </a:r>
          </a:p>
          <a:p>
            <a:pPr lvl="2" fontAlgn="auto">
              <a:spcAft>
                <a:spcPts val="0"/>
              </a:spcAft>
              <a:defRPr/>
            </a:pPr>
            <a:r>
              <a:rPr lang="en-US" sz="2400" dirty="0"/>
              <a:t>The key is to consider the specific vulnerabilities in a given situation</a:t>
            </a:r>
          </a:p>
          <a:p>
            <a:pPr lvl="1" fontAlgn="auto">
              <a:spcAft>
                <a:spcPts val="0"/>
              </a:spcAft>
              <a:defRPr/>
            </a:pPr>
            <a:r>
              <a:rPr lang="en-US" dirty="0"/>
              <a:t>Characteristics of a good security manager are</a:t>
            </a:r>
          </a:p>
          <a:p>
            <a:pPr lvl="2" fontAlgn="auto">
              <a:spcAft>
                <a:spcPts val="0"/>
              </a:spcAft>
              <a:defRPr/>
            </a:pPr>
            <a:r>
              <a:rPr lang="en-US" sz="2400" dirty="0"/>
              <a:t>Awareness of all possible risks</a:t>
            </a:r>
          </a:p>
          <a:p>
            <a:pPr lvl="2" fontAlgn="auto">
              <a:spcAft>
                <a:spcPts val="0"/>
              </a:spcAft>
              <a:defRPr/>
            </a:pPr>
            <a:r>
              <a:rPr lang="en-US" sz="2400" dirty="0"/>
              <a:t>The ability to assess the system and policies from the perspective of a criminal in order to accurately reduce the vulnerability of company property</a:t>
            </a:r>
          </a:p>
          <a:p>
            <a:pPr lvl="1" fontAlgn="auto">
              <a:spcAft>
                <a:spcPts val="0"/>
              </a:spcAft>
              <a:tabLst>
                <a:tab pos="169863" algn="l"/>
              </a:tabLst>
              <a:defRPr/>
            </a:pPr>
            <a:r>
              <a:rPr lang="en-US" dirty="0"/>
              <a:t>A thorough threat assessment is comprehensive and accurate, and leads  to effective countermeasures</a:t>
            </a:r>
          </a:p>
          <a:p>
            <a:pPr fontAlgn="auto">
              <a:spcAft>
                <a:spcPts val="0"/>
              </a:spcAft>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3C298-9757-4886-9E00-BB02620D6DB3}"/>
              </a:ext>
            </a:extLst>
          </p:cNvPr>
          <p:cNvSpPr>
            <a:spLocks noGrp="1"/>
          </p:cNvSpPr>
          <p:nvPr>
            <p:ph type="title"/>
          </p:nvPr>
        </p:nvSpPr>
        <p:spPr/>
        <p:txBody>
          <a:bodyPr>
            <a:normAutofit/>
          </a:bodyPr>
          <a:lstStyle/>
          <a:p>
            <a:pPr fontAlgn="auto">
              <a:spcAft>
                <a:spcPts val="0"/>
              </a:spcAft>
              <a:defRPr/>
            </a:pPr>
            <a:r>
              <a:rPr lang="en-US" dirty="0"/>
              <a:t>Risk Management</a:t>
            </a:r>
            <a:endParaRPr lang="en-US" sz="2400" dirty="0"/>
          </a:p>
        </p:txBody>
      </p:sp>
      <p:sp>
        <p:nvSpPr>
          <p:cNvPr id="3" name="Content Placeholder 2">
            <a:extLst>
              <a:ext uri="{FF2B5EF4-FFF2-40B4-BE49-F238E27FC236}">
                <a16:creationId xmlns:a16="http://schemas.microsoft.com/office/drawing/2014/main" id="{C0066452-356B-4AF1-8459-AA97E4E5D440}"/>
              </a:ext>
            </a:extLst>
          </p:cNvPr>
          <p:cNvSpPr>
            <a:spLocks noGrp="1"/>
          </p:cNvSpPr>
          <p:nvPr>
            <p:ph sz="half" idx="1"/>
          </p:nvPr>
        </p:nvSpPr>
        <p:spPr/>
        <p:txBody>
          <a:bodyPr>
            <a:normAutofit/>
          </a:bodyPr>
          <a:lstStyle/>
          <a:p>
            <a:pPr lvl="1" fontAlgn="auto">
              <a:spcAft>
                <a:spcPts val="0"/>
              </a:spcAft>
              <a:defRPr/>
            </a:pPr>
            <a:r>
              <a:rPr lang="en-US" dirty="0"/>
              <a:t>Begins with threat assessment (identifying vulnerabilities) </a:t>
            </a:r>
          </a:p>
          <a:p>
            <a:pPr lvl="1" fontAlgn="auto">
              <a:spcAft>
                <a:spcPts val="0"/>
              </a:spcAft>
              <a:defRPr/>
            </a:pPr>
            <a:r>
              <a:rPr lang="en-US" dirty="0"/>
              <a:t>After a threat assessment is complete, a vulnerability analysis (aka a security survey or an audit) should be repeated on a regular basis</a:t>
            </a:r>
          </a:p>
          <a:p>
            <a:pPr lvl="2" fontAlgn="auto">
              <a:spcAft>
                <a:spcPts val="0"/>
              </a:spcAft>
              <a:defRPr/>
            </a:pPr>
            <a:r>
              <a:rPr lang="en-US" sz="2400" dirty="0"/>
              <a:t>Threats to information systems are divided into three categories</a:t>
            </a:r>
          </a:p>
          <a:p>
            <a:pPr lvl="3" fontAlgn="auto">
              <a:spcAft>
                <a:spcPts val="0"/>
              </a:spcAft>
              <a:defRPr/>
            </a:pPr>
            <a:r>
              <a:rPr lang="en-US" dirty="0"/>
              <a:t>Natural Threats </a:t>
            </a:r>
          </a:p>
          <a:p>
            <a:pPr lvl="3" fontAlgn="auto">
              <a:spcAft>
                <a:spcPts val="0"/>
              </a:spcAft>
              <a:defRPr/>
            </a:pPr>
            <a:r>
              <a:rPr lang="en-US" dirty="0"/>
              <a:t>Intentional Threats </a:t>
            </a:r>
          </a:p>
          <a:p>
            <a:pPr lvl="3" fontAlgn="auto">
              <a:spcAft>
                <a:spcPts val="0"/>
              </a:spcAft>
              <a:defRPr/>
            </a:pPr>
            <a:r>
              <a:rPr lang="en-US" dirty="0"/>
              <a:t>Unintentional Threats</a:t>
            </a:r>
          </a:p>
          <a:p>
            <a:pPr marL="341313" lvl="1" indent="-341313" fontAlgn="auto">
              <a:spcAft>
                <a:spcPts val="0"/>
              </a:spcAft>
              <a:defRPr/>
            </a:pPr>
            <a:r>
              <a:rPr lang="en-US" dirty="0"/>
              <a:t>No system can be truly safe from all threats, but knowing the risks and methods for prevention increases the chance of protection</a:t>
            </a:r>
          </a:p>
          <a:p>
            <a:pPr lvl="1" fontAlgn="auto">
              <a:spcAft>
                <a:spcPts val="0"/>
              </a:spcAft>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0C2D6-779D-4787-823A-704B4D7E27A2}"/>
              </a:ext>
            </a:extLst>
          </p:cNvPr>
          <p:cNvSpPr>
            <a:spLocks noGrp="1"/>
          </p:cNvSpPr>
          <p:nvPr>
            <p:ph type="title"/>
          </p:nvPr>
        </p:nvSpPr>
        <p:spPr/>
        <p:txBody>
          <a:bodyPr>
            <a:normAutofit/>
          </a:bodyPr>
          <a:lstStyle/>
          <a:p>
            <a:pPr fontAlgn="auto">
              <a:spcAft>
                <a:spcPts val="0"/>
              </a:spcAft>
              <a:defRPr/>
            </a:pPr>
            <a:r>
              <a:rPr lang="en-US" dirty="0"/>
              <a:t>Risk Management</a:t>
            </a:r>
            <a:endParaRPr lang="en-US" sz="2400" dirty="0"/>
          </a:p>
        </p:txBody>
      </p:sp>
      <p:sp>
        <p:nvSpPr>
          <p:cNvPr id="3" name="Content Placeholder 2">
            <a:extLst>
              <a:ext uri="{FF2B5EF4-FFF2-40B4-BE49-F238E27FC236}">
                <a16:creationId xmlns:a16="http://schemas.microsoft.com/office/drawing/2014/main" id="{ED206252-5C5F-4172-BC32-4945A8B91BCA}"/>
              </a:ext>
            </a:extLst>
          </p:cNvPr>
          <p:cNvSpPr>
            <a:spLocks noGrp="1"/>
          </p:cNvSpPr>
          <p:nvPr>
            <p:ph sz="half" idx="1"/>
          </p:nvPr>
        </p:nvSpPr>
        <p:spPr/>
        <p:txBody>
          <a:bodyPr>
            <a:normAutofit/>
          </a:bodyPr>
          <a:lstStyle/>
          <a:p>
            <a:pPr lvl="1" fontAlgn="auto">
              <a:spcAft>
                <a:spcPts val="0"/>
              </a:spcAft>
              <a:defRPr/>
            </a:pPr>
            <a:r>
              <a:rPr lang="en-US" dirty="0"/>
              <a:t>Includes two alternative solutions, which should be complementary</a:t>
            </a:r>
          </a:p>
          <a:p>
            <a:pPr lvl="2" fontAlgn="auto">
              <a:spcAft>
                <a:spcPts val="0"/>
              </a:spcAft>
              <a:defRPr/>
            </a:pPr>
            <a:r>
              <a:rPr lang="en-US" sz="2400" dirty="0"/>
              <a:t>Investment in loss-prevention techniques</a:t>
            </a:r>
          </a:p>
          <a:p>
            <a:pPr lvl="2" fontAlgn="auto">
              <a:spcAft>
                <a:spcPts val="0"/>
              </a:spcAft>
              <a:defRPr/>
            </a:pPr>
            <a:r>
              <a:rPr lang="en-US" sz="2400" dirty="0"/>
              <a:t>Insurance/Insurance companies</a:t>
            </a:r>
          </a:p>
          <a:p>
            <a:pPr lvl="3" fontAlgn="auto">
              <a:spcAft>
                <a:spcPts val="0"/>
              </a:spcAft>
              <a:defRPr/>
            </a:pPr>
            <a:r>
              <a:rPr lang="en-US" sz="2200" dirty="0"/>
              <a:t>Cannot meet the security challenges faced by major corporations alone</a:t>
            </a:r>
          </a:p>
          <a:p>
            <a:pPr lvl="3" fontAlgn="auto">
              <a:spcAft>
                <a:spcPts val="0"/>
              </a:spcAft>
              <a:defRPr/>
            </a:pPr>
            <a:r>
              <a:rPr lang="en-US" sz="2200" dirty="0"/>
              <a:t>Have found loss-prevention techniques and programs invaluable</a:t>
            </a:r>
          </a:p>
          <a:p>
            <a:pPr fontAlgn="auto">
              <a:spcAft>
                <a:spcPts val="0"/>
              </a:spcAft>
              <a:defRPr/>
            </a:pPr>
            <a:endParaRPr 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56ea17bb-c96d-4826-b465-01eec0dd23dd"/>
    <ds:schemaRef ds:uri="http://schemas.microsoft.com/office/infopath/2007/PartnerControls"/>
    <ds:schemaRef ds:uri="05d88611-e516-4d1a-b12e-39107e78b3d0"/>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sharepoint/v3"/>
    <ds:schemaRef ds:uri="http://purl.org/dc/terms/"/>
    <ds:schemaRef ds:uri="http://www.w3.org/XML/1998/namespace"/>
    <ds:schemaRef ds:uri="http://purl.org/dc/elements/1.1/"/>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61</TotalTime>
  <Words>1710</Words>
  <Application>Microsoft Office PowerPoint</Application>
  <PresentationFormat>Widescreen</PresentationFormat>
  <Paragraphs>158</Paragraphs>
  <Slides>26</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26</vt:i4>
      </vt:variant>
    </vt:vector>
  </HeadingPairs>
  <TitlesOfParts>
    <vt:vector size="35" baseType="lpstr">
      <vt:lpstr>.AppleSystemUIFont</vt:lpstr>
      <vt:lpstr>Arial</vt:lpstr>
      <vt:lpstr>Calibri</vt:lpstr>
      <vt:lpstr>Open Sans</vt:lpstr>
      <vt:lpstr>Open Sans SemiBold</vt:lpstr>
      <vt:lpstr>Times New Roman</vt:lpstr>
      <vt:lpstr>2_Office Theme</vt:lpstr>
      <vt:lpstr>3_Office Theme</vt:lpstr>
      <vt:lpstr>4_Office Theme</vt:lpstr>
      <vt:lpstr>PowerPoint Presentation</vt:lpstr>
      <vt:lpstr>PowerPoint Presentation</vt:lpstr>
      <vt:lpstr>Risk Analysis</vt:lpstr>
      <vt:lpstr>Risk Analysis</vt:lpstr>
      <vt:lpstr>Risk Analysis</vt:lpstr>
      <vt:lpstr>Risk Management </vt:lpstr>
      <vt:lpstr>Risk Management</vt:lpstr>
      <vt:lpstr>Risk Management</vt:lpstr>
      <vt:lpstr>Risk Management</vt:lpstr>
      <vt:lpstr>Risk Management (continued)</vt:lpstr>
      <vt:lpstr>Security Survey</vt:lpstr>
      <vt:lpstr>Security Survey</vt:lpstr>
      <vt:lpstr>Security Survey</vt:lpstr>
      <vt:lpstr>Report of the Survey</vt:lpstr>
      <vt:lpstr>Report of the Survey</vt:lpstr>
      <vt:lpstr>Operational Audits &amp; Programmed Supervision</vt:lpstr>
      <vt:lpstr>Operational Audits &amp; Programmed Supervision</vt:lpstr>
      <vt:lpstr>Operational Audits &amp; Programmed Supervision</vt:lpstr>
      <vt:lpstr>Probability</vt:lpstr>
      <vt:lpstr>Criticality</vt:lpstr>
      <vt:lpstr>Criticality (continued)</vt:lpstr>
      <vt:lpstr>Probability/Criticality/Vulnerability Matrix</vt:lpstr>
      <vt:lpstr>Probability/Criticality/Vulnerability Matrix</vt:lpstr>
      <vt:lpstr>Alternatives for Optimizing Risk Management</vt:lpstr>
      <vt:lpstr>Alternatives for Optimizing Risk Management </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18</cp:revision>
  <cp:lastPrinted>2017-07-07T16:17:37Z</cp:lastPrinted>
  <dcterms:created xsi:type="dcterms:W3CDTF">2017-07-11T23:58:30Z</dcterms:created>
  <dcterms:modified xsi:type="dcterms:W3CDTF">2017-07-25T13:43:49Z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