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sldIdLst>
    <p:sldId id="321" r:id="rId6"/>
    <p:sldId id="319" r:id="rId7"/>
    <p:sldId id="323" r:id="rId8"/>
    <p:sldId id="324" r:id="rId9"/>
    <p:sldId id="326" r:id="rId10"/>
    <p:sldId id="328" r:id="rId11"/>
    <p:sldId id="330" r:id="rId12"/>
    <p:sldId id="329"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2" d="100"/>
          <a:sy n="82" d="100"/>
        </p:scale>
        <p:origin x="86" y="15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1/4/2018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Parliamentary Procedure:  </a:t>
            </a:r>
            <a:br>
              <a:rPr lang="en-US" dirty="0"/>
            </a:br>
            <a:r>
              <a:rPr lang="en-US" dirty="0"/>
              <a:t>Lesson II</a:t>
            </a:r>
          </a:p>
          <a:p>
            <a:pPr lvl="1"/>
            <a:r>
              <a:rPr lang="en-US" dirty="0"/>
              <a:t>Development of Meeting Skills</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Parliamentary Procedure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Obtaining the Floor </a:t>
            </a:r>
          </a:p>
          <a:p>
            <a:pPr marL="0" lvl="1" indent="0">
              <a:buNone/>
            </a:pPr>
            <a:r>
              <a:rPr lang="en-US" dirty="0"/>
              <a:t>	Stand, address the Chair, receive recognition</a:t>
            </a:r>
          </a:p>
          <a:p>
            <a:pPr lvl="1"/>
            <a:r>
              <a:rPr lang="en-US" dirty="0"/>
              <a:t>Introducing Business (Making a Motion)</a:t>
            </a:r>
          </a:p>
          <a:p>
            <a:pPr marL="914400" lvl="1" indent="-914400">
              <a:buNone/>
            </a:pPr>
            <a:r>
              <a:rPr lang="en-US" dirty="0"/>
              <a:t>	Stand, “I move that…”, statement must receive a 2nd, sets motion before debate, prepare for vote</a:t>
            </a:r>
          </a:p>
          <a:p>
            <a:pPr lvl="1"/>
            <a:endParaRPr lang="en-US" dirty="0"/>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Rules of Debate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Every member has a right to speak on every debatable motion</a:t>
            </a:r>
          </a:p>
          <a:p>
            <a:pPr lvl="1"/>
            <a:r>
              <a:rPr lang="en-US" dirty="0"/>
              <a:t>All discussion pertains to the question at hand</a:t>
            </a:r>
          </a:p>
          <a:p>
            <a:pPr lvl="1"/>
            <a:r>
              <a:rPr lang="en-US" dirty="0"/>
              <a:t>While debate is in progress, amendments can be introduced</a:t>
            </a:r>
          </a:p>
          <a:p>
            <a:pPr lvl="1"/>
            <a:r>
              <a:rPr lang="en-US" dirty="0"/>
              <a:t>Debate cannot last longer than 10 minutes unless assembly votes otherwise</a:t>
            </a:r>
          </a:p>
          <a:p>
            <a:pPr lvl="1"/>
            <a:endParaRPr lang="en-US" dirty="0"/>
          </a:p>
          <a:p>
            <a:pPr lvl="1"/>
            <a:endParaRPr lang="en-US" dirty="0"/>
          </a:p>
        </p:txBody>
      </p:sp>
    </p:spTree>
    <p:extLst>
      <p:ext uri="{BB962C8B-B14F-4D97-AF65-F5344CB8AC3E}">
        <p14:creationId xmlns:p14="http://schemas.microsoft.com/office/powerpoint/2010/main" val="1928279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Rules of Debate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No member can speak twice on the same motion</a:t>
            </a:r>
          </a:p>
          <a:p>
            <a:pPr lvl="1"/>
            <a:r>
              <a:rPr lang="en-US" dirty="0"/>
              <a:t>No member can attack or question the motives of another member</a:t>
            </a:r>
          </a:p>
          <a:p>
            <a:pPr lvl="1"/>
            <a:r>
              <a:rPr lang="en-US" dirty="0"/>
              <a:t>The maker of the motion, although allowed to vote against the motion, is not allowed to speak against it</a:t>
            </a:r>
          </a:p>
          <a:p>
            <a:pPr lvl="1"/>
            <a:r>
              <a:rPr lang="en-US" dirty="0"/>
              <a:t>The presenter of the motion may be the first person to debate</a:t>
            </a:r>
          </a:p>
          <a:p>
            <a:pPr lvl="1"/>
            <a:endParaRPr lang="en-US" dirty="0"/>
          </a:p>
          <a:p>
            <a:pPr lvl="1"/>
            <a:endParaRPr lang="en-US" dirty="0"/>
          </a:p>
        </p:txBody>
      </p:sp>
    </p:spTree>
    <p:extLst>
      <p:ext uri="{BB962C8B-B14F-4D97-AF65-F5344CB8AC3E}">
        <p14:creationId xmlns:p14="http://schemas.microsoft.com/office/powerpoint/2010/main" val="1330345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Amendments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After the chair has restated a motion, the only way to change the motion would be by an amendment</a:t>
            </a:r>
          </a:p>
          <a:p>
            <a:pPr lvl="1"/>
            <a:r>
              <a:rPr lang="en-US" dirty="0"/>
              <a:t>Amendments are made by adding, deleting, or changing</a:t>
            </a:r>
          </a:p>
          <a:p>
            <a:pPr lvl="1"/>
            <a:r>
              <a:rPr lang="en-US" dirty="0"/>
              <a:t>Only two amendments may be pending on a main motion at any time (primary or secondary – or First or Second Degree)</a:t>
            </a:r>
          </a:p>
          <a:p>
            <a:pPr lvl="1"/>
            <a:r>
              <a:rPr lang="en-US" dirty="0"/>
              <a:t>Amendments are made in the same way as for any main motion.  The secondary amendment may be made to the primary amendment</a:t>
            </a:r>
          </a:p>
          <a:p>
            <a:pPr lvl="1"/>
            <a:r>
              <a:rPr lang="en-US" dirty="0"/>
              <a:t>Amendments must be germane to the question under consideration</a:t>
            </a:r>
          </a:p>
          <a:p>
            <a:pPr lvl="1"/>
            <a:endParaRPr lang="en-US" dirty="0"/>
          </a:p>
        </p:txBody>
      </p:sp>
    </p:spTree>
    <p:extLst>
      <p:ext uri="{BB962C8B-B14F-4D97-AF65-F5344CB8AC3E}">
        <p14:creationId xmlns:p14="http://schemas.microsoft.com/office/powerpoint/2010/main" val="2334336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Voting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majority decides, unless special rules apply</a:t>
            </a:r>
          </a:p>
          <a:p>
            <a:pPr lvl="1"/>
            <a:r>
              <a:rPr lang="en-US" dirty="0"/>
              <a:t>Voice vote, unless otherwise provided for</a:t>
            </a:r>
          </a:p>
          <a:p>
            <a:pPr lvl="1"/>
            <a:r>
              <a:rPr lang="en-US" dirty="0"/>
              <a:t>If the presiding officer is a member of the assembly, he or she can vote as any other member does when the vote is by ballot</a:t>
            </a:r>
          </a:p>
          <a:p>
            <a:pPr lvl="1"/>
            <a:r>
              <a:rPr lang="en-US" dirty="0"/>
              <a:t>Any member may request a division of the assembly if there is uncertainty as to the true result of the vote</a:t>
            </a:r>
          </a:p>
          <a:p>
            <a:pPr lvl="1"/>
            <a:endParaRPr lang="en-US" dirty="0"/>
          </a:p>
        </p:txBody>
      </p:sp>
    </p:spTree>
    <p:extLst>
      <p:ext uri="{BB962C8B-B14F-4D97-AF65-F5344CB8AC3E}">
        <p14:creationId xmlns:p14="http://schemas.microsoft.com/office/powerpoint/2010/main" val="3873490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Votes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voice</a:t>
            </a:r>
          </a:p>
          <a:p>
            <a:pPr lvl="1"/>
            <a:r>
              <a:rPr lang="en-US" dirty="0"/>
              <a:t>rising vote or showing hands</a:t>
            </a:r>
          </a:p>
          <a:p>
            <a:pPr lvl="1"/>
            <a:r>
              <a:rPr lang="en-US" dirty="0"/>
              <a:t>call vote</a:t>
            </a:r>
          </a:p>
          <a:p>
            <a:pPr lvl="1"/>
            <a:r>
              <a:rPr lang="en-US" dirty="0"/>
              <a:t>ballot vote</a:t>
            </a:r>
          </a:p>
          <a:p>
            <a:pPr lvl="1"/>
            <a:r>
              <a:rPr lang="en-US" dirty="0"/>
              <a:t>general consent</a:t>
            </a:r>
          </a:p>
          <a:p>
            <a:pPr lvl="1"/>
            <a:r>
              <a:rPr lang="en-US" dirty="0"/>
              <a:t>plurality vs. majority vote</a:t>
            </a:r>
          </a:p>
          <a:p>
            <a:pPr lvl="1"/>
            <a:r>
              <a:rPr lang="en-US" dirty="0"/>
              <a:t>null and void</a:t>
            </a:r>
          </a:p>
          <a:p>
            <a:pPr lvl="1"/>
            <a:r>
              <a:rPr lang="en-US" dirty="0"/>
              <a:t>division of assembly</a:t>
            </a:r>
          </a:p>
          <a:p>
            <a:pPr lvl="1"/>
            <a:endParaRPr lang="en-US" dirty="0"/>
          </a:p>
        </p:txBody>
      </p:sp>
      <p:pic>
        <p:nvPicPr>
          <p:cNvPr id="4" name="Picture 3" descr="C:\Program Files\Microsoft Office\Clipart\Pub60Cor\sy00170_.wmf">
            <a:extLst>
              <a:ext uri="{FF2B5EF4-FFF2-40B4-BE49-F238E27FC236}">
                <a16:creationId xmlns:a16="http://schemas.microsoft.com/office/drawing/2014/main" id="{4A1AAC7B-B0A7-4F1A-B7F2-5EEB5FBEB2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9330" y="1955610"/>
            <a:ext cx="2660650"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78394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56ea17bb-c96d-4826-b465-01eec0dd23dd"/>
    <ds:schemaRef ds:uri="http://schemas.microsoft.com/office/2006/documentManagement/types"/>
    <ds:schemaRef ds:uri="http://purl.org/dc/dcmitype/"/>
    <ds:schemaRef ds:uri="http://purl.org/dc/elements/1.1/"/>
    <ds:schemaRef ds:uri="http://schemas.microsoft.com/office/2006/metadata/properties"/>
    <ds:schemaRef ds:uri="05d88611-e516-4d1a-b12e-39107e78b3d0"/>
    <ds:schemaRef ds:uri="http://www.w3.org/XML/1998/namespace"/>
    <ds:schemaRef ds:uri="http://schemas.microsoft.com/sharepoint/v3"/>
    <ds:schemaRef ds:uri="http://schemas.openxmlformats.org/package/2006/metadata/core-properti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57</TotalTime>
  <Words>284</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Parliamentary Procedure</vt:lpstr>
      <vt:lpstr>Rules of Debate    </vt:lpstr>
      <vt:lpstr>Rules of Debate   </vt:lpstr>
      <vt:lpstr>Amendments</vt:lpstr>
      <vt:lpstr>Voting</vt:lpstr>
      <vt:lpstr>Types of Votes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Swati Gupta</cp:lastModifiedBy>
  <cp:revision>8</cp:revision>
  <cp:lastPrinted>2017-07-07T16:17:37Z</cp:lastPrinted>
  <dcterms:created xsi:type="dcterms:W3CDTF">2017-07-11T23:58:30Z</dcterms:created>
  <dcterms:modified xsi:type="dcterms:W3CDTF">2018-01-04T20:45:05Z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