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6"/>
  </p:notesMasterIdLst>
  <p:handoutMasterIdLst>
    <p:handoutMasterId r:id="rId17"/>
  </p:handoutMasterIdLst>
  <p:sldIdLst>
    <p:sldId id="322" r:id="rId6"/>
    <p:sldId id="319" r:id="rId7"/>
    <p:sldId id="323" r:id="rId8"/>
    <p:sldId id="324" r:id="rId9"/>
    <p:sldId id="325" r:id="rId10"/>
    <p:sldId id="326" r:id="rId11"/>
    <p:sldId id="327" r:id="rId12"/>
    <p:sldId id="328" r:id="rId13"/>
    <p:sldId id="329" r:id="rId14"/>
    <p:sldId id="330" r:id="rId15"/>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25" autoAdjust="0"/>
    <p:restoredTop sz="77364" autoAdjust="0"/>
  </p:normalViewPr>
  <p:slideViewPr>
    <p:cSldViewPr snapToGrid="0">
      <p:cViewPr varScale="1">
        <p:scale>
          <a:sx n="52" d="100"/>
          <a:sy n="52" d="100"/>
        </p:scale>
        <p:origin x="1248" y="5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10.xml"/><Relationship Id="rId23" Type="http://schemas.microsoft.com/office/2016/11/relationships/changesInfo" Target="changesInfos/changesInfo1.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oline Bentley" userId="0cee5f03-a695-4a03-a07a-8c9ce1847e1e" providerId="ADAL" clId="{7ED1516F-7BFB-46BA-A0B9-242E42B9975B}"/>
    <pc:docChg chg="addSld modSld">
      <pc:chgData name="Caroline Bentley" userId="0cee5f03-a695-4a03-a07a-8c9ce1847e1e" providerId="ADAL" clId="{7ED1516F-7BFB-46BA-A0B9-242E42B9975B}" dt="2017-11-16T17:12:24.731" v="4" actId="14100"/>
      <pc:docMkLst>
        <pc:docMk/>
      </pc:docMkLst>
      <pc:sldChg chg="modSp add">
        <pc:chgData name="Caroline Bentley" userId="0cee5f03-a695-4a03-a07a-8c9ce1847e1e" providerId="ADAL" clId="{7ED1516F-7BFB-46BA-A0B9-242E42B9975B}" dt="2017-11-16T17:12:24.731" v="4" actId="14100"/>
        <pc:sldMkLst>
          <pc:docMk/>
          <pc:sldMk cId="2923985671" sldId="323"/>
        </pc:sldMkLst>
        <pc:spChg chg="mod">
          <ac:chgData name="Caroline Bentley" userId="0cee5f03-a695-4a03-a07a-8c9ce1847e1e" providerId="ADAL" clId="{7ED1516F-7BFB-46BA-A0B9-242E42B9975B}" dt="2017-11-16T17:12:24.731" v="4" actId="14100"/>
          <ac:spMkLst>
            <pc:docMk/>
            <pc:sldMk cId="2923985671" sldId="323"/>
            <ac:spMk id="3" creationId="{FDA232F6-5995-4EA9-82E9-6269FFB1F290}"/>
          </ac:spMkLst>
        </pc:spChg>
      </pc:sldChg>
    </pc:docChg>
  </pc:docChgLst>
  <pc:docChgLst>
    <pc:chgData name="Caroline Bentley" userId="0cee5f03-a695-4a03-a07a-8c9ce1847e1e" providerId="ADAL" clId="{D93B2387-2141-498B-B6EA-2E260FB3FD19}"/>
    <pc:docChg chg="modSld">
      <pc:chgData name="Caroline Bentley" userId="0cee5f03-a695-4a03-a07a-8c9ce1847e1e" providerId="ADAL" clId="{D93B2387-2141-498B-B6EA-2E260FB3FD19}" dt="2017-11-16T17:58:35.964" v="0"/>
      <pc:docMkLst>
        <pc:docMk/>
      </pc:docMkLst>
      <pc:sldChg chg="modSp">
        <pc:chgData name="Caroline Bentley" userId="0cee5f03-a695-4a03-a07a-8c9ce1847e1e" providerId="ADAL" clId="{D93B2387-2141-498B-B6EA-2E260FB3FD19}" dt="2017-11-16T17:58:35.964" v="0"/>
        <pc:sldMkLst>
          <pc:docMk/>
          <pc:sldMk cId="2923985671" sldId="323"/>
        </pc:sldMkLst>
        <pc:spChg chg="mod">
          <ac:chgData name="Caroline Bentley" userId="0cee5f03-a695-4a03-a07a-8c9ce1847e1e" providerId="ADAL" clId="{D93B2387-2141-498B-B6EA-2E260FB3FD19}" dt="2017-11-16T17:58:35.964" v="0"/>
          <ac:spMkLst>
            <pc:docMk/>
            <pc:sldMk cId="2923985671" sldId="323"/>
            <ac:spMk id="3" creationId="{FDA232F6-5995-4EA9-82E9-6269FFB1F29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03-Jan-18</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03-Jan-18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u="none" strike="noStrike" kern="1200" baseline="0" dirty="0">
              <a:solidFill>
                <a:schemeClr val="tx1"/>
              </a:solidFill>
              <a:latin typeface="+mn-lt"/>
              <a:ea typeface="+mn-ea"/>
              <a:cs typeface="+mn-cs"/>
            </a:endParaRPr>
          </a:p>
          <a:p>
            <a:r>
              <a:rPr lang="en-US" sz="1200" b="1" i="0" u="none" strike="noStrike" kern="1200" baseline="0" dirty="0">
                <a:solidFill>
                  <a:schemeClr val="tx1"/>
                </a:solidFill>
                <a:latin typeface="+mn-lt"/>
                <a:ea typeface="+mn-ea"/>
                <a:cs typeface="+mn-cs"/>
              </a:rPr>
              <a:t>Rationale</a:t>
            </a:r>
            <a:r>
              <a:rPr lang="en-US" sz="1200" b="0" i="0" u="none" strike="noStrike" kern="1200" baseline="0" dirty="0">
                <a:solidFill>
                  <a:schemeClr val="tx1"/>
                </a:solidFill>
                <a:latin typeface="+mn-lt"/>
                <a:ea typeface="+mn-ea"/>
                <a:cs typeface="+mn-cs"/>
              </a:rPr>
              <a:t>: Becoming aware of the history of cosmetology will help you understand current trends and plan for a successful future. You must set and understand your personal and professional goals in order to start your plan of action. Your goals will change and your action plan will grow as you continue to learn. Let’s look back at where this wonderful industry began and what the future holds for you in your chosen career.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a:t>
            </a:fld>
            <a:endParaRPr lang="en-US"/>
          </a:p>
        </p:txBody>
      </p:sp>
    </p:spTree>
    <p:extLst>
      <p:ext uri="{BB962C8B-B14F-4D97-AF65-F5344CB8AC3E}">
        <p14:creationId xmlns:p14="http://schemas.microsoft.com/office/powerpoint/2010/main" val="1846834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a:p>
        </p:txBody>
      </p:sp>
    </p:spTree>
    <p:extLst>
      <p:ext uri="{BB962C8B-B14F-4D97-AF65-F5344CB8AC3E}">
        <p14:creationId xmlns:p14="http://schemas.microsoft.com/office/powerpoint/2010/main" val="20137508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a:p>
        </p:txBody>
      </p:sp>
    </p:spTree>
    <p:extLst>
      <p:ext uri="{BB962C8B-B14F-4D97-AF65-F5344CB8AC3E}">
        <p14:creationId xmlns:p14="http://schemas.microsoft.com/office/powerpoint/2010/main" val="37090297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a:solidFill>
                  <a:schemeClr val="tx1"/>
                </a:solidFill>
                <a:latin typeface="+mn-lt"/>
                <a:ea typeface="+mn-ea"/>
                <a:cs typeface="+mn-cs"/>
              </a:rPr>
              <a:t>Early History</a:t>
            </a:r>
            <a:r>
              <a:rPr lang="en-US" sz="1200" b="0" i="0" u="none" strike="noStrike" kern="1200" baseline="0" dirty="0">
                <a:solidFill>
                  <a:schemeClr val="tx1"/>
                </a:solidFill>
                <a:latin typeface="+mn-lt"/>
                <a:ea typeface="+mn-ea"/>
                <a:cs typeface="+mn-cs"/>
              </a:rPr>
              <a:t>: Cosmetology is recognized as one of the oldest professions in the world. </a:t>
            </a:r>
          </a:p>
          <a:p>
            <a:r>
              <a:rPr lang="en-US" sz="1200" b="1" i="0" u="none" strike="noStrike" kern="1200" baseline="0" dirty="0">
                <a:solidFill>
                  <a:schemeClr val="tx1"/>
                </a:solidFill>
                <a:latin typeface="+mn-lt"/>
                <a:ea typeface="+mn-ea"/>
                <a:cs typeface="+mn-cs"/>
              </a:rPr>
              <a:t>Cosmetology/barbering</a:t>
            </a:r>
            <a:r>
              <a:rPr lang="en-US" sz="1200" b="0" i="0" u="none" strike="noStrike" kern="1200" baseline="0" dirty="0">
                <a:solidFill>
                  <a:schemeClr val="tx1"/>
                </a:solidFill>
                <a:latin typeface="+mn-lt"/>
                <a:ea typeface="+mn-ea"/>
                <a:cs typeface="+mn-cs"/>
              </a:rPr>
              <a:t>: </a:t>
            </a:r>
            <a:r>
              <a:rPr lang="en-US" sz="1200" b="0" i="1" u="none" strike="noStrike" kern="1200" baseline="0" dirty="0" err="1">
                <a:solidFill>
                  <a:schemeClr val="tx1"/>
                </a:solidFill>
                <a:latin typeface="+mn-lt"/>
                <a:ea typeface="+mn-ea"/>
                <a:cs typeface="+mn-cs"/>
              </a:rPr>
              <a:t>Kosmetikos</a:t>
            </a:r>
            <a:r>
              <a:rPr lang="en-US" sz="1200" b="0" i="1" u="none" strike="noStrike" kern="1200" baseline="0" dirty="0">
                <a:solidFill>
                  <a:schemeClr val="tx1"/>
                </a:solidFill>
                <a:latin typeface="+mn-lt"/>
                <a:ea typeface="+mn-ea"/>
                <a:cs typeface="+mn-cs"/>
              </a:rPr>
              <a:t>- </a:t>
            </a:r>
            <a:r>
              <a:rPr lang="en-US" sz="1200" b="0" i="0" u="none" strike="noStrike" kern="1200" baseline="0" dirty="0">
                <a:solidFill>
                  <a:schemeClr val="tx1"/>
                </a:solidFill>
                <a:latin typeface="+mn-lt"/>
                <a:ea typeface="+mn-ea"/>
                <a:cs typeface="+mn-cs"/>
              </a:rPr>
              <a:t>Greek for skilled in the use of cosmetics. </a:t>
            </a:r>
          </a:p>
          <a:p>
            <a:r>
              <a:rPr lang="en-US" sz="1200" b="0" i="0" u="none" strike="noStrike" kern="1200" baseline="0" dirty="0">
                <a:solidFill>
                  <a:schemeClr val="tx1"/>
                </a:solidFill>
                <a:latin typeface="+mn-lt"/>
                <a:ea typeface="+mn-ea"/>
                <a:cs typeface="+mn-cs"/>
              </a:rPr>
              <a:t>Barber: Derived from the Latin word “</a:t>
            </a:r>
            <a:r>
              <a:rPr lang="en-US" sz="1200" b="0" i="0" u="none" strike="noStrike" kern="1200" baseline="0" dirty="0" err="1">
                <a:solidFill>
                  <a:schemeClr val="tx1"/>
                </a:solidFill>
                <a:latin typeface="+mn-lt"/>
                <a:ea typeface="+mn-ea"/>
                <a:cs typeface="+mn-cs"/>
              </a:rPr>
              <a:t>barba</a:t>
            </a:r>
            <a:r>
              <a:rPr lang="en-US" sz="1200" b="0" i="0" u="none" strike="noStrike" kern="1200" baseline="0" dirty="0">
                <a:solidFill>
                  <a:schemeClr val="tx1"/>
                </a:solidFill>
                <a:latin typeface="+mn-lt"/>
                <a:ea typeface="+mn-ea"/>
                <a:cs typeface="+mn-cs"/>
              </a:rPr>
              <a:t>,” which means “the hair of the beard.” </a:t>
            </a:r>
          </a:p>
          <a:p>
            <a:r>
              <a:rPr lang="en-US" sz="1200" b="1" i="0" u="none" strike="noStrike" kern="1200" baseline="0" dirty="0">
                <a:solidFill>
                  <a:schemeClr val="tx1"/>
                </a:solidFill>
                <a:latin typeface="+mn-lt"/>
                <a:ea typeface="+mn-ea"/>
                <a:cs typeface="+mn-cs"/>
              </a:rPr>
              <a:t>Archeological studies</a:t>
            </a:r>
            <a:r>
              <a:rPr lang="en-US" sz="1200" b="0" i="0" u="none" strike="noStrike" kern="1200" baseline="0" dirty="0">
                <a:solidFill>
                  <a:schemeClr val="tx1"/>
                </a:solidFill>
                <a:latin typeface="+mn-lt"/>
                <a:ea typeface="+mn-ea"/>
                <a:cs typeface="+mn-cs"/>
              </a:rPr>
              <a:t>: Haircutting and haircoloring were practiced as far back as the Ice Age, over 10,000 years ago. </a:t>
            </a:r>
          </a:p>
          <a:p>
            <a:r>
              <a:rPr lang="en-US" sz="1200" b="1" i="0" u="none" strike="noStrike" kern="1200" baseline="0" dirty="0">
                <a:solidFill>
                  <a:schemeClr val="tx1"/>
                </a:solidFill>
                <a:latin typeface="+mn-lt"/>
                <a:ea typeface="+mn-ea"/>
                <a:cs typeface="+mn-cs"/>
              </a:rPr>
              <a:t>Implements</a:t>
            </a:r>
            <a:r>
              <a:rPr lang="en-US" sz="1200" b="0" i="0" u="none" strike="noStrike" kern="1200" baseline="0" dirty="0">
                <a:solidFill>
                  <a:schemeClr val="tx1"/>
                </a:solidFill>
                <a:latin typeface="+mn-lt"/>
                <a:ea typeface="+mn-ea"/>
                <a:cs typeface="+mn-cs"/>
              </a:rPr>
              <a:t>: Sharpened flints, oyster shells, bone, animal sinew, strips of hide </a:t>
            </a:r>
          </a:p>
          <a:p>
            <a:r>
              <a:rPr lang="en-US" sz="1200" b="1" i="0" u="none" strike="noStrike" kern="1200" baseline="0" dirty="0">
                <a:solidFill>
                  <a:schemeClr val="tx1"/>
                </a:solidFill>
                <a:latin typeface="+mn-lt"/>
                <a:ea typeface="+mn-ea"/>
                <a:cs typeface="+mn-cs"/>
              </a:rPr>
              <a:t>Egyptians: </a:t>
            </a:r>
            <a:r>
              <a:rPr lang="en-US" sz="1200" b="0" i="0" u="none" strike="noStrike" kern="1200" baseline="0" dirty="0">
                <a:solidFill>
                  <a:schemeClr val="tx1"/>
                </a:solidFill>
                <a:latin typeface="+mn-lt"/>
                <a:ea typeface="+mn-ea"/>
                <a:cs typeface="+mn-cs"/>
              </a:rPr>
              <a:t>First to use cosmetics for beautification, religious ceremonies, and burials. </a:t>
            </a:r>
          </a:p>
          <a:p>
            <a:r>
              <a:rPr lang="en-US" sz="1200" b="1" i="0" u="none" strike="noStrike" kern="1200" baseline="0" dirty="0">
                <a:solidFill>
                  <a:schemeClr val="tx1"/>
                </a:solidFill>
                <a:latin typeface="+mn-lt"/>
                <a:ea typeface="+mn-ea"/>
                <a:cs typeface="+mn-cs"/>
              </a:rPr>
              <a:t>Chinese: </a:t>
            </a:r>
            <a:r>
              <a:rPr lang="en-US" sz="1200" b="0" i="0" u="none" strike="noStrike" kern="1200" baseline="0" dirty="0">
                <a:solidFill>
                  <a:schemeClr val="tx1"/>
                </a:solidFill>
                <a:latin typeface="+mn-lt"/>
                <a:ea typeface="+mn-ea"/>
                <a:cs typeface="+mn-cs"/>
              </a:rPr>
              <a:t>During the Shang Dynasty (1600 BC) Chinese aristocrats rubbed a tinted mixture of gum Arabic, beeswax, and egg whites onto their nails to turn them crimson or ebony. </a:t>
            </a:r>
          </a:p>
          <a:p>
            <a:r>
              <a:rPr lang="en-US" sz="1200" b="1" i="0" u="none" strike="noStrike" kern="1200" baseline="0" dirty="0">
                <a:solidFill>
                  <a:schemeClr val="tx1"/>
                </a:solidFill>
                <a:latin typeface="+mn-lt"/>
                <a:ea typeface="+mn-ea"/>
                <a:cs typeface="+mn-cs"/>
              </a:rPr>
              <a:t>Greek</a:t>
            </a:r>
            <a:r>
              <a:rPr lang="en-US" sz="1200" b="0" i="0" u="none" strike="noStrike" kern="1200" baseline="0" dirty="0">
                <a:solidFill>
                  <a:schemeClr val="tx1"/>
                </a:solidFill>
                <a:latin typeface="+mn-lt"/>
                <a:ea typeface="+mn-ea"/>
                <a:cs typeface="+mn-cs"/>
              </a:rPr>
              <a:t>- During the Golden Age (500 BC) hairstyling became a highly developed art. They used perfumes and cosmetics in religious rites, grooming and for medical purposes. </a:t>
            </a:r>
          </a:p>
          <a:p>
            <a:r>
              <a:rPr lang="en-US" sz="1200" b="1" i="0" u="none" strike="noStrike" kern="1200" baseline="0" dirty="0">
                <a:solidFill>
                  <a:schemeClr val="tx1"/>
                </a:solidFill>
                <a:latin typeface="+mn-lt"/>
                <a:ea typeface="+mn-ea"/>
                <a:cs typeface="+mn-cs"/>
              </a:rPr>
              <a:t>Romans: </a:t>
            </a:r>
            <a:r>
              <a:rPr lang="en-US" sz="1200" b="0" i="0" u="none" strike="noStrike" kern="1200" baseline="0" dirty="0">
                <a:solidFill>
                  <a:schemeClr val="tx1"/>
                </a:solidFill>
                <a:latin typeface="+mn-lt"/>
                <a:ea typeface="+mn-ea"/>
                <a:cs typeface="+mn-cs"/>
              </a:rPr>
              <a:t>Made lavish use of fragrances and cosmetics. They used facials made of milk and bread or fine wine. Hair color indicated class in society. Romans developed methods for bleaching and dyeing hair. </a:t>
            </a:r>
          </a:p>
          <a:p>
            <a:r>
              <a:rPr lang="en-US" sz="1200" b="1" i="0" u="none" strike="noStrike" kern="1200" baseline="0" dirty="0">
                <a:solidFill>
                  <a:schemeClr val="tx1"/>
                </a:solidFill>
                <a:latin typeface="+mn-lt"/>
                <a:ea typeface="+mn-ea"/>
                <a:cs typeface="+mn-cs"/>
              </a:rPr>
              <a:t>Middle Ages</a:t>
            </a:r>
            <a:r>
              <a:rPr lang="en-US" sz="1200" b="0" i="0" u="none" strike="noStrike" kern="1200" baseline="0" dirty="0">
                <a:solidFill>
                  <a:schemeClr val="tx1"/>
                </a:solidFill>
                <a:latin typeface="+mn-lt"/>
                <a:ea typeface="+mn-ea"/>
                <a:cs typeface="+mn-cs"/>
              </a:rPr>
              <a:t>: Began in 476 AD and lasted until 1450. Tapestries, sculptures and artifacts show towering headdresses. </a:t>
            </a:r>
          </a:p>
          <a:p>
            <a:r>
              <a:rPr lang="en-US" sz="1200" b="1" i="0" u="none" strike="noStrike" kern="1200" baseline="0" dirty="0">
                <a:solidFill>
                  <a:schemeClr val="tx1"/>
                </a:solidFill>
                <a:latin typeface="+mn-lt"/>
                <a:ea typeface="+mn-ea"/>
                <a:cs typeface="+mn-cs"/>
              </a:rPr>
              <a:t>Renaissance</a:t>
            </a:r>
            <a:r>
              <a:rPr lang="en-US" sz="1200" b="0" i="0" u="none" strike="noStrike" kern="1200" baseline="0" dirty="0">
                <a:solidFill>
                  <a:schemeClr val="tx1"/>
                </a:solidFill>
                <a:latin typeface="+mn-lt"/>
                <a:ea typeface="+mn-ea"/>
                <a:cs typeface="+mn-cs"/>
              </a:rPr>
              <a:t>: Period where Western civilization made transition from medieval to modern history. They shaved their eyebrows and hairline to show great expanse of forehead for a look of greater intelligence. </a:t>
            </a:r>
          </a:p>
          <a:p>
            <a:r>
              <a:rPr lang="en-US" sz="1200" b="1" i="0" u="none" strike="noStrike" kern="1200" baseline="0" dirty="0">
                <a:solidFill>
                  <a:schemeClr val="tx1"/>
                </a:solidFill>
                <a:latin typeface="+mn-lt"/>
                <a:ea typeface="+mn-ea"/>
                <a:cs typeface="+mn-cs"/>
              </a:rPr>
              <a:t>Victorian Age </a:t>
            </a:r>
            <a:r>
              <a:rPr lang="en-US" sz="1200" b="0" i="0" u="none" strike="noStrike" kern="1200" baseline="0" dirty="0">
                <a:solidFill>
                  <a:schemeClr val="tx1"/>
                </a:solidFill>
                <a:latin typeface="+mn-lt"/>
                <a:ea typeface="+mn-ea"/>
                <a:cs typeface="+mn-cs"/>
              </a:rPr>
              <a:t>(1837-1901): This was one of the more austere and restrictive periods in history. Makeup and showy clothing were discouraged.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17224804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a:solidFill>
                  <a:schemeClr val="tx1"/>
                </a:solidFill>
                <a:latin typeface="+mn-lt"/>
                <a:ea typeface="+mn-ea"/>
                <a:cs typeface="+mn-cs"/>
              </a:rPr>
              <a:t>The Barber Pole: </a:t>
            </a:r>
            <a:r>
              <a:rPr lang="en-US" sz="1200" b="0" i="0" u="none" strike="noStrike" kern="1200" baseline="0" dirty="0">
                <a:solidFill>
                  <a:schemeClr val="tx1"/>
                </a:solidFill>
                <a:latin typeface="+mn-lt"/>
                <a:ea typeface="+mn-ea"/>
                <a:cs typeface="+mn-cs"/>
              </a:rPr>
              <a:t>A symbol of the barber surgeon and results from the bloodletting procedure. </a:t>
            </a:r>
          </a:p>
          <a:p>
            <a:r>
              <a:rPr lang="en-US" sz="1200" b="1" i="0" u="none" strike="noStrike" kern="1200" baseline="0" dirty="0">
                <a:solidFill>
                  <a:schemeClr val="tx1"/>
                </a:solidFill>
                <a:latin typeface="+mn-lt"/>
                <a:ea typeface="+mn-ea"/>
                <a:cs typeface="+mn-cs"/>
              </a:rPr>
              <a:t>Pole </a:t>
            </a:r>
            <a:r>
              <a:rPr lang="en-US" sz="1200" b="0" i="0" u="none" strike="noStrike" kern="1200" baseline="0" dirty="0">
                <a:solidFill>
                  <a:schemeClr val="tx1"/>
                </a:solidFill>
                <a:latin typeface="+mn-lt"/>
                <a:ea typeface="+mn-ea"/>
                <a:cs typeface="+mn-cs"/>
              </a:rPr>
              <a:t>= Staff: Patients held a staff tightly in order for the veins in the arm to stand out. </a:t>
            </a:r>
          </a:p>
          <a:p>
            <a:r>
              <a:rPr lang="en-US" sz="1200" b="1" i="0" u="none" strike="noStrike" kern="1200" baseline="0" dirty="0">
                <a:solidFill>
                  <a:schemeClr val="tx1"/>
                </a:solidFill>
                <a:latin typeface="+mn-lt"/>
                <a:ea typeface="+mn-ea"/>
                <a:cs typeface="+mn-cs"/>
              </a:rPr>
              <a:t>Bottom </a:t>
            </a:r>
            <a:r>
              <a:rPr lang="en-US" sz="1200" b="0" i="0" u="none" strike="noStrike" kern="1200" baseline="0" dirty="0">
                <a:solidFill>
                  <a:schemeClr val="tx1"/>
                </a:solidFill>
                <a:latin typeface="+mn-lt"/>
                <a:ea typeface="+mn-ea"/>
                <a:cs typeface="+mn-cs"/>
              </a:rPr>
              <a:t>= Basin: The vessel that caught the blood </a:t>
            </a:r>
          </a:p>
          <a:p>
            <a:r>
              <a:rPr lang="en-US" sz="1200" b="1" i="0" u="none" strike="noStrike" kern="1200" baseline="0" dirty="0">
                <a:solidFill>
                  <a:schemeClr val="tx1"/>
                </a:solidFill>
                <a:latin typeface="+mn-lt"/>
                <a:ea typeface="+mn-ea"/>
                <a:cs typeface="+mn-cs"/>
              </a:rPr>
              <a:t>White Bandages </a:t>
            </a:r>
            <a:r>
              <a:rPr lang="en-US" sz="1200" b="0" i="0" u="none" strike="noStrike" kern="1200" baseline="0" dirty="0">
                <a:solidFill>
                  <a:schemeClr val="tx1"/>
                </a:solidFill>
                <a:latin typeface="+mn-lt"/>
                <a:ea typeface="+mn-ea"/>
                <a:cs typeface="+mn-cs"/>
              </a:rPr>
              <a:t>= Stop Blood: They were hung on the staff to dry. The stained bandages draped around the pole forming the red and white candy stripe pattern.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16099765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a:solidFill>
                  <a:schemeClr val="tx1"/>
                </a:solidFill>
                <a:latin typeface="+mn-lt"/>
                <a:ea typeface="+mn-ea"/>
                <a:cs typeface="+mn-cs"/>
              </a:rPr>
              <a:t>The 20th Century</a:t>
            </a:r>
            <a:r>
              <a:rPr lang="en-US" sz="1200" b="0" i="0" u="none" strike="noStrike" kern="1200" baseline="0" dirty="0">
                <a:solidFill>
                  <a:schemeClr val="tx1"/>
                </a:solidFill>
                <a:latin typeface="+mn-lt"/>
                <a:ea typeface="+mn-ea"/>
                <a:cs typeface="+mn-cs"/>
              </a:rPr>
              <a:t>: The invention of motion pictures introduced more standards of femininity. This era brought new fortune to the US and all forms of beauty began to evolve. </a:t>
            </a:r>
          </a:p>
          <a:p>
            <a:r>
              <a:rPr lang="en-US" sz="1200" b="1" i="0" u="none" strike="noStrike" kern="1200" baseline="0" dirty="0">
                <a:solidFill>
                  <a:schemeClr val="tx1"/>
                </a:solidFill>
                <a:latin typeface="+mn-lt"/>
                <a:ea typeface="+mn-ea"/>
                <a:cs typeface="+mn-cs"/>
              </a:rPr>
              <a:t>1901-1910</a:t>
            </a:r>
            <a:r>
              <a:rPr lang="en-US" sz="1200" b="0" i="0" u="none" strike="noStrike" kern="1200" baseline="0" dirty="0">
                <a:solidFill>
                  <a:schemeClr val="tx1"/>
                </a:solidFill>
                <a:latin typeface="+mn-lt"/>
                <a:ea typeface="+mn-ea"/>
                <a:cs typeface="+mn-cs"/>
              </a:rPr>
              <a:t>: Max Factor developed a makeup that wouldn’t cake or crack. Charles Nessler invented a heavy wire machine that supplied electrical current to metal rods for perm waving. Madame C.J. Walker began selling her hair conditioner. </a:t>
            </a:r>
          </a:p>
          <a:p>
            <a:r>
              <a:rPr lang="en-US" sz="1200" b="1" i="0" u="none" strike="noStrike" kern="1200" baseline="0" dirty="0">
                <a:solidFill>
                  <a:schemeClr val="tx1"/>
                </a:solidFill>
                <a:latin typeface="+mn-lt"/>
                <a:ea typeface="+mn-ea"/>
                <a:cs typeface="+mn-cs"/>
              </a:rPr>
              <a:t>1920s</a:t>
            </a:r>
            <a:r>
              <a:rPr lang="en-US" sz="1200" b="0" i="0" u="none" strike="noStrike" kern="1200" baseline="0" dirty="0">
                <a:solidFill>
                  <a:schemeClr val="tx1"/>
                </a:solidFill>
                <a:latin typeface="+mn-lt"/>
                <a:ea typeface="+mn-ea"/>
                <a:cs typeface="+mn-cs"/>
              </a:rPr>
              <a:t>: Cosmetic advertising soared and became one of the largest sources for advertising dollars in women’s magazines by the end of the1920’s. </a:t>
            </a:r>
          </a:p>
          <a:p>
            <a:r>
              <a:rPr lang="en-US" sz="1200" b="1" i="0" u="none" strike="noStrike" kern="1200" baseline="0" dirty="0">
                <a:solidFill>
                  <a:schemeClr val="tx1"/>
                </a:solidFill>
                <a:latin typeface="+mn-lt"/>
                <a:ea typeface="+mn-ea"/>
                <a:cs typeface="+mn-cs"/>
              </a:rPr>
              <a:t>1930s</a:t>
            </a:r>
            <a:r>
              <a:rPr lang="en-US" sz="1200" b="0" i="0" u="none" strike="noStrike" kern="1200" baseline="0" dirty="0">
                <a:solidFill>
                  <a:schemeClr val="tx1"/>
                </a:solidFill>
                <a:latin typeface="+mn-lt"/>
                <a:ea typeface="+mn-ea"/>
                <a:cs typeface="+mn-cs"/>
              </a:rPr>
              <a:t>: The pre-heat perm was introduced in 1931. </a:t>
            </a:r>
            <a:r>
              <a:rPr lang="en-US" sz="1200" b="0" i="0" u="none" strike="noStrike" kern="1200" baseline="0" dirty="0" err="1">
                <a:solidFill>
                  <a:schemeClr val="tx1"/>
                </a:solidFill>
                <a:latin typeface="+mn-lt"/>
                <a:ea typeface="+mn-ea"/>
                <a:cs typeface="+mn-cs"/>
              </a:rPr>
              <a:t>Machineless</a:t>
            </a:r>
            <a:r>
              <a:rPr lang="en-US" sz="1200" b="0" i="0" u="none" strike="noStrike" kern="1200" baseline="0" dirty="0">
                <a:solidFill>
                  <a:schemeClr val="tx1"/>
                </a:solidFill>
                <a:latin typeface="+mn-lt"/>
                <a:ea typeface="+mn-ea"/>
                <a:cs typeface="+mn-cs"/>
              </a:rPr>
              <a:t> perms, first nail polish, and first permanent hair color known today as Clairol were sold in 1932 </a:t>
            </a:r>
          </a:p>
          <a:p>
            <a:r>
              <a:rPr lang="en-US" sz="1200" b="1" i="0" u="none" strike="noStrike" kern="1200" baseline="0" dirty="0">
                <a:solidFill>
                  <a:schemeClr val="tx1"/>
                </a:solidFill>
                <a:latin typeface="+mn-lt"/>
                <a:ea typeface="+mn-ea"/>
                <a:cs typeface="+mn-cs"/>
              </a:rPr>
              <a:t>1940s</a:t>
            </a:r>
            <a:r>
              <a:rPr lang="en-US" sz="1200" b="0" i="0" u="none" strike="noStrike" kern="1200" baseline="0" dirty="0">
                <a:solidFill>
                  <a:schemeClr val="tx1"/>
                </a:solidFill>
                <a:latin typeface="+mn-lt"/>
                <a:ea typeface="+mn-ea"/>
                <a:cs typeface="+mn-cs"/>
              </a:rPr>
              <a:t>: The cold wave method of permanent waving was introduced. </a:t>
            </a:r>
          </a:p>
          <a:p>
            <a:r>
              <a:rPr lang="en-US" sz="1200" b="1" i="0" u="none" strike="noStrike" kern="1200" baseline="0" dirty="0">
                <a:solidFill>
                  <a:schemeClr val="tx1"/>
                </a:solidFill>
                <a:latin typeface="+mn-lt"/>
                <a:ea typeface="+mn-ea"/>
                <a:cs typeface="+mn-cs"/>
              </a:rPr>
              <a:t>1951-2000</a:t>
            </a:r>
            <a:r>
              <a:rPr lang="en-US" sz="1200" b="0" i="0" u="none" strike="noStrike" kern="1200" baseline="0" dirty="0">
                <a:solidFill>
                  <a:schemeClr val="tx1"/>
                </a:solidFill>
                <a:latin typeface="+mn-lt"/>
                <a:ea typeface="+mn-ea"/>
                <a:cs typeface="+mn-cs"/>
              </a:rPr>
              <a:t>: Tube mascara was introduced and weekly hair appointments boomed and then died. Geometric cuts and foil highlights were first introduced. Spa pedicures first offered in 1998.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40737602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a:solidFill>
                  <a:schemeClr val="tx1"/>
                </a:solidFill>
                <a:latin typeface="+mn-lt"/>
                <a:ea typeface="+mn-ea"/>
                <a:cs typeface="+mn-cs"/>
              </a:rPr>
              <a:t>Early 21st Century: </a:t>
            </a:r>
            <a:r>
              <a:rPr lang="en-US" sz="1200" b="0" i="0" u="none" strike="noStrike" kern="1200" baseline="0" dirty="0">
                <a:solidFill>
                  <a:schemeClr val="tx1"/>
                </a:solidFill>
                <a:latin typeface="+mn-lt"/>
                <a:ea typeface="+mn-ea"/>
                <a:cs typeface="+mn-cs"/>
              </a:rPr>
              <a:t>Age of specialization, day spas, and men’s specialty spas.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12921402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a:solidFill>
                  <a:schemeClr val="tx1"/>
                </a:solidFill>
                <a:latin typeface="+mn-lt"/>
                <a:ea typeface="+mn-ea"/>
                <a:cs typeface="+mn-cs"/>
              </a:rPr>
              <a:t>A Career in Hairstyling: </a:t>
            </a:r>
            <a:r>
              <a:rPr lang="en-US" sz="1200" b="0" i="0" u="none" strike="noStrike" kern="1200" baseline="0" dirty="0">
                <a:solidFill>
                  <a:schemeClr val="tx1"/>
                </a:solidFill>
                <a:latin typeface="+mn-lt"/>
                <a:ea typeface="+mn-ea"/>
                <a:cs typeface="+mn-cs"/>
              </a:rPr>
              <a:t>When you finish Cosmetology, take and pass the state exam; the opportunities are limitless. </a:t>
            </a:r>
          </a:p>
          <a:p>
            <a:r>
              <a:rPr lang="en-US" sz="1200" b="1" i="0" u="none" strike="noStrike" kern="1200" baseline="0" dirty="0" err="1">
                <a:solidFill>
                  <a:schemeClr val="tx1"/>
                </a:solidFill>
                <a:latin typeface="+mn-lt"/>
                <a:ea typeface="+mn-ea"/>
                <a:cs typeface="+mn-cs"/>
              </a:rPr>
              <a:t>Haircolor</a:t>
            </a:r>
            <a:r>
              <a:rPr lang="en-US" sz="1200" b="1" i="0" u="none" strike="noStrike" kern="1200" baseline="0" dirty="0">
                <a:solidFill>
                  <a:schemeClr val="tx1"/>
                </a:solidFill>
                <a:latin typeface="+mn-lt"/>
                <a:ea typeface="+mn-ea"/>
                <a:cs typeface="+mn-cs"/>
              </a:rPr>
              <a:t> specialist</a:t>
            </a:r>
            <a:r>
              <a:rPr lang="en-US" sz="1200" b="0" i="0" u="none" strike="noStrike" kern="1200" baseline="0" dirty="0">
                <a:solidFill>
                  <a:schemeClr val="tx1"/>
                </a:solidFill>
                <a:latin typeface="+mn-lt"/>
                <a:ea typeface="+mn-ea"/>
                <a:cs typeface="+mn-cs"/>
              </a:rPr>
              <a:t>: Specializes in hair color and training other stylist </a:t>
            </a:r>
          </a:p>
          <a:p>
            <a:r>
              <a:rPr lang="en-US" sz="1200" b="1" i="0" u="none" strike="noStrike" kern="1200" baseline="0" dirty="0">
                <a:solidFill>
                  <a:schemeClr val="tx1"/>
                </a:solidFill>
                <a:latin typeface="+mn-lt"/>
                <a:ea typeface="+mn-ea"/>
                <a:cs typeface="+mn-cs"/>
              </a:rPr>
              <a:t>Texture specialist</a:t>
            </a:r>
            <a:r>
              <a:rPr lang="en-US" sz="1200" b="0" i="0" u="none" strike="noStrike" kern="1200" baseline="0" dirty="0">
                <a:solidFill>
                  <a:schemeClr val="tx1"/>
                </a:solidFill>
                <a:latin typeface="+mn-lt"/>
                <a:ea typeface="+mn-ea"/>
                <a:cs typeface="+mn-cs"/>
              </a:rPr>
              <a:t>: Specializes in texture services such as chemical relaxers and perm waving, training other stylists </a:t>
            </a:r>
          </a:p>
          <a:p>
            <a:r>
              <a:rPr lang="en-US" sz="1200" b="1" i="0" u="none" strike="noStrike" kern="1200" baseline="0" dirty="0">
                <a:solidFill>
                  <a:schemeClr val="tx1"/>
                </a:solidFill>
                <a:latin typeface="+mn-lt"/>
                <a:ea typeface="+mn-ea"/>
                <a:cs typeface="+mn-cs"/>
              </a:rPr>
              <a:t>Haircutting specialist</a:t>
            </a:r>
            <a:r>
              <a:rPr lang="en-US" sz="1200" b="0" i="0" u="none" strike="noStrike" kern="1200" baseline="0" dirty="0">
                <a:solidFill>
                  <a:schemeClr val="tx1"/>
                </a:solidFill>
                <a:latin typeface="+mn-lt"/>
                <a:ea typeface="+mn-ea"/>
                <a:cs typeface="+mn-cs"/>
              </a:rPr>
              <a:t>: Specializes in cutting hair and training other stylists, always continuing to learn. </a:t>
            </a:r>
          </a:p>
          <a:p>
            <a:r>
              <a:rPr lang="en-US" sz="1200" b="1" i="0" u="none" strike="noStrike" kern="1200" baseline="0" dirty="0">
                <a:solidFill>
                  <a:schemeClr val="tx1"/>
                </a:solidFill>
                <a:latin typeface="+mn-lt"/>
                <a:ea typeface="+mn-ea"/>
                <a:cs typeface="+mn-cs"/>
              </a:rPr>
              <a:t>Salon trainer</a:t>
            </a:r>
            <a:r>
              <a:rPr lang="en-US" sz="1200" b="0" i="0" u="none" strike="noStrike" kern="1200" baseline="0" dirty="0">
                <a:solidFill>
                  <a:schemeClr val="tx1"/>
                </a:solidFill>
                <a:latin typeface="+mn-lt"/>
                <a:ea typeface="+mn-ea"/>
                <a:cs typeface="+mn-cs"/>
              </a:rPr>
              <a:t>: Hired by a product chain or a large salon chain to work as a salon trainer </a:t>
            </a:r>
          </a:p>
          <a:p>
            <a:r>
              <a:rPr lang="en-US" sz="1200" b="1" i="0" u="none" strike="noStrike" kern="1200" baseline="0" dirty="0">
                <a:solidFill>
                  <a:schemeClr val="tx1"/>
                </a:solidFill>
                <a:latin typeface="+mn-lt"/>
                <a:ea typeface="+mn-ea"/>
                <a:cs typeface="+mn-cs"/>
              </a:rPr>
              <a:t>Distributor sales consultant</a:t>
            </a:r>
            <a:r>
              <a:rPr lang="en-US" sz="1200" b="0" i="0" u="none" strike="noStrike" kern="1200" baseline="0" dirty="0">
                <a:solidFill>
                  <a:schemeClr val="tx1"/>
                </a:solidFill>
                <a:latin typeface="+mn-lt"/>
                <a:ea typeface="+mn-ea"/>
                <a:cs typeface="+mn-cs"/>
              </a:rPr>
              <a:t>: Hired by a distributor to perform training on products and techniques used in the salons you service. </a:t>
            </a:r>
          </a:p>
          <a:p>
            <a:r>
              <a:rPr lang="en-US" sz="1200" b="1" i="0" u="none" strike="noStrike" kern="1200" baseline="0" dirty="0">
                <a:solidFill>
                  <a:schemeClr val="tx1"/>
                </a:solidFill>
                <a:latin typeface="+mn-lt"/>
                <a:ea typeface="+mn-ea"/>
                <a:cs typeface="+mn-cs"/>
              </a:rPr>
              <a:t>Cosmetology instructor</a:t>
            </a:r>
            <a:r>
              <a:rPr lang="en-US" sz="1200" b="0" i="0" u="none" strike="noStrike" kern="1200" baseline="0" dirty="0">
                <a:solidFill>
                  <a:schemeClr val="tx1"/>
                </a:solidFill>
                <a:latin typeface="+mn-lt"/>
                <a:ea typeface="+mn-ea"/>
                <a:cs typeface="+mn-cs"/>
              </a:rPr>
              <a:t>: After working in the field you may feel called to share your knowledge with others. You can do that by teaching in a cosmetology school. </a:t>
            </a:r>
          </a:p>
          <a:p>
            <a:r>
              <a:rPr lang="en-US" sz="1200" b="1" i="0" u="none" strike="noStrike" kern="1200" baseline="0" dirty="0">
                <a:solidFill>
                  <a:schemeClr val="tx1"/>
                </a:solidFill>
                <a:latin typeface="+mn-lt"/>
                <a:ea typeface="+mn-ea"/>
                <a:cs typeface="+mn-cs"/>
              </a:rPr>
              <a:t>Salon management</a:t>
            </a:r>
            <a:r>
              <a:rPr lang="en-US" sz="1200" b="0" i="0" u="none" strike="noStrike" kern="1200" baseline="0" dirty="0">
                <a:solidFill>
                  <a:schemeClr val="tx1"/>
                </a:solidFill>
                <a:latin typeface="+mn-lt"/>
                <a:ea typeface="+mn-ea"/>
                <a:cs typeface="+mn-cs"/>
              </a:rPr>
              <a:t>: Hired by large salon chain to manage the shop, order products, inventory, department head, run the business.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16759067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a:solidFill>
                  <a:schemeClr val="tx1"/>
                </a:solidFill>
                <a:latin typeface="+mn-lt"/>
                <a:ea typeface="+mn-ea"/>
                <a:cs typeface="+mn-cs"/>
              </a:rPr>
              <a:t>Other Career Opportunities: </a:t>
            </a:r>
            <a:r>
              <a:rPr lang="en-US" sz="1200" b="0" i="0" u="none" strike="noStrike" kern="1200" baseline="0" dirty="0">
                <a:solidFill>
                  <a:schemeClr val="tx1"/>
                </a:solidFill>
                <a:latin typeface="+mn-lt"/>
                <a:ea typeface="+mn-ea"/>
                <a:cs typeface="+mn-cs"/>
              </a:rPr>
              <a:t>Distributor, freelance makeup artist, hairstyling or nail tech for photo shoots, film, retail sales, medical esthetician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23103832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a:solidFill>
                  <a:schemeClr val="tx1"/>
                </a:solidFill>
                <a:latin typeface="+mn-lt"/>
                <a:ea typeface="+mn-ea"/>
                <a:cs typeface="+mn-cs"/>
              </a:rPr>
              <a:t>Review </a:t>
            </a:r>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What are the origins of appearance enhancement? </a:t>
            </a:r>
          </a:p>
          <a:p>
            <a:r>
              <a:rPr lang="en-US" sz="1200" b="0" i="0" u="none" strike="noStrike" kern="1200" baseline="0" dirty="0">
                <a:solidFill>
                  <a:schemeClr val="tx1"/>
                </a:solidFill>
                <a:latin typeface="+mn-lt"/>
                <a:ea typeface="+mn-ea"/>
                <a:cs typeface="+mn-cs"/>
              </a:rPr>
              <a:t>Name the advancements made in cosmetology during the 19th, 20th and early 21st centuries </a:t>
            </a:r>
          </a:p>
          <a:p>
            <a:r>
              <a:rPr lang="en-US" sz="1200" b="0" i="0" u="none" strike="noStrike" kern="1200" baseline="0" dirty="0">
                <a:solidFill>
                  <a:schemeClr val="tx1"/>
                </a:solidFill>
                <a:latin typeface="+mn-lt"/>
                <a:ea typeface="+mn-ea"/>
                <a:cs typeface="+mn-cs"/>
              </a:rPr>
              <a:t>List some career opportunities for licensed beauty practitioners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223158183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a:xfrm>
            <a:off x="4433904" y="558373"/>
            <a:ext cx="7462935" cy="3413772"/>
          </a:xfrm>
        </p:spPr>
        <p:txBody>
          <a:bodyPr>
            <a:normAutofit/>
          </a:bodyPr>
          <a:lstStyle/>
          <a:p>
            <a:r>
              <a:rPr lang="en-US" dirty="0"/>
              <a:t>Past, Present, Future </a:t>
            </a:r>
          </a:p>
        </p:txBody>
      </p:sp>
      <p:sp>
        <p:nvSpPr>
          <p:cNvPr id="4" name="Title 2">
            <a:extLst>
              <a:ext uri="{FF2B5EF4-FFF2-40B4-BE49-F238E27FC236}">
                <a16:creationId xmlns:a16="http://schemas.microsoft.com/office/drawing/2014/main" id="{B13068E5-74DC-41BC-BF87-E23E25610265}"/>
              </a:ext>
            </a:extLst>
          </p:cNvPr>
          <p:cNvSpPr txBox="1">
            <a:spLocks/>
          </p:cNvSpPr>
          <p:nvPr/>
        </p:nvSpPr>
        <p:spPr>
          <a:xfrm>
            <a:off x="4433905" y="2722453"/>
            <a:ext cx="7462935" cy="341377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7200" kern="1200">
                <a:solidFill>
                  <a:schemeClr val="bg1"/>
                </a:solidFill>
                <a:latin typeface="Open Sans"/>
                <a:ea typeface="+mj-ea"/>
                <a:cs typeface="+mj-cs"/>
              </a:defRPr>
            </a:lvl1pPr>
          </a:lstStyle>
          <a:p>
            <a:r>
              <a:rPr lang="en-US" sz="4400" dirty="0">
                <a:solidFill>
                  <a:schemeClr val="accent2">
                    <a:lumMod val="60000"/>
                    <a:lumOff val="40000"/>
                  </a:schemeClr>
                </a:solidFill>
              </a:rPr>
              <a:t>History and Opportunities of Cosmetology </a:t>
            </a:r>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Questions?</a:t>
            </a:r>
          </a:p>
        </p:txBody>
      </p:sp>
    </p:spTree>
    <p:extLst>
      <p:ext uri="{BB962C8B-B14F-4D97-AF65-F5344CB8AC3E}">
        <p14:creationId xmlns:p14="http://schemas.microsoft.com/office/powerpoint/2010/main" val="478665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Early History</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Cosmetology/barbering</a:t>
            </a:r>
          </a:p>
          <a:p>
            <a:pPr lvl="1"/>
            <a:r>
              <a:rPr lang="en-US" dirty="0"/>
              <a:t>Archeological studies</a:t>
            </a:r>
          </a:p>
          <a:p>
            <a:pPr lvl="1"/>
            <a:r>
              <a:rPr lang="en-US" dirty="0"/>
              <a:t>Implements</a:t>
            </a:r>
          </a:p>
          <a:p>
            <a:pPr lvl="1"/>
            <a:r>
              <a:rPr lang="en-US" dirty="0"/>
              <a:t>Egyptians</a:t>
            </a:r>
          </a:p>
          <a:p>
            <a:pPr lvl="1"/>
            <a:r>
              <a:rPr lang="en-US" dirty="0"/>
              <a:t>Chinese</a:t>
            </a:r>
          </a:p>
          <a:p>
            <a:pPr lvl="1"/>
            <a:r>
              <a:rPr lang="en-US" dirty="0"/>
              <a:t>Greeks</a:t>
            </a:r>
          </a:p>
          <a:p>
            <a:pPr lvl="1"/>
            <a:r>
              <a:rPr lang="en-US" dirty="0"/>
              <a:t>Romans</a:t>
            </a:r>
          </a:p>
          <a:p>
            <a:pPr lvl="1"/>
            <a:r>
              <a:rPr lang="en-US" dirty="0"/>
              <a:t>Middle Ages</a:t>
            </a:r>
          </a:p>
          <a:p>
            <a:pPr lvl="1"/>
            <a:r>
              <a:rPr lang="en-US" dirty="0"/>
              <a:t>Renaissance</a:t>
            </a:r>
          </a:p>
          <a:p>
            <a:pPr lvl="1"/>
            <a:r>
              <a:rPr lang="en-US" dirty="0"/>
              <a:t>Victorian Age</a:t>
            </a:r>
          </a:p>
        </p:txBody>
      </p:sp>
      <p:pic>
        <p:nvPicPr>
          <p:cNvPr id="5" name="Picture 4">
            <a:extLst>
              <a:ext uri="{FF2B5EF4-FFF2-40B4-BE49-F238E27FC236}">
                <a16:creationId xmlns:a16="http://schemas.microsoft.com/office/drawing/2014/main" id="{FBD15A7E-CDEC-4CA0-915F-90E7520B258D}"/>
              </a:ext>
            </a:extLst>
          </p:cNvPr>
          <p:cNvPicPr>
            <a:picLocks noChangeAspect="1"/>
          </p:cNvPicPr>
          <p:nvPr/>
        </p:nvPicPr>
        <p:blipFill>
          <a:blip r:embed="rId3"/>
          <a:stretch>
            <a:fillRect/>
          </a:stretch>
        </p:blipFill>
        <p:spPr>
          <a:xfrm>
            <a:off x="6396551" y="1592868"/>
            <a:ext cx="4081978" cy="3672263"/>
          </a:xfrm>
          <a:prstGeom prst="rect">
            <a:avLst/>
          </a:prstGeom>
        </p:spPr>
      </p:pic>
    </p:spTree>
    <p:extLst>
      <p:ext uri="{BB962C8B-B14F-4D97-AF65-F5344CB8AC3E}">
        <p14:creationId xmlns:p14="http://schemas.microsoft.com/office/powerpoint/2010/main" val="2923985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The Barber Pole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Pole = Staff</a:t>
            </a:r>
          </a:p>
          <a:p>
            <a:pPr lvl="1"/>
            <a:r>
              <a:rPr lang="en-US" dirty="0"/>
              <a:t>Bottom = Basin</a:t>
            </a:r>
          </a:p>
          <a:p>
            <a:pPr lvl="1"/>
            <a:r>
              <a:rPr lang="en-US" dirty="0"/>
              <a:t>White Bandages = Stop Blood</a:t>
            </a:r>
          </a:p>
        </p:txBody>
      </p:sp>
      <p:pic>
        <p:nvPicPr>
          <p:cNvPr id="4" name="Picture 3">
            <a:extLst>
              <a:ext uri="{FF2B5EF4-FFF2-40B4-BE49-F238E27FC236}">
                <a16:creationId xmlns:a16="http://schemas.microsoft.com/office/drawing/2014/main" id="{279D10D6-95BB-4FBB-8BEA-6DA6E1F7DA04}"/>
              </a:ext>
            </a:extLst>
          </p:cNvPr>
          <p:cNvPicPr>
            <a:picLocks noChangeAspect="1"/>
          </p:cNvPicPr>
          <p:nvPr/>
        </p:nvPicPr>
        <p:blipFill>
          <a:blip r:embed="rId3"/>
          <a:stretch>
            <a:fillRect/>
          </a:stretch>
        </p:blipFill>
        <p:spPr>
          <a:xfrm>
            <a:off x="4988709" y="2965243"/>
            <a:ext cx="2245712" cy="3158603"/>
          </a:xfrm>
          <a:prstGeom prst="rect">
            <a:avLst/>
          </a:prstGeom>
        </p:spPr>
      </p:pic>
    </p:spTree>
    <p:extLst>
      <p:ext uri="{BB962C8B-B14F-4D97-AF65-F5344CB8AC3E}">
        <p14:creationId xmlns:p14="http://schemas.microsoft.com/office/powerpoint/2010/main" val="20736978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The 20th Century</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1901-1910</a:t>
            </a:r>
          </a:p>
          <a:p>
            <a:pPr lvl="1"/>
            <a:r>
              <a:rPr lang="en-US" dirty="0"/>
              <a:t>1920s</a:t>
            </a:r>
          </a:p>
          <a:p>
            <a:pPr lvl="1"/>
            <a:r>
              <a:rPr lang="en-US" dirty="0"/>
              <a:t>1930s</a:t>
            </a:r>
          </a:p>
          <a:p>
            <a:pPr lvl="1"/>
            <a:r>
              <a:rPr lang="en-US" dirty="0"/>
              <a:t>1940s</a:t>
            </a:r>
          </a:p>
          <a:p>
            <a:pPr lvl="1"/>
            <a:r>
              <a:rPr lang="en-US" dirty="0"/>
              <a:t>1951-2000</a:t>
            </a:r>
          </a:p>
        </p:txBody>
      </p:sp>
    </p:spTree>
    <p:extLst>
      <p:ext uri="{BB962C8B-B14F-4D97-AF65-F5344CB8AC3E}">
        <p14:creationId xmlns:p14="http://schemas.microsoft.com/office/powerpoint/2010/main" val="16477334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Early 21st Century</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Age of specialization</a:t>
            </a:r>
          </a:p>
          <a:p>
            <a:pPr lvl="1"/>
            <a:r>
              <a:rPr lang="en-US" dirty="0"/>
              <a:t>Day spas</a:t>
            </a:r>
          </a:p>
          <a:p>
            <a:pPr lvl="1"/>
            <a:r>
              <a:rPr lang="en-US" dirty="0"/>
              <a:t>Men’s specialty spas</a:t>
            </a:r>
          </a:p>
        </p:txBody>
      </p:sp>
    </p:spTree>
    <p:extLst>
      <p:ext uri="{BB962C8B-B14F-4D97-AF65-F5344CB8AC3E}">
        <p14:creationId xmlns:p14="http://schemas.microsoft.com/office/powerpoint/2010/main" val="40366295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A Career In Hairstyling</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Hair color specialist</a:t>
            </a:r>
          </a:p>
          <a:p>
            <a:pPr lvl="1"/>
            <a:r>
              <a:rPr lang="en-US" dirty="0"/>
              <a:t>Texture specialist</a:t>
            </a:r>
          </a:p>
          <a:p>
            <a:pPr lvl="1"/>
            <a:r>
              <a:rPr lang="en-US" dirty="0"/>
              <a:t>Haircutting specialist</a:t>
            </a:r>
          </a:p>
          <a:p>
            <a:pPr lvl="1"/>
            <a:r>
              <a:rPr lang="en-US" dirty="0"/>
              <a:t>Salon trainer</a:t>
            </a:r>
          </a:p>
          <a:p>
            <a:pPr lvl="1"/>
            <a:r>
              <a:rPr lang="en-US" dirty="0"/>
              <a:t>Distributor sales consultant</a:t>
            </a:r>
          </a:p>
          <a:p>
            <a:pPr lvl="1"/>
            <a:r>
              <a:rPr lang="en-US" dirty="0"/>
              <a:t>Cosmetology instructor</a:t>
            </a:r>
          </a:p>
          <a:p>
            <a:pPr lvl="1"/>
            <a:r>
              <a:rPr lang="en-US" dirty="0"/>
              <a:t>Salon management</a:t>
            </a:r>
          </a:p>
        </p:txBody>
      </p:sp>
    </p:spTree>
    <p:extLst>
      <p:ext uri="{BB962C8B-B14F-4D97-AF65-F5344CB8AC3E}">
        <p14:creationId xmlns:p14="http://schemas.microsoft.com/office/powerpoint/2010/main" val="42296002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Other Career Opportunities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Product educator</a:t>
            </a:r>
          </a:p>
          <a:p>
            <a:pPr lvl="1"/>
            <a:r>
              <a:rPr lang="en-US" dirty="0"/>
              <a:t>Distributor</a:t>
            </a:r>
          </a:p>
          <a:p>
            <a:pPr lvl="1"/>
            <a:r>
              <a:rPr lang="en-US" dirty="0"/>
              <a:t>Freelance makeup artist</a:t>
            </a:r>
          </a:p>
          <a:p>
            <a:pPr lvl="1"/>
            <a:r>
              <a:rPr lang="en-US" dirty="0"/>
              <a:t>Hairstyling or nail tech for photo shoots,</a:t>
            </a:r>
          </a:p>
          <a:p>
            <a:pPr lvl="1"/>
            <a:r>
              <a:rPr lang="en-US" dirty="0"/>
              <a:t>film, etc.</a:t>
            </a:r>
          </a:p>
          <a:p>
            <a:pPr lvl="1"/>
            <a:r>
              <a:rPr lang="en-US" dirty="0"/>
              <a:t>Retail sales</a:t>
            </a:r>
          </a:p>
          <a:p>
            <a:pPr lvl="1"/>
            <a:r>
              <a:rPr lang="en-US" dirty="0"/>
              <a:t>Medical esthetician</a:t>
            </a:r>
          </a:p>
        </p:txBody>
      </p:sp>
    </p:spTree>
    <p:extLst>
      <p:ext uri="{BB962C8B-B14F-4D97-AF65-F5344CB8AC3E}">
        <p14:creationId xmlns:p14="http://schemas.microsoft.com/office/powerpoint/2010/main" val="27600965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Review</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What are the origins of appearance enhancement?</a:t>
            </a:r>
          </a:p>
          <a:p>
            <a:pPr lvl="1"/>
            <a:r>
              <a:rPr lang="en-US" dirty="0"/>
              <a:t>Name the advancements made in cosmetology during the 19th, 20th, and early 21st centuries.</a:t>
            </a:r>
          </a:p>
          <a:p>
            <a:pPr lvl="1"/>
            <a:r>
              <a:rPr lang="en-US" dirty="0"/>
              <a:t>List some career opportunities for licensed beauty practitioners.</a:t>
            </a:r>
          </a:p>
        </p:txBody>
      </p:sp>
      <p:pic>
        <p:nvPicPr>
          <p:cNvPr id="4" name="Picture 3">
            <a:extLst>
              <a:ext uri="{FF2B5EF4-FFF2-40B4-BE49-F238E27FC236}">
                <a16:creationId xmlns:a16="http://schemas.microsoft.com/office/drawing/2014/main" id="{1036E695-8356-4AF5-B5EC-1E0864C9B221}"/>
              </a:ext>
            </a:extLst>
          </p:cNvPr>
          <p:cNvPicPr>
            <a:picLocks noChangeAspect="1"/>
          </p:cNvPicPr>
          <p:nvPr/>
        </p:nvPicPr>
        <p:blipFill>
          <a:blip r:embed="rId3"/>
          <a:stretch>
            <a:fillRect/>
          </a:stretch>
        </p:blipFill>
        <p:spPr>
          <a:xfrm>
            <a:off x="3178718" y="3679997"/>
            <a:ext cx="5834564" cy="2117382"/>
          </a:xfrm>
          <a:prstGeom prst="rect">
            <a:avLst/>
          </a:prstGeom>
        </p:spPr>
      </p:pic>
    </p:spTree>
    <p:extLst>
      <p:ext uri="{BB962C8B-B14F-4D97-AF65-F5344CB8AC3E}">
        <p14:creationId xmlns:p14="http://schemas.microsoft.com/office/powerpoint/2010/main" val="1500768702"/>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71B5C7F-2497-4FAB-9E2E-E6A7EB669C3E}">
  <ds:schemaRefs>
    <ds:schemaRef ds:uri="05d88611-e516-4d1a-b12e-39107e78b3d0"/>
    <ds:schemaRef ds:uri="http://www.w3.org/XML/1998/namespace"/>
    <ds:schemaRef ds:uri="http://purl.org/dc/terms/"/>
    <ds:schemaRef ds:uri="56ea17bb-c96d-4826-b465-01eec0dd23dd"/>
    <ds:schemaRef ds:uri="http://purl.org/dc/elements/1.1/"/>
    <ds:schemaRef ds:uri="http://purl.org/dc/dcmitype/"/>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schemas.microsoft.com/sharepoint/v3"/>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49</TotalTime>
  <Words>1002</Words>
  <Application>Microsoft Office PowerPoint</Application>
  <PresentationFormat>Widescreen</PresentationFormat>
  <Paragraphs>96</Paragraphs>
  <Slides>10</Slides>
  <Notes>10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10</vt:i4>
      </vt:variant>
    </vt:vector>
  </HeadingPairs>
  <TitlesOfParts>
    <vt:vector size="17" baseType="lpstr">
      <vt:lpstr>.AppleSystemUIFont</vt:lpstr>
      <vt:lpstr>Arial</vt:lpstr>
      <vt:lpstr>Calibri</vt:lpstr>
      <vt:lpstr>Open Sans</vt:lpstr>
      <vt:lpstr>Open Sans SemiBold</vt:lpstr>
      <vt:lpstr>2_Office Theme</vt:lpstr>
      <vt:lpstr>3_Office Theme</vt:lpstr>
      <vt:lpstr>Past, Present, Future </vt:lpstr>
      <vt:lpstr>PowerPoint Presentation</vt:lpstr>
      <vt:lpstr>Early History</vt:lpstr>
      <vt:lpstr>The Barber Pole</vt:lpstr>
      <vt:lpstr>The 20th Century</vt:lpstr>
      <vt:lpstr>Early 21st Century</vt:lpstr>
      <vt:lpstr>A Career In Hairstyling</vt:lpstr>
      <vt:lpstr>Other Career Opportunities</vt:lpstr>
      <vt:lpstr>Review</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Madhuri Dhariwal</cp:lastModifiedBy>
  <cp:revision>6</cp:revision>
  <cp:lastPrinted>2017-07-07T16:17:37Z</cp:lastPrinted>
  <dcterms:created xsi:type="dcterms:W3CDTF">2017-07-11T23:58:30Z</dcterms:created>
  <dcterms:modified xsi:type="dcterms:W3CDTF">2018-01-03T09:58:24Z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