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490" r:id="rId8"/>
    <p:sldId id="460" r:id="rId9"/>
    <p:sldId id="491" r:id="rId10"/>
    <p:sldId id="492" r:id="rId11"/>
    <p:sldId id="493" r:id="rId12"/>
    <p:sldId id="43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29" autoAdjust="0"/>
    <p:restoredTop sz="91071" autoAdjust="0"/>
  </p:normalViewPr>
  <p:slideViewPr>
    <p:cSldViewPr snapToGrid="0">
      <p:cViewPr varScale="1">
        <p:scale>
          <a:sx n="87" d="100"/>
          <a:sy n="87" d="100"/>
        </p:scale>
        <p:origin x="352" y="18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Pasta belongs in the grains food group. It can be made from a variety of grains.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Have students name grains they are familiar with.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Pasta is a complex carbohydrate that can be a part of a healthy diet.</a:t>
            </a:r>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most familiar with pasta as an entrée. Most of us are very familiar with macaroni and cheese! Pasta can be used in virtually any part of a meal. What are some of your favorite pasta dishes? What pasta dishes are prepared in your home?</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281336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 pasta dough contains 4 basic ingredients: flour (most often Semolina flour or ½ semolina and ½ all purpose flour), and eggs. Some recipes will call for salt and a liquid – usually olive oil. The dough is stiff so it can be stretched to various lengths and thicknesses without tearing.</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650232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most common forms of pasta are fresh and dried. Although you can find frozen pasta in the grocery store, fresh pasta is typically in the refrigerator section. Pasta should be selected depending on your personal preference and need. If you plan to store the product, it’s best to buy dried pasta. If you are going to use it within a short amount of time, you may want to purchase fresh pasta. Regardless of which type of pasta you select, when preparing, always cook to the “al dente” stage. Refer to word wall for definition.</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441097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have the opportunity, make fresh pasta. It only takes a few ingredients. </a:t>
            </a:r>
          </a:p>
          <a:p>
            <a:r>
              <a:rPr lang="en-US" dirty="0"/>
              <a:t>The pasta dough will be gently kneaded. </a:t>
            </a:r>
          </a:p>
          <a:p>
            <a:r>
              <a:rPr lang="en-US" dirty="0"/>
              <a:t>It is very important to let the dough rest. This will allow the dough to relax and stretching the dough, as it is rolled, will be easier. When the dough is ready, it can be stored in the refrigerator or freezer. Many chefs prefer to cook pasta shortly after it has been rolled, cut or shaped.</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213825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Pasta needs to be cooked in a large amount of water, typically 4 to 6 quarts for every pound of pasta. </a:t>
            </a:r>
          </a:p>
          <a:p>
            <a:r>
              <a:rPr lang="en-US" dirty="0"/>
              <a:t>Add the pasta to boiling water– and keep the water boiling! This allows for movement, allowing less opportunity for the pasta to stick together.</a:t>
            </a:r>
          </a:p>
          <a:p>
            <a:r>
              <a:rPr lang="en-US" dirty="0"/>
              <a:t>Occasionally stirring gently can also help prevent sticking. Some chefs add a small amount of olive oil to help prevent sticking and add flavor.</a:t>
            </a:r>
          </a:p>
          <a:p>
            <a:r>
              <a:rPr lang="en-US" dirty="0"/>
              <a:t>Adding oil to the water or to the pasta after it is cooked can prevent sauce from sticking to the noodles. Salt that is added is primarily for flavor.</a:t>
            </a:r>
          </a:p>
          <a:p>
            <a:r>
              <a:rPr lang="en-US" dirty="0"/>
              <a:t>Taste the pasta for doneness. It should be firm to the bite (al dente). If you are serving hot pasta, it is not necessary to rinse the pasta.</a:t>
            </a:r>
          </a:p>
          <a:p>
            <a:r>
              <a:rPr lang="en-US" dirty="0"/>
              <a:t>If pasta is going to be served cold or in a salad, you may want to rinse it to remove some of the starch.</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0465967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www.ilovepasta.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err="1"/>
              <a:t>Pastabilities</a:t>
            </a:r>
            <a:br>
              <a:rPr lang="en-US" sz="5400" spc="-165" dirty="0"/>
            </a:br>
            <a:br>
              <a:rPr lang="en-US" sz="5400" spc="-165" dirty="0"/>
            </a:br>
            <a:r>
              <a:rPr lang="en-US" sz="4400" spc="-165" dirty="0"/>
              <a:t>The Ins and Outs about Pasta</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Appetizers</a:t>
            </a:r>
          </a:p>
          <a:p>
            <a:pPr lvl="1"/>
            <a:r>
              <a:rPr lang="en-US" dirty="0"/>
              <a:t>Entrées</a:t>
            </a:r>
          </a:p>
          <a:p>
            <a:pPr lvl="1"/>
            <a:r>
              <a:rPr lang="en-US" dirty="0"/>
              <a:t>Side Dishes</a:t>
            </a:r>
          </a:p>
          <a:p>
            <a:pPr lvl="1"/>
            <a:r>
              <a:rPr lang="en-US" dirty="0"/>
              <a:t>Salads</a:t>
            </a:r>
          </a:p>
          <a:p>
            <a:pPr lvl="1"/>
            <a:r>
              <a:rPr lang="en-US" dirty="0"/>
              <a:t>Desserts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How We Use Pasta</a:t>
            </a:r>
          </a:p>
        </p:txBody>
      </p:sp>
      <p:sp>
        <p:nvSpPr>
          <p:cNvPr id="8" name="object 6">
            <a:extLst>
              <a:ext uri="{FF2B5EF4-FFF2-40B4-BE49-F238E27FC236}">
                <a16:creationId xmlns:a16="http://schemas.microsoft.com/office/drawing/2014/main" id="{8CF2FFCC-3567-2E44-AE4D-BD86AA1CD1AD}"/>
              </a:ext>
            </a:extLst>
          </p:cNvPr>
          <p:cNvSpPr/>
          <p:nvPr/>
        </p:nvSpPr>
        <p:spPr>
          <a:xfrm>
            <a:off x="8697406" y="5087941"/>
            <a:ext cx="2102709" cy="106679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66568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Contains flour, salt, egg and liquid (oil)</a:t>
            </a:r>
          </a:p>
          <a:p>
            <a:pPr lvl="1"/>
            <a:r>
              <a:rPr lang="en-US" dirty="0"/>
              <a:t>Produces a stiff dough</a:t>
            </a:r>
          </a:p>
          <a:p>
            <a:pPr lvl="1"/>
            <a:r>
              <a:rPr lang="en-US" dirty="0"/>
              <a:t>Can be stretched, rolled, and cut into shapes</a:t>
            </a:r>
          </a:p>
          <a:p>
            <a:pPr lvl="1"/>
            <a:r>
              <a:rPr lang="en-US" dirty="0"/>
              <a:t>Often made of semolina flour</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Basic Pasta Dough</a:t>
            </a:r>
          </a:p>
        </p:txBody>
      </p:sp>
    </p:spTree>
    <p:extLst>
      <p:ext uri="{BB962C8B-B14F-4D97-AF65-F5344CB8AC3E}">
        <p14:creationId xmlns:p14="http://schemas.microsoft.com/office/powerpoint/2010/main" val="304064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Fresh – cooks quickly, short shelf life</a:t>
            </a:r>
          </a:p>
          <a:p>
            <a:pPr lvl="1"/>
            <a:r>
              <a:rPr lang="en-US" dirty="0"/>
              <a:t>Dried – longer cook time, long shelf life</a:t>
            </a:r>
          </a:p>
          <a:p>
            <a:pPr lvl="1"/>
            <a:r>
              <a:rPr lang="en-US" dirty="0"/>
              <a:t>Both – cook to al dente stage</a:t>
            </a:r>
          </a:p>
          <a:p>
            <a:pPr marL="0" lvl="1" indent="0">
              <a:buNone/>
            </a:pPr>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Fresh vs. Dried</a:t>
            </a:r>
          </a:p>
        </p:txBody>
      </p:sp>
      <p:sp>
        <p:nvSpPr>
          <p:cNvPr id="5" name="object 6">
            <a:extLst>
              <a:ext uri="{FF2B5EF4-FFF2-40B4-BE49-F238E27FC236}">
                <a16:creationId xmlns:a16="http://schemas.microsoft.com/office/drawing/2014/main" id="{4449E230-6A9C-5147-8523-C99B9FB1DC4F}"/>
              </a:ext>
            </a:extLst>
          </p:cNvPr>
          <p:cNvSpPr/>
          <p:nvPr/>
        </p:nvSpPr>
        <p:spPr>
          <a:xfrm>
            <a:off x="7168354" y="4654875"/>
            <a:ext cx="3631761" cy="149986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440122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4 ingredients; flour, salt, water, egg</a:t>
            </a:r>
          </a:p>
          <a:p>
            <a:pPr lvl="1"/>
            <a:r>
              <a:rPr lang="en-US" dirty="0"/>
              <a:t>Resting stage most important – 15 to 20 minutes</a:t>
            </a:r>
          </a:p>
          <a:p>
            <a:pPr lvl="1"/>
            <a:r>
              <a:rPr lang="en-US" dirty="0"/>
              <a:t>Cook, store in refrigerator or freeze freshly prepared pasta</a:t>
            </a:r>
          </a:p>
          <a:p>
            <a:pPr marL="0" lvl="1" indent="0">
              <a:buNone/>
            </a:pPr>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Fresh Pasta Dough</a:t>
            </a:r>
          </a:p>
        </p:txBody>
      </p:sp>
      <p:sp>
        <p:nvSpPr>
          <p:cNvPr id="7" name="object 6">
            <a:extLst>
              <a:ext uri="{FF2B5EF4-FFF2-40B4-BE49-F238E27FC236}">
                <a16:creationId xmlns:a16="http://schemas.microsoft.com/office/drawing/2014/main" id="{9255DC26-BF1B-1F40-A480-06A03A634554}"/>
              </a:ext>
            </a:extLst>
          </p:cNvPr>
          <p:cNvSpPr/>
          <p:nvPr/>
        </p:nvSpPr>
        <p:spPr>
          <a:xfrm>
            <a:off x="8418010" y="4189480"/>
            <a:ext cx="2382105" cy="196525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28995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4 – 6 quarts of water for every pound of pasta</a:t>
            </a:r>
          </a:p>
          <a:p>
            <a:pPr lvl="1"/>
            <a:r>
              <a:rPr lang="en-US" dirty="0"/>
              <a:t>Add pasta to boiling water</a:t>
            </a:r>
          </a:p>
          <a:p>
            <a:pPr lvl="1"/>
            <a:r>
              <a:rPr lang="en-US" dirty="0"/>
              <a:t>Stir occasionally</a:t>
            </a:r>
          </a:p>
          <a:p>
            <a:pPr lvl="1"/>
            <a:r>
              <a:rPr lang="en-US" dirty="0"/>
              <a:t>Oil and salt?</a:t>
            </a:r>
          </a:p>
          <a:p>
            <a:pPr lvl="1"/>
            <a:r>
              <a:rPr lang="en-US" dirty="0"/>
              <a:t>Taste to determine doneness</a:t>
            </a:r>
          </a:p>
          <a:p>
            <a:pPr marL="0" lvl="1" indent="0">
              <a:buNone/>
            </a:pPr>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Cooking Tips</a:t>
            </a:r>
          </a:p>
        </p:txBody>
      </p:sp>
      <p:sp>
        <p:nvSpPr>
          <p:cNvPr id="5" name="object 6">
            <a:extLst>
              <a:ext uri="{FF2B5EF4-FFF2-40B4-BE49-F238E27FC236}">
                <a16:creationId xmlns:a16="http://schemas.microsoft.com/office/drawing/2014/main" id="{B5B3370A-1972-0244-8C63-BE8F795217F3}"/>
              </a:ext>
            </a:extLst>
          </p:cNvPr>
          <p:cNvSpPr/>
          <p:nvPr/>
        </p:nvSpPr>
        <p:spPr>
          <a:xfrm>
            <a:off x="8610281" y="4543343"/>
            <a:ext cx="2189834" cy="161139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0923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2"/>
            <a:endParaRPr lang="en-US" sz="1500" dirty="0"/>
          </a:p>
          <a:p>
            <a:pPr lvl="1"/>
            <a:r>
              <a:rPr lang="en-US" sz="1600" dirty="0"/>
              <a:t>Textbooks:</a:t>
            </a:r>
          </a:p>
          <a:p>
            <a:pPr lvl="2"/>
            <a:r>
              <a:rPr lang="en-US" sz="1600" dirty="0" err="1"/>
              <a:t>Glisslen,Wayne</a:t>
            </a:r>
            <a:r>
              <a:rPr lang="en-US" sz="1600" dirty="0"/>
              <a:t>, Professional Cooking, John Wiley &amp; Sons </a:t>
            </a:r>
            <a:r>
              <a:rPr lang="en-US" sz="1600" dirty="0" err="1"/>
              <a:t>inc.</a:t>
            </a:r>
            <a:r>
              <a:rPr lang="en-US" sz="1600" dirty="0"/>
              <a:t>, New  Jersey, © 2011, Chapter 19</a:t>
            </a:r>
          </a:p>
          <a:p>
            <a:pPr lvl="2"/>
            <a:r>
              <a:rPr lang="en-US" sz="1600" dirty="0"/>
              <a:t>Johnson &amp; Wales University, Culinary Essentials, Glencoe/McGraw  Hill, © 2002, Chapter 25</a:t>
            </a:r>
          </a:p>
          <a:p>
            <a:pPr lvl="2"/>
            <a:r>
              <a:rPr lang="en-US" sz="1600" dirty="0"/>
              <a:t>National Restaurant Association, Foundations of Restaurant  Management and Culinary Arts – Level 1, Prentice Hall, New York, ©2011, Chapter 11, Section 3</a:t>
            </a:r>
          </a:p>
          <a:p>
            <a:pPr lvl="2"/>
            <a:endParaRPr lang="en-US" sz="1600" dirty="0"/>
          </a:p>
          <a:p>
            <a:pPr lvl="1"/>
            <a:r>
              <a:rPr lang="en-US" sz="1600" dirty="0"/>
              <a:t>Websites:</a:t>
            </a:r>
          </a:p>
          <a:p>
            <a:pPr lvl="2"/>
            <a:r>
              <a:rPr lang="en-US" sz="1600" dirty="0"/>
              <a:t>National Pasta Association – All About Pasta  </a:t>
            </a:r>
          </a:p>
          <a:p>
            <a:pPr marL="457200" lvl="2" indent="0">
              <a:buNone/>
            </a:pPr>
            <a:r>
              <a:rPr lang="en-US" sz="1600" dirty="0">
                <a:hlinkClick r:id="rId2"/>
              </a:rPr>
              <a:t>http://www.ilovepasta.org</a:t>
            </a: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1364</TotalTime>
  <Words>743</Words>
  <Application>Microsoft Macintosh PowerPoint</Application>
  <PresentationFormat>Widescreen</PresentationFormat>
  <Paragraphs>63</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Pastabilities  The Ins and Outs about Pasta</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121</cp:revision>
  <cp:lastPrinted>2017-07-07T16:17:37Z</cp:lastPrinted>
  <dcterms:created xsi:type="dcterms:W3CDTF">2017-07-11T23:58:30Z</dcterms:created>
  <dcterms:modified xsi:type="dcterms:W3CDTF">2018-01-30T20:48:18Z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