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8"/>
  </p:notesMasterIdLst>
  <p:handoutMasterIdLst>
    <p:handoutMasterId r:id="rId29"/>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72841" autoAdjust="0"/>
  </p:normalViewPr>
  <p:slideViewPr>
    <p:cSldViewPr snapToGrid="0">
      <p:cViewPr varScale="1">
        <p:scale>
          <a:sx n="62" d="100"/>
          <a:sy n="62" d="100"/>
        </p:scale>
        <p:origin x="1507" y="6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6B2906-3803-41DE-8E7A-3C6A7985ADD9}" type="doc">
      <dgm:prSet loTypeId="urn:microsoft.com/office/officeart/2005/8/layout/hProcess9" loCatId="process" qsTypeId="urn:microsoft.com/office/officeart/2005/8/quickstyle/3d1" qsCatId="3D" csTypeId="urn:microsoft.com/office/officeart/2005/8/colors/accent1_2" csCatId="accent1" phldr="1"/>
      <dgm:spPr/>
    </dgm:pt>
    <dgm:pt modelId="{7D9E4BAE-18C9-442A-A6D6-4B171012BF63}">
      <dgm:prSet phldrT="[Text]"/>
      <dgm:spPr/>
      <dgm:t>
        <a:bodyPr/>
        <a:lstStyle/>
        <a:p>
          <a:r>
            <a:rPr lang="en-US" dirty="0"/>
            <a:t>Social Media</a:t>
          </a:r>
        </a:p>
      </dgm:t>
    </dgm:pt>
    <dgm:pt modelId="{1ECFC29A-2358-4F18-B99A-003494894A7A}" type="parTrans" cxnId="{2AB2CC86-736A-4995-983E-3CF90314D4D2}">
      <dgm:prSet/>
      <dgm:spPr/>
      <dgm:t>
        <a:bodyPr/>
        <a:lstStyle/>
        <a:p>
          <a:endParaRPr lang="en-US"/>
        </a:p>
      </dgm:t>
    </dgm:pt>
    <dgm:pt modelId="{EE19FF0C-A7A5-463D-B608-8A4E619B5D9F}" type="sibTrans" cxnId="{2AB2CC86-736A-4995-983E-3CF90314D4D2}">
      <dgm:prSet/>
      <dgm:spPr/>
      <dgm:t>
        <a:bodyPr/>
        <a:lstStyle/>
        <a:p>
          <a:endParaRPr lang="en-US"/>
        </a:p>
      </dgm:t>
    </dgm:pt>
    <dgm:pt modelId="{39573DD7-CB46-4A2C-A2CE-2A46393A4FCD}">
      <dgm:prSet phldrT="[Text]"/>
      <dgm:spPr/>
      <dgm:t>
        <a:bodyPr/>
        <a:lstStyle/>
        <a:p>
          <a:r>
            <a:rPr lang="en-US" dirty="0"/>
            <a:t>Tweets</a:t>
          </a:r>
        </a:p>
      </dgm:t>
    </dgm:pt>
    <dgm:pt modelId="{E91BF661-0ABD-42C1-9B66-C3E083CA0CBF}" type="parTrans" cxnId="{8AE11277-0E08-49A0-8C29-8B7A11DCBAA2}">
      <dgm:prSet/>
      <dgm:spPr/>
      <dgm:t>
        <a:bodyPr/>
        <a:lstStyle/>
        <a:p>
          <a:endParaRPr lang="en-US"/>
        </a:p>
      </dgm:t>
    </dgm:pt>
    <dgm:pt modelId="{1E3167AD-60D0-4D8C-98FE-E9FA88B54F9B}" type="sibTrans" cxnId="{8AE11277-0E08-49A0-8C29-8B7A11DCBAA2}">
      <dgm:prSet/>
      <dgm:spPr/>
      <dgm:t>
        <a:bodyPr/>
        <a:lstStyle/>
        <a:p>
          <a:endParaRPr lang="en-US"/>
        </a:p>
      </dgm:t>
    </dgm:pt>
    <dgm:pt modelId="{99A52FF5-7941-48F8-8F6D-129F8120968C}">
      <dgm:prSet phldrT="[Text]"/>
      <dgm:spPr/>
      <dgm:t>
        <a:bodyPr/>
        <a:lstStyle/>
        <a:p>
          <a:r>
            <a:rPr lang="en-US" dirty="0"/>
            <a:t>Hash tags</a:t>
          </a:r>
        </a:p>
      </dgm:t>
    </dgm:pt>
    <dgm:pt modelId="{ED5B73D2-2696-48A8-A591-1A6E7E5481A3}" type="parTrans" cxnId="{111D5EE2-D3A0-49A2-97E2-008D4C682FB0}">
      <dgm:prSet/>
      <dgm:spPr/>
      <dgm:t>
        <a:bodyPr/>
        <a:lstStyle/>
        <a:p>
          <a:endParaRPr lang="en-US"/>
        </a:p>
      </dgm:t>
    </dgm:pt>
    <dgm:pt modelId="{A7C76538-4D64-4F41-BD26-B313BC353160}" type="sibTrans" cxnId="{111D5EE2-D3A0-49A2-97E2-008D4C682FB0}">
      <dgm:prSet/>
      <dgm:spPr/>
      <dgm:t>
        <a:bodyPr/>
        <a:lstStyle/>
        <a:p>
          <a:endParaRPr lang="en-US"/>
        </a:p>
      </dgm:t>
    </dgm:pt>
    <dgm:pt modelId="{2838C028-0ACE-495D-92C5-632C0662F039}" type="pres">
      <dgm:prSet presAssocID="{806B2906-3803-41DE-8E7A-3C6A7985ADD9}" presName="CompostProcess" presStyleCnt="0">
        <dgm:presLayoutVars>
          <dgm:dir/>
          <dgm:resizeHandles val="exact"/>
        </dgm:presLayoutVars>
      </dgm:prSet>
      <dgm:spPr/>
    </dgm:pt>
    <dgm:pt modelId="{27F049DC-F3C3-4F15-B47E-4292DC4B228E}" type="pres">
      <dgm:prSet presAssocID="{806B2906-3803-41DE-8E7A-3C6A7985ADD9}" presName="arrow" presStyleLbl="bgShp" presStyleIdx="0" presStyleCnt="1"/>
      <dgm:spPr/>
    </dgm:pt>
    <dgm:pt modelId="{AF62C16E-023C-47B7-8645-6466BAE7A7AC}" type="pres">
      <dgm:prSet presAssocID="{806B2906-3803-41DE-8E7A-3C6A7985ADD9}" presName="linearProcess" presStyleCnt="0"/>
      <dgm:spPr/>
    </dgm:pt>
    <dgm:pt modelId="{7E977870-8A1D-457E-8689-13275C0DBE29}" type="pres">
      <dgm:prSet presAssocID="{7D9E4BAE-18C9-442A-A6D6-4B171012BF63}" presName="textNode" presStyleLbl="node1" presStyleIdx="0" presStyleCnt="3">
        <dgm:presLayoutVars>
          <dgm:bulletEnabled val="1"/>
        </dgm:presLayoutVars>
      </dgm:prSet>
      <dgm:spPr/>
    </dgm:pt>
    <dgm:pt modelId="{D9B83F72-D285-4D85-9B8A-6BDBB9074C47}" type="pres">
      <dgm:prSet presAssocID="{EE19FF0C-A7A5-463D-B608-8A4E619B5D9F}" presName="sibTrans" presStyleCnt="0"/>
      <dgm:spPr/>
    </dgm:pt>
    <dgm:pt modelId="{CE275331-F3E5-4F69-AA9C-3E6C4BA606DB}" type="pres">
      <dgm:prSet presAssocID="{39573DD7-CB46-4A2C-A2CE-2A46393A4FCD}" presName="textNode" presStyleLbl="node1" presStyleIdx="1" presStyleCnt="3">
        <dgm:presLayoutVars>
          <dgm:bulletEnabled val="1"/>
        </dgm:presLayoutVars>
      </dgm:prSet>
      <dgm:spPr/>
    </dgm:pt>
    <dgm:pt modelId="{4D0139AE-0E71-42D3-B121-89D809451733}" type="pres">
      <dgm:prSet presAssocID="{1E3167AD-60D0-4D8C-98FE-E9FA88B54F9B}" presName="sibTrans" presStyleCnt="0"/>
      <dgm:spPr/>
    </dgm:pt>
    <dgm:pt modelId="{4551BA44-ACC6-42F0-BBC4-778B4D626FEC}" type="pres">
      <dgm:prSet presAssocID="{99A52FF5-7941-48F8-8F6D-129F8120968C}" presName="textNode" presStyleLbl="node1" presStyleIdx="2" presStyleCnt="3">
        <dgm:presLayoutVars>
          <dgm:bulletEnabled val="1"/>
        </dgm:presLayoutVars>
      </dgm:prSet>
      <dgm:spPr/>
    </dgm:pt>
  </dgm:ptLst>
  <dgm:cxnLst>
    <dgm:cxn modelId="{ED8C7912-D46B-4CAE-A585-5D2F0F66AB79}" type="presOf" srcId="{806B2906-3803-41DE-8E7A-3C6A7985ADD9}" destId="{2838C028-0ACE-495D-92C5-632C0662F039}" srcOrd="0" destOrd="0" presId="urn:microsoft.com/office/officeart/2005/8/layout/hProcess9"/>
    <dgm:cxn modelId="{99A6902F-3CBF-4539-8AB3-2FD08129DA81}" type="presOf" srcId="{39573DD7-CB46-4A2C-A2CE-2A46393A4FCD}" destId="{CE275331-F3E5-4F69-AA9C-3E6C4BA606DB}" srcOrd="0" destOrd="0" presId="urn:microsoft.com/office/officeart/2005/8/layout/hProcess9"/>
    <dgm:cxn modelId="{8AE11277-0E08-49A0-8C29-8B7A11DCBAA2}" srcId="{806B2906-3803-41DE-8E7A-3C6A7985ADD9}" destId="{39573DD7-CB46-4A2C-A2CE-2A46393A4FCD}" srcOrd="1" destOrd="0" parTransId="{E91BF661-0ABD-42C1-9B66-C3E083CA0CBF}" sibTransId="{1E3167AD-60D0-4D8C-98FE-E9FA88B54F9B}"/>
    <dgm:cxn modelId="{DDE08B7C-06D2-41B1-858C-05A1DC7A61D6}" type="presOf" srcId="{7D9E4BAE-18C9-442A-A6D6-4B171012BF63}" destId="{7E977870-8A1D-457E-8689-13275C0DBE29}" srcOrd="0" destOrd="0" presId="urn:microsoft.com/office/officeart/2005/8/layout/hProcess9"/>
    <dgm:cxn modelId="{2AB2CC86-736A-4995-983E-3CF90314D4D2}" srcId="{806B2906-3803-41DE-8E7A-3C6A7985ADD9}" destId="{7D9E4BAE-18C9-442A-A6D6-4B171012BF63}" srcOrd="0" destOrd="0" parTransId="{1ECFC29A-2358-4F18-B99A-003494894A7A}" sibTransId="{EE19FF0C-A7A5-463D-B608-8A4E619B5D9F}"/>
    <dgm:cxn modelId="{798433C2-07F7-4EBC-8A90-31ADD1ACAFB9}" type="presOf" srcId="{99A52FF5-7941-48F8-8F6D-129F8120968C}" destId="{4551BA44-ACC6-42F0-BBC4-778B4D626FEC}" srcOrd="0" destOrd="0" presId="urn:microsoft.com/office/officeart/2005/8/layout/hProcess9"/>
    <dgm:cxn modelId="{111D5EE2-D3A0-49A2-97E2-008D4C682FB0}" srcId="{806B2906-3803-41DE-8E7A-3C6A7985ADD9}" destId="{99A52FF5-7941-48F8-8F6D-129F8120968C}" srcOrd="2" destOrd="0" parTransId="{ED5B73D2-2696-48A8-A591-1A6E7E5481A3}" sibTransId="{A7C76538-4D64-4F41-BD26-B313BC353160}"/>
    <dgm:cxn modelId="{8C46668C-0E77-4A94-BD1C-574992FA2701}" type="presParOf" srcId="{2838C028-0ACE-495D-92C5-632C0662F039}" destId="{27F049DC-F3C3-4F15-B47E-4292DC4B228E}" srcOrd="0" destOrd="0" presId="urn:microsoft.com/office/officeart/2005/8/layout/hProcess9"/>
    <dgm:cxn modelId="{A1A03D7C-7C29-4386-BBC7-C1019F73D01E}" type="presParOf" srcId="{2838C028-0ACE-495D-92C5-632C0662F039}" destId="{AF62C16E-023C-47B7-8645-6466BAE7A7AC}" srcOrd="1" destOrd="0" presId="urn:microsoft.com/office/officeart/2005/8/layout/hProcess9"/>
    <dgm:cxn modelId="{D69DB8AE-C684-4F72-98AB-953CE932A52A}" type="presParOf" srcId="{AF62C16E-023C-47B7-8645-6466BAE7A7AC}" destId="{7E977870-8A1D-457E-8689-13275C0DBE29}" srcOrd="0" destOrd="0" presId="urn:microsoft.com/office/officeart/2005/8/layout/hProcess9"/>
    <dgm:cxn modelId="{0761E466-E839-4ADE-9FD7-138E2C445E55}" type="presParOf" srcId="{AF62C16E-023C-47B7-8645-6466BAE7A7AC}" destId="{D9B83F72-D285-4D85-9B8A-6BDBB9074C47}" srcOrd="1" destOrd="0" presId="urn:microsoft.com/office/officeart/2005/8/layout/hProcess9"/>
    <dgm:cxn modelId="{1D23EC53-856D-42E2-8EE8-2F43B3CEAFBD}" type="presParOf" srcId="{AF62C16E-023C-47B7-8645-6466BAE7A7AC}" destId="{CE275331-F3E5-4F69-AA9C-3E6C4BA606DB}" srcOrd="2" destOrd="0" presId="urn:microsoft.com/office/officeart/2005/8/layout/hProcess9"/>
    <dgm:cxn modelId="{A7D0BF5D-46FC-43F7-BE29-B88874110ED0}" type="presParOf" srcId="{AF62C16E-023C-47B7-8645-6466BAE7A7AC}" destId="{4D0139AE-0E71-42D3-B121-89D809451733}" srcOrd="3" destOrd="0" presId="urn:microsoft.com/office/officeart/2005/8/layout/hProcess9"/>
    <dgm:cxn modelId="{B10661F3-D2AF-4271-A39C-285DE3A614E1}" type="presParOf" srcId="{AF62C16E-023C-47B7-8645-6466BAE7A7AC}" destId="{4551BA44-ACC6-42F0-BBC4-778B4D626FE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049DC-F3C3-4F15-B47E-4292DC4B228E}">
      <dsp:nvSpPr>
        <dsp:cNvPr id="0" name=""/>
        <dsp:cNvSpPr/>
      </dsp:nvSpPr>
      <dsp:spPr>
        <a:xfrm>
          <a:off x="609441" y="0"/>
          <a:ext cx="6907000" cy="4232628"/>
        </a:xfrm>
        <a:prstGeom prst="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E977870-8A1D-457E-8689-13275C0DBE29}">
      <dsp:nvSpPr>
        <dsp:cNvPr id="0" name=""/>
        <dsp:cNvSpPr/>
      </dsp:nvSpPr>
      <dsp:spPr>
        <a:xfrm>
          <a:off x="194814" y="1269788"/>
          <a:ext cx="2437764" cy="169305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Social Media</a:t>
          </a:r>
        </a:p>
      </dsp:txBody>
      <dsp:txXfrm>
        <a:off x="277462" y="1352436"/>
        <a:ext cx="2272468" cy="1527755"/>
      </dsp:txXfrm>
    </dsp:sp>
    <dsp:sp modelId="{CE275331-F3E5-4F69-AA9C-3E6C4BA606DB}">
      <dsp:nvSpPr>
        <dsp:cNvPr id="0" name=""/>
        <dsp:cNvSpPr/>
      </dsp:nvSpPr>
      <dsp:spPr>
        <a:xfrm>
          <a:off x="2844059" y="1269788"/>
          <a:ext cx="2437764" cy="169305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Tweets</a:t>
          </a:r>
        </a:p>
      </dsp:txBody>
      <dsp:txXfrm>
        <a:off x="2926707" y="1352436"/>
        <a:ext cx="2272468" cy="1527755"/>
      </dsp:txXfrm>
    </dsp:sp>
    <dsp:sp modelId="{4551BA44-ACC6-42F0-BBC4-778B4D626FEC}">
      <dsp:nvSpPr>
        <dsp:cNvPr id="0" name=""/>
        <dsp:cNvSpPr/>
      </dsp:nvSpPr>
      <dsp:spPr>
        <a:xfrm>
          <a:off x="5493303" y="1269788"/>
          <a:ext cx="2437764" cy="169305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Hash tags</a:t>
          </a:r>
        </a:p>
      </dsp:txBody>
      <dsp:txXfrm>
        <a:off x="5575951" y="1352436"/>
        <a:ext cx="2272468" cy="152775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11/17/2017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11/17/2017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skills</a:t>
            </a:r>
          </a:p>
          <a:p>
            <a:pPr marL="171450" indent="-171450">
              <a:buFont typeface="Arial" panose="020B0604020202020204" pitchFamily="34" charset="0"/>
              <a:buChar char="•"/>
            </a:pPr>
            <a:r>
              <a:rPr lang="en-US" dirty="0"/>
              <a:t>Client communication: Direct the conversation. Do not gossip or complain. Do not talk about personal issues, politics or religion. Talk about beauty and fashion. Be a good listener.</a:t>
            </a:r>
          </a:p>
          <a:p>
            <a:pPr marL="171450" indent="-171450">
              <a:buFont typeface="Arial" panose="020B0604020202020204" pitchFamily="34" charset="0"/>
              <a:buChar char="•"/>
            </a:pPr>
            <a:r>
              <a:rPr lang="en-US" dirty="0"/>
              <a:t>In-salon communication with co-workers.</a:t>
            </a:r>
            <a:r>
              <a:rPr lang="en-US" baseline="0" dirty="0"/>
              <a:t> The s</a:t>
            </a:r>
            <a:r>
              <a:rPr lang="en-US" dirty="0"/>
              <a:t>ame as above applies.</a:t>
            </a:r>
          </a:p>
          <a:p>
            <a:pPr marL="171450" indent="-171450">
              <a:buFont typeface="Arial" panose="020B0604020202020204" pitchFamily="34" charset="0"/>
              <a:buChar char="•"/>
            </a:pPr>
            <a:r>
              <a:rPr lang="en-US" dirty="0"/>
              <a:t>Discuss the importance of communicating effectively with co-workers.</a:t>
            </a:r>
          </a:p>
          <a:p>
            <a:endParaRPr lang="en-US" dirty="0"/>
          </a:p>
          <a:p>
            <a:r>
              <a:rPr lang="en-US" dirty="0"/>
              <a:t>Clerical</a:t>
            </a:r>
            <a:r>
              <a:rPr lang="en-US" baseline="0" dirty="0"/>
              <a:t> development</a:t>
            </a:r>
          </a:p>
          <a:p>
            <a:r>
              <a:rPr lang="en-US" baseline="0" dirty="0"/>
              <a:t>Have clients complete an intake form – also called a client questionnaire or consultation card. This can be a good tool to open up communication lines and build an excellent relationship with your clients.</a:t>
            </a:r>
          </a:p>
          <a:p>
            <a:endParaRPr lang="en-US" baseline="0" dirty="0"/>
          </a:p>
          <a:p>
            <a:r>
              <a:rPr lang="en-US" baseline="0" dirty="0"/>
              <a:t>Customer service</a:t>
            </a:r>
          </a:p>
          <a:p>
            <a:r>
              <a:rPr lang="en-US" baseline="0" dirty="0"/>
              <a:t>Keeping your clients happy and providing them with the best customer service should be your number one priority.</a:t>
            </a:r>
          </a:p>
          <a:p>
            <a:endParaRPr lang="en-US" dirty="0"/>
          </a:p>
          <a:p>
            <a:r>
              <a:rPr lang="en-US" dirty="0"/>
              <a:t>Personality qualities </a:t>
            </a:r>
          </a:p>
          <a:p>
            <a:pPr marL="171450" indent="-171450">
              <a:buFont typeface="Arial" panose="020B0604020202020204" pitchFamily="34" charset="0"/>
              <a:buChar char="•"/>
            </a:pPr>
            <a:r>
              <a:rPr lang="en-US" dirty="0"/>
              <a:t>Project</a:t>
            </a:r>
            <a:r>
              <a:rPr lang="en-US" baseline="0" dirty="0"/>
              <a:t> a positive a</a:t>
            </a:r>
            <a:r>
              <a:rPr lang="en-US" dirty="0"/>
              <a:t>ttitude</a:t>
            </a:r>
          </a:p>
          <a:p>
            <a:pPr marL="171450" indent="-171450">
              <a:buFont typeface="Arial" panose="020B0604020202020204" pitchFamily="34" charset="0"/>
              <a:buChar char="•"/>
            </a:pPr>
            <a:r>
              <a:rPr lang="en-US" dirty="0"/>
              <a:t>Manners: Good human relations, kind and considerate</a:t>
            </a:r>
          </a:p>
          <a:p>
            <a:pPr marL="171450" indent="-171450">
              <a:buFont typeface="Arial" panose="020B0604020202020204" pitchFamily="34" charset="0"/>
              <a:buChar char="•"/>
            </a:pPr>
            <a:r>
              <a:rPr lang="en-US" dirty="0"/>
              <a:t>Maintain professional appearance, personal hygiene and behavior</a:t>
            </a:r>
          </a:p>
          <a:p>
            <a:pPr marL="171450" indent="-171450">
              <a:buFont typeface="Arial" panose="020B0604020202020204" pitchFamily="34" charset="0"/>
              <a:buChar char="•"/>
            </a:pPr>
            <a:r>
              <a:rPr lang="en-US" dirty="0"/>
              <a:t>Demonstrate correct client care and professionalism at all times</a:t>
            </a:r>
          </a:p>
          <a:p>
            <a:pPr marL="171450" indent="-171450">
              <a:buFont typeface="Arial" panose="020B0604020202020204" pitchFamily="34" charset="0"/>
              <a:buChar char="•"/>
            </a:pPr>
            <a:r>
              <a:rPr lang="en-US" dirty="0"/>
              <a:t>Project professionalism, confidence and enthusiasm when providing information</a:t>
            </a:r>
          </a:p>
          <a:p>
            <a:pPr marL="171450" indent="-171450">
              <a:buFont typeface="Arial" panose="020B0604020202020204" pitchFamily="34" charset="0"/>
              <a:buChar char="•"/>
            </a:pPr>
            <a:r>
              <a:rPr lang="en-US" dirty="0"/>
              <a:t>Your personal qualities play an important role in how your non-verbal communication is perceived by your clients.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Salon</a:t>
            </a:r>
            <a:r>
              <a:rPr lang="en-US" baseline="0" dirty="0"/>
              <a:t> fundamentals</a:t>
            </a:r>
          </a:p>
          <a:p>
            <a:pPr marL="171450" indent="-171450">
              <a:buFont typeface="Arial" panose="020B0604020202020204" pitchFamily="34" charset="0"/>
              <a:buChar char="•"/>
            </a:pPr>
            <a:r>
              <a:rPr lang="en-US" dirty="0"/>
              <a:t>Provide good customer service</a:t>
            </a:r>
          </a:p>
          <a:p>
            <a:pPr marL="171450" indent="-171450">
              <a:buFont typeface="Arial" panose="020B0604020202020204" pitchFamily="34" charset="0"/>
              <a:buChar char="•"/>
            </a:pPr>
            <a:r>
              <a:rPr lang="en-US" dirty="0"/>
              <a:t>Demonstrate respect to clients</a:t>
            </a:r>
          </a:p>
          <a:p>
            <a:pPr marL="171450" indent="-171450">
              <a:buFont typeface="Arial" panose="020B0604020202020204" pitchFamily="34" charset="0"/>
              <a:buChar char="•"/>
            </a:pPr>
            <a:r>
              <a:rPr lang="en-US" dirty="0"/>
              <a:t>Explaining treatment/service/product to the clients </a:t>
            </a:r>
          </a:p>
          <a:p>
            <a:pPr marL="171450" indent="-171450">
              <a:buFont typeface="Arial" panose="020B0604020202020204" pitchFamily="34" charset="0"/>
              <a:buChar char="•"/>
            </a:pPr>
            <a:r>
              <a:rPr lang="en-US" dirty="0"/>
              <a:t>Demonstrate good communication skills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Salon management</a:t>
            </a:r>
          </a:p>
          <a:p>
            <a:pPr marL="0" indent="0">
              <a:buFont typeface="Arial" panose="020B0604020202020204" pitchFamily="34" charset="0"/>
              <a:buNone/>
            </a:pPr>
            <a:r>
              <a:rPr lang="en-US" dirty="0"/>
              <a:t>Salon manager</a:t>
            </a:r>
            <a:r>
              <a:rPr lang="en-US" baseline="0" dirty="0"/>
              <a:t> is a potential career path for a cosmetologist, but it requires a very different skill set. What are some responsibilities as a manager?</a:t>
            </a:r>
          </a:p>
          <a:p>
            <a:pPr marL="0" indent="0">
              <a:buFont typeface="Arial" panose="020B0604020202020204" pitchFamily="34" charset="0"/>
              <a:buNone/>
            </a:pPr>
            <a:r>
              <a:rPr lang="en-US" baseline="0" dirty="0"/>
              <a:t>Some answers could include:</a:t>
            </a:r>
          </a:p>
          <a:p>
            <a:pPr marL="171450" indent="-171450">
              <a:buFont typeface="Arial" panose="020B0604020202020204" pitchFamily="34" charset="0"/>
              <a:buChar char="•"/>
            </a:pPr>
            <a:r>
              <a:rPr lang="en-US" baseline="0" dirty="0"/>
              <a:t>Having an aptitude for math and accounting</a:t>
            </a:r>
          </a:p>
          <a:p>
            <a:pPr marL="171450" indent="-171450">
              <a:buFont typeface="Arial" panose="020B0604020202020204" pitchFamily="34" charset="0"/>
              <a:buChar char="•"/>
            </a:pPr>
            <a:r>
              <a:rPr lang="en-US" baseline="0" dirty="0"/>
              <a:t>Being able to read documents such as profit and loss statements</a:t>
            </a:r>
          </a:p>
          <a:p>
            <a:pPr marL="171450" indent="-171450">
              <a:buFont typeface="Arial" panose="020B0604020202020204" pitchFamily="34" charset="0"/>
              <a:buChar char="•"/>
            </a:pPr>
            <a:r>
              <a:rPr lang="en-US" baseline="0" dirty="0"/>
              <a:t>Understanding marketing</a:t>
            </a:r>
          </a:p>
          <a:p>
            <a:pPr marL="171450" indent="-171450">
              <a:buFont typeface="Arial" panose="020B0604020202020204" pitchFamily="34" charset="0"/>
              <a:buChar char="•"/>
            </a:pPr>
            <a:r>
              <a:rPr lang="en-US" baseline="0" dirty="0"/>
              <a:t>Keeping clients and employees happy</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768701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Five Tips for building better communication skills in the salon</a:t>
            </a:r>
          </a:p>
          <a:p>
            <a:r>
              <a:rPr lang="en-US" dirty="0"/>
              <a:t>Today’s salon guests</a:t>
            </a:r>
            <a:r>
              <a:rPr lang="en-US" baseline="0" dirty="0"/>
              <a:t> are very sophisticated and fashion aware. Here are five tips that can help build better communication in your salon behind the chair.</a:t>
            </a:r>
            <a:endParaRPr lang="en-US" dirty="0"/>
          </a:p>
          <a:p>
            <a:r>
              <a:rPr lang="en-US" dirty="0"/>
              <a:t>http://youtu.be/pzLIKoxwKnY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758537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Q &amp; A with Sam Villa: Tips for client follow-up</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Following</a:t>
            </a:r>
            <a:r>
              <a:rPr lang="en-US" sz="1200" b="0" i="0" kern="1200" baseline="0" dirty="0">
                <a:solidFill>
                  <a:schemeClr val="tx1"/>
                </a:solidFill>
                <a:effectLst/>
                <a:latin typeface="+mn-lt"/>
                <a:ea typeface="+mn-ea"/>
                <a:cs typeface="+mn-cs"/>
              </a:rPr>
              <a:t> up with your clients is critical, especially when you are a new stylist trying to build up your clientele base.</a:t>
            </a: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http://youtu.be/JkwopwmimWk</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053040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ways</a:t>
            </a:r>
            <a:r>
              <a:rPr lang="en-US" baseline="0" dirty="0"/>
              <a:t> to use technology to provide good personal care services in the field of cosmetology.</a:t>
            </a:r>
          </a:p>
          <a:p>
            <a:endParaRPr lang="en-US" baseline="0" dirty="0"/>
          </a:p>
          <a:p>
            <a:r>
              <a:rPr lang="en-US" baseline="0" dirty="0"/>
              <a:t>Have an up-to-date website that is functional and eye-catching. What features should be included on a website?</a:t>
            </a:r>
          </a:p>
          <a:p>
            <a:pPr marL="171450" indent="-171450">
              <a:buFont typeface="Arial" panose="020B0604020202020204" pitchFamily="34" charset="0"/>
              <a:buChar char="•"/>
            </a:pPr>
            <a:r>
              <a:rPr lang="en-US" baseline="0" dirty="0"/>
              <a:t>Address</a:t>
            </a:r>
          </a:p>
          <a:p>
            <a:pPr marL="171450" indent="-171450">
              <a:buFont typeface="Arial" panose="020B0604020202020204" pitchFamily="34" charset="0"/>
              <a:buChar char="•"/>
            </a:pPr>
            <a:r>
              <a:rPr lang="en-US" baseline="0" dirty="0"/>
              <a:t>Coupons</a:t>
            </a:r>
          </a:p>
          <a:p>
            <a:pPr marL="171450" indent="-171450">
              <a:buFont typeface="Arial" panose="020B0604020202020204" pitchFamily="34" charset="0"/>
              <a:buChar char="•"/>
            </a:pPr>
            <a:r>
              <a:rPr lang="en-US" baseline="0" dirty="0"/>
              <a:t>Gift certificates</a:t>
            </a:r>
          </a:p>
          <a:p>
            <a:pPr marL="171450" indent="-171450">
              <a:buFont typeface="Arial" panose="020B0604020202020204" pitchFamily="34" charset="0"/>
              <a:buChar char="•"/>
            </a:pPr>
            <a:r>
              <a:rPr lang="en-US" baseline="0" dirty="0"/>
              <a:t>Hours of operation</a:t>
            </a:r>
          </a:p>
          <a:p>
            <a:pPr marL="171450" indent="-171450">
              <a:buFont typeface="Arial" panose="020B0604020202020204" pitchFamily="34" charset="0"/>
              <a:buChar char="•"/>
            </a:pPr>
            <a:r>
              <a:rPr lang="en-US" baseline="0" dirty="0"/>
              <a:t>Map to the facility</a:t>
            </a:r>
          </a:p>
          <a:p>
            <a:pPr marL="171450" indent="-171450">
              <a:buFont typeface="Arial" panose="020B0604020202020204" pitchFamily="34" charset="0"/>
              <a:buChar char="•"/>
            </a:pPr>
            <a:r>
              <a:rPr lang="en-US" baseline="0" dirty="0"/>
              <a:t>Methods of payment accepted</a:t>
            </a:r>
          </a:p>
          <a:p>
            <a:pPr marL="171450" indent="-171450">
              <a:buFont typeface="Arial" panose="020B0604020202020204" pitchFamily="34" charset="0"/>
              <a:buChar char="•"/>
            </a:pPr>
            <a:r>
              <a:rPr lang="en-US" baseline="0" dirty="0"/>
              <a:t>Phone number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Pictures of different hair styles and color treatments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Policies</a:t>
            </a:r>
          </a:p>
          <a:p>
            <a:pPr marL="171450" indent="-171450">
              <a:buFont typeface="Arial" panose="020B0604020202020204" pitchFamily="34" charset="0"/>
              <a:buChar char="•"/>
            </a:pPr>
            <a:r>
              <a:rPr lang="en-US" baseline="0" dirty="0"/>
              <a:t>Services offered and prices</a:t>
            </a:r>
          </a:p>
          <a:p>
            <a:pPr marL="171450" indent="-171450">
              <a:buFont typeface="Arial" panose="020B0604020202020204" pitchFamily="34" charset="0"/>
              <a:buChar char="•"/>
            </a:pPr>
            <a:r>
              <a:rPr lang="en-US" baseline="0" dirty="0"/>
              <a:t>Specials and packages</a:t>
            </a:r>
          </a:p>
          <a:p>
            <a:pPr marL="171450" indent="-171450">
              <a:buFont typeface="Arial" panose="020B0604020202020204" pitchFamily="34" charset="0"/>
              <a:buChar char="•"/>
            </a:pPr>
            <a:r>
              <a:rPr lang="en-US" baseline="0" dirty="0"/>
              <a:t>Staff and their information</a:t>
            </a:r>
          </a:p>
          <a:p>
            <a:pPr marL="0" indent="0">
              <a:buFont typeface="Arial" panose="020B0604020202020204" pitchFamily="34" charset="0"/>
              <a:buNone/>
            </a:pPr>
            <a:endParaRPr lang="en-US" baseline="0" dirty="0"/>
          </a:p>
          <a:p>
            <a:r>
              <a:rPr lang="en-US" baseline="0" dirty="0"/>
              <a:t>Be knowledgeable about your clients and their individual needs. Take time to know and remember if your customer has dry hair, oily hair or permed hair. Offer products that are going to enhance his or her appearance. You may have a database online to record your client’s information.</a:t>
            </a:r>
          </a:p>
          <a:p>
            <a:endParaRPr lang="en-US" baseline="0" dirty="0"/>
          </a:p>
          <a:p>
            <a:r>
              <a:rPr lang="en-US" baseline="0" dirty="0"/>
              <a:t>Offer gift certificates for your personal care services. This will save your client time and energy. You may provide this service on your website.</a:t>
            </a:r>
          </a:p>
          <a:p>
            <a:endParaRPr lang="en-US" baseline="0" dirty="0"/>
          </a:p>
          <a:p>
            <a:r>
              <a:rPr lang="en-US" baseline="0" dirty="0"/>
              <a:t>Provide good customer service on the phone, at your place of business and in your client’s home. </a:t>
            </a:r>
            <a:r>
              <a:rPr lang="en-US" sz="1200" b="0" i="0" kern="1200" dirty="0">
                <a:solidFill>
                  <a:schemeClr val="tx1"/>
                </a:solidFill>
                <a:effectLst/>
                <a:latin typeface="+mn-lt"/>
                <a:ea typeface="+mn-ea"/>
                <a:cs typeface="+mn-cs"/>
              </a:rPr>
              <a:t>Train salon staff on how to greet clients over the phone and in person. Conduct thorough consultations, especially for new clients. Consultations provide stylists with information to better service the clients and offer clues to which products to recommend. Follow up every visit with a phone call,</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 note in the mail or an e-mail to ensure customer satisfaction. Address negative complaints immediately by inviting the customer back for an opportunity to make things right.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a:t>
            </a:r>
            <a:r>
              <a:rPr lang="en-US" sz="1200" b="0" i="0" kern="1200" baseline="0" dirty="0">
                <a:solidFill>
                  <a:schemeClr val="tx1"/>
                </a:solidFill>
                <a:effectLst/>
                <a:latin typeface="+mn-lt"/>
                <a:ea typeface="+mn-ea"/>
                <a:cs typeface="+mn-cs"/>
              </a:rPr>
              <a:t> your client’s convenience, p</a:t>
            </a:r>
            <a:r>
              <a:rPr lang="en-US" sz="1200" b="0" i="0" kern="1200" dirty="0">
                <a:solidFill>
                  <a:schemeClr val="tx1"/>
                </a:solidFill>
                <a:effectLst/>
                <a:latin typeface="+mn-lt"/>
                <a:ea typeface="+mn-ea"/>
                <a:cs typeface="+mn-cs"/>
              </a:rPr>
              <a:t>rovide online booking 24/7.</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Offer special occasion</a:t>
            </a:r>
            <a:r>
              <a:rPr lang="en-US" sz="1200" b="0" i="0" kern="1200" baseline="0" dirty="0">
                <a:solidFill>
                  <a:schemeClr val="tx1"/>
                </a:solidFill>
                <a:effectLst/>
                <a:latin typeface="+mn-lt"/>
                <a:ea typeface="+mn-ea"/>
                <a:cs typeface="+mn-cs"/>
              </a:rPr>
              <a:t> packages such as wedding day packages, prom packages or packages for other occasions. Display this information on your website.</a:t>
            </a:r>
            <a:endParaRPr lang="en-US" dirty="0"/>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Design your salon around a theme</a:t>
            </a:r>
            <a:r>
              <a:rPr lang="en-US" sz="1200" b="0" i="0" kern="1200" baseline="0" dirty="0">
                <a:solidFill>
                  <a:schemeClr val="tx1"/>
                </a:solidFill>
                <a:effectLst/>
                <a:latin typeface="+mn-lt"/>
                <a:ea typeface="+mn-ea"/>
                <a:cs typeface="+mn-cs"/>
              </a:rPr>
              <a:t> that makes it memorable for your clients. Pick a color scheme with two to three colors. Select furniture that has style and is functional and easy to keep clean. Place televisions in your salon to keep your clients engaged, and select programs that will interest them. Providing free Wi-Fi in your salon can be an added bonus for your clients.</a:t>
            </a:r>
          </a:p>
          <a:p>
            <a:endParaRPr lang="en-US" sz="1200" b="0" i="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2191155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You</a:t>
            </a:r>
            <a:r>
              <a:rPr lang="en-US" sz="1200" b="0" i="0" kern="1200" baseline="0" dirty="0">
                <a:solidFill>
                  <a:schemeClr val="tx1"/>
                </a:solidFill>
                <a:effectLst/>
                <a:latin typeface="+mn-lt"/>
                <a:ea typeface="+mn-ea"/>
                <a:cs typeface="+mn-cs"/>
              </a:rPr>
              <a:t> can use technology in the form of a</a:t>
            </a:r>
            <a:r>
              <a:rPr lang="en-US" sz="1200" b="0" i="0" kern="1200" dirty="0">
                <a:solidFill>
                  <a:schemeClr val="tx1"/>
                </a:solidFill>
                <a:effectLst/>
                <a:latin typeface="+mn-lt"/>
                <a:ea typeface="+mn-ea"/>
                <a:cs typeface="+mn-cs"/>
              </a:rPr>
              <a:t>dvertising you</a:t>
            </a:r>
            <a:r>
              <a:rPr lang="en-US" sz="1200" b="0" i="0" kern="1200" baseline="0" dirty="0">
                <a:solidFill>
                  <a:schemeClr val="tx1"/>
                </a:solidFill>
                <a:effectLst/>
                <a:latin typeface="+mn-lt"/>
                <a:ea typeface="+mn-ea"/>
                <a:cs typeface="+mn-cs"/>
              </a:rPr>
              <a:t> choose for your salon. Advertising can be found in:</a:t>
            </a:r>
          </a:p>
          <a:p>
            <a:pPr fontAlgn="base"/>
            <a:endParaRPr lang="en-US" sz="1200" b="0" i="0" kern="1200" baseline="0" dirty="0">
              <a:solidFill>
                <a:schemeClr val="tx1"/>
              </a:solidFill>
              <a:effectLst/>
              <a:latin typeface="+mn-lt"/>
              <a:ea typeface="+mn-ea"/>
              <a:cs typeface="+mn-cs"/>
            </a:endParaRPr>
          </a:p>
          <a:p>
            <a:pPr fontAlgn="base"/>
            <a:r>
              <a:rPr lang="en-US" sz="1200" b="0" i="0" kern="1200" baseline="0" dirty="0">
                <a:solidFill>
                  <a:schemeClr val="tx1"/>
                </a:solidFill>
                <a:effectLst/>
                <a:latin typeface="+mn-lt"/>
                <a:ea typeface="+mn-ea"/>
                <a:cs typeface="+mn-cs"/>
              </a:rPr>
              <a:t>Broadcast advertising – </a:t>
            </a:r>
            <a:r>
              <a:rPr lang="en-US" sz="1200" b="0" i="0" kern="1200" dirty="0">
                <a:solidFill>
                  <a:schemeClr val="tx1"/>
                </a:solidFill>
                <a:effectLst/>
                <a:latin typeface="+mn-lt"/>
                <a:ea typeface="+mn-ea"/>
                <a:cs typeface="+mn-cs"/>
              </a:rPr>
              <a:t>A mass-market form of communication including television and radio, broadcast advertising has, until recently, been the most dominant way to reach a large number of consumers. </a:t>
            </a:r>
            <a:r>
              <a:rPr lang="en-US" sz="1200" b="0" i="0" kern="1200" baseline="0" dirty="0">
                <a:solidFill>
                  <a:schemeClr val="tx1"/>
                </a:solidFill>
                <a:effectLst/>
                <a:latin typeface="+mn-lt"/>
                <a:ea typeface="+mn-ea"/>
                <a:cs typeface="+mn-cs"/>
              </a:rPr>
              <a:t>Television, radio and newspapers frequently provide information comparing various products and services and their sources.</a:t>
            </a:r>
          </a:p>
          <a:p>
            <a:pPr fontAlgn="base"/>
            <a:endParaRPr lang="en-US" sz="1200" b="0" i="0" kern="1200" baseline="0" dirty="0">
              <a:solidFill>
                <a:schemeClr val="tx1"/>
              </a:solidFill>
              <a:effectLst/>
              <a:latin typeface="+mn-lt"/>
              <a:ea typeface="+mn-ea"/>
              <a:cs typeface="+mn-cs"/>
            </a:endParaRPr>
          </a:p>
          <a:p>
            <a:pPr fontAlgn="base"/>
            <a:r>
              <a:rPr lang="en-US" sz="1200" b="0" i="0" kern="1200" baseline="0" dirty="0">
                <a:solidFill>
                  <a:schemeClr val="tx1"/>
                </a:solidFill>
                <a:effectLst/>
                <a:latin typeface="+mn-lt"/>
                <a:ea typeface="+mn-ea"/>
                <a:cs typeface="+mn-cs"/>
              </a:rPr>
              <a:t>Cell phone and mobile advertising – This type of advertising u</a:t>
            </a:r>
            <a:r>
              <a:rPr lang="en-US" sz="1200" b="0" i="0" kern="1200" dirty="0">
                <a:solidFill>
                  <a:schemeClr val="tx1"/>
                </a:solidFill>
                <a:effectLst/>
                <a:latin typeface="+mn-lt"/>
                <a:ea typeface="+mn-ea"/>
                <a:cs typeface="+mn-cs"/>
              </a:rPr>
              <a:t>ses cell phones, iPads, Kindles, Nooks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other portable electronic devices with Internet connectivity. Current trends in mobile advertising involve major use of social media such as Twitter and Facebook.</a:t>
            </a:r>
          </a:p>
          <a:p>
            <a:pPr fontAlgn="base"/>
            <a:endParaRPr lang="en-US" sz="1200" b="0" i="0"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Online</a:t>
            </a:r>
            <a:r>
              <a:rPr lang="en-US" sz="1200" b="0" i="0" kern="1200" baseline="0" dirty="0">
                <a:solidFill>
                  <a:schemeClr val="tx1"/>
                </a:solidFill>
                <a:effectLst/>
                <a:latin typeface="+mn-lt"/>
                <a:ea typeface="+mn-ea"/>
                <a:cs typeface="+mn-cs"/>
              </a:rPr>
              <a:t> advertising (digital) - </a:t>
            </a:r>
            <a:r>
              <a:rPr lang="en-US" sz="1200" b="0" i="0" kern="1200" dirty="0">
                <a:solidFill>
                  <a:schemeClr val="tx1"/>
                </a:solidFill>
                <a:effectLst/>
                <a:latin typeface="+mn-lt"/>
                <a:ea typeface="+mn-ea"/>
                <a:cs typeface="+mn-cs"/>
              </a:rPr>
              <a:t>If you see an advertisement via the Internet (World Wide Web), it is classified as online advertising. In fact, there are ads on most websites you visit, as they are the primary revenue driver for the Internet. </a:t>
            </a:r>
            <a:endParaRPr lang="en-US" sz="1200" b="0" i="0" kern="1200" baseline="0" dirty="0">
              <a:solidFill>
                <a:schemeClr val="tx1"/>
              </a:solidFill>
              <a:effectLst/>
              <a:latin typeface="+mn-lt"/>
              <a:ea typeface="+mn-ea"/>
              <a:cs typeface="+mn-cs"/>
            </a:endParaRPr>
          </a:p>
          <a:p>
            <a:pPr fontAlgn="base"/>
            <a:endParaRPr lang="en-US" sz="1200" b="0" i="0" kern="1200" baseline="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Outdoor advertising - Also known as out-of-home (OOH) advertising, this is a broad term that describes any type of advertising that reaches the consumer when he or she is outside of the home.</a:t>
            </a:r>
          </a:p>
          <a:p>
            <a:pPr fontAlgn="base"/>
            <a:endParaRPr lang="en-US" sz="1200" b="0" i="0" kern="1200" baseline="0" dirty="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Print advertising – </a:t>
            </a:r>
            <a:r>
              <a:rPr lang="en-US" sz="1200" b="0" i="0" kern="1200" dirty="0">
                <a:solidFill>
                  <a:schemeClr val="tx1"/>
                </a:solidFill>
                <a:effectLst/>
                <a:latin typeface="+mn-lt"/>
                <a:ea typeface="+mn-ea"/>
                <a:cs typeface="+mn-cs"/>
              </a:rPr>
              <a:t>If an advertisement is printed on paper, be it newspapers, magazines, newsletters, booklets, flyers, direct mail or anything else that would be considered a portable printed medium, it falls under the banner of print advertising.</a:t>
            </a:r>
          </a:p>
          <a:p>
            <a:pPr fontAlgn="base"/>
            <a:endParaRPr lang="en-US" sz="1200" b="0" i="0" kern="1200" baseline="0" dirty="0">
              <a:solidFill>
                <a:schemeClr val="tx1"/>
              </a:solidFill>
              <a:effectLst/>
              <a:latin typeface="+mn-lt"/>
              <a:ea typeface="+mn-ea"/>
              <a:cs typeface="+mn-cs"/>
            </a:endParaRPr>
          </a:p>
          <a:p>
            <a:pPr fontAlgn="base"/>
            <a:r>
              <a:rPr lang="en-US" sz="1200" b="0" i="0" kern="1200" baseline="0" dirty="0">
                <a:solidFill>
                  <a:schemeClr val="tx1"/>
                </a:solidFill>
                <a:effectLst/>
                <a:latin typeface="+mn-lt"/>
                <a:ea typeface="+mn-ea"/>
                <a:cs typeface="+mn-cs"/>
              </a:rPr>
              <a:t>Product placement advertising - </a:t>
            </a:r>
            <a:r>
              <a:rPr lang="en-US" sz="1200" b="0" i="0" kern="1200" dirty="0">
                <a:solidFill>
                  <a:schemeClr val="tx1"/>
                </a:solidFill>
                <a:effectLst/>
                <a:latin typeface="+mn-lt"/>
                <a:ea typeface="+mn-ea"/>
                <a:cs typeface="+mn-cs"/>
              </a:rPr>
              <a:t>In a nutshell, product placement is the promotion of branded goods and services within the context of a show or movie, rather than as an explicit advertisement.</a:t>
            </a:r>
          </a:p>
          <a:p>
            <a:pPr fontAlgn="base"/>
            <a:endParaRPr lang="en-US" sz="1200" b="0" i="0" kern="1200" baseline="0" dirty="0">
              <a:solidFill>
                <a:schemeClr val="tx1"/>
              </a:solidFill>
              <a:effectLst/>
              <a:latin typeface="+mn-lt"/>
              <a:ea typeface="+mn-ea"/>
              <a:cs typeface="+mn-cs"/>
            </a:endParaRPr>
          </a:p>
          <a:p>
            <a:pPr fontAlgn="base"/>
            <a:r>
              <a:rPr lang="en-US" sz="1200" b="0" i="0" kern="1200" baseline="0" dirty="0">
                <a:solidFill>
                  <a:schemeClr val="tx1"/>
                </a:solidFill>
                <a:effectLst/>
                <a:latin typeface="+mn-lt"/>
                <a:ea typeface="+mn-ea"/>
                <a:cs typeface="+mn-cs"/>
              </a:rPr>
              <a:t>How many methods of advertising used by salons have you seen or heard today? </a:t>
            </a:r>
          </a:p>
          <a:p>
            <a:pPr fontAlgn="base"/>
            <a:r>
              <a:rPr lang="en-US" sz="1200" b="0" i="0" kern="1200" baseline="0" dirty="0">
                <a:solidFill>
                  <a:schemeClr val="tx1"/>
                </a:solidFill>
                <a:effectLst/>
                <a:latin typeface="+mn-lt"/>
                <a:ea typeface="+mn-ea"/>
                <a:cs typeface="+mn-cs"/>
              </a:rPr>
              <a:t>What were the methods? </a:t>
            </a:r>
          </a:p>
          <a:p>
            <a:pPr fontAlgn="base"/>
            <a:r>
              <a:rPr lang="en-US" sz="1200" b="0" i="0" kern="1200" baseline="0" dirty="0">
                <a:solidFill>
                  <a:schemeClr val="tx1"/>
                </a:solidFill>
                <a:effectLst/>
                <a:latin typeface="+mn-lt"/>
                <a:ea typeface="+mn-ea"/>
                <a:cs typeface="+mn-cs"/>
              </a:rPr>
              <a:t>Did the advertising methods have an impact on you as a client? How?</a:t>
            </a:r>
          </a:p>
          <a:p>
            <a:pPr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159210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Social media marketing - </a:t>
            </a:r>
            <a:r>
              <a:rPr lang="en-US" sz="1200" b="0" i="0" kern="1200" dirty="0">
                <a:solidFill>
                  <a:schemeClr val="tx1"/>
                </a:solidFill>
                <a:effectLst/>
                <a:latin typeface="+mn-lt"/>
                <a:ea typeface="+mn-ea"/>
                <a:cs typeface="+mn-cs"/>
              </a:rPr>
              <a:t>Social media gives salons opportunities to create an ongoing conversation with customers and potential clients. Tweet openings created by last-minute cancellations. Offer discounts on hard-to-sell products and services. Create a hash tag for your specials so that clients know where to find deals. Post before and after pictures of hairstyles on Facebook. Offer one free Monday morning manicure to customers who like you on Facebook. The buzz built through word of mouth will lead to more customers.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What are some other ways a salon</a:t>
            </a:r>
            <a:r>
              <a:rPr lang="en-US" sz="1200" b="0" i="0" kern="1200" baseline="0" dirty="0">
                <a:solidFill>
                  <a:schemeClr val="tx1"/>
                </a:solidFill>
                <a:effectLst/>
                <a:latin typeface="+mn-lt"/>
                <a:ea typeface="+mn-ea"/>
                <a:cs typeface="+mn-cs"/>
              </a:rPr>
              <a:t> could use social media to promote its services?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What are some other ways a salon</a:t>
            </a:r>
            <a:r>
              <a:rPr lang="en-US" sz="1200" b="0" i="0" kern="1200" baseline="0" dirty="0">
                <a:solidFill>
                  <a:schemeClr val="tx1"/>
                </a:solidFill>
                <a:effectLst/>
                <a:latin typeface="+mn-lt"/>
                <a:ea typeface="+mn-ea"/>
                <a:cs typeface="+mn-cs"/>
              </a:rPr>
              <a:t> could use social tweets to promote its services?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What are some other ways a salon</a:t>
            </a:r>
            <a:r>
              <a:rPr lang="en-US" sz="1200" b="0" i="0" kern="1200" baseline="0" dirty="0">
                <a:solidFill>
                  <a:schemeClr val="tx1"/>
                </a:solidFill>
                <a:effectLst/>
                <a:latin typeface="+mn-lt"/>
                <a:ea typeface="+mn-ea"/>
                <a:cs typeface="+mn-cs"/>
              </a:rPr>
              <a:t> could use hash tags to promote its services?</a:t>
            </a:r>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844899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a:t>
            </a:r>
            <a:r>
              <a:rPr lang="en-US" baseline="0" dirty="0"/>
              <a:t> the use of a virtual hairstyle and makeover program, s</a:t>
            </a:r>
            <a:r>
              <a:rPr lang="en-US" dirty="0"/>
              <a:t>alons can assist clients in determining</a:t>
            </a:r>
            <a:r>
              <a:rPr lang="en-US" baseline="0" dirty="0"/>
              <a:t> a new look, make-up application or hair style.</a:t>
            </a:r>
          </a:p>
          <a:p>
            <a:endParaRPr lang="en-US" baseline="0" dirty="0"/>
          </a:p>
          <a:p>
            <a:r>
              <a:rPr lang="en-US" baseline="0" dirty="0"/>
              <a:t>Teacher note: You may opt to use the models on the website or upload a picture of yourself.</a:t>
            </a:r>
          </a:p>
          <a:p>
            <a:endParaRPr lang="en-US" baseline="0" dirty="0"/>
          </a:p>
          <a:p>
            <a:r>
              <a:rPr lang="en-US" baseline="0" dirty="0"/>
              <a:t>How is the use of this technology going to benefit clients?</a:t>
            </a:r>
          </a:p>
          <a:p>
            <a:endParaRPr lang="en-US" baseline="0" dirty="0"/>
          </a:p>
          <a:p>
            <a:r>
              <a:rPr lang="en-US" baseline="0" dirty="0"/>
              <a:t>Marie Claire</a:t>
            </a:r>
          </a:p>
          <a:p>
            <a:r>
              <a:rPr lang="en-US" baseline="0" dirty="0"/>
              <a:t>Virtual Hairstyle and Makeover</a:t>
            </a:r>
          </a:p>
          <a:p>
            <a:r>
              <a:rPr lang="en-US" dirty="0"/>
              <a:t>http://www.marieclaire.com/hair-beauty/trends/virtual-hairstyle-makeovers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814130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Permanent</a:t>
            </a:r>
            <a:r>
              <a:rPr lang="en-US" baseline="0" dirty="0"/>
              <a:t> hair styling technology - </a:t>
            </a:r>
            <a:r>
              <a:rPr lang="en-US" sz="1200" b="0" i="0" kern="1200" dirty="0">
                <a:solidFill>
                  <a:schemeClr val="tx1"/>
                </a:solidFill>
                <a:effectLst/>
                <a:latin typeface="+mn-lt"/>
                <a:ea typeface="+mn-ea"/>
                <a:cs typeface="+mn-cs"/>
              </a:rPr>
              <a:t>Over the years, a number of technological applications have been used, some seriously damaging the hair. Today, cosmetologists employ the "digital perm," which uses chemicals without using heat styling.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Fingernail technology - Cosmetologists responsible for finger and toenail care have specialized technology to assist them. While it is still a finger-by-finger or toe-by-toe procedure, cosmetologists work in a far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more sterilized area than previously and are trained to identify nail diseases and infections. They also have technically-advanced acrylic wraps and more specialized tools.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Skin care technology - Skin care cosmetologists use a variety of technologies to perform such techniques as steam extraction, chemical peels and microdermabrasion. They also perform hair removal with warm wax.</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3850017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care professionals help people with their personal appearance including styling hair, giving manicures, providing facial treatments and giving makeup advice. They also provide health and fitness training.</a:t>
            </a:r>
          </a:p>
          <a:p>
            <a:endParaRPr lang="en-US" dirty="0"/>
          </a:p>
          <a:p>
            <a:r>
              <a:rPr lang="en-US" dirty="0"/>
              <a:t>Have you ever used one or more of these personal care services? What kind of services did you receive?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3232962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16 career clusters identified by the U.S. Department of Education classify workforce preparation programs that are obtained through career and technical education.</a:t>
            </a:r>
          </a:p>
          <a:p>
            <a:r>
              <a:rPr lang="en-US" altLang="en-US" dirty="0"/>
              <a:t> </a:t>
            </a:r>
          </a:p>
          <a:p>
            <a:r>
              <a:rPr lang="en-US" altLang="en-US" dirty="0"/>
              <a:t>What cluster do you think Personal</a:t>
            </a:r>
            <a:r>
              <a:rPr lang="en-US" altLang="en-US" baseline="0" dirty="0"/>
              <a:t> Care Services</a:t>
            </a:r>
            <a:r>
              <a:rPr lang="en-US" altLang="en-US" dirty="0"/>
              <a:t> falls under?  </a:t>
            </a:r>
          </a:p>
          <a:p>
            <a:endParaRPr lang="en-US" altLang="en-US" dirty="0"/>
          </a:p>
          <a:p>
            <a:r>
              <a:rPr lang="en-US" altLang="en-US" dirty="0"/>
              <a:t>Have students read the descriptors for each cluster.</a:t>
            </a:r>
          </a:p>
          <a:p>
            <a:r>
              <a:rPr lang="en-US" altLang="en-US"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07763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Principles of Human Services</a:t>
            </a:r>
            <a:r>
              <a:rPr lang="en-US" altLang="en-US" baseline="0" dirty="0"/>
              <a:t> falls under the Human Services cluster.</a:t>
            </a:r>
          </a:p>
          <a:p>
            <a:pPr eaLnBrk="1" hangingPunct="1"/>
            <a:endParaRPr lang="en-US" altLang="en-US" dirty="0"/>
          </a:p>
          <a:p>
            <a:pPr eaLnBrk="1" hangingPunct="1"/>
            <a:r>
              <a:rPr lang="en-US" altLang="en-US" dirty="0"/>
              <a:t>As a student in Principles</a:t>
            </a:r>
            <a:r>
              <a:rPr lang="en-US" altLang="en-US" baseline="0" dirty="0"/>
              <a:t> of </a:t>
            </a:r>
            <a:r>
              <a:rPr lang="en-US" altLang="en-US" dirty="0"/>
              <a:t>Human Services, do you feel you are providing for families and serving human needs? How? It takes a unique individual to work in Human Services. There are many occupations in the cluster that pay well, but most people don’t do it for the money. They have a deep desire to help other people.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404390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Each cluster has various programs of study.</a:t>
            </a:r>
          </a:p>
          <a:p>
            <a:r>
              <a:rPr lang="en-US" altLang="en-US" dirty="0"/>
              <a:t>We have already established that Principles of Human Services is in the Human Services career cluster.</a:t>
            </a:r>
          </a:p>
          <a:p>
            <a:r>
              <a:rPr lang="en-US" altLang="en-US" dirty="0"/>
              <a:t>What program of study do you think it follows?</a:t>
            </a:r>
          </a:p>
          <a:p>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It is categorized under the </a:t>
            </a:r>
            <a:r>
              <a:rPr lang="en-US" b="1" baseline="0" dirty="0"/>
              <a:t>Early Childhood Development and Services </a:t>
            </a:r>
            <a:r>
              <a:rPr lang="en-US" baseline="0" dirty="0"/>
              <a:t>Program of Study.  However, it can be applied to Consumer Services, Counseling and Mental Health Services, Family and Community Services and Personal Care Services. Have students brainstorm how Principles of Human Services can be applied to the other  programs of study.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For this lesson, we are going to focus on Personal Care Services. According to </a:t>
            </a:r>
            <a:r>
              <a:rPr lang="en-US" baseline="0" dirty="0" err="1"/>
              <a:t>AchieveTexas</a:t>
            </a:r>
            <a:r>
              <a:rPr lang="en-US" baseline="0" dirty="0"/>
              <a:t>, the Texas Department of Licensing and Regulation maintains a database of more than 184,000 licensed cosmetologists and 23,500 salons.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945909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dirty="0"/>
              <a:t>Personal care professionals help people with their personal appearance including styling hair, giving manicures, providing facial treatments and giving makeup advice. They also provide health and fitness training. Additional occupations include:</a:t>
            </a:r>
          </a:p>
          <a:p>
            <a:pPr eaLnBrk="1" hangingPunct="1">
              <a:spcBef>
                <a:spcPct val="0"/>
              </a:spcBef>
              <a:defRPr/>
            </a:pPr>
            <a:endParaRPr lang="en-US" altLang="en-US" dirty="0"/>
          </a:p>
          <a:p>
            <a:pPr marL="171450" marR="0" indent="-171450" algn="l" defTabSz="914400" rtl="0" eaLnBrk="1" fontAlgn="auto" latinLnBrk="0" hangingPunct="1">
              <a:lnSpc>
                <a:spcPct val="100000"/>
              </a:lnSpc>
              <a:spcBef>
                <a:spcPct val="0"/>
              </a:spcBef>
              <a:spcAft>
                <a:spcPts val="0"/>
              </a:spcAft>
              <a:buClrTx/>
              <a:buSzTx/>
              <a:buFontTx/>
              <a:buChar char="•"/>
              <a:tabLst/>
              <a:defRPr/>
            </a:pPr>
            <a:r>
              <a:rPr lang="en-US" altLang="en-US" dirty="0"/>
              <a:t>Barbers</a:t>
            </a:r>
          </a:p>
          <a:p>
            <a:pPr marL="171450" marR="0" indent="-171450" algn="l" defTabSz="914400" rtl="0" eaLnBrk="1" fontAlgn="auto" latinLnBrk="0" hangingPunct="1">
              <a:lnSpc>
                <a:spcPct val="100000"/>
              </a:lnSpc>
              <a:spcBef>
                <a:spcPct val="0"/>
              </a:spcBef>
              <a:spcAft>
                <a:spcPts val="0"/>
              </a:spcAft>
              <a:buClrTx/>
              <a:buSzTx/>
              <a:buFontTx/>
              <a:buChar char="•"/>
              <a:tabLst/>
              <a:defRPr/>
            </a:pPr>
            <a:r>
              <a:rPr lang="en-US" altLang="en-US" dirty="0"/>
              <a:t>Companions</a:t>
            </a:r>
          </a:p>
          <a:p>
            <a:pPr marL="171450" marR="0" indent="-171450" algn="l" defTabSz="914400" rtl="0" eaLnBrk="1" fontAlgn="auto" latinLnBrk="0" hangingPunct="1">
              <a:lnSpc>
                <a:spcPct val="100000"/>
              </a:lnSpc>
              <a:spcBef>
                <a:spcPct val="0"/>
              </a:spcBef>
              <a:spcAft>
                <a:spcPts val="0"/>
              </a:spcAft>
              <a:buClrTx/>
              <a:buSzTx/>
              <a:buFontTx/>
              <a:buChar char="•"/>
              <a:tabLst/>
              <a:defRPr/>
            </a:pPr>
            <a:r>
              <a:rPr lang="en-US" altLang="en-US" dirty="0"/>
              <a:t>Electrologists</a:t>
            </a:r>
          </a:p>
          <a:p>
            <a:pPr marL="171450" indent="-171450" eaLnBrk="1" hangingPunct="1">
              <a:spcBef>
                <a:spcPct val="0"/>
              </a:spcBef>
              <a:buFontTx/>
              <a:buChar char="•"/>
              <a:defRPr/>
            </a:pPr>
            <a:r>
              <a:rPr lang="en-US" altLang="en-US" dirty="0"/>
              <a:t>Embalmers</a:t>
            </a:r>
          </a:p>
          <a:p>
            <a:pPr marL="171450" indent="-171450" eaLnBrk="1" hangingPunct="1">
              <a:spcBef>
                <a:spcPct val="0"/>
              </a:spcBef>
              <a:buFontTx/>
              <a:buChar char="•"/>
              <a:defRPr/>
            </a:pPr>
            <a:r>
              <a:rPr lang="en-US" altLang="en-US" dirty="0"/>
              <a:t>Funeral directors/morticians/attendants</a:t>
            </a:r>
          </a:p>
          <a:p>
            <a:pPr marL="171450" indent="-171450" eaLnBrk="1" hangingPunct="1">
              <a:spcBef>
                <a:spcPct val="0"/>
              </a:spcBef>
              <a:buFontTx/>
              <a:buChar char="•"/>
              <a:defRPr/>
            </a:pPr>
            <a:r>
              <a:rPr lang="en-US" altLang="en-US" dirty="0"/>
              <a:t>Hairdressers</a:t>
            </a:r>
            <a:r>
              <a:rPr lang="en-US" altLang="en-US" baseline="0" dirty="0"/>
              <a:t> and hairstylists</a:t>
            </a:r>
            <a:endParaRPr lang="en-US" altLang="en-US" dirty="0"/>
          </a:p>
          <a:p>
            <a:pPr marL="171450" indent="-171450" eaLnBrk="1" hangingPunct="1">
              <a:spcBef>
                <a:spcPct val="0"/>
              </a:spcBef>
              <a:buFontTx/>
              <a:buChar char="•"/>
              <a:defRPr/>
            </a:pPr>
            <a:r>
              <a:rPr lang="en-US" altLang="en-US" dirty="0"/>
              <a:t>Personal and home care aides</a:t>
            </a:r>
          </a:p>
          <a:p>
            <a:pPr marL="171450" indent="-171450" eaLnBrk="1" hangingPunct="1">
              <a:spcBef>
                <a:spcPct val="0"/>
              </a:spcBef>
              <a:buFontTx/>
              <a:buChar char="•"/>
              <a:defRPr/>
            </a:pPr>
            <a:r>
              <a:rPr lang="en-US" altLang="en-US" dirty="0"/>
              <a:t>Personal trainers</a:t>
            </a:r>
          </a:p>
          <a:p>
            <a:pPr marL="171450" indent="-171450" eaLnBrk="1" hangingPunct="1">
              <a:spcBef>
                <a:spcPct val="0"/>
              </a:spcBef>
              <a:buFontTx/>
              <a:buChar char="•"/>
              <a:defRPr/>
            </a:pPr>
            <a:r>
              <a:rPr lang="en-US" altLang="en-US" dirty="0"/>
              <a:t>Spa attendants</a:t>
            </a:r>
          </a:p>
          <a:p>
            <a:pPr marL="171450" indent="-171450" eaLnBrk="1" hangingPunct="1">
              <a:spcBef>
                <a:spcPct val="0"/>
              </a:spcBef>
              <a:buFontTx/>
              <a:buChar char="•"/>
              <a:defRPr/>
            </a:pPr>
            <a:r>
              <a:rPr lang="en-US" altLang="en-US" dirty="0"/>
              <a:t>Massage therapists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391230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According</a:t>
            </a:r>
            <a:r>
              <a:rPr lang="en-US" sz="1200" baseline="0" dirty="0"/>
              <a:t> to the Bureau of Labor Statistics, e</a:t>
            </a:r>
            <a:r>
              <a:rPr lang="en-US" sz="1200" dirty="0"/>
              <a:t>mployment in </a:t>
            </a:r>
            <a:r>
              <a:rPr lang="en-US" sz="1200" b="0" i="0" dirty="0"/>
              <a:t>personal care</a:t>
            </a:r>
            <a:r>
              <a:rPr lang="en-US" sz="1200" b="0" i="0" baseline="0" dirty="0"/>
              <a:t> </a:t>
            </a:r>
            <a:r>
              <a:rPr lang="en-US" sz="1200" b="0" i="0" dirty="0"/>
              <a:t>service</a:t>
            </a:r>
            <a:r>
              <a:rPr lang="en-US" sz="1200" dirty="0"/>
              <a:t> occupations is anticipated to grow by 27 percent over the next decade, adding more than 1.3 million jobs. What factors contribute</a:t>
            </a:r>
            <a:r>
              <a:rPr lang="en-US" sz="1200" baseline="0" dirty="0"/>
              <a:t> to this growth? </a:t>
            </a:r>
          </a:p>
          <a:p>
            <a:endParaRPr lang="en-US" sz="1200" baseline="0" dirty="0"/>
          </a:p>
          <a:p>
            <a:r>
              <a:rPr lang="en-US" sz="1200" dirty="0"/>
              <a:t>As consumers become more concerned with health, beauty and fitness, the number of cosmetic and health spas will rise, causing an increase in demand for workers in this group. The personal care and service group contains a wide variety of occupations; however, two of them—personal care aides and childcare workers—will account for nearly two-thirds of the group’s new jobs. </a:t>
            </a:r>
          </a:p>
          <a:p>
            <a:endParaRPr lang="en-US" sz="1200" dirty="0"/>
          </a:p>
          <a:p>
            <a:r>
              <a:rPr lang="en-US" sz="1200" dirty="0"/>
              <a:t>Personal and home care aides will experience increased demand as a growing number of elderly people require assistance with daily tasks.</a:t>
            </a:r>
          </a:p>
          <a:p>
            <a:endParaRPr lang="en-US" sz="1200" dirty="0"/>
          </a:p>
          <a:p>
            <a:r>
              <a:rPr lang="en-US" sz="1200" dirty="0"/>
              <a:t>What are other occupations in the personal care</a:t>
            </a:r>
            <a:r>
              <a:rPr lang="en-US" sz="1200" baseline="0" dirty="0"/>
              <a:t> </a:t>
            </a:r>
            <a:r>
              <a:rPr lang="en-US" sz="1200" dirty="0"/>
              <a:t>service industry?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979448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Teacher note: If you are at a school that does not offer</a:t>
            </a:r>
            <a:r>
              <a:rPr lang="en-US" sz="1200" b="0" i="0" kern="1200" baseline="0" dirty="0">
                <a:solidFill>
                  <a:schemeClr val="tx1"/>
                </a:solidFill>
                <a:effectLst/>
                <a:latin typeface="+mn-lt"/>
                <a:ea typeface="+mn-ea"/>
                <a:cs typeface="+mn-cs"/>
              </a:rPr>
              <a:t> cosmetology courses, go ahead and share this information with the students. This might be a good opportunity to open up a dialog with the students about interest in a cosmetology program at your school.</a:t>
            </a:r>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If</a:t>
            </a:r>
            <a:r>
              <a:rPr lang="en-US" sz="1200" b="0" i="0" kern="1200" baseline="0" dirty="0">
                <a:solidFill>
                  <a:schemeClr val="tx1"/>
                </a:solidFill>
                <a:effectLst/>
                <a:latin typeface="+mn-lt"/>
                <a:ea typeface="+mn-ea"/>
                <a:cs typeface="+mn-cs"/>
              </a:rPr>
              <a:t> you decide to enroll in the cosmetology program offered at school, there are steps you must take:</a:t>
            </a:r>
          </a:p>
          <a:p>
            <a:pPr fontAlgn="base"/>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TDLR application: Students must complete this application and pay $25.00 by money order or credit card before they can begin to use a time clock to track student hours.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Student permits: TDLR Law, Sec. 1602.266</a:t>
            </a:r>
          </a:p>
          <a:p>
            <a:pPr fontAlgn="base"/>
            <a:r>
              <a:rPr lang="en-US" sz="1200" b="0" i="0" kern="1200" dirty="0">
                <a:solidFill>
                  <a:schemeClr val="tx1"/>
                </a:solidFill>
                <a:effectLst/>
                <a:latin typeface="+mn-lt"/>
                <a:ea typeface="+mn-ea"/>
                <a:cs typeface="+mn-cs"/>
              </a:rPr>
              <a:t>The department shall require a student enrolled in a school of cosmetology in this state to hold a permit stating the student’s name and the name of the school. The permit shall be displayed in a reasonable manner at the school.</a:t>
            </a:r>
          </a:p>
          <a:p>
            <a:pPr fontAlgn="base"/>
            <a:r>
              <a:rPr lang="en-US" sz="1200" b="0" i="0" kern="1200" dirty="0">
                <a:solidFill>
                  <a:schemeClr val="tx1"/>
                </a:solidFill>
                <a:effectLst/>
                <a:latin typeface="+mn-lt"/>
                <a:ea typeface="+mn-ea"/>
                <a:cs typeface="+mn-cs"/>
              </a:rPr>
              <a:t>The department shall issue a student permit to an applicant who submits an application to the department for a student permit accompanied by the required fee.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Licensing requirements: 1500 total clock hours</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One thousand (1000) clock hours in the school</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Five hundred (500) academic hours awarded upon graduation and completion of 1000 lab/class hours</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Required practical applications</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Mastery of the written and practical state exam</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Technical skills: A small percentage (about 15%) of your success. Technical</a:t>
            </a:r>
            <a:r>
              <a:rPr lang="en-US" sz="1200" b="0" i="0" kern="1200" baseline="0" dirty="0">
                <a:solidFill>
                  <a:schemeClr val="tx1"/>
                </a:solidFill>
                <a:effectLst/>
                <a:latin typeface="+mn-lt"/>
                <a:ea typeface="+mn-ea"/>
                <a:cs typeface="+mn-cs"/>
              </a:rPr>
              <a:t> skills can include </a:t>
            </a:r>
            <a:r>
              <a:rPr lang="en-US" sz="1200" b="0" i="0" kern="1200" dirty="0">
                <a:solidFill>
                  <a:schemeClr val="tx1"/>
                </a:solidFill>
                <a:effectLst/>
                <a:latin typeface="+mn-lt"/>
                <a:ea typeface="+mn-ea"/>
                <a:cs typeface="+mn-cs"/>
              </a:rPr>
              <a:t>sterilization and sanitation procedures, hair care, nail care and skin care. </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Interpersonal (people) and communication skills – 85% of your success</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Personal image and hygiene</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Goal setting</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Reliability and punctuality</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Communication</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Sales capability</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Student assets</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Aspiration</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Teamwork</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Determination</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Dedication</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General school policies</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Clocking procedures</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Lockers</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Dress code</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Standards of conduct</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Campus student handbook or student conduct code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Course requirements</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Course of study handout</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Course outline/syllabus</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Grading policy</a:t>
            </a:r>
          </a:p>
          <a:p>
            <a:pPr marL="171450" lvl="0" indent="-171450" fontAlgn="base">
              <a:buFont typeface="Arial" panose="020B0604020202020204" pitchFamily="34" charset="0"/>
              <a:buChar char="•"/>
            </a:pPr>
            <a:r>
              <a:rPr lang="en-US" sz="1200" b="0" i="0" kern="1200" dirty="0">
                <a:solidFill>
                  <a:schemeClr val="tx1"/>
                </a:solidFill>
                <a:effectLst/>
                <a:latin typeface="+mn-lt"/>
                <a:ea typeface="+mn-ea"/>
                <a:cs typeface="+mn-cs"/>
              </a:rPr>
              <a:t>Ethical and legal conduct</a:t>
            </a:r>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945780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Operating a beauty salon isn't as relaxing as visiting one. Have you ever thought of operating your own beauty salon? What rules and regulations do you think apply to operating a beauty</a:t>
            </a:r>
            <a:r>
              <a:rPr lang="en-US" sz="1200" b="0" i="0" kern="1200" baseline="0" dirty="0">
                <a:solidFill>
                  <a:schemeClr val="tx1"/>
                </a:solidFill>
                <a:effectLst/>
                <a:latin typeface="+mn-lt"/>
                <a:ea typeface="+mn-ea"/>
                <a:cs typeface="+mn-cs"/>
              </a:rPr>
              <a:t> salon?</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Many rules and regulations apply to the industry to ensure safety, responsible business practices and compliance with the law. Rules and regulations depend on what type of beauty salon you're operating and where your business is located, as they are set by state boards and city codes. The rules for hair salons are different than those for nail salons. What are the rules for our</a:t>
            </a:r>
            <a:r>
              <a:rPr lang="en-US" sz="1200" b="0" i="0" kern="1200" baseline="0" dirty="0">
                <a:solidFill>
                  <a:schemeClr val="tx1"/>
                </a:solidFill>
                <a:effectLst/>
                <a:latin typeface="+mn-lt"/>
                <a:ea typeface="+mn-ea"/>
                <a:cs typeface="+mn-cs"/>
              </a:rPr>
              <a:t> city?</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Licensed employees - </a:t>
            </a:r>
            <a:r>
              <a:rPr lang="en-US" sz="1200" b="0" i="0" kern="1200" dirty="0">
                <a:solidFill>
                  <a:schemeClr val="tx1"/>
                </a:solidFill>
                <a:effectLst/>
                <a:latin typeface="+mn-lt"/>
                <a:ea typeface="+mn-ea"/>
                <a:cs typeface="+mn-cs"/>
              </a:rPr>
              <a:t>To ensure that your clients receive the best service, make sure your employees have the proper education and training to be qualified at their trade. Most states require beauty school graduates to pass an exam and earn a license to practice in their profession. We have already discussed the requirements for a Texas</a:t>
            </a:r>
            <a:r>
              <a:rPr lang="en-US" sz="1200" b="0" i="0" kern="1200" baseline="0" dirty="0">
                <a:solidFill>
                  <a:schemeClr val="tx1"/>
                </a:solidFill>
                <a:effectLst/>
                <a:latin typeface="+mn-lt"/>
                <a:ea typeface="+mn-ea"/>
                <a:cs typeface="+mn-cs"/>
              </a:rPr>
              <a:t> license.</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Sanitation – </a:t>
            </a:r>
            <a:r>
              <a:rPr lang="en-US" sz="1200" b="0" i="0" kern="1200" dirty="0">
                <a:solidFill>
                  <a:schemeClr val="tx1"/>
                </a:solidFill>
                <a:effectLst/>
                <a:latin typeface="+mn-lt"/>
                <a:ea typeface="+mn-ea"/>
                <a:cs typeface="+mn-cs"/>
              </a:rPr>
              <a:t>Sanitation must be a top priority for a beauty salon to meet industry and client cleanliness standards. Many bacteria can be found in salons, making certain sanitation practices standard for all types of beauty salons. Every product, appliance or tool that comes in contact with a client must be disinfected and sanitized. What</a:t>
            </a:r>
            <a:r>
              <a:rPr lang="en-US" sz="1200" b="0" i="0" kern="1200" baseline="0" dirty="0">
                <a:solidFill>
                  <a:schemeClr val="tx1"/>
                </a:solidFill>
                <a:effectLst/>
                <a:latin typeface="+mn-lt"/>
                <a:ea typeface="+mn-ea"/>
                <a:cs typeface="+mn-cs"/>
              </a:rPr>
              <a:t> are some sanitation practices you have or have not observed in a salon?</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Business license – Y</a:t>
            </a:r>
            <a:r>
              <a:rPr lang="en-US" sz="1200" b="0" i="0" kern="1200" dirty="0">
                <a:solidFill>
                  <a:schemeClr val="tx1"/>
                </a:solidFill>
                <a:effectLst/>
                <a:latin typeface="+mn-lt"/>
                <a:ea typeface="+mn-ea"/>
                <a:cs typeface="+mn-cs"/>
              </a:rPr>
              <a:t>our business must obtain the proper licenses and certificates to meet legal standards. When opening or operating a spa, you must get all the licenses required by your state.</a:t>
            </a:r>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Hazardous chemical management - </a:t>
            </a:r>
            <a:r>
              <a:rPr lang="en-US" sz="1200" b="0" i="0" kern="1200" dirty="0">
                <a:solidFill>
                  <a:schemeClr val="tx1"/>
                </a:solidFill>
                <a:effectLst/>
                <a:latin typeface="+mn-lt"/>
                <a:ea typeface="+mn-ea"/>
                <a:cs typeface="+mn-cs"/>
              </a:rPr>
              <a:t>Employers and workers can take steps to protect health when working with products that contain potentially hazardous chemicals.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454624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youtu.be/pzLIKoxwKnY"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hyperlink" Target="http://youtu.be/JkwopwmimWk"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marieclaire.com/hair-beauty/trends/virtual-hairstyle-makeover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ehow.com/how_6595829_make-flyer-beauty-salon.html" TargetMode="External"/><Relationship Id="rId2" Type="http://schemas.openxmlformats.org/officeDocument/2006/relationships/hyperlink" Target="http://www.ehow.com/list_6819694_advertising-ideas-salon-services.html" TargetMode="External"/><Relationship Id="rId1" Type="http://schemas.openxmlformats.org/officeDocument/2006/relationships/slideLayout" Target="../slideLayouts/slideLayout3.xml"/><Relationship Id="rId4" Type="http://schemas.openxmlformats.org/officeDocument/2006/relationships/hyperlink" Target="http://www.ehow.com/how_4903668_flyer-microsoft-word.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bls.gov/ooh/personal-care-and-service/home.htm" TargetMode="External"/><Relationship Id="rId7" Type="http://schemas.openxmlformats.org/officeDocument/2006/relationships/hyperlink" Target="http://www.marieclaire.com/hair-beauty/trends/virtual-hairstyle-makeovers" TargetMode="External"/><Relationship Id="rId2" Type="http://schemas.openxmlformats.org/officeDocument/2006/relationships/hyperlink" Target="http://www.achievetexas.org/2010%20Guides/71711%20Hum_comp_np.pdf" TargetMode="External"/><Relationship Id="rId1" Type="http://schemas.openxmlformats.org/officeDocument/2006/relationships/slideLayout" Target="../slideLayouts/slideLayout3.xml"/><Relationship Id="rId6" Type="http://schemas.openxmlformats.org/officeDocument/2006/relationships/hyperlink" Target="http://youtu.be/pzLIKoxwKnY" TargetMode="External"/><Relationship Id="rId5" Type="http://schemas.openxmlformats.org/officeDocument/2006/relationships/hyperlink" Target="http://www.avalonhairdesignandspa.com/" TargetMode="External"/><Relationship Id="rId4" Type="http://schemas.openxmlformats.org/officeDocument/2006/relationships/hyperlink" Target="http://www.license.state.tx.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25346" y="1292638"/>
            <a:ext cx="7462935" cy="3413772"/>
          </a:xfrm>
        </p:spPr>
        <p:txBody>
          <a:bodyPr>
            <a:normAutofit fontScale="90000"/>
          </a:bodyPr>
          <a:lstStyle/>
          <a:p>
            <a:r>
              <a:rPr lang="en-US" sz="6000" dirty="0"/>
              <a:t>Making a Difference:</a:t>
            </a:r>
            <a:br>
              <a:rPr lang="en-US" sz="6000" dirty="0"/>
            </a:br>
            <a:br>
              <a:rPr lang="en-US" sz="6000" dirty="0"/>
            </a:br>
            <a:r>
              <a:rPr lang="en-US" sz="6000" dirty="0"/>
              <a:t>Personal Care Services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A51DE-3197-4EA5-8968-9593853A1231}"/>
              </a:ext>
            </a:extLst>
          </p:cNvPr>
          <p:cNvSpPr>
            <a:spLocks noGrp="1"/>
          </p:cNvSpPr>
          <p:nvPr>
            <p:ph type="title"/>
          </p:nvPr>
        </p:nvSpPr>
        <p:spPr/>
        <p:txBody>
          <a:bodyPr/>
          <a:lstStyle/>
          <a:p>
            <a:r>
              <a:rPr lang="en-US" dirty="0"/>
              <a:t>Salon Rules and Regulations</a:t>
            </a:r>
          </a:p>
        </p:txBody>
      </p:sp>
      <p:sp>
        <p:nvSpPr>
          <p:cNvPr id="4" name="Content Placeholder 3">
            <a:extLst>
              <a:ext uri="{FF2B5EF4-FFF2-40B4-BE49-F238E27FC236}">
                <a16:creationId xmlns:a16="http://schemas.microsoft.com/office/drawing/2014/main" id="{7123C810-14D4-4C61-86A8-3D83E38AE10C}"/>
              </a:ext>
            </a:extLst>
          </p:cNvPr>
          <p:cNvSpPr>
            <a:spLocks noGrp="1"/>
          </p:cNvSpPr>
          <p:nvPr>
            <p:ph sz="half" idx="10"/>
          </p:nvPr>
        </p:nvSpPr>
        <p:spPr/>
        <p:txBody>
          <a:bodyPr/>
          <a:lstStyle/>
          <a:p>
            <a:pPr marL="342900" indent="-342900">
              <a:buClr>
                <a:schemeClr val="accent1"/>
              </a:buClr>
              <a:buFont typeface="Wingdings" panose="05000000000000000000" pitchFamily="2" charset="2"/>
              <a:buChar char="Ø"/>
            </a:pPr>
            <a:r>
              <a:rPr lang="en-US" sz="2800" dirty="0"/>
              <a:t>Licensed employees</a:t>
            </a:r>
          </a:p>
          <a:p>
            <a:pPr marL="342900" indent="-342900">
              <a:buClr>
                <a:schemeClr val="accent1"/>
              </a:buClr>
              <a:buFont typeface="Wingdings" panose="05000000000000000000" pitchFamily="2" charset="2"/>
              <a:buChar char="Ø"/>
            </a:pPr>
            <a:r>
              <a:rPr lang="en-US" sz="2800" dirty="0"/>
              <a:t>Sanitation</a:t>
            </a:r>
          </a:p>
          <a:p>
            <a:pPr marL="342900" indent="-342900">
              <a:buClr>
                <a:schemeClr val="accent1"/>
              </a:buClr>
              <a:buFont typeface="Wingdings" panose="05000000000000000000" pitchFamily="2" charset="2"/>
              <a:buChar char="Ø"/>
            </a:pPr>
            <a:r>
              <a:rPr lang="en-US" sz="2800" dirty="0"/>
              <a:t>Business license</a:t>
            </a:r>
          </a:p>
          <a:p>
            <a:pPr marL="342900" indent="-342900">
              <a:buClr>
                <a:schemeClr val="accent1"/>
              </a:buClr>
              <a:buFont typeface="Wingdings" panose="05000000000000000000" pitchFamily="2" charset="2"/>
              <a:buChar char="Ø"/>
            </a:pPr>
            <a:r>
              <a:rPr lang="en-US" sz="2800" dirty="0"/>
              <a:t>Hazardous chemical management</a:t>
            </a:r>
          </a:p>
          <a:p>
            <a:endParaRPr lang="en-US" dirty="0"/>
          </a:p>
        </p:txBody>
      </p:sp>
      <p:pic>
        <p:nvPicPr>
          <p:cNvPr id="5" name="Content Placeholder 10">
            <a:extLst>
              <a:ext uri="{FF2B5EF4-FFF2-40B4-BE49-F238E27FC236}">
                <a16:creationId xmlns:a16="http://schemas.microsoft.com/office/drawing/2014/main" id="{3C434E89-A4C6-4ACB-A8D6-08688A14F2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6412" y="1708151"/>
            <a:ext cx="4113178" cy="4266478"/>
          </a:xfrm>
          <a:prstGeom prst="rect">
            <a:avLst/>
          </a:prstGeom>
        </p:spPr>
      </p:pic>
    </p:spTree>
    <p:extLst>
      <p:ext uri="{BB962C8B-B14F-4D97-AF65-F5344CB8AC3E}">
        <p14:creationId xmlns:p14="http://schemas.microsoft.com/office/powerpoint/2010/main" val="2884692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47F1-00E5-4467-9921-E0AD7F653179}"/>
              </a:ext>
            </a:extLst>
          </p:cNvPr>
          <p:cNvSpPr>
            <a:spLocks noGrp="1"/>
          </p:cNvSpPr>
          <p:nvPr>
            <p:ph type="title"/>
          </p:nvPr>
        </p:nvSpPr>
        <p:spPr/>
        <p:txBody>
          <a:bodyPr/>
          <a:lstStyle/>
          <a:p>
            <a:r>
              <a:rPr lang="en-US" dirty="0"/>
              <a:t>Skills Needed in Cosmetology</a:t>
            </a:r>
          </a:p>
        </p:txBody>
      </p:sp>
      <p:sp>
        <p:nvSpPr>
          <p:cNvPr id="4" name="Content Placeholder 3">
            <a:extLst>
              <a:ext uri="{FF2B5EF4-FFF2-40B4-BE49-F238E27FC236}">
                <a16:creationId xmlns:a16="http://schemas.microsoft.com/office/drawing/2014/main" id="{89449810-C5DF-4B88-BF0C-BAC8E8C6F4E5}"/>
              </a:ext>
            </a:extLst>
          </p:cNvPr>
          <p:cNvSpPr>
            <a:spLocks noGrp="1"/>
          </p:cNvSpPr>
          <p:nvPr>
            <p:ph sz="half" idx="10"/>
          </p:nvPr>
        </p:nvSpPr>
        <p:spPr/>
        <p:txBody>
          <a:bodyPr/>
          <a:lstStyle/>
          <a:p>
            <a:pPr marL="457200" indent="-457200">
              <a:buClr>
                <a:schemeClr val="accent1"/>
              </a:buClr>
              <a:buFont typeface="Wingdings" panose="05000000000000000000" pitchFamily="2" charset="2"/>
              <a:buChar char="Ø"/>
            </a:pPr>
            <a:r>
              <a:rPr lang="en-US" sz="2800" dirty="0"/>
              <a:t>Communication skills</a:t>
            </a:r>
          </a:p>
          <a:p>
            <a:pPr marL="457200" indent="-457200">
              <a:buClr>
                <a:schemeClr val="accent1"/>
              </a:buClr>
              <a:buFont typeface="Wingdings" panose="05000000000000000000" pitchFamily="2" charset="2"/>
              <a:buChar char="Ø"/>
            </a:pPr>
            <a:r>
              <a:rPr lang="en-US" sz="2800" dirty="0"/>
              <a:t>Clerical development</a:t>
            </a:r>
          </a:p>
          <a:p>
            <a:pPr marL="457200" indent="-457200">
              <a:buClr>
                <a:schemeClr val="accent1"/>
              </a:buClr>
              <a:buFont typeface="Wingdings" panose="05000000000000000000" pitchFamily="2" charset="2"/>
              <a:buChar char="Ø"/>
            </a:pPr>
            <a:r>
              <a:rPr lang="en-US" sz="2800" dirty="0"/>
              <a:t>Customer service</a:t>
            </a:r>
          </a:p>
          <a:p>
            <a:pPr marL="457200" indent="-457200">
              <a:buClr>
                <a:schemeClr val="accent1"/>
              </a:buClr>
              <a:buFont typeface="Wingdings" panose="05000000000000000000" pitchFamily="2" charset="2"/>
              <a:buChar char="Ø"/>
            </a:pPr>
            <a:r>
              <a:rPr lang="en-US" sz="2800" dirty="0"/>
              <a:t>Personal qualities</a:t>
            </a:r>
          </a:p>
          <a:p>
            <a:pPr marL="457200" indent="-457200">
              <a:buClr>
                <a:schemeClr val="accent1"/>
              </a:buClr>
              <a:buFont typeface="Wingdings" panose="05000000000000000000" pitchFamily="2" charset="2"/>
              <a:buChar char="Ø"/>
            </a:pPr>
            <a:r>
              <a:rPr lang="en-US" sz="2800" dirty="0"/>
              <a:t>Salon fundamentals</a:t>
            </a:r>
          </a:p>
          <a:p>
            <a:pPr marL="457200" indent="-457200">
              <a:buClr>
                <a:schemeClr val="accent1"/>
              </a:buClr>
              <a:buFont typeface="Wingdings" panose="05000000000000000000" pitchFamily="2" charset="2"/>
              <a:buChar char="Ø"/>
            </a:pPr>
            <a:r>
              <a:rPr lang="en-US" sz="2800" dirty="0"/>
              <a:t>Salon management</a:t>
            </a:r>
          </a:p>
          <a:p>
            <a:endParaRPr lang="en-US" dirty="0"/>
          </a:p>
        </p:txBody>
      </p:sp>
      <p:pic>
        <p:nvPicPr>
          <p:cNvPr id="5" name="Content Placeholder 4">
            <a:extLst>
              <a:ext uri="{FF2B5EF4-FFF2-40B4-BE49-F238E27FC236}">
                <a16:creationId xmlns:a16="http://schemas.microsoft.com/office/drawing/2014/main" id="{DB850312-D23C-45B1-A187-CCFE4DDF0B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211" y="1655581"/>
            <a:ext cx="4934489" cy="4083885"/>
          </a:xfrm>
          <a:prstGeom prst="rect">
            <a:avLst/>
          </a:prstGeom>
        </p:spPr>
      </p:pic>
    </p:spTree>
    <p:extLst>
      <p:ext uri="{BB962C8B-B14F-4D97-AF65-F5344CB8AC3E}">
        <p14:creationId xmlns:p14="http://schemas.microsoft.com/office/powerpoint/2010/main" val="580580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EBB0-15C8-4ED8-92CA-0988943CCFFB}"/>
              </a:ext>
            </a:extLst>
          </p:cNvPr>
          <p:cNvSpPr>
            <a:spLocks noGrp="1"/>
          </p:cNvSpPr>
          <p:nvPr>
            <p:ph type="title"/>
          </p:nvPr>
        </p:nvSpPr>
        <p:spPr/>
        <p:txBody>
          <a:bodyPr/>
          <a:lstStyle/>
          <a:p>
            <a:r>
              <a:rPr lang="en-US" dirty="0"/>
              <a:t>Communication Skills Needed in Cosmetology</a:t>
            </a:r>
          </a:p>
        </p:txBody>
      </p:sp>
      <p:pic>
        <p:nvPicPr>
          <p:cNvPr id="4" name="Content Placeholder 6">
            <a:hlinkClick r:id="rId3"/>
            <a:extLst>
              <a:ext uri="{FF2B5EF4-FFF2-40B4-BE49-F238E27FC236}">
                <a16:creationId xmlns:a16="http://schemas.microsoft.com/office/drawing/2014/main" id="{99354F9A-2E8C-4586-9431-9C07638F41C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088497" y="1535521"/>
            <a:ext cx="4011830" cy="4004936"/>
          </a:xfrm>
        </p:spPr>
      </p:pic>
      <p:sp>
        <p:nvSpPr>
          <p:cNvPr id="5" name="TextBox 4">
            <a:extLst>
              <a:ext uri="{FF2B5EF4-FFF2-40B4-BE49-F238E27FC236}">
                <a16:creationId xmlns:a16="http://schemas.microsoft.com/office/drawing/2014/main" id="{3F102232-06A0-47C3-B126-210256106319}"/>
              </a:ext>
            </a:extLst>
          </p:cNvPr>
          <p:cNvSpPr txBox="1"/>
          <p:nvPr/>
        </p:nvSpPr>
        <p:spPr>
          <a:xfrm>
            <a:off x="4722812" y="5792469"/>
            <a:ext cx="2743200" cy="341632"/>
          </a:xfrm>
          <a:prstGeom prst="rect">
            <a:avLst/>
          </a:prstGeom>
          <a:noFill/>
        </p:spPr>
        <p:txBody>
          <a:bodyPr wrap="square" rtlCol="0">
            <a:spAutoFit/>
          </a:bodyPr>
          <a:lstStyle/>
          <a:p>
            <a:pPr algn="ctr">
              <a:lnSpc>
                <a:spcPct val="90000"/>
              </a:lnSpc>
            </a:pPr>
            <a:r>
              <a:rPr lang="en-US" dirty="0"/>
              <a:t>(click on picture)</a:t>
            </a:r>
          </a:p>
        </p:txBody>
      </p:sp>
    </p:spTree>
    <p:extLst>
      <p:ext uri="{BB962C8B-B14F-4D97-AF65-F5344CB8AC3E}">
        <p14:creationId xmlns:p14="http://schemas.microsoft.com/office/powerpoint/2010/main" val="1226456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ABFA1-7D4E-4565-83C8-26ED600D19A7}"/>
              </a:ext>
            </a:extLst>
          </p:cNvPr>
          <p:cNvSpPr>
            <a:spLocks noGrp="1"/>
          </p:cNvSpPr>
          <p:nvPr>
            <p:ph type="title"/>
          </p:nvPr>
        </p:nvSpPr>
        <p:spPr/>
        <p:txBody>
          <a:bodyPr/>
          <a:lstStyle/>
          <a:p>
            <a:r>
              <a:rPr lang="en-US" dirty="0"/>
              <a:t>Tips for Client Follow-Up</a:t>
            </a:r>
          </a:p>
        </p:txBody>
      </p:sp>
      <p:pic>
        <p:nvPicPr>
          <p:cNvPr id="4" name="Content Placeholder 4">
            <a:hlinkClick r:id="rId3"/>
            <a:extLst>
              <a:ext uri="{FF2B5EF4-FFF2-40B4-BE49-F238E27FC236}">
                <a16:creationId xmlns:a16="http://schemas.microsoft.com/office/drawing/2014/main" id="{F52DB415-A44D-4964-943D-D824DF2F4A5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401859" y="1402629"/>
            <a:ext cx="3388282" cy="4676157"/>
          </a:xfrm>
        </p:spPr>
      </p:pic>
      <p:sp>
        <p:nvSpPr>
          <p:cNvPr id="5" name="TextBox 4">
            <a:extLst>
              <a:ext uri="{FF2B5EF4-FFF2-40B4-BE49-F238E27FC236}">
                <a16:creationId xmlns:a16="http://schemas.microsoft.com/office/drawing/2014/main" id="{FB7A3411-812C-438E-866A-34DAA52CD908}"/>
              </a:ext>
            </a:extLst>
          </p:cNvPr>
          <p:cNvSpPr txBox="1"/>
          <p:nvPr/>
        </p:nvSpPr>
        <p:spPr>
          <a:xfrm>
            <a:off x="4871093" y="6109159"/>
            <a:ext cx="2743200" cy="341632"/>
          </a:xfrm>
          <a:prstGeom prst="rect">
            <a:avLst/>
          </a:prstGeom>
          <a:noFill/>
        </p:spPr>
        <p:txBody>
          <a:bodyPr wrap="square" rtlCol="0">
            <a:spAutoFit/>
          </a:bodyPr>
          <a:lstStyle/>
          <a:p>
            <a:pPr algn="ctr">
              <a:lnSpc>
                <a:spcPct val="90000"/>
              </a:lnSpc>
            </a:pPr>
            <a:r>
              <a:rPr lang="en-US" dirty="0"/>
              <a:t>(click on picture)</a:t>
            </a:r>
          </a:p>
        </p:txBody>
      </p:sp>
    </p:spTree>
    <p:extLst>
      <p:ext uri="{BB962C8B-B14F-4D97-AF65-F5344CB8AC3E}">
        <p14:creationId xmlns:p14="http://schemas.microsoft.com/office/powerpoint/2010/main" val="650706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27A32-63FA-4763-AA9A-28620108E9D1}"/>
              </a:ext>
            </a:extLst>
          </p:cNvPr>
          <p:cNvSpPr>
            <a:spLocks noGrp="1"/>
          </p:cNvSpPr>
          <p:nvPr>
            <p:ph type="title"/>
          </p:nvPr>
        </p:nvSpPr>
        <p:spPr>
          <a:xfrm>
            <a:off x="4599486" y="1722114"/>
            <a:ext cx="7462935" cy="3413772"/>
          </a:xfrm>
        </p:spPr>
        <p:txBody>
          <a:bodyPr/>
          <a:lstStyle/>
          <a:p>
            <a:r>
              <a:rPr lang="en-US" dirty="0"/>
              <a:t>Technology and Personal Care Services</a:t>
            </a:r>
          </a:p>
        </p:txBody>
      </p:sp>
    </p:spTree>
    <p:extLst>
      <p:ext uri="{BB962C8B-B14F-4D97-AF65-F5344CB8AC3E}">
        <p14:creationId xmlns:p14="http://schemas.microsoft.com/office/powerpoint/2010/main" val="1296278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C8B7-41BE-41AF-AE9B-496FB846C325}"/>
              </a:ext>
            </a:extLst>
          </p:cNvPr>
          <p:cNvSpPr>
            <a:spLocks noGrp="1"/>
          </p:cNvSpPr>
          <p:nvPr>
            <p:ph type="title"/>
          </p:nvPr>
        </p:nvSpPr>
        <p:spPr/>
        <p:txBody>
          <a:bodyPr/>
          <a:lstStyle/>
          <a:p>
            <a:r>
              <a:rPr lang="en-US" dirty="0"/>
              <a:t>Technology and Personal Care Services</a:t>
            </a:r>
          </a:p>
        </p:txBody>
      </p:sp>
      <p:sp>
        <p:nvSpPr>
          <p:cNvPr id="3" name="Content Placeholder 2">
            <a:extLst>
              <a:ext uri="{FF2B5EF4-FFF2-40B4-BE49-F238E27FC236}">
                <a16:creationId xmlns:a16="http://schemas.microsoft.com/office/drawing/2014/main" id="{24D506FE-D61C-4B02-A42A-C030FA2AC9E6}"/>
              </a:ext>
            </a:extLst>
          </p:cNvPr>
          <p:cNvSpPr>
            <a:spLocks noGrp="1"/>
          </p:cNvSpPr>
          <p:nvPr>
            <p:ph sz="half" idx="1"/>
          </p:nvPr>
        </p:nvSpPr>
        <p:spPr>
          <a:xfrm>
            <a:off x="740664" y="1420420"/>
            <a:ext cx="5882558" cy="4734318"/>
          </a:xfrm>
        </p:spPr>
        <p:txBody>
          <a:bodyPr/>
          <a:lstStyle/>
          <a:p>
            <a:r>
              <a:rPr lang="en-US" dirty="0"/>
              <a:t>Some ways of using technology include:</a:t>
            </a:r>
          </a:p>
          <a:p>
            <a:pPr marL="514350" indent="-514350">
              <a:buClr>
                <a:schemeClr val="accent1"/>
              </a:buClr>
              <a:buFont typeface="Wingdings" panose="05000000000000000000" pitchFamily="2" charset="2"/>
              <a:buChar char="Ø"/>
            </a:pPr>
            <a:r>
              <a:rPr lang="en-US" dirty="0"/>
              <a:t>Creating a functional website</a:t>
            </a:r>
          </a:p>
          <a:p>
            <a:pPr marL="514350" indent="-514350">
              <a:buClr>
                <a:schemeClr val="accent1"/>
              </a:buClr>
              <a:buFont typeface="Wingdings" panose="05000000000000000000" pitchFamily="2" charset="2"/>
              <a:buChar char="Ø"/>
            </a:pPr>
            <a:r>
              <a:rPr lang="en-US" dirty="0"/>
              <a:t>Offering gift certificates online</a:t>
            </a:r>
          </a:p>
          <a:p>
            <a:pPr marL="514350" indent="-514350">
              <a:buClr>
                <a:schemeClr val="accent1"/>
              </a:buClr>
              <a:buFont typeface="Wingdings" panose="05000000000000000000" pitchFamily="2" charset="2"/>
              <a:buChar char="Ø"/>
            </a:pPr>
            <a:r>
              <a:rPr lang="en-US" dirty="0"/>
              <a:t>Following up with a phone call, text, e-mail or letter</a:t>
            </a:r>
          </a:p>
          <a:p>
            <a:pPr marL="514350" indent="-514350">
              <a:buClr>
                <a:schemeClr val="accent1"/>
              </a:buClr>
              <a:buFont typeface="Wingdings" panose="05000000000000000000" pitchFamily="2" charset="2"/>
              <a:buChar char="Ø"/>
            </a:pPr>
            <a:r>
              <a:rPr lang="en-US" dirty="0"/>
              <a:t>Providing a way for your clients to book 24/7</a:t>
            </a:r>
          </a:p>
          <a:p>
            <a:pPr marL="514350" indent="-514350">
              <a:buClr>
                <a:schemeClr val="accent1"/>
              </a:buClr>
              <a:buFont typeface="Wingdings" panose="05000000000000000000" pitchFamily="2" charset="2"/>
              <a:buChar char="Ø"/>
            </a:pPr>
            <a:r>
              <a:rPr lang="en-US" dirty="0"/>
              <a:t>Providing televisions and Wi-Fi in your salon</a:t>
            </a:r>
          </a:p>
          <a:p>
            <a:endParaRPr lang="en-US" dirty="0"/>
          </a:p>
        </p:txBody>
      </p:sp>
      <p:pic>
        <p:nvPicPr>
          <p:cNvPr id="4" name="Content Placeholder 7">
            <a:extLst>
              <a:ext uri="{FF2B5EF4-FFF2-40B4-BE49-F238E27FC236}">
                <a16:creationId xmlns:a16="http://schemas.microsoft.com/office/drawing/2014/main" id="{93AF6EF4-7298-4023-85EA-020D5DDCDE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6148" y="1977081"/>
            <a:ext cx="4765188" cy="3175551"/>
          </a:xfrm>
          <a:prstGeom prst="rect">
            <a:avLst/>
          </a:prstGeom>
        </p:spPr>
      </p:pic>
    </p:spTree>
    <p:extLst>
      <p:ext uri="{BB962C8B-B14F-4D97-AF65-F5344CB8AC3E}">
        <p14:creationId xmlns:p14="http://schemas.microsoft.com/office/powerpoint/2010/main" val="2791646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15EC9-AC93-43FF-BEEF-38213785A97E}"/>
              </a:ext>
            </a:extLst>
          </p:cNvPr>
          <p:cNvSpPr>
            <a:spLocks noGrp="1"/>
          </p:cNvSpPr>
          <p:nvPr>
            <p:ph type="title"/>
          </p:nvPr>
        </p:nvSpPr>
        <p:spPr/>
        <p:txBody>
          <a:bodyPr/>
          <a:lstStyle/>
          <a:p>
            <a:r>
              <a:rPr lang="en-US" dirty="0"/>
              <a:t>Modern Methods of Advertising Your Salon</a:t>
            </a:r>
          </a:p>
        </p:txBody>
      </p:sp>
      <p:sp>
        <p:nvSpPr>
          <p:cNvPr id="3" name="Content Placeholder 2">
            <a:extLst>
              <a:ext uri="{FF2B5EF4-FFF2-40B4-BE49-F238E27FC236}">
                <a16:creationId xmlns:a16="http://schemas.microsoft.com/office/drawing/2014/main" id="{328F1561-E91A-47D4-BF07-0A12F9C3E256}"/>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defRPr/>
            </a:pPr>
            <a:r>
              <a:rPr lang="en-US" dirty="0"/>
              <a:t>Broadcast</a:t>
            </a:r>
          </a:p>
          <a:p>
            <a:pPr marL="457200" indent="-457200">
              <a:buClr>
                <a:schemeClr val="accent1"/>
              </a:buClr>
              <a:buFont typeface="Wingdings" panose="05000000000000000000" pitchFamily="2" charset="2"/>
              <a:buChar char="Ø"/>
              <a:defRPr/>
            </a:pPr>
            <a:r>
              <a:rPr lang="en-US" dirty="0"/>
              <a:t>Cell phone and mobile</a:t>
            </a:r>
          </a:p>
          <a:p>
            <a:pPr marL="457200" indent="-457200">
              <a:buClr>
                <a:schemeClr val="accent1"/>
              </a:buClr>
              <a:buFont typeface="Wingdings" panose="05000000000000000000" pitchFamily="2" charset="2"/>
              <a:buChar char="Ø"/>
              <a:defRPr/>
            </a:pPr>
            <a:r>
              <a:rPr lang="en-US" dirty="0"/>
              <a:t>Online</a:t>
            </a:r>
          </a:p>
          <a:p>
            <a:pPr marL="457200" indent="-457200">
              <a:buClr>
                <a:schemeClr val="accent1"/>
              </a:buClr>
              <a:buFont typeface="Wingdings" panose="05000000000000000000" pitchFamily="2" charset="2"/>
              <a:buChar char="Ø"/>
              <a:defRPr/>
            </a:pPr>
            <a:r>
              <a:rPr lang="en-US" dirty="0"/>
              <a:t>Outdoor </a:t>
            </a:r>
          </a:p>
          <a:p>
            <a:pPr marL="457200" indent="-457200">
              <a:buClr>
                <a:schemeClr val="accent1"/>
              </a:buClr>
              <a:buFont typeface="Wingdings" panose="05000000000000000000" pitchFamily="2" charset="2"/>
              <a:buChar char="Ø"/>
              <a:defRPr/>
            </a:pPr>
            <a:r>
              <a:rPr lang="en-US" dirty="0"/>
              <a:t>Print</a:t>
            </a:r>
          </a:p>
          <a:p>
            <a:pPr marL="457200" indent="-457200">
              <a:buClr>
                <a:schemeClr val="accent1"/>
              </a:buClr>
              <a:buFont typeface="Wingdings" panose="05000000000000000000" pitchFamily="2" charset="2"/>
              <a:buChar char="Ø"/>
              <a:defRPr/>
            </a:pPr>
            <a:r>
              <a:rPr lang="en-US" dirty="0"/>
              <a:t>Product placement</a:t>
            </a:r>
          </a:p>
          <a:p>
            <a:endParaRPr lang="en-US" dirty="0"/>
          </a:p>
        </p:txBody>
      </p:sp>
      <p:pic>
        <p:nvPicPr>
          <p:cNvPr id="4" name="Picture 3">
            <a:extLst>
              <a:ext uri="{FF2B5EF4-FFF2-40B4-BE49-F238E27FC236}">
                <a16:creationId xmlns:a16="http://schemas.microsoft.com/office/drawing/2014/main" id="{5FBC57CF-C5D2-4728-8E2E-083DEC84A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1708" y="1339114"/>
            <a:ext cx="1816618" cy="3057674"/>
          </a:xfrm>
          <a:prstGeom prst="rect">
            <a:avLst/>
          </a:prstGeom>
        </p:spPr>
      </p:pic>
      <p:pic>
        <p:nvPicPr>
          <p:cNvPr id="5" name="Picture 4">
            <a:extLst>
              <a:ext uri="{FF2B5EF4-FFF2-40B4-BE49-F238E27FC236}">
                <a16:creationId xmlns:a16="http://schemas.microsoft.com/office/drawing/2014/main" id="{44E740FC-A69F-41EE-830B-ED7EA438DC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8088" y="3429000"/>
            <a:ext cx="3988212" cy="2867841"/>
          </a:xfrm>
          <a:prstGeom prst="rect">
            <a:avLst/>
          </a:prstGeom>
        </p:spPr>
      </p:pic>
    </p:spTree>
    <p:extLst>
      <p:ext uri="{BB962C8B-B14F-4D97-AF65-F5344CB8AC3E}">
        <p14:creationId xmlns:p14="http://schemas.microsoft.com/office/powerpoint/2010/main" val="1085638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6CC54-D5D0-438D-8945-34F04D1AF402}"/>
              </a:ext>
            </a:extLst>
          </p:cNvPr>
          <p:cNvSpPr>
            <a:spLocks noGrp="1"/>
          </p:cNvSpPr>
          <p:nvPr>
            <p:ph type="title"/>
          </p:nvPr>
        </p:nvSpPr>
        <p:spPr/>
        <p:txBody>
          <a:bodyPr/>
          <a:lstStyle/>
          <a:p>
            <a:r>
              <a:rPr lang="en-US" dirty="0"/>
              <a:t>Media to Target the Client Population</a:t>
            </a:r>
          </a:p>
        </p:txBody>
      </p:sp>
      <p:sp>
        <p:nvSpPr>
          <p:cNvPr id="3" name="Content Placeholder 2">
            <a:extLst>
              <a:ext uri="{FF2B5EF4-FFF2-40B4-BE49-F238E27FC236}">
                <a16:creationId xmlns:a16="http://schemas.microsoft.com/office/drawing/2014/main" id="{7EE03627-AA52-49FA-AACA-BA75736633DF}"/>
              </a:ext>
            </a:extLst>
          </p:cNvPr>
          <p:cNvSpPr>
            <a:spLocks noGrp="1"/>
          </p:cNvSpPr>
          <p:nvPr>
            <p:ph sz="half" idx="1"/>
          </p:nvPr>
        </p:nvSpPr>
        <p:spPr/>
        <p:txBody>
          <a:bodyPr/>
          <a:lstStyle/>
          <a:p>
            <a:r>
              <a:rPr lang="en-US" dirty="0"/>
              <a:t>Social media gives salons opportunities to create an ongoing conversation with customers and potential clients.</a:t>
            </a:r>
          </a:p>
          <a:p>
            <a:endParaRPr lang="en-US" dirty="0"/>
          </a:p>
        </p:txBody>
      </p:sp>
      <p:graphicFrame>
        <p:nvGraphicFramePr>
          <p:cNvPr id="5" name="Diagram 4">
            <a:extLst>
              <a:ext uri="{FF2B5EF4-FFF2-40B4-BE49-F238E27FC236}">
                <a16:creationId xmlns:a16="http://schemas.microsoft.com/office/drawing/2014/main" id="{1DEF986F-2D5F-4C69-B7F3-88BE1DEC87E1}"/>
              </a:ext>
            </a:extLst>
          </p:cNvPr>
          <p:cNvGraphicFramePr/>
          <p:nvPr>
            <p:extLst>
              <p:ext uri="{D42A27DB-BD31-4B8C-83A1-F6EECF244321}">
                <p14:modId xmlns:p14="http://schemas.microsoft.com/office/powerpoint/2010/main" val="4117538313"/>
              </p:ext>
            </p:extLst>
          </p:nvPr>
        </p:nvGraphicFramePr>
        <p:xfrm>
          <a:off x="2055812" y="1977672"/>
          <a:ext cx="8125883" cy="4232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0650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B97D6-B6F4-4169-848B-DE4673121846}"/>
              </a:ext>
            </a:extLst>
          </p:cNvPr>
          <p:cNvSpPr>
            <a:spLocks noGrp="1"/>
          </p:cNvSpPr>
          <p:nvPr>
            <p:ph type="title"/>
          </p:nvPr>
        </p:nvSpPr>
        <p:spPr/>
        <p:txBody>
          <a:bodyPr/>
          <a:lstStyle/>
          <a:p>
            <a:r>
              <a:rPr lang="en-US" dirty="0"/>
              <a:t>Virtual Hairstyle and Makeover</a:t>
            </a:r>
          </a:p>
        </p:txBody>
      </p:sp>
      <p:pic>
        <p:nvPicPr>
          <p:cNvPr id="4" name="Content Placeholder 1">
            <a:hlinkClick r:id="rId3"/>
            <a:extLst>
              <a:ext uri="{FF2B5EF4-FFF2-40B4-BE49-F238E27FC236}">
                <a16:creationId xmlns:a16="http://schemas.microsoft.com/office/drawing/2014/main" id="{2D260252-D054-4010-A9DD-C5E96F400AB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789868" y="1600200"/>
            <a:ext cx="2609088" cy="3657600"/>
          </a:xfrm>
        </p:spPr>
      </p:pic>
      <p:sp>
        <p:nvSpPr>
          <p:cNvPr id="5" name="TextBox 4">
            <a:extLst>
              <a:ext uri="{FF2B5EF4-FFF2-40B4-BE49-F238E27FC236}">
                <a16:creationId xmlns:a16="http://schemas.microsoft.com/office/drawing/2014/main" id="{1D000A32-073D-4B4B-8CFD-E61317FC6644}"/>
              </a:ext>
            </a:extLst>
          </p:cNvPr>
          <p:cNvSpPr txBox="1"/>
          <p:nvPr/>
        </p:nvSpPr>
        <p:spPr>
          <a:xfrm>
            <a:off x="4722812" y="5403675"/>
            <a:ext cx="2743200" cy="341632"/>
          </a:xfrm>
          <a:prstGeom prst="rect">
            <a:avLst/>
          </a:prstGeom>
          <a:noFill/>
        </p:spPr>
        <p:txBody>
          <a:bodyPr wrap="square" rtlCol="0">
            <a:spAutoFit/>
          </a:bodyPr>
          <a:lstStyle/>
          <a:p>
            <a:pPr algn="ctr">
              <a:lnSpc>
                <a:spcPct val="90000"/>
              </a:lnSpc>
            </a:pPr>
            <a:r>
              <a:rPr lang="en-US" dirty="0"/>
              <a:t>(click on picture)</a:t>
            </a:r>
          </a:p>
        </p:txBody>
      </p:sp>
    </p:spTree>
    <p:extLst>
      <p:ext uri="{BB962C8B-B14F-4D97-AF65-F5344CB8AC3E}">
        <p14:creationId xmlns:p14="http://schemas.microsoft.com/office/powerpoint/2010/main" val="2958001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364E4-78F3-40D5-BE7A-D59284BC993C}"/>
              </a:ext>
            </a:extLst>
          </p:cNvPr>
          <p:cNvSpPr>
            <a:spLocks noGrp="1"/>
          </p:cNvSpPr>
          <p:nvPr>
            <p:ph type="title"/>
          </p:nvPr>
        </p:nvSpPr>
        <p:spPr/>
        <p:txBody>
          <a:bodyPr/>
          <a:lstStyle/>
          <a:p>
            <a:r>
              <a:rPr lang="en-US" dirty="0"/>
              <a:t>Technology and Cosmetology</a:t>
            </a:r>
          </a:p>
        </p:txBody>
      </p:sp>
      <p:sp>
        <p:nvSpPr>
          <p:cNvPr id="3" name="Content Placeholder 2">
            <a:extLst>
              <a:ext uri="{FF2B5EF4-FFF2-40B4-BE49-F238E27FC236}">
                <a16:creationId xmlns:a16="http://schemas.microsoft.com/office/drawing/2014/main" id="{01CD52F1-4C87-4A23-91B6-864DB25CEE1C}"/>
              </a:ext>
            </a:extLst>
          </p:cNvPr>
          <p:cNvSpPr>
            <a:spLocks noGrp="1"/>
          </p:cNvSpPr>
          <p:nvPr>
            <p:ph sz="half" idx="1"/>
          </p:nvPr>
        </p:nvSpPr>
        <p:spPr/>
        <p:txBody>
          <a:bodyPr/>
          <a:lstStyle/>
          <a:p>
            <a:pPr marL="457200" indent="-457200">
              <a:buClr>
                <a:schemeClr val="accent5"/>
              </a:buClr>
              <a:buFont typeface="Wingdings" panose="05000000000000000000" pitchFamily="2" charset="2"/>
              <a:buChar char="Ø"/>
            </a:pPr>
            <a:r>
              <a:rPr lang="en-US" sz="2800" dirty="0"/>
              <a:t>Permanent hair styling technology</a:t>
            </a:r>
          </a:p>
          <a:p>
            <a:pPr marL="457200" indent="-457200">
              <a:buClr>
                <a:schemeClr val="accent5"/>
              </a:buClr>
              <a:buFont typeface="Wingdings" panose="05000000000000000000" pitchFamily="2" charset="2"/>
              <a:buChar char="Ø"/>
            </a:pPr>
            <a:r>
              <a:rPr lang="en-US" sz="2800" dirty="0"/>
              <a:t>Fingernail technology</a:t>
            </a:r>
          </a:p>
          <a:p>
            <a:pPr marL="457200" indent="-457200">
              <a:buClr>
                <a:schemeClr val="accent5"/>
              </a:buClr>
              <a:buFont typeface="Wingdings" panose="05000000000000000000" pitchFamily="2" charset="2"/>
              <a:buChar char="Ø"/>
            </a:pPr>
            <a:r>
              <a:rPr lang="en-US" sz="2800" dirty="0"/>
              <a:t>Skin care technology</a:t>
            </a:r>
          </a:p>
          <a:p>
            <a:endParaRPr lang="en-US" dirty="0"/>
          </a:p>
        </p:txBody>
      </p:sp>
      <p:pic>
        <p:nvPicPr>
          <p:cNvPr id="4" name="Content Placeholder 8">
            <a:extLst>
              <a:ext uri="{FF2B5EF4-FFF2-40B4-BE49-F238E27FC236}">
                <a16:creationId xmlns:a16="http://schemas.microsoft.com/office/drawing/2014/main" id="{885FECF8-CD61-4350-A134-81548D632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180" y="1420420"/>
            <a:ext cx="4734318" cy="4734318"/>
          </a:xfrm>
          <a:prstGeom prst="rect">
            <a:avLst/>
          </a:prstGeom>
        </p:spPr>
      </p:pic>
    </p:spTree>
    <p:extLst>
      <p:ext uri="{BB962C8B-B14F-4D97-AF65-F5344CB8AC3E}">
        <p14:creationId xmlns:p14="http://schemas.microsoft.com/office/powerpoint/2010/main" val="3193173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155AA-09B4-498D-96DA-6CBE5604EE67}"/>
              </a:ext>
            </a:extLst>
          </p:cNvPr>
          <p:cNvSpPr>
            <a:spLocks noGrp="1"/>
          </p:cNvSpPr>
          <p:nvPr>
            <p:ph type="title"/>
          </p:nvPr>
        </p:nvSpPr>
        <p:spPr/>
        <p:txBody>
          <a:bodyPr/>
          <a:lstStyle/>
          <a:p>
            <a:r>
              <a:rPr lang="en-US" dirty="0"/>
              <a:t>Questions?</a:t>
            </a:r>
          </a:p>
        </p:txBody>
      </p:sp>
      <p:pic>
        <p:nvPicPr>
          <p:cNvPr id="4" name="Picture 3">
            <a:extLst>
              <a:ext uri="{FF2B5EF4-FFF2-40B4-BE49-F238E27FC236}">
                <a16:creationId xmlns:a16="http://schemas.microsoft.com/office/drawing/2014/main" id="{BD473D76-BCF6-42C0-822D-D310D9AD4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0886" y="1073886"/>
            <a:ext cx="4710227" cy="4710227"/>
          </a:xfrm>
          <a:prstGeom prst="rect">
            <a:avLst/>
          </a:prstGeom>
        </p:spPr>
      </p:pic>
    </p:spTree>
    <p:extLst>
      <p:ext uri="{BB962C8B-B14F-4D97-AF65-F5344CB8AC3E}">
        <p14:creationId xmlns:p14="http://schemas.microsoft.com/office/powerpoint/2010/main" val="1557253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9D6E6-DA6C-44BF-8CCE-98E376D78936}"/>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4789FE5F-A14D-44D2-BA9E-39BA1A030805}"/>
              </a:ext>
            </a:extLst>
          </p:cNvPr>
          <p:cNvSpPr>
            <a:spLocks noGrp="1"/>
          </p:cNvSpPr>
          <p:nvPr>
            <p:ph sz="half" idx="1"/>
          </p:nvPr>
        </p:nvSpPr>
        <p:spPr/>
        <p:txBody>
          <a:bodyPr/>
          <a:lstStyle/>
          <a:p>
            <a:pPr fontAlgn="base"/>
            <a:r>
              <a:rPr lang="en-US" sz="1600" dirty="0"/>
              <a:t>Articles:</a:t>
            </a:r>
          </a:p>
          <a:p>
            <a:pPr fontAlgn="base"/>
            <a:r>
              <a:rPr lang="en-US" sz="1600" dirty="0"/>
              <a:t>Advertising Ideas for Salon Services</a:t>
            </a:r>
            <a:br>
              <a:rPr lang="en-US" sz="1600" dirty="0"/>
            </a:br>
            <a:r>
              <a:rPr lang="en-US" sz="1600" dirty="0"/>
              <a:t>An effective advertising strategy is vital to making your salon a success.</a:t>
            </a:r>
            <a:br>
              <a:rPr lang="en-US" sz="1600" dirty="0"/>
            </a:br>
            <a:r>
              <a:rPr lang="en-US" sz="1600" dirty="0">
                <a:hlinkClick r:id="rId2"/>
              </a:rPr>
              <a:t>http://www.ehow.com/list_6819694_advertising-ideas-salon-services.html</a:t>
            </a:r>
            <a:endParaRPr lang="en-US" sz="1600" dirty="0"/>
          </a:p>
          <a:p>
            <a:pPr fontAlgn="base"/>
            <a:r>
              <a:rPr lang="en-US" sz="1600" dirty="0"/>
              <a:t>How To Make a Flyer for a Beauty Salon</a:t>
            </a:r>
            <a:br>
              <a:rPr lang="en-US" sz="1600" dirty="0"/>
            </a:br>
            <a:r>
              <a:rPr lang="en-US" sz="1600" dirty="0"/>
              <a:t>A flyer can help attract potential customers.</a:t>
            </a:r>
            <a:br>
              <a:rPr lang="en-US" sz="1600" dirty="0"/>
            </a:br>
            <a:r>
              <a:rPr lang="en-US" sz="1600" dirty="0">
                <a:hlinkClick r:id="rId3"/>
              </a:rPr>
              <a:t>http://www.ehow.com/how_6595829_make-flyer-beauty-salon.html</a:t>
            </a:r>
            <a:endParaRPr lang="en-US" sz="1600" dirty="0"/>
          </a:p>
          <a:p>
            <a:pPr fontAlgn="base"/>
            <a:r>
              <a:rPr lang="en-US" sz="1600" dirty="0"/>
              <a:t>How to Make a Flyer in Microsoft® Word</a:t>
            </a:r>
            <a:br>
              <a:rPr lang="en-US" sz="1600" dirty="0"/>
            </a:br>
            <a:r>
              <a:rPr lang="en-US" sz="1600" dirty="0"/>
              <a:t>Flyers are useful, low-cost advertising tools, and you can use Microsoft® Word to create flyers to your liking.</a:t>
            </a:r>
            <a:br>
              <a:rPr lang="en-US" sz="1600" dirty="0"/>
            </a:br>
            <a:r>
              <a:rPr lang="en-US" sz="1600" dirty="0">
                <a:hlinkClick r:id="rId4"/>
              </a:rPr>
              <a:t>http://www.ehow.com/how_4903668_flyer-microsoft-word.html</a:t>
            </a:r>
            <a:endParaRPr lang="en-US" sz="1600" dirty="0"/>
          </a:p>
          <a:p>
            <a:pPr fontAlgn="base"/>
            <a:r>
              <a:rPr lang="en-US" sz="1600" dirty="0"/>
              <a:t>Images:</a:t>
            </a:r>
          </a:p>
          <a:p>
            <a:pPr fontAlgn="base"/>
            <a:r>
              <a:rPr lang="en-US" sz="1600" dirty="0"/>
              <a:t>Microsoft Clip Art: Used with permission from Microsoft.</a:t>
            </a:r>
          </a:p>
          <a:p>
            <a:pPr fontAlgn="base"/>
            <a:r>
              <a:rPr lang="en-US" sz="1600" dirty="0"/>
              <a:t>Textbooks:</a:t>
            </a:r>
          </a:p>
          <a:p>
            <a:pPr fontAlgn="base"/>
            <a:r>
              <a:rPr lang="en-US" sz="1600" dirty="0" err="1"/>
              <a:t>lpert</a:t>
            </a:r>
            <a:r>
              <a:rPr lang="en-US" sz="1600" dirty="0"/>
              <a:t>, Arlene, and Milady Publishing Company. </a:t>
            </a:r>
            <a:r>
              <a:rPr lang="en-US" sz="1600" i="1" dirty="0" err="1"/>
              <a:t>Miladys</a:t>
            </a:r>
            <a:r>
              <a:rPr lang="en-US" sz="1600" i="1" dirty="0"/>
              <a:t> standard cosmetology</a:t>
            </a:r>
            <a:r>
              <a:rPr lang="en-US" sz="1600" dirty="0"/>
              <a:t> 2004. Milady Pub Corp, 2002.</a:t>
            </a:r>
          </a:p>
          <a:p>
            <a:endParaRPr lang="en-US" sz="1600" dirty="0"/>
          </a:p>
        </p:txBody>
      </p:sp>
    </p:spTree>
    <p:extLst>
      <p:ext uri="{BB962C8B-B14F-4D97-AF65-F5344CB8AC3E}">
        <p14:creationId xmlns:p14="http://schemas.microsoft.com/office/powerpoint/2010/main" val="3077497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02C98-3C31-4506-9757-2732BE0A6A5B}"/>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51DFA171-8DC2-4CC2-B665-42635AA7B890}"/>
              </a:ext>
            </a:extLst>
          </p:cNvPr>
          <p:cNvSpPr>
            <a:spLocks noGrp="1"/>
          </p:cNvSpPr>
          <p:nvPr>
            <p:ph sz="half" idx="1"/>
          </p:nvPr>
        </p:nvSpPr>
        <p:spPr/>
        <p:txBody>
          <a:bodyPr/>
          <a:lstStyle/>
          <a:p>
            <a:pPr fontAlgn="base"/>
            <a:r>
              <a:rPr lang="en-US" sz="1200" dirty="0"/>
              <a:t>Websites:</a:t>
            </a:r>
          </a:p>
          <a:p>
            <a:pPr fontAlgn="base"/>
            <a:r>
              <a:rPr lang="en-US" sz="1200" dirty="0" err="1"/>
              <a:t>AchieveTexas</a:t>
            </a:r>
            <a:r>
              <a:rPr lang="en-US" sz="1200" dirty="0"/>
              <a:t> in Action</a:t>
            </a:r>
            <a:br>
              <a:rPr lang="en-US" sz="1200" dirty="0"/>
            </a:br>
            <a:r>
              <a:rPr lang="en-US" sz="1200" dirty="0"/>
              <a:t>A college and career planning guide.</a:t>
            </a:r>
            <a:br>
              <a:rPr lang="en-US" sz="1200" dirty="0"/>
            </a:br>
            <a:r>
              <a:rPr lang="en-US" sz="1200" dirty="0">
                <a:hlinkClick r:id="rId2"/>
              </a:rPr>
              <a:t>http://www.achievetexas.org/2010%20Guides/71711%20Hum_comp_np.pdf</a:t>
            </a:r>
            <a:endParaRPr lang="en-US" sz="1200" dirty="0"/>
          </a:p>
          <a:p>
            <a:pPr fontAlgn="base"/>
            <a:r>
              <a:rPr lang="en-US" sz="1200" dirty="0"/>
              <a:t>Bureau of Labor Statistics</a:t>
            </a:r>
            <a:br>
              <a:rPr lang="en-US" sz="1200" dirty="0"/>
            </a:br>
            <a:r>
              <a:rPr lang="en-US" sz="1200" dirty="0"/>
              <a:t>Personal Care and Service Occupations</a:t>
            </a:r>
            <a:br>
              <a:rPr lang="en-US" sz="1200" dirty="0"/>
            </a:br>
            <a:r>
              <a:rPr lang="en-US" sz="1200" dirty="0">
                <a:hlinkClick r:id="rId3"/>
              </a:rPr>
              <a:t>http://www.bls.gov/ooh/personal-care-and-service/home.htm</a:t>
            </a:r>
            <a:endParaRPr lang="en-US" sz="1200" dirty="0"/>
          </a:p>
          <a:p>
            <a:pPr fontAlgn="base"/>
            <a:r>
              <a:rPr lang="en-US" sz="1200" dirty="0"/>
              <a:t>TDLR Law and rules </a:t>
            </a:r>
            <a:br>
              <a:rPr lang="en-US" sz="1200" dirty="0"/>
            </a:br>
            <a:r>
              <a:rPr lang="en-US" sz="1200" dirty="0">
                <a:hlinkClick r:id="rId4"/>
              </a:rPr>
              <a:t>http://www.license.state.tx.us</a:t>
            </a:r>
            <a:endParaRPr lang="en-US" sz="1200" dirty="0"/>
          </a:p>
          <a:p>
            <a:pPr fontAlgn="base"/>
            <a:r>
              <a:rPr lang="en-US" sz="1200" dirty="0"/>
              <a:t>YouTube™:</a:t>
            </a:r>
          </a:p>
          <a:p>
            <a:pPr fontAlgn="base"/>
            <a:r>
              <a:rPr lang="en-US" sz="1200" dirty="0"/>
              <a:t>Avalon Hair Salon</a:t>
            </a:r>
            <a:br>
              <a:rPr lang="en-US" sz="1200" dirty="0"/>
            </a:br>
            <a:r>
              <a:rPr lang="en-US" sz="1200" dirty="0"/>
              <a:t>A Paul Mitchell focus salon</a:t>
            </a:r>
            <a:br>
              <a:rPr lang="en-US" sz="1200" dirty="0"/>
            </a:br>
            <a:r>
              <a:rPr lang="en-US" sz="1200" dirty="0">
                <a:hlinkClick r:id="rId5"/>
              </a:rPr>
              <a:t>http://www.avalonhairdesignandspa.com/</a:t>
            </a:r>
            <a:endParaRPr lang="en-US" sz="1200" dirty="0"/>
          </a:p>
          <a:p>
            <a:pPr fontAlgn="base"/>
            <a:r>
              <a:rPr lang="en-US" sz="1200" dirty="0"/>
              <a:t>Five Tips for building better communication skills in the salon</a:t>
            </a:r>
            <a:br>
              <a:rPr lang="en-US" sz="1200" dirty="0"/>
            </a:br>
            <a:r>
              <a:rPr lang="en-US" sz="1200" dirty="0"/>
              <a:t>Today’s salon guests are very sophisticated and fashion aware. Here are five tips that can help build better communication in your salon behind the chair.</a:t>
            </a:r>
            <a:br>
              <a:rPr lang="en-US" sz="1200" dirty="0"/>
            </a:br>
            <a:r>
              <a:rPr lang="en-US" sz="1200" dirty="0">
                <a:hlinkClick r:id="rId6"/>
              </a:rPr>
              <a:t>http://youtu.be/pzLIKoxwKnY</a:t>
            </a:r>
            <a:endParaRPr lang="en-US" sz="1200" dirty="0"/>
          </a:p>
          <a:p>
            <a:pPr fontAlgn="base"/>
            <a:r>
              <a:rPr lang="en-US" sz="1200" dirty="0"/>
              <a:t>Marie Claire</a:t>
            </a:r>
            <a:br>
              <a:rPr lang="en-US" sz="1200" dirty="0"/>
            </a:br>
            <a:r>
              <a:rPr lang="en-US" sz="1200" dirty="0"/>
              <a:t>Virtual Hairstyle and Makeover</a:t>
            </a:r>
            <a:br>
              <a:rPr lang="en-US" sz="1200" dirty="0"/>
            </a:br>
            <a:r>
              <a:rPr lang="en-US" sz="1200" dirty="0">
                <a:hlinkClick r:id="rId7"/>
              </a:rPr>
              <a:t>http://www.marieclaire.com/hair-beauty/trends/virtual-hairstyle-makeovers</a:t>
            </a:r>
            <a:endParaRPr lang="en-US" sz="1200" dirty="0"/>
          </a:p>
          <a:p>
            <a:pPr fontAlgn="base"/>
            <a:r>
              <a:rPr lang="en-US" sz="1200" dirty="0"/>
              <a:t>Q &amp; A with Sam Villa: Tips for client follow-up</a:t>
            </a:r>
            <a:br>
              <a:rPr lang="en-US" sz="1200" dirty="0"/>
            </a:br>
            <a:r>
              <a:rPr lang="en-US" sz="1200" dirty="0"/>
              <a:t>Following up with your clients is critical, especially when you are in new stylist trying to build up your clientele base.</a:t>
            </a:r>
          </a:p>
        </p:txBody>
      </p:sp>
    </p:spTree>
    <p:extLst>
      <p:ext uri="{BB962C8B-B14F-4D97-AF65-F5344CB8AC3E}">
        <p14:creationId xmlns:p14="http://schemas.microsoft.com/office/powerpoint/2010/main" val="118688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4F481-0A23-4EA7-AFAB-E33B55062C5E}"/>
              </a:ext>
            </a:extLst>
          </p:cNvPr>
          <p:cNvSpPr>
            <a:spLocks noGrp="1"/>
          </p:cNvSpPr>
          <p:nvPr>
            <p:ph type="title"/>
          </p:nvPr>
        </p:nvSpPr>
        <p:spPr>
          <a:xfrm>
            <a:off x="2371755" y="2359577"/>
            <a:ext cx="10059452" cy="876300"/>
          </a:xfrm>
        </p:spPr>
        <p:txBody>
          <a:bodyPr/>
          <a:lstStyle/>
          <a:p>
            <a:r>
              <a:rPr lang="en-US" dirty="0"/>
              <a:t>What are personal care services?</a:t>
            </a:r>
          </a:p>
        </p:txBody>
      </p:sp>
    </p:spTree>
    <p:extLst>
      <p:ext uri="{BB962C8B-B14F-4D97-AF65-F5344CB8AC3E}">
        <p14:creationId xmlns:p14="http://schemas.microsoft.com/office/powerpoint/2010/main" val="931363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8BD3-7B74-49D9-B450-3DA9A4C6B157}"/>
              </a:ext>
            </a:extLst>
          </p:cNvPr>
          <p:cNvSpPr>
            <a:spLocks noGrp="1"/>
          </p:cNvSpPr>
          <p:nvPr>
            <p:ph type="title"/>
          </p:nvPr>
        </p:nvSpPr>
        <p:spPr/>
        <p:txBody>
          <a:bodyPr/>
          <a:lstStyle/>
          <a:p>
            <a:r>
              <a:rPr lang="en-US" dirty="0"/>
              <a:t>16 Career Clusters</a:t>
            </a:r>
          </a:p>
        </p:txBody>
      </p:sp>
      <p:pic>
        <p:nvPicPr>
          <p:cNvPr id="5" name="Picture 4" descr="A close up of text on a white background&#10;&#10;Description generated with very high confidence">
            <a:extLst>
              <a:ext uri="{FF2B5EF4-FFF2-40B4-BE49-F238E27FC236}">
                <a16:creationId xmlns:a16="http://schemas.microsoft.com/office/drawing/2014/main" id="{BB292262-BD19-4B1D-9CC3-BA4DBE948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4804" y="1568196"/>
            <a:ext cx="5166360" cy="4617720"/>
          </a:xfrm>
          <a:prstGeom prst="rect">
            <a:avLst/>
          </a:prstGeom>
        </p:spPr>
      </p:pic>
    </p:spTree>
    <p:extLst>
      <p:ext uri="{BB962C8B-B14F-4D97-AF65-F5344CB8AC3E}">
        <p14:creationId xmlns:p14="http://schemas.microsoft.com/office/powerpoint/2010/main" val="2314812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90EAD-69E2-44C5-A5A8-D699A34C8D96}"/>
              </a:ext>
            </a:extLst>
          </p:cNvPr>
          <p:cNvSpPr>
            <a:spLocks noGrp="1"/>
          </p:cNvSpPr>
          <p:nvPr>
            <p:ph type="title"/>
          </p:nvPr>
        </p:nvSpPr>
        <p:spPr/>
        <p:txBody>
          <a:bodyPr/>
          <a:lstStyle/>
          <a:p>
            <a:r>
              <a:rPr lang="en-US" dirty="0"/>
              <a:t>Human Services</a:t>
            </a:r>
          </a:p>
        </p:txBody>
      </p:sp>
      <p:pic>
        <p:nvPicPr>
          <p:cNvPr id="5" name="Content Placeholder 4">
            <a:extLst>
              <a:ext uri="{FF2B5EF4-FFF2-40B4-BE49-F238E27FC236}">
                <a16:creationId xmlns:a16="http://schemas.microsoft.com/office/drawing/2014/main" id="{AFBB3CD6-5CAD-43AB-9BDB-843F9A8368F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666229" y="2370189"/>
            <a:ext cx="4126088" cy="2117622"/>
          </a:xfrm>
        </p:spPr>
      </p:pic>
    </p:spTree>
    <p:extLst>
      <p:ext uri="{BB962C8B-B14F-4D97-AF65-F5344CB8AC3E}">
        <p14:creationId xmlns:p14="http://schemas.microsoft.com/office/powerpoint/2010/main" val="582357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AA19E-E034-463E-946F-AEE332DDDDEE}"/>
              </a:ext>
            </a:extLst>
          </p:cNvPr>
          <p:cNvSpPr>
            <a:spLocks noGrp="1"/>
          </p:cNvSpPr>
          <p:nvPr>
            <p:ph type="title"/>
          </p:nvPr>
        </p:nvSpPr>
        <p:spPr/>
        <p:txBody>
          <a:bodyPr/>
          <a:lstStyle/>
          <a:p>
            <a:r>
              <a:rPr lang="en-US" dirty="0"/>
              <a:t>Human Services Program of Study</a:t>
            </a:r>
          </a:p>
        </p:txBody>
      </p:sp>
      <p:sp>
        <p:nvSpPr>
          <p:cNvPr id="3" name="Content Placeholder 2">
            <a:extLst>
              <a:ext uri="{FF2B5EF4-FFF2-40B4-BE49-F238E27FC236}">
                <a16:creationId xmlns:a16="http://schemas.microsoft.com/office/drawing/2014/main" id="{D123EFBD-4D47-478F-B40F-FB76B914BD5E}"/>
              </a:ext>
            </a:extLst>
          </p:cNvPr>
          <p:cNvSpPr>
            <a:spLocks noGrp="1"/>
          </p:cNvSpPr>
          <p:nvPr>
            <p:ph sz="half" idx="1"/>
          </p:nvPr>
        </p:nvSpPr>
        <p:spPr>
          <a:xfrm>
            <a:off x="740664" y="1420420"/>
            <a:ext cx="7204731" cy="4734318"/>
          </a:xfrm>
        </p:spPr>
        <p:txBody>
          <a:bodyPr/>
          <a:lstStyle/>
          <a:p>
            <a:pPr lvl="1">
              <a:buFont typeface="Wingdings" panose="05000000000000000000" pitchFamily="2" charset="2"/>
              <a:buChar char="Ø"/>
            </a:pPr>
            <a:r>
              <a:rPr lang="en-US" altLang="en-US" sz="2800" dirty="0"/>
              <a:t>Consumer Services</a:t>
            </a:r>
          </a:p>
          <a:p>
            <a:pPr lvl="1">
              <a:buFont typeface="Wingdings" panose="05000000000000000000" pitchFamily="2" charset="2"/>
              <a:buChar char="Ø"/>
            </a:pPr>
            <a:r>
              <a:rPr lang="en-US" altLang="en-US" sz="2800" dirty="0"/>
              <a:t>Counseling and Mental Health Services</a:t>
            </a:r>
          </a:p>
          <a:p>
            <a:pPr lvl="1">
              <a:buFont typeface="Wingdings" panose="05000000000000000000" pitchFamily="2" charset="2"/>
              <a:buChar char="Ø"/>
            </a:pPr>
            <a:r>
              <a:rPr lang="en-US" altLang="en-US" sz="2800" dirty="0"/>
              <a:t>Early Childhood Development and Services</a:t>
            </a:r>
          </a:p>
          <a:p>
            <a:pPr lvl="1">
              <a:buFont typeface="Wingdings" panose="05000000000000000000" pitchFamily="2" charset="2"/>
              <a:buChar char="Ø"/>
            </a:pPr>
            <a:r>
              <a:rPr lang="en-US" altLang="en-US" sz="2800" dirty="0"/>
              <a:t>Family and Community Services</a:t>
            </a:r>
          </a:p>
          <a:p>
            <a:pPr lvl="1">
              <a:buFont typeface="Wingdings" panose="05000000000000000000" pitchFamily="2" charset="2"/>
              <a:buChar char="Ø"/>
            </a:pPr>
            <a:r>
              <a:rPr lang="en-US" altLang="en-US" sz="2800" dirty="0"/>
              <a:t>Personal Care Services</a:t>
            </a:r>
          </a:p>
          <a:p>
            <a:endParaRPr lang="en-US" dirty="0"/>
          </a:p>
        </p:txBody>
      </p:sp>
      <p:sp>
        <p:nvSpPr>
          <p:cNvPr id="4" name="Oval 3">
            <a:extLst>
              <a:ext uri="{FF2B5EF4-FFF2-40B4-BE49-F238E27FC236}">
                <a16:creationId xmlns:a16="http://schemas.microsoft.com/office/drawing/2014/main" id="{6DD29F4E-90BF-4733-894F-84EBD12ABF0C}"/>
              </a:ext>
            </a:extLst>
          </p:cNvPr>
          <p:cNvSpPr/>
          <p:nvPr/>
        </p:nvSpPr>
        <p:spPr>
          <a:xfrm>
            <a:off x="441195" y="3881049"/>
            <a:ext cx="4909281" cy="876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5" name="Picture 4">
            <a:extLst>
              <a:ext uri="{FF2B5EF4-FFF2-40B4-BE49-F238E27FC236}">
                <a16:creationId xmlns:a16="http://schemas.microsoft.com/office/drawing/2014/main" id="{F13E4DAE-356E-417A-BD31-9F9CFA2A34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4316" y="1970966"/>
            <a:ext cx="3776321" cy="3820166"/>
          </a:xfrm>
          <a:prstGeom prst="rect">
            <a:avLst/>
          </a:prstGeom>
        </p:spPr>
      </p:pic>
    </p:spTree>
    <p:extLst>
      <p:ext uri="{BB962C8B-B14F-4D97-AF65-F5344CB8AC3E}">
        <p14:creationId xmlns:p14="http://schemas.microsoft.com/office/powerpoint/2010/main" val="437866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3CBC8-4ACF-4B63-BAFE-287FD51C308A}"/>
              </a:ext>
            </a:extLst>
          </p:cNvPr>
          <p:cNvSpPr>
            <a:spLocks noGrp="1"/>
          </p:cNvSpPr>
          <p:nvPr>
            <p:ph type="title"/>
          </p:nvPr>
        </p:nvSpPr>
        <p:spPr/>
        <p:txBody>
          <a:bodyPr/>
          <a:lstStyle/>
          <a:p>
            <a:r>
              <a:rPr lang="en-US" dirty="0"/>
              <a:t>Personal Care Services</a:t>
            </a:r>
          </a:p>
        </p:txBody>
      </p:sp>
      <p:sp>
        <p:nvSpPr>
          <p:cNvPr id="3" name="Content Placeholder 2">
            <a:extLst>
              <a:ext uri="{FF2B5EF4-FFF2-40B4-BE49-F238E27FC236}">
                <a16:creationId xmlns:a16="http://schemas.microsoft.com/office/drawing/2014/main" id="{A84966EF-1F34-4DC8-99FD-C37DE73D11B6}"/>
              </a:ext>
            </a:extLst>
          </p:cNvPr>
          <p:cNvSpPr>
            <a:spLocks noGrp="1"/>
          </p:cNvSpPr>
          <p:nvPr>
            <p:ph sz="half" idx="1"/>
          </p:nvPr>
        </p:nvSpPr>
        <p:spPr/>
        <p:txBody>
          <a:bodyPr/>
          <a:lstStyle/>
          <a:p>
            <a:pPr marL="342900" indent="-342900">
              <a:buClr>
                <a:schemeClr val="accent1"/>
              </a:buClr>
              <a:buFont typeface="Wingdings" panose="05000000000000000000" pitchFamily="2" charset="2"/>
              <a:buChar char="Ø"/>
              <a:defRPr/>
            </a:pPr>
            <a:r>
              <a:rPr lang="en-US" sz="2400" dirty="0"/>
              <a:t>Cosmetologists</a:t>
            </a:r>
          </a:p>
          <a:p>
            <a:pPr marL="342900" indent="-342900">
              <a:buClr>
                <a:schemeClr val="accent1"/>
              </a:buClr>
              <a:buFont typeface="Wingdings" panose="05000000000000000000" pitchFamily="2" charset="2"/>
              <a:buChar char="Ø"/>
              <a:defRPr/>
            </a:pPr>
            <a:r>
              <a:rPr lang="en-US" sz="2400" dirty="0"/>
              <a:t>Electrolysis Technicians</a:t>
            </a:r>
          </a:p>
          <a:p>
            <a:pPr marL="342900" indent="-342900">
              <a:buClr>
                <a:schemeClr val="accent1"/>
              </a:buClr>
              <a:buFont typeface="Wingdings" panose="05000000000000000000" pitchFamily="2" charset="2"/>
              <a:buChar char="Ø"/>
              <a:defRPr/>
            </a:pPr>
            <a:r>
              <a:rPr lang="en-US" sz="2400" dirty="0"/>
              <a:t>Funeral Directors/Morticians</a:t>
            </a:r>
          </a:p>
          <a:p>
            <a:pPr marL="342900" indent="-342900">
              <a:buClr>
                <a:schemeClr val="accent1"/>
              </a:buClr>
              <a:buFont typeface="Wingdings" panose="05000000000000000000" pitchFamily="2" charset="2"/>
              <a:buChar char="Ø"/>
              <a:defRPr/>
            </a:pPr>
            <a:r>
              <a:rPr lang="en-US" sz="2400" dirty="0"/>
              <a:t>Nail Technicians, Manicurists and Pedicurists</a:t>
            </a:r>
          </a:p>
          <a:p>
            <a:pPr marL="342900" indent="-342900">
              <a:buClr>
                <a:schemeClr val="accent1"/>
              </a:buClr>
              <a:buFont typeface="Wingdings" panose="05000000000000000000" pitchFamily="2" charset="2"/>
              <a:buChar char="Ø"/>
              <a:defRPr/>
            </a:pPr>
            <a:r>
              <a:rPr lang="en-US" sz="2400" dirty="0"/>
              <a:t>Skin Care Specialists/Estheticians</a:t>
            </a:r>
          </a:p>
          <a:p>
            <a:endParaRPr lang="en-US" dirty="0"/>
          </a:p>
        </p:txBody>
      </p:sp>
      <p:pic>
        <p:nvPicPr>
          <p:cNvPr id="4" name="Picture 2" descr="C:\Users\Kelli\AppData\Local\Microsoft\Windows\Temporary Internet Files\Content.IE5\A8DZ58KQ\MC900149689[1].wmf">
            <a:extLst>
              <a:ext uri="{FF2B5EF4-FFF2-40B4-BE49-F238E27FC236}">
                <a16:creationId xmlns:a16="http://schemas.microsoft.com/office/drawing/2014/main" id="{37ACAE54-C56D-4D56-B62D-9CC2E51F67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9291" y="1968700"/>
            <a:ext cx="4043915" cy="363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0967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A8377-9E20-42F5-9A5A-3CD9109051E3}"/>
              </a:ext>
            </a:extLst>
          </p:cNvPr>
          <p:cNvSpPr>
            <a:spLocks noGrp="1"/>
          </p:cNvSpPr>
          <p:nvPr>
            <p:ph type="title"/>
          </p:nvPr>
        </p:nvSpPr>
        <p:spPr/>
        <p:txBody>
          <a:bodyPr/>
          <a:lstStyle/>
          <a:p>
            <a:r>
              <a:rPr lang="en-US" dirty="0"/>
              <a:t>Careers in Personal Care Services</a:t>
            </a:r>
          </a:p>
        </p:txBody>
      </p:sp>
      <p:sp>
        <p:nvSpPr>
          <p:cNvPr id="3" name="Content Placeholder 2">
            <a:extLst>
              <a:ext uri="{FF2B5EF4-FFF2-40B4-BE49-F238E27FC236}">
                <a16:creationId xmlns:a16="http://schemas.microsoft.com/office/drawing/2014/main" id="{706731C4-0ECC-4822-81EC-5401AE8BD258}"/>
              </a:ext>
            </a:extLst>
          </p:cNvPr>
          <p:cNvSpPr>
            <a:spLocks noGrp="1"/>
          </p:cNvSpPr>
          <p:nvPr>
            <p:ph sz="half" idx="1"/>
          </p:nvPr>
        </p:nvSpPr>
        <p:spPr>
          <a:xfrm>
            <a:off x="740664" y="1420420"/>
            <a:ext cx="5746633" cy="4734318"/>
          </a:xfrm>
        </p:spPr>
        <p:txBody>
          <a:bodyPr/>
          <a:lstStyle/>
          <a:p>
            <a:pPr marL="457200" indent="-457200">
              <a:buClr>
                <a:schemeClr val="accent1"/>
              </a:buClr>
              <a:buFont typeface="Wingdings" panose="05000000000000000000" pitchFamily="2" charset="2"/>
              <a:buChar char="Ø"/>
            </a:pPr>
            <a:r>
              <a:rPr lang="en-US" dirty="0"/>
              <a:t>Employment in this area is anticipated to grow by 27 percent over the next decade.</a:t>
            </a:r>
          </a:p>
          <a:p>
            <a:pPr marL="457200" indent="-457200">
              <a:buClr>
                <a:schemeClr val="accent1"/>
              </a:buClr>
              <a:buFont typeface="Wingdings" panose="05000000000000000000" pitchFamily="2" charset="2"/>
              <a:buChar char="Ø"/>
            </a:pPr>
            <a:r>
              <a:rPr lang="en-US" dirty="0"/>
              <a:t>This growth will add more than 1.3 million jobs</a:t>
            </a:r>
          </a:p>
          <a:p>
            <a:endParaRPr lang="en-US" dirty="0"/>
          </a:p>
        </p:txBody>
      </p:sp>
      <p:pic>
        <p:nvPicPr>
          <p:cNvPr id="4" name="Picture 3" descr="shutterstock_71121340.jpg">
            <a:extLst>
              <a:ext uri="{FF2B5EF4-FFF2-40B4-BE49-F238E27FC236}">
                <a16:creationId xmlns:a16="http://schemas.microsoft.com/office/drawing/2014/main" id="{919AC577-1C53-4C5C-A222-42F668268F73}"/>
              </a:ext>
            </a:extLst>
          </p:cNvPr>
          <p:cNvPicPr>
            <a:picLocks noChangeAspect="1"/>
          </p:cNvPicPr>
          <p:nvPr/>
        </p:nvPicPr>
        <p:blipFill>
          <a:blip r:embed="rId3" cstate="print"/>
          <a:stretch>
            <a:fillRect/>
          </a:stretch>
        </p:blipFill>
        <p:spPr>
          <a:xfrm>
            <a:off x="6671061" y="2136922"/>
            <a:ext cx="4949496" cy="3301314"/>
          </a:xfrm>
          <a:prstGeom prst="rect">
            <a:avLst/>
          </a:prstGeom>
        </p:spPr>
      </p:pic>
    </p:spTree>
    <p:extLst>
      <p:ext uri="{BB962C8B-B14F-4D97-AF65-F5344CB8AC3E}">
        <p14:creationId xmlns:p14="http://schemas.microsoft.com/office/powerpoint/2010/main" val="1066616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0562B-3717-4F40-9B2B-DB6CB57F3FD2}"/>
              </a:ext>
            </a:extLst>
          </p:cNvPr>
          <p:cNvSpPr>
            <a:spLocks noGrp="1"/>
          </p:cNvSpPr>
          <p:nvPr>
            <p:ph type="title"/>
          </p:nvPr>
        </p:nvSpPr>
        <p:spPr/>
        <p:txBody>
          <a:bodyPr/>
          <a:lstStyle/>
          <a:p>
            <a:r>
              <a:rPr lang="en-US" dirty="0"/>
              <a:t>Texas Department of Licensing and Regulation (TLDR) Requirements</a:t>
            </a:r>
          </a:p>
        </p:txBody>
      </p:sp>
      <p:sp>
        <p:nvSpPr>
          <p:cNvPr id="3" name="Content Placeholder 2">
            <a:extLst>
              <a:ext uri="{FF2B5EF4-FFF2-40B4-BE49-F238E27FC236}">
                <a16:creationId xmlns:a16="http://schemas.microsoft.com/office/drawing/2014/main" id="{90CEEBFD-1DD5-449A-BAA3-BCED6FC7B455}"/>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General school policies</a:t>
            </a:r>
          </a:p>
          <a:p>
            <a:pPr marL="457200" indent="-457200">
              <a:buClr>
                <a:schemeClr val="accent1"/>
              </a:buClr>
              <a:buFont typeface="Wingdings" panose="05000000000000000000" pitchFamily="2" charset="2"/>
              <a:buChar char="Ø"/>
            </a:pPr>
            <a:r>
              <a:rPr lang="en-US" dirty="0"/>
              <a:t>Course requirements</a:t>
            </a:r>
          </a:p>
          <a:p>
            <a:pPr marL="457200" indent="-457200">
              <a:buClr>
                <a:schemeClr val="accent1"/>
              </a:buClr>
              <a:buFont typeface="Wingdings" panose="05000000000000000000" pitchFamily="2" charset="2"/>
              <a:buChar char="Ø"/>
            </a:pPr>
            <a:r>
              <a:rPr lang="en-US" dirty="0"/>
              <a:t>Ethical and legal conduct</a:t>
            </a:r>
          </a:p>
          <a:p>
            <a:endParaRPr lang="en-US" dirty="0"/>
          </a:p>
        </p:txBody>
      </p:sp>
      <p:sp>
        <p:nvSpPr>
          <p:cNvPr id="4" name="Content Placeholder 3">
            <a:extLst>
              <a:ext uri="{FF2B5EF4-FFF2-40B4-BE49-F238E27FC236}">
                <a16:creationId xmlns:a16="http://schemas.microsoft.com/office/drawing/2014/main" id="{F8F2535A-E79F-4B88-B8E3-48225C19696B}"/>
              </a:ext>
            </a:extLst>
          </p:cNvPr>
          <p:cNvSpPr>
            <a:spLocks noGrp="1"/>
          </p:cNvSpPr>
          <p:nvPr>
            <p:ph sz="half" idx="10"/>
          </p:nvPr>
        </p:nvSpPr>
        <p:spPr/>
        <p:txBody>
          <a:bodyPr/>
          <a:lstStyle/>
          <a:p>
            <a:pPr marL="457200" indent="-457200">
              <a:buClr>
                <a:schemeClr val="accent1"/>
              </a:buClr>
              <a:buFont typeface="Wingdings" panose="05000000000000000000" pitchFamily="2" charset="2"/>
              <a:buChar char="Ø"/>
            </a:pPr>
            <a:r>
              <a:rPr lang="en-US" dirty="0"/>
              <a:t>TDLR application</a:t>
            </a:r>
          </a:p>
          <a:p>
            <a:pPr marL="457200" indent="-457200">
              <a:buClr>
                <a:schemeClr val="accent1"/>
              </a:buClr>
              <a:buFont typeface="Wingdings" panose="05000000000000000000" pitchFamily="2" charset="2"/>
              <a:buChar char="Ø"/>
            </a:pPr>
            <a:r>
              <a:rPr lang="en-US" dirty="0"/>
              <a:t>Student permits</a:t>
            </a:r>
          </a:p>
          <a:p>
            <a:pPr marL="457200" indent="-457200">
              <a:buClr>
                <a:schemeClr val="accent1"/>
              </a:buClr>
              <a:buFont typeface="Wingdings" panose="05000000000000000000" pitchFamily="2" charset="2"/>
              <a:buChar char="Ø"/>
            </a:pPr>
            <a:r>
              <a:rPr lang="en-US" dirty="0"/>
              <a:t>Licensing requirements</a:t>
            </a:r>
          </a:p>
          <a:p>
            <a:pPr marL="457200" indent="-457200">
              <a:buClr>
                <a:schemeClr val="accent1"/>
              </a:buClr>
              <a:buFont typeface="Wingdings" panose="05000000000000000000" pitchFamily="2" charset="2"/>
              <a:buChar char="Ø"/>
            </a:pPr>
            <a:r>
              <a:rPr lang="en-US" dirty="0"/>
              <a:t>Technical skills</a:t>
            </a:r>
          </a:p>
          <a:p>
            <a:pPr marL="457200" indent="-457200">
              <a:buClr>
                <a:schemeClr val="accent1"/>
              </a:buClr>
              <a:buFont typeface="Wingdings" panose="05000000000000000000" pitchFamily="2" charset="2"/>
              <a:buChar char="Ø"/>
            </a:pPr>
            <a:r>
              <a:rPr lang="en-US" dirty="0"/>
              <a:t>Interpersonal skills</a:t>
            </a:r>
          </a:p>
          <a:p>
            <a:pPr marL="457200" indent="-457200">
              <a:buClr>
                <a:schemeClr val="accent1"/>
              </a:buClr>
              <a:buFont typeface="Wingdings" panose="05000000000000000000" pitchFamily="2" charset="2"/>
              <a:buChar char="Ø"/>
            </a:pPr>
            <a:r>
              <a:rPr lang="en-US" dirty="0"/>
              <a:t>Communication skills</a:t>
            </a:r>
          </a:p>
          <a:p>
            <a:pPr marL="457200" indent="-457200">
              <a:buClr>
                <a:schemeClr val="accent1"/>
              </a:buClr>
              <a:buFont typeface="Wingdings" panose="05000000000000000000" pitchFamily="2" charset="2"/>
              <a:buChar char="Ø"/>
            </a:pPr>
            <a:r>
              <a:rPr lang="en-US" dirty="0"/>
              <a:t>Student assets</a:t>
            </a:r>
          </a:p>
          <a:p>
            <a:endParaRPr lang="en-US" dirty="0"/>
          </a:p>
        </p:txBody>
      </p:sp>
      <p:pic>
        <p:nvPicPr>
          <p:cNvPr id="5" name="Picture 4">
            <a:extLst>
              <a:ext uri="{FF2B5EF4-FFF2-40B4-BE49-F238E27FC236}">
                <a16:creationId xmlns:a16="http://schemas.microsoft.com/office/drawing/2014/main" id="{790DD63C-59A6-43E8-B3EB-CDE88D6182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0884" y="3033795"/>
            <a:ext cx="2099171" cy="3151835"/>
          </a:xfrm>
          <a:prstGeom prst="rect">
            <a:avLst/>
          </a:prstGeom>
        </p:spPr>
      </p:pic>
    </p:spTree>
    <p:extLst>
      <p:ext uri="{BB962C8B-B14F-4D97-AF65-F5344CB8AC3E}">
        <p14:creationId xmlns:p14="http://schemas.microsoft.com/office/powerpoint/2010/main" val="1816770208"/>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schemas.microsoft.com/office/infopath/2007/PartnerControls"/>
    <ds:schemaRef ds:uri="http://schemas.microsoft.com/office/2006/metadata/properties"/>
    <ds:schemaRef ds:uri="http://purl.org/dc/dcmitype/"/>
    <ds:schemaRef ds:uri="http://www.w3.org/XML/1998/namespace"/>
    <ds:schemaRef ds:uri="http://schemas.openxmlformats.org/package/2006/metadata/core-properties"/>
    <ds:schemaRef ds:uri="http://purl.org/dc/elements/1.1/"/>
    <ds:schemaRef ds:uri="05d88611-e516-4d1a-b12e-39107e78b3d0"/>
    <ds:schemaRef ds:uri="http://schemas.microsoft.com/office/2006/documentManagement/types"/>
    <ds:schemaRef ds:uri="56ea17bb-c96d-4826-b465-01eec0dd23dd"/>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70</TotalTime>
  <Words>2423</Words>
  <Application>Microsoft Office PowerPoint</Application>
  <PresentationFormat>Widescreen</PresentationFormat>
  <Paragraphs>297</Paragraphs>
  <Slides>22</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.AppleSystemUIFont</vt:lpstr>
      <vt:lpstr>Arial</vt:lpstr>
      <vt:lpstr>Calibri</vt:lpstr>
      <vt:lpstr>Open Sans</vt:lpstr>
      <vt:lpstr>Open Sans SemiBold</vt:lpstr>
      <vt:lpstr>Wingdings</vt:lpstr>
      <vt:lpstr>2_Office Theme</vt:lpstr>
      <vt:lpstr>3_Office Theme</vt:lpstr>
      <vt:lpstr>Making a Difference:  Personal Care Services</vt:lpstr>
      <vt:lpstr>PowerPoint Presentation</vt:lpstr>
      <vt:lpstr>What are personal care services?</vt:lpstr>
      <vt:lpstr>16 Career Clusters</vt:lpstr>
      <vt:lpstr>Human Services</vt:lpstr>
      <vt:lpstr>Human Services Program of Study</vt:lpstr>
      <vt:lpstr>Personal Care Services</vt:lpstr>
      <vt:lpstr>Careers in Personal Care Services</vt:lpstr>
      <vt:lpstr>Texas Department of Licensing and Regulation (TLDR) Requirements</vt:lpstr>
      <vt:lpstr>Salon Rules and Regulations</vt:lpstr>
      <vt:lpstr>Skills Needed in Cosmetology</vt:lpstr>
      <vt:lpstr>Communication Skills Needed in Cosmetology</vt:lpstr>
      <vt:lpstr>Tips for Client Follow-Up</vt:lpstr>
      <vt:lpstr>Technology and Personal Care Services</vt:lpstr>
      <vt:lpstr>Technology and Personal Care Services</vt:lpstr>
      <vt:lpstr>Modern Methods of Advertising Your Salon</vt:lpstr>
      <vt:lpstr>Media to Target the Client Population</vt:lpstr>
      <vt:lpstr>Virtual Hairstyle and Makeover</vt:lpstr>
      <vt:lpstr>Technology and Cosmetology</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8</cp:revision>
  <cp:lastPrinted>2017-07-07T16:17:37Z</cp:lastPrinted>
  <dcterms:created xsi:type="dcterms:W3CDTF">2017-07-11T23:58:30Z</dcterms:created>
  <dcterms:modified xsi:type="dcterms:W3CDTF">2017-11-17T21:16:02Z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