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handoutMasterIdLst>
    <p:handoutMasterId r:id="rId19"/>
  </p:handoutMasterIdLst>
  <p:sldIdLst>
    <p:sldId id="322" r:id="rId6"/>
    <p:sldId id="319" r:id="rId7"/>
    <p:sldId id="460" r:id="rId8"/>
    <p:sldId id="483" r:id="rId9"/>
    <p:sldId id="484" r:id="rId10"/>
    <p:sldId id="485" r:id="rId11"/>
    <p:sldId id="486" r:id="rId12"/>
    <p:sldId id="479" r:id="rId13"/>
    <p:sldId id="487" r:id="rId14"/>
    <p:sldId id="488" r:id="rId15"/>
    <p:sldId id="489" r:id="rId16"/>
    <p:sldId id="437"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489" autoAdjust="0"/>
    <p:restoredTop sz="91071" autoAdjust="0"/>
  </p:normalViewPr>
  <p:slideViewPr>
    <p:cSldViewPr snapToGrid="0">
      <p:cViewPr varScale="1">
        <p:scale>
          <a:sx n="87" d="100"/>
          <a:sy n="87" d="100"/>
        </p:scale>
        <p:origin x="240" y="18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1/30/18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1/30/18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930700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Search the internet for Rhoda Hahn (Psychiatrist) expert video advice.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582993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more you learn about personality disorders the more you will understand that they are illnesses, with causes and treatments. People can improve with proper care. By seeking out information, you can recognize the signs and symptoms of a personality disorder and help yourself or someone you know live a healthier more fulfilling life.</a:t>
            </a:r>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99694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personality trait is an individual quality that makes one person different from another, but does not constitute abnormal or dysfunctional behavior &amp; never reaches the threshold of personality disorder.</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3650232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Cluster A: eccentric, withdrawal behavior</a:t>
            </a:r>
          </a:p>
          <a:p>
            <a:r>
              <a:rPr lang="en-US" dirty="0"/>
              <a:t>Cluster B characteristics: dramatic, emotional, erratic/explosive, likes to be center of attention </a:t>
            </a:r>
          </a:p>
          <a:p>
            <a:r>
              <a:rPr lang="en-US" dirty="0"/>
              <a:t>Characteristics Cluster C: anxious, fearful</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555181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Paranoid disorder: this disorder is characterized by the irrational suspicion of others </a:t>
            </a:r>
          </a:p>
          <a:p>
            <a:r>
              <a:rPr lang="en-US" dirty="0"/>
              <a:t>Schizoid disorder: shows a lack of interest in social events and relationships, avoids time with others</a:t>
            </a:r>
          </a:p>
          <a:p>
            <a:r>
              <a:rPr lang="en-US" dirty="0"/>
              <a:t>Schizotypal disorder: shows odd behavior of unnatural thinking</a:t>
            </a:r>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801514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Antisocial disorder: does not care about the law or the rights of others</a:t>
            </a:r>
          </a:p>
          <a:p>
            <a:r>
              <a:rPr lang="en-US" dirty="0"/>
              <a:t>Borderline disorder: thinking is extreme on either end, lack of stability in relationships, identity, and behavior patterns.</a:t>
            </a:r>
          </a:p>
          <a:p>
            <a:r>
              <a:rPr lang="en-US" dirty="0"/>
              <a:t>Histrionic disorder: attention-seeking behavior that includes sexual seductiveness and emotions inappropriate in typical society.</a:t>
            </a:r>
          </a:p>
          <a:p>
            <a:r>
              <a:rPr lang="en-US" dirty="0"/>
              <a:t>Narcissistic disorder: pervasive patterns of grandiosity, need for attention, and a lack of empathy for others.</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41904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Avoidant disorder: lack of social drive, low self-esteem, extremely sensitive to criticism.</a:t>
            </a:r>
          </a:p>
          <a:p>
            <a:r>
              <a:rPr lang="en-US" dirty="0"/>
              <a:t>Dependent disorder: pervasive psychological dependence on other individuals</a:t>
            </a:r>
          </a:p>
          <a:p>
            <a:r>
              <a:rPr lang="en-US" dirty="0"/>
              <a:t>Obsessive-compulsive personality disorder: shows a strict conformity to rules, moral codes and order.</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721925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•Individuals with OCD have obsessions and compulsions that are held in place by rituals, superstitions, and fears.</a:t>
            </a:r>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476251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Disruptive behavior disorders are among the easiest to identify of all coexisting conditions because they involve behaviors that are readily seen. They first attract notice when they interfere with school performance or family and peer relationships, and frequently intensify over time.</a:t>
            </a:r>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6560998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www.mentalhealthamerica.net/conditions/personality-disorder" TargetMode="External"/><Relationship Id="rId2" Type="http://schemas.openxmlformats.org/officeDocument/2006/relationships/hyperlink" Target="https://medlineplus.gov/personalitydisorders.html"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5400" spc="-165" dirty="0"/>
              <a:t>Personality Disorders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What is a "personality disorder"?</a:t>
            </a:r>
          </a:p>
          <a:p>
            <a:pPr lvl="1"/>
            <a:r>
              <a:rPr lang="en-US" dirty="0"/>
              <a:t>What are "Cluster A" personality disorders?</a:t>
            </a:r>
          </a:p>
          <a:p>
            <a:pPr lvl="1"/>
            <a:r>
              <a:rPr lang="en-US" dirty="0"/>
              <a:t>What are "Cluster B" personality disorders?</a:t>
            </a:r>
          </a:p>
          <a:p>
            <a:pPr lvl="1"/>
            <a:r>
              <a:rPr lang="en-US" dirty="0"/>
              <a:t>What are "Cluster C" personality disorders?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Personality Disorder Basics</a:t>
            </a:r>
          </a:p>
        </p:txBody>
      </p:sp>
    </p:spTree>
    <p:extLst>
      <p:ext uri="{BB962C8B-B14F-4D97-AF65-F5344CB8AC3E}">
        <p14:creationId xmlns:p14="http://schemas.microsoft.com/office/powerpoint/2010/main" val="3487325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May include individual, group, or family psychotherapy.</a:t>
            </a:r>
          </a:p>
          <a:p>
            <a:pPr lvl="1"/>
            <a:r>
              <a:rPr lang="en-US" dirty="0"/>
              <a:t>Medications may be helpful in relieving some symptoms.</a:t>
            </a:r>
          </a:p>
          <a:p>
            <a:pPr lvl="1"/>
            <a:r>
              <a:rPr lang="en-US" dirty="0"/>
              <a:t>Behavior and cognitive therapies may be helpful in resolving symptoms or traits.</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Treatment</a:t>
            </a:r>
          </a:p>
        </p:txBody>
      </p:sp>
    </p:spTree>
    <p:extLst>
      <p:ext uri="{BB962C8B-B14F-4D97-AF65-F5344CB8AC3E}">
        <p14:creationId xmlns:p14="http://schemas.microsoft.com/office/powerpoint/2010/main" val="2511879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p:txBody>
          <a:bodyPr>
            <a:normAutofit/>
          </a:bodyPr>
          <a:lstStyle/>
          <a:p>
            <a:pPr lvl="2"/>
            <a:endParaRPr lang="en-US" sz="1500" dirty="0"/>
          </a:p>
          <a:p>
            <a:pPr lvl="1"/>
            <a:r>
              <a:rPr lang="en-US" sz="1600" dirty="0"/>
              <a:t>Website:</a:t>
            </a:r>
          </a:p>
          <a:p>
            <a:pPr lvl="2"/>
            <a:r>
              <a:rPr lang="en-US" sz="1600" dirty="0"/>
              <a:t>Personality Disorders</a:t>
            </a:r>
          </a:p>
          <a:p>
            <a:pPr marL="457200" lvl="2" indent="0">
              <a:buNone/>
            </a:pPr>
            <a:r>
              <a:rPr lang="en-US" sz="1600" dirty="0"/>
              <a:t>Source: Medline Plus</a:t>
            </a:r>
          </a:p>
          <a:p>
            <a:pPr marL="457200" lvl="2" indent="0">
              <a:buNone/>
            </a:pPr>
            <a:r>
              <a:rPr lang="en-US" sz="1600" dirty="0"/>
              <a:t>Trusted health information for you</a:t>
            </a:r>
          </a:p>
          <a:p>
            <a:pPr marL="457200" lvl="2" indent="0">
              <a:buNone/>
            </a:pPr>
            <a:r>
              <a:rPr lang="en-US" sz="1600" dirty="0">
                <a:hlinkClick r:id="rId2"/>
              </a:rPr>
              <a:t>https://medlineplus.gov/personalitydisorders.html</a:t>
            </a:r>
            <a:endParaRPr lang="en-US" sz="1600" dirty="0"/>
          </a:p>
          <a:p>
            <a:pPr marL="457200" lvl="2" indent="0">
              <a:buNone/>
            </a:pPr>
            <a:endParaRPr lang="en-US" sz="1600" dirty="0"/>
          </a:p>
          <a:p>
            <a:pPr lvl="2"/>
            <a:r>
              <a:rPr lang="en-US" sz="1600" dirty="0"/>
              <a:t>Types of Personality Disorders</a:t>
            </a:r>
          </a:p>
          <a:p>
            <a:pPr marL="457200" lvl="2" indent="0">
              <a:buNone/>
            </a:pPr>
            <a:r>
              <a:rPr lang="en-US" sz="1600" dirty="0"/>
              <a:t>Source: Mental Help America</a:t>
            </a:r>
          </a:p>
          <a:p>
            <a:pPr marL="457200" lvl="2" indent="0">
              <a:buNone/>
            </a:pPr>
            <a:r>
              <a:rPr lang="en-US" sz="1600" dirty="0"/>
              <a:t>Personality disorders and clusters of personality disorders</a:t>
            </a:r>
          </a:p>
          <a:p>
            <a:pPr marL="457200" lvl="2" indent="0">
              <a:buNone/>
            </a:pPr>
            <a:r>
              <a:rPr lang="en-US" sz="1600" dirty="0">
                <a:hlinkClick r:id="rId3"/>
              </a:rPr>
              <a:t>http://www.mentalhealthamerica.net/conditions/personality-disorder</a:t>
            </a:r>
            <a:endParaRPr lang="en-US" sz="16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842542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An enduring pattern of maladaptive behavior</a:t>
            </a:r>
          </a:p>
          <a:p>
            <a:pPr lvl="1"/>
            <a:r>
              <a:rPr lang="en-US" dirty="0"/>
              <a:t>Features of these disorders usually become recognizable during adolescence or early adult life</a:t>
            </a:r>
          </a:p>
          <a:p>
            <a:pPr lvl="1"/>
            <a:r>
              <a:rPr lang="en-US" dirty="0"/>
              <a:t>Should not be confused with personality trait</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What is a personality disorder?</a:t>
            </a:r>
          </a:p>
        </p:txBody>
      </p:sp>
    </p:spTree>
    <p:extLst>
      <p:ext uri="{BB962C8B-B14F-4D97-AF65-F5344CB8AC3E}">
        <p14:creationId xmlns:p14="http://schemas.microsoft.com/office/powerpoint/2010/main" val="3040649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Cluster A  </a:t>
            </a:r>
          </a:p>
          <a:p>
            <a:pPr lvl="1"/>
            <a:r>
              <a:rPr lang="en-US" dirty="0"/>
              <a:t>Cluster B  </a:t>
            </a:r>
          </a:p>
          <a:p>
            <a:pPr lvl="1"/>
            <a:r>
              <a:rPr lang="en-US" dirty="0"/>
              <a:t>Cluster C</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Three Types of Personality Disorders:</a:t>
            </a:r>
          </a:p>
        </p:txBody>
      </p:sp>
    </p:spTree>
    <p:extLst>
      <p:ext uri="{BB962C8B-B14F-4D97-AF65-F5344CB8AC3E}">
        <p14:creationId xmlns:p14="http://schemas.microsoft.com/office/powerpoint/2010/main" val="3719547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Paranoid</a:t>
            </a:r>
          </a:p>
          <a:p>
            <a:pPr lvl="1"/>
            <a:r>
              <a:rPr lang="en-US" dirty="0"/>
              <a:t>Schizoid</a:t>
            </a:r>
          </a:p>
          <a:p>
            <a:pPr lvl="1"/>
            <a:r>
              <a:rPr lang="en-US" dirty="0"/>
              <a:t>Schizotypal</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Cluster A </a:t>
            </a:r>
          </a:p>
        </p:txBody>
      </p:sp>
      <p:sp>
        <p:nvSpPr>
          <p:cNvPr id="5" name="object 6">
            <a:extLst>
              <a:ext uri="{FF2B5EF4-FFF2-40B4-BE49-F238E27FC236}">
                <a16:creationId xmlns:a16="http://schemas.microsoft.com/office/drawing/2014/main" id="{B7FEDB76-6E1F-4B46-958B-714D7BBF22F1}"/>
              </a:ext>
            </a:extLst>
          </p:cNvPr>
          <p:cNvSpPr/>
          <p:nvPr/>
        </p:nvSpPr>
        <p:spPr>
          <a:xfrm>
            <a:off x="9072166" y="2335144"/>
            <a:ext cx="1727949" cy="1804799"/>
          </a:xfrm>
          <a:prstGeom prst="rect">
            <a:avLst/>
          </a:prstGeom>
          <a:blipFill>
            <a:blip r:embed="rId3" cstate="print"/>
            <a:stretch>
              <a:fillRect/>
            </a:stretch>
          </a:blipFill>
        </p:spPr>
        <p:txBody>
          <a:bodyPr wrap="square" lIns="0" tIns="0" rIns="0" bIns="0" rtlCol="0"/>
          <a:lstStyle/>
          <a:p>
            <a:endParaRPr/>
          </a:p>
        </p:txBody>
      </p:sp>
      <p:sp>
        <p:nvSpPr>
          <p:cNvPr id="7" name="object 8">
            <a:extLst>
              <a:ext uri="{FF2B5EF4-FFF2-40B4-BE49-F238E27FC236}">
                <a16:creationId xmlns:a16="http://schemas.microsoft.com/office/drawing/2014/main" id="{4034C171-0AA7-3C4E-BBE7-E7B00B66C689}"/>
              </a:ext>
            </a:extLst>
          </p:cNvPr>
          <p:cNvSpPr/>
          <p:nvPr/>
        </p:nvSpPr>
        <p:spPr>
          <a:xfrm>
            <a:off x="9052219" y="4672407"/>
            <a:ext cx="1747896" cy="1482331"/>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913038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Antisocial  </a:t>
            </a:r>
          </a:p>
          <a:p>
            <a:pPr lvl="1"/>
            <a:r>
              <a:rPr lang="en-US" dirty="0"/>
              <a:t>Borderline  </a:t>
            </a:r>
          </a:p>
          <a:p>
            <a:pPr lvl="1"/>
            <a:r>
              <a:rPr lang="en-US" dirty="0"/>
              <a:t>Histrionic  </a:t>
            </a:r>
          </a:p>
          <a:p>
            <a:pPr lvl="1"/>
            <a:r>
              <a:rPr lang="en-US" dirty="0"/>
              <a:t>Narcissistic</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Cluster B</a:t>
            </a:r>
          </a:p>
        </p:txBody>
      </p:sp>
      <p:sp>
        <p:nvSpPr>
          <p:cNvPr id="8" name="object 19">
            <a:extLst>
              <a:ext uri="{FF2B5EF4-FFF2-40B4-BE49-F238E27FC236}">
                <a16:creationId xmlns:a16="http://schemas.microsoft.com/office/drawing/2014/main" id="{0497E2D8-F8A4-714B-BEC7-B53A3AC0E5D5}"/>
              </a:ext>
            </a:extLst>
          </p:cNvPr>
          <p:cNvSpPr/>
          <p:nvPr/>
        </p:nvSpPr>
        <p:spPr>
          <a:xfrm>
            <a:off x="8987300" y="2175417"/>
            <a:ext cx="1812815" cy="1612162"/>
          </a:xfrm>
          <a:prstGeom prst="rect">
            <a:avLst/>
          </a:prstGeom>
          <a:blipFill>
            <a:blip r:embed="rId3" cstate="print"/>
            <a:stretch>
              <a:fillRect/>
            </a:stretch>
          </a:blipFill>
        </p:spPr>
        <p:txBody>
          <a:bodyPr wrap="square" lIns="0" tIns="0" rIns="0" bIns="0" rtlCol="0"/>
          <a:lstStyle/>
          <a:p>
            <a:endParaRPr/>
          </a:p>
        </p:txBody>
      </p:sp>
      <p:sp>
        <p:nvSpPr>
          <p:cNvPr id="9" name="object 17">
            <a:extLst>
              <a:ext uri="{FF2B5EF4-FFF2-40B4-BE49-F238E27FC236}">
                <a16:creationId xmlns:a16="http://schemas.microsoft.com/office/drawing/2014/main" id="{81DDE890-4EF1-4A46-B885-7259C1D4961A}"/>
              </a:ext>
            </a:extLst>
          </p:cNvPr>
          <p:cNvSpPr/>
          <p:nvPr/>
        </p:nvSpPr>
        <p:spPr>
          <a:xfrm>
            <a:off x="7044953" y="3320711"/>
            <a:ext cx="1810407" cy="1750634"/>
          </a:xfrm>
          <a:prstGeom prst="rect">
            <a:avLst/>
          </a:prstGeom>
          <a:blipFill>
            <a:blip r:embed="rId4" cstate="print"/>
            <a:stretch>
              <a:fillRect/>
            </a:stretch>
          </a:blipFill>
        </p:spPr>
        <p:txBody>
          <a:bodyPr wrap="square" lIns="0" tIns="0" rIns="0" bIns="0" rtlCol="0"/>
          <a:lstStyle/>
          <a:p>
            <a:endParaRPr/>
          </a:p>
        </p:txBody>
      </p:sp>
      <p:sp>
        <p:nvSpPr>
          <p:cNvPr id="10" name="object 18">
            <a:extLst>
              <a:ext uri="{FF2B5EF4-FFF2-40B4-BE49-F238E27FC236}">
                <a16:creationId xmlns:a16="http://schemas.microsoft.com/office/drawing/2014/main" id="{03188D6B-5B9B-524F-9014-F8A80D3BFFC5}"/>
              </a:ext>
            </a:extLst>
          </p:cNvPr>
          <p:cNvSpPr/>
          <p:nvPr/>
        </p:nvSpPr>
        <p:spPr>
          <a:xfrm>
            <a:off x="9201151" y="4264571"/>
            <a:ext cx="1253172" cy="1613548"/>
          </a:xfrm>
          <a:prstGeom prst="rect">
            <a:avLst/>
          </a:prstGeom>
          <a:blipFill>
            <a:blip r:embed="rId5"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547727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Avoidant  </a:t>
            </a:r>
          </a:p>
          <a:p>
            <a:pPr lvl="1"/>
            <a:r>
              <a:rPr lang="en-US" dirty="0"/>
              <a:t>Dependent</a:t>
            </a:r>
          </a:p>
          <a:p>
            <a:pPr lvl="1"/>
            <a:r>
              <a:rPr lang="en-US" dirty="0"/>
              <a:t>Obsessive-Compulsive</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Cluster C </a:t>
            </a:r>
          </a:p>
        </p:txBody>
      </p:sp>
      <p:sp>
        <p:nvSpPr>
          <p:cNvPr id="8" name="object 6">
            <a:extLst>
              <a:ext uri="{FF2B5EF4-FFF2-40B4-BE49-F238E27FC236}">
                <a16:creationId xmlns:a16="http://schemas.microsoft.com/office/drawing/2014/main" id="{CD224B3F-AB8C-7D47-B1BE-4FFF6B5E9550}"/>
              </a:ext>
            </a:extLst>
          </p:cNvPr>
          <p:cNvSpPr/>
          <p:nvPr/>
        </p:nvSpPr>
        <p:spPr>
          <a:xfrm>
            <a:off x="9354092" y="1420420"/>
            <a:ext cx="1446023" cy="1822486"/>
          </a:xfrm>
          <a:prstGeom prst="rect">
            <a:avLst/>
          </a:prstGeom>
          <a:blipFill>
            <a:blip r:embed="rId3" cstate="print"/>
            <a:stretch>
              <a:fillRect/>
            </a:stretch>
          </a:blipFill>
        </p:spPr>
        <p:txBody>
          <a:bodyPr wrap="square" lIns="0" tIns="0" rIns="0" bIns="0" rtlCol="0"/>
          <a:lstStyle/>
          <a:p>
            <a:endParaRPr/>
          </a:p>
        </p:txBody>
      </p:sp>
      <p:sp>
        <p:nvSpPr>
          <p:cNvPr id="9" name="object 8">
            <a:extLst>
              <a:ext uri="{FF2B5EF4-FFF2-40B4-BE49-F238E27FC236}">
                <a16:creationId xmlns:a16="http://schemas.microsoft.com/office/drawing/2014/main" id="{8C4816EF-77EC-1A49-872A-356D5A7FC906}"/>
              </a:ext>
            </a:extLst>
          </p:cNvPr>
          <p:cNvSpPr/>
          <p:nvPr/>
        </p:nvSpPr>
        <p:spPr>
          <a:xfrm>
            <a:off x="8227838" y="4690488"/>
            <a:ext cx="2572277" cy="1464250"/>
          </a:xfrm>
          <a:prstGeom prst="rect">
            <a:avLst/>
          </a:prstGeom>
          <a:blipFill>
            <a:blip r:embed="rId4" cstate="print"/>
            <a:stretch>
              <a:fillRect/>
            </a:stretch>
          </a:blipFill>
        </p:spPr>
        <p:txBody>
          <a:bodyPr wrap="square" lIns="0" tIns="0" rIns="0" bIns="0" rtlCol="0"/>
          <a:lstStyle/>
          <a:p>
            <a:endParaRPr/>
          </a:p>
        </p:txBody>
      </p:sp>
      <p:sp>
        <p:nvSpPr>
          <p:cNvPr id="10" name="object 7">
            <a:extLst>
              <a:ext uri="{FF2B5EF4-FFF2-40B4-BE49-F238E27FC236}">
                <a16:creationId xmlns:a16="http://schemas.microsoft.com/office/drawing/2014/main" id="{8024F02B-3EC9-0F46-A1C5-CDDBA540399E}"/>
              </a:ext>
            </a:extLst>
          </p:cNvPr>
          <p:cNvSpPr/>
          <p:nvPr/>
        </p:nvSpPr>
        <p:spPr>
          <a:xfrm>
            <a:off x="6574064" y="2839463"/>
            <a:ext cx="2473768" cy="1896232"/>
          </a:xfrm>
          <a:prstGeom prst="rect">
            <a:avLst/>
          </a:prstGeom>
          <a:blipFill>
            <a:blip r:embed="rId5"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192492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Don’t confuse Obsessive-Compulsive Personality Disorder with Obsessive-Compulsive Disorder (OCD)</a:t>
            </a:r>
          </a:p>
          <a:p>
            <a:pPr lvl="1"/>
            <a:r>
              <a:rPr lang="en-US" dirty="0"/>
              <a:t>Obsessive-Compulsive Personality Disorder  individuals are “neat-freaks”</a:t>
            </a:r>
          </a:p>
          <a:p>
            <a:pPr lvl="1"/>
            <a:endParaRPr lang="en-US" dirty="0"/>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OCD</a:t>
            </a:r>
          </a:p>
        </p:txBody>
      </p:sp>
    </p:spTree>
    <p:extLst>
      <p:ext uri="{BB962C8B-B14F-4D97-AF65-F5344CB8AC3E}">
        <p14:creationId xmlns:p14="http://schemas.microsoft.com/office/powerpoint/2010/main" val="4273108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Temper Tantrums</a:t>
            </a:r>
          </a:p>
          <a:p>
            <a:pPr lvl="1"/>
            <a:r>
              <a:rPr lang="en-US" dirty="0"/>
              <a:t>Physical Aggression</a:t>
            </a:r>
          </a:p>
          <a:p>
            <a:pPr lvl="1"/>
            <a:r>
              <a:rPr lang="en-US" dirty="0"/>
              <a:t>Excessive argumentativeness</a:t>
            </a:r>
          </a:p>
          <a:p>
            <a:pPr lvl="1"/>
            <a:r>
              <a:rPr lang="en-US" dirty="0"/>
              <a:t>Stealing</a:t>
            </a:r>
          </a:p>
          <a:p>
            <a:pPr lvl="1"/>
            <a:r>
              <a:rPr lang="en-US" dirty="0"/>
              <a:t>Defiance</a:t>
            </a:r>
          </a:p>
          <a:p>
            <a:pPr lvl="1"/>
            <a:r>
              <a:rPr lang="en-US" dirty="0"/>
              <a:t>Resistance to authority</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Disruptive Behavior Disorders</a:t>
            </a:r>
          </a:p>
        </p:txBody>
      </p:sp>
    </p:spTree>
    <p:extLst>
      <p:ext uri="{BB962C8B-B14F-4D97-AF65-F5344CB8AC3E}">
        <p14:creationId xmlns:p14="http://schemas.microsoft.com/office/powerpoint/2010/main" val="47744852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1350</TotalTime>
  <Words>584</Words>
  <Application>Microsoft Macintosh PowerPoint</Application>
  <PresentationFormat>Widescreen</PresentationFormat>
  <Paragraphs>87</Paragraphs>
  <Slides>12</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.AppleSystemUIFont</vt:lpstr>
      <vt:lpstr>Arial</vt:lpstr>
      <vt:lpstr>Calibri</vt:lpstr>
      <vt:lpstr>Open Sans</vt:lpstr>
      <vt:lpstr>Open Sans SemiBold</vt:lpstr>
      <vt:lpstr>2_Office Theme</vt:lpstr>
      <vt:lpstr>3_Office Theme</vt:lpstr>
      <vt:lpstr>Personality Disorders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References/Resources</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118</cp:revision>
  <cp:lastPrinted>2017-07-07T16:17:37Z</cp:lastPrinted>
  <dcterms:created xsi:type="dcterms:W3CDTF">2017-07-11T23:58:30Z</dcterms:created>
  <dcterms:modified xsi:type="dcterms:W3CDTF">2018-01-30T19:38:35Z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