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8"/>
  </p:notesMasterIdLst>
  <p:handoutMasterIdLst>
    <p:handoutMasterId r:id="rId29"/>
  </p:handoutMasterIdLst>
  <p:sldIdLst>
    <p:sldId id="322" r:id="rId6"/>
    <p:sldId id="319" r:id="rId7"/>
    <p:sldId id="495" r:id="rId8"/>
    <p:sldId id="560" r:id="rId9"/>
    <p:sldId id="561" r:id="rId10"/>
    <p:sldId id="562" r:id="rId11"/>
    <p:sldId id="563" r:id="rId12"/>
    <p:sldId id="564" r:id="rId13"/>
    <p:sldId id="565" r:id="rId14"/>
    <p:sldId id="566" r:id="rId15"/>
    <p:sldId id="567" r:id="rId16"/>
    <p:sldId id="568" r:id="rId17"/>
    <p:sldId id="569" r:id="rId18"/>
    <p:sldId id="570" r:id="rId19"/>
    <p:sldId id="571" r:id="rId20"/>
    <p:sldId id="572" r:id="rId21"/>
    <p:sldId id="573" r:id="rId22"/>
    <p:sldId id="574" r:id="rId23"/>
    <p:sldId id="575" r:id="rId24"/>
    <p:sldId id="576" r:id="rId25"/>
    <p:sldId id="577" r:id="rId26"/>
    <p:sldId id="437" r:id="rId2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58" autoAdjust="0"/>
    <p:restoredTop sz="91071" autoAdjust="0"/>
  </p:normalViewPr>
  <p:slideViewPr>
    <p:cSldViewPr snapToGrid="0">
      <p:cViewPr varScale="1">
        <p:scale>
          <a:sx n="84" d="100"/>
          <a:sy n="84" d="100"/>
        </p:scale>
        <p:origin x="208" y="2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1/31/18</a:t>
            </a:fld>
            <a:endParaRPr lang="en-US" dirty="0"/>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dirty="0"/>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1/31/18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dirty="0"/>
          </a:p>
        </p:txBody>
      </p:sp>
    </p:spTree>
    <p:extLst>
      <p:ext uri="{BB962C8B-B14F-4D97-AF65-F5344CB8AC3E}">
        <p14:creationId xmlns:p14="http://schemas.microsoft.com/office/powerpoint/2010/main" val="1488575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dirty="0"/>
          </a:p>
        </p:txBody>
      </p:sp>
    </p:spTree>
    <p:extLst>
      <p:ext uri="{BB962C8B-B14F-4D97-AF65-F5344CB8AC3E}">
        <p14:creationId xmlns:p14="http://schemas.microsoft.com/office/powerpoint/2010/main" val="2751339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dirty="0"/>
          </a:p>
        </p:txBody>
      </p:sp>
    </p:spTree>
    <p:extLst>
      <p:ext uri="{BB962C8B-B14F-4D97-AF65-F5344CB8AC3E}">
        <p14:creationId xmlns:p14="http://schemas.microsoft.com/office/powerpoint/2010/main" val="465440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dirty="0"/>
          </a:p>
        </p:txBody>
      </p:sp>
    </p:spTree>
    <p:extLst>
      <p:ext uri="{BB962C8B-B14F-4D97-AF65-F5344CB8AC3E}">
        <p14:creationId xmlns:p14="http://schemas.microsoft.com/office/powerpoint/2010/main" val="3654536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dirty="0"/>
          </a:p>
        </p:txBody>
      </p:sp>
    </p:spTree>
    <p:extLst>
      <p:ext uri="{BB962C8B-B14F-4D97-AF65-F5344CB8AC3E}">
        <p14:creationId xmlns:p14="http://schemas.microsoft.com/office/powerpoint/2010/main" val="2277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dirty="0"/>
          </a:p>
        </p:txBody>
      </p:sp>
    </p:spTree>
    <p:extLst>
      <p:ext uri="{BB962C8B-B14F-4D97-AF65-F5344CB8AC3E}">
        <p14:creationId xmlns:p14="http://schemas.microsoft.com/office/powerpoint/2010/main" val="12913252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dirty="0"/>
          </a:p>
        </p:txBody>
      </p:sp>
    </p:spTree>
    <p:extLst>
      <p:ext uri="{BB962C8B-B14F-4D97-AF65-F5344CB8AC3E}">
        <p14:creationId xmlns:p14="http://schemas.microsoft.com/office/powerpoint/2010/main" val="37091554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dirty="0"/>
          </a:p>
        </p:txBody>
      </p:sp>
    </p:spTree>
    <p:extLst>
      <p:ext uri="{BB962C8B-B14F-4D97-AF65-F5344CB8AC3E}">
        <p14:creationId xmlns:p14="http://schemas.microsoft.com/office/powerpoint/2010/main" val="18854738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dirty="0"/>
          </a:p>
        </p:txBody>
      </p:sp>
    </p:spTree>
    <p:extLst>
      <p:ext uri="{BB962C8B-B14F-4D97-AF65-F5344CB8AC3E}">
        <p14:creationId xmlns:p14="http://schemas.microsoft.com/office/powerpoint/2010/main" val="3209388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4150641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79692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767240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82474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3260247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278515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dirty="0"/>
          </a:p>
        </p:txBody>
      </p:sp>
    </p:spTree>
    <p:extLst>
      <p:ext uri="{BB962C8B-B14F-4D97-AF65-F5344CB8AC3E}">
        <p14:creationId xmlns:p14="http://schemas.microsoft.com/office/powerpoint/2010/main" val="199060568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www.themint.org/kids/writing-a-check.html"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hyperlink" Target="https://www.practicalmoneyskills.com/downloads/pdfs/PMS_Guide_DebitCard.pdf" TargetMode="External"/><Relationship Id="rId4" Type="http://schemas.openxmlformats.org/officeDocument/2006/relationships/hyperlink" Target="https://www.practicalmoneyskills.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Piggy Bank vs. Bank</a:t>
            </a:r>
            <a:br>
              <a:rPr lang="en-US" sz="5400" spc="-165" dirty="0"/>
            </a:br>
            <a:br>
              <a:rPr lang="en-US" sz="5400" spc="-165" dirty="0"/>
            </a:br>
            <a:r>
              <a:rPr lang="en-US" sz="4400" spc="-165" dirty="0"/>
              <a:t>Choosing and Maintaining Your Account</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0A180431-5B52-E44D-B1D6-D5E2A05C8DBF}"/>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002057" y="1487804"/>
            <a:ext cx="8187887" cy="4415610"/>
          </a:xfrm>
        </p:spPr>
      </p:pic>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Making a Deposit</a:t>
            </a:r>
          </a:p>
        </p:txBody>
      </p:sp>
    </p:spTree>
    <p:extLst>
      <p:ext uri="{BB962C8B-B14F-4D97-AF65-F5344CB8AC3E}">
        <p14:creationId xmlns:p14="http://schemas.microsoft.com/office/powerpoint/2010/main" val="2013845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Deposit Practice</a:t>
            </a:r>
          </a:p>
        </p:txBody>
      </p:sp>
      <p:pic>
        <p:nvPicPr>
          <p:cNvPr id="7" name="Content Placeholder 6">
            <a:extLst>
              <a:ext uri="{FF2B5EF4-FFF2-40B4-BE49-F238E27FC236}">
                <a16:creationId xmlns:a16="http://schemas.microsoft.com/office/drawing/2014/main" id="{E719C6F2-50F2-104F-A430-3B31B8907C7F}"/>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877933" y="1442085"/>
            <a:ext cx="8436134" cy="4549487"/>
          </a:xfrm>
        </p:spPr>
      </p:pic>
    </p:spTree>
    <p:extLst>
      <p:ext uri="{BB962C8B-B14F-4D97-AF65-F5344CB8AC3E}">
        <p14:creationId xmlns:p14="http://schemas.microsoft.com/office/powerpoint/2010/main" val="907614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Teller/ATM</a:t>
            </a:r>
          </a:p>
          <a:p>
            <a:pPr lvl="2"/>
            <a:r>
              <a:rPr lang="en-US" dirty="0"/>
              <a:t>Allows the account holder to withdraw cash at a branch location or ATM.</a:t>
            </a:r>
          </a:p>
          <a:p>
            <a:pPr lvl="1"/>
            <a:r>
              <a:rPr lang="en-US" dirty="0"/>
              <a:t>Debit/Credit Purchase</a:t>
            </a:r>
          </a:p>
          <a:p>
            <a:pPr lvl="2"/>
            <a:r>
              <a:rPr lang="en-US" dirty="0"/>
              <a:t>Use a card to electronically purchase goods.</a:t>
            </a:r>
          </a:p>
          <a:p>
            <a:pPr lvl="1"/>
            <a:r>
              <a:rPr lang="en-US" dirty="0"/>
              <a:t>Check Purchase</a:t>
            </a:r>
          </a:p>
          <a:p>
            <a:pPr lvl="2"/>
            <a:r>
              <a:rPr lang="en-US" dirty="0"/>
              <a:t>Write a check to cover the cost of your purchase. The check is deposited and processed then taken out of the account.</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Withdrawing Money</a:t>
            </a:r>
          </a:p>
        </p:txBody>
      </p:sp>
    </p:spTree>
    <p:extLst>
      <p:ext uri="{BB962C8B-B14F-4D97-AF65-F5344CB8AC3E}">
        <p14:creationId xmlns:p14="http://schemas.microsoft.com/office/powerpoint/2010/main" val="3264111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Teller/ATM</a:t>
            </a:r>
          </a:p>
          <a:p>
            <a:pPr lvl="2"/>
            <a:r>
              <a:rPr lang="en-US" dirty="0"/>
              <a:t>Insert your card into the ATM.</a:t>
            </a:r>
          </a:p>
          <a:p>
            <a:pPr lvl="2"/>
            <a:r>
              <a:rPr lang="en-US" dirty="0"/>
              <a:t>Enter your PIN number and follow on-screen prompts.</a:t>
            </a:r>
          </a:p>
          <a:p>
            <a:pPr lvl="2"/>
            <a:r>
              <a:rPr lang="en-US" dirty="0"/>
              <a:t>Make sure you get a receipt for your records.</a:t>
            </a:r>
          </a:p>
          <a:p>
            <a:pPr lvl="3"/>
            <a:r>
              <a:rPr lang="en-US" dirty="0"/>
              <a:t>If using an ATM that is not associated with your bank, you will be  charged extra fees. These fees will be noted on your receipt.</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Withdrawing Money</a:t>
            </a:r>
          </a:p>
        </p:txBody>
      </p:sp>
      <p:sp>
        <p:nvSpPr>
          <p:cNvPr id="5" name="object 5">
            <a:extLst>
              <a:ext uri="{FF2B5EF4-FFF2-40B4-BE49-F238E27FC236}">
                <a16:creationId xmlns:a16="http://schemas.microsoft.com/office/drawing/2014/main" id="{56613B01-22DA-A141-8FF9-5CB88BDF4EE6}"/>
              </a:ext>
            </a:extLst>
          </p:cNvPr>
          <p:cNvSpPr/>
          <p:nvPr/>
        </p:nvSpPr>
        <p:spPr>
          <a:xfrm>
            <a:off x="8394189" y="4539305"/>
            <a:ext cx="2405926" cy="1615433"/>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87108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Debit/Credit Purchase </a:t>
            </a:r>
          </a:p>
          <a:p>
            <a:pPr lvl="2"/>
            <a:r>
              <a:rPr lang="en-US" dirty="0"/>
              <a:t>Swipe debit card through the machine.</a:t>
            </a:r>
          </a:p>
          <a:p>
            <a:pPr lvl="2"/>
            <a:r>
              <a:rPr lang="en-US" dirty="0"/>
              <a:t>Enter PIN number and follow on-screen prompts to complete transaction.</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Withdrawing Money</a:t>
            </a:r>
          </a:p>
        </p:txBody>
      </p:sp>
      <p:sp>
        <p:nvSpPr>
          <p:cNvPr id="7" name="object 5">
            <a:extLst>
              <a:ext uri="{FF2B5EF4-FFF2-40B4-BE49-F238E27FC236}">
                <a16:creationId xmlns:a16="http://schemas.microsoft.com/office/drawing/2014/main" id="{2B2DC1DC-88AA-DF47-8FCE-3EDECB29D849}"/>
              </a:ext>
            </a:extLst>
          </p:cNvPr>
          <p:cNvSpPr/>
          <p:nvPr/>
        </p:nvSpPr>
        <p:spPr>
          <a:xfrm>
            <a:off x="7447404" y="3918450"/>
            <a:ext cx="3352711" cy="223628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612665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Check Purchase</a:t>
            </a:r>
          </a:p>
          <a:p>
            <a:pPr lvl="2"/>
            <a:r>
              <a:rPr lang="en-US" dirty="0"/>
              <a:t>Use pen to fill out check completely.</a:t>
            </a:r>
          </a:p>
          <a:p>
            <a:pPr lvl="2"/>
            <a:r>
              <a:rPr lang="en-US" dirty="0"/>
              <a:t>It is best to complete check in cursive to prevent changes from being made to the check. (It is easier to changes to writing when it is in print.)</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Withdrawing Money</a:t>
            </a:r>
          </a:p>
        </p:txBody>
      </p:sp>
      <p:sp>
        <p:nvSpPr>
          <p:cNvPr id="5" name="object 5">
            <a:extLst>
              <a:ext uri="{FF2B5EF4-FFF2-40B4-BE49-F238E27FC236}">
                <a16:creationId xmlns:a16="http://schemas.microsoft.com/office/drawing/2014/main" id="{80F608D3-776F-0446-A83E-B4323E2D9806}"/>
              </a:ext>
            </a:extLst>
          </p:cNvPr>
          <p:cNvSpPr/>
          <p:nvPr/>
        </p:nvSpPr>
        <p:spPr>
          <a:xfrm>
            <a:off x="7526627" y="4021151"/>
            <a:ext cx="3273488" cy="2133587"/>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743062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AC14E-D91A-C74D-96C3-04EE7B3CCEF4}"/>
              </a:ext>
            </a:extLst>
          </p:cNvPr>
          <p:cNvSpPr>
            <a:spLocks noGrp="1"/>
          </p:cNvSpPr>
          <p:nvPr>
            <p:ph type="title"/>
          </p:nvPr>
        </p:nvSpPr>
        <p:spPr/>
        <p:txBody>
          <a:bodyPr/>
          <a:lstStyle/>
          <a:p>
            <a:r>
              <a:rPr lang="en-US" dirty="0"/>
              <a:t>Parts of a Check</a:t>
            </a:r>
          </a:p>
        </p:txBody>
      </p:sp>
      <p:pic>
        <p:nvPicPr>
          <p:cNvPr id="6" name="Content Placeholder 5">
            <a:extLst>
              <a:ext uri="{FF2B5EF4-FFF2-40B4-BE49-F238E27FC236}">
                <a16:creationId xmlns:a16="http://schemas.microsoft.com/office/drawing/2014/main" id="{0169574B-5194-4540-BA1B-40E9FFF7A231}"/>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065755" y="2058033"/>
            <a:ext cx="8910919" cy="3200400"/>
          </a:xfrm>
        </p:spPr>
      </p:pic>
    </p:spTree>
    <p:extLst>
      <p:ext uri="{BB962C8B-B14F-4D97-AF65-F5344CB8AC3E}">
        <p14:creationId xmlns:p14="http://schemas.microsoft.com/office/powerpoint/2010/main" val="252733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AC14E-D91A-C74D-96C3-04EE7B3CCEF4}"/>
              </a:ext>
            </a:extLst>
          </p:cNvPr>
          <p:cNvSpPr>
            <a:spLocks noGrp="1"/>
          </p:cNvSpPr>
          <p:nvPr>
            <p:ph type="title"/>
          </p:nvPr>
        </p:nvSpPr>
        <p:spPr/>
        <p:txBody>
          <a:bodyPr/>
          <a:lstStyle/>
          <a:p>
            <a:r>
              <a:rPr lang="en-US" dirty="0"/>
              <a:t>Check Writing Practice</a:t>
            </a:r>
          </a:p>
        </p:txBody>
      </p:sp>
      <p:pic>
        <p:nvPicPr>
          <p:cNvPr id="7" name="Content Placeholder 6">
            <a:extLst>
              <a:ext uri="{FF2B5EF4-FFF2-40B4-BE49-F238E27FC236}">
                <a16:creationId xmlns:a16="http://schemas.microsoft.com/office/drawing/2014/main" id="{4E7A75AE-3F62-6444-AAD7-AD3DB7DABDF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47781" y="2320924"/>
            <a:ext cx="9116290" cy="3200400"/>
          </a:xfrm>
        </p:spPr>
      </p:pic>
    </p:spTree>
    <p:extLst>
      <p:ext uri="{BB962C8B-B14F-4D97-AF65-F5344CB8AC3E}">
        <p14:creationId xmlns:p14="http://schemas.microsoft.com/office/powerpoint/2010/main" val="287267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Make sure you have enough money in your account for your purchases.</a:t>
            </a:r>
          </a:p>
          <a:p>
            <a:pPr lvl="2"/>
            <a:r>
              <a:rPr lang="en-US" dirty="0"/>
              <a:t>Record and balance your deposits and withdraws.</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Maintaining Your Account</a:t>
            </a:r>
          </a:p>
        </p:txBody>
      </p:sp>
      <p:sp>
        <p:nvSpPr>
          <p:cNvPr id="5" name="object 7">
            <a:extLst>
              <a:ext uri="{FF2B5EF4-FFF2-40B4-BE49-F238E27FC236}">
                <a16:creationId xmlns:a16="http://schemas.microsoft.com/office/drawing/2014/main" id="{C79D839F-508C-B74D-BAB3-1F72ACE409DF}"/>
              </a:ext>
            </a:extLst>
          </p:cNvPr>
          <p:cNvSpPr/>
          <p:nvPr/>
        </p:nvSpPr>
        <p:spPr>
          <a:xfrm>
            <a:off x="8067073" y="3941230"/>
            <a:ext cx="2733042" cy="221350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162956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Write all deposits and withdraws in your check registry to  make sure you don't spend more than you have available.</a:t>
            </a:r>
          </a:p>
          <a:p>
            <a:pPr lvl="1"/>
            <a:r>
              <a:rPr lang="en-US" dirty="0"/>
              <a:t>Complete the rows with the appropriate information.</a:t>
            </a:r>
          </a:p>
          <a:p>
            <a:pPr lvl="1"/>
            <a:r>
              <a:rPr lang="en-US" dirty="0"/>
              <a:t>The first row will contain the date you opened your account  and the amount you deposited.</a:t>
            </a:r>
          </a:p>
          <a:p>
            <a:pPr lvl="1"/>
            <a:r>
              <a:rPr lang="en-US" dirty="0"/>
              <a:t>When making a deposit, you will ADD the amount to the  balance listed in the previous row.</a:t>
            </a:r>
          </a:p>
          <a:p>
            <a:pPr lvl="1"/>
            <a:r>
              <a:rPr lang="en-US" dirty="0"/>
              <a:t>When making a transaction, you will SUBTRACT the amount  from the balance listed in the previous row.</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Maintaining Your Account</a:t>
            </a:r>
          </a:p>
        </p:txBody>
      </p:sp>
    </p:spTree>
    <p:extLst>
      <p:ext uri="{BB962C8B-B14F-4D97-AF65-F5344CB8AC3E}">
        <p14:creationId xmlns:p14="http://schemas.microsoft.com/office/powerpoint/2010/main" val="89146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A165-D621-6A49-89FC-61B91B62425A}"/>
              </a:ext>
            </a:extLst>
          </p:cNvPr>
          <p:cNvSpPr>
            <a:spLocks noGrp="1"/>
          </p:cNvSpPr>
          <p:nvPr>
            <p:ph type="title"/>
          </p:nvPr>
        </p:nvSpPr>
        <p:spPr/>
        <p:txBody>
          <a:bodyPr/>
          <a:lstStyle/>
          <a:p>
            <a:r>
              <a:rPr lang="en-US" dirty="0"/>
              <a:t>Check Registry</a:t>
            </a:r>
          </a:p>
        </p:txBody>
      </p:sp>
      <p:pic>
        <p:nvPicPr>
          <p:cNvPr id="5" name="Content Placeholder 4">
            <a:extLst>
              <a:ext uri="{FF2B5EF4-FFF2-40B4-BE49-F238E27FC236}">
                <a16:creationId xmlns:a16="http://schemas.microsoft.com/office/drawing/2014/main" id="{E16609AE-044C-F14B-AA1E-81C8960745A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05601" y="1746883"/>
            <a:ext cx="8380799" cy="3657600"/>
          </a:xfrm>
        </p:spPr>
      </p:pic>
    </p:spTree>
    <p:extLst>
      <p:ext uri="{BB962C8B-B14F-4D97-AF65-F5344CB8AC3E}">
        <p14:creationId xmlns:p14="http://schemas.microsoft.com/office/powerpoint/2010/main" val="3773651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A165-D621-6A49-89FC-61B91B62425A}"/>
              </a:ext>
            </a:extLst>
          </p:cNvPr>
          <p:cNvSpPr>
            <a:spLocks noGrp="1"/>
          </p:cNvSpPr>
          <p:nvPr>
            <p:ph type="title"/>
          </p:nvPr>
        </p:nvSpPr>
        <p:spPr/>
        <p:txBody>
          <a:bodyPr/>
          <a:lstStyle/>
          <a:p>
            <a:r>
              <a:rPr lang="en-US" dirty="0"/>
              <a:t>Check Registry Practice</a:t>
            </a:r>
          </a:p>
        </p:txBody>
      </p:sp>
      <p:pic>
        <p:nvPicPr>
          <p:cNvPr id="7" name="Content Placeholder 6">
            <a:extLst>
              <a:ext uri="{FF2B5EF4-FFF2-40B4-BE49-F238E27FC236}">
                <a16:creationId xmlns:a16="http://schemas.microsoft.com/office/drawing/2014/main" id="{C4474AD7-F826-A645-962C-101FBB1DCCF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38339" y="1889760"/>
            <a:ext cx="8315322" cy="3657600"/>
          </a:xfrm>
        </p:spPr>
      </p:pic>
    </p:spTree>
    <p:extLst>
      <p:ext uri="{BB962C8B-B14F-4D97-AF65-F5344CB8AC3E}">
        <p14:creationId xmlns:p14="http://schemas.microsoft.com/office/powerpoint/2010/main" val="1831701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a:bodyPr>
          <a:lstStyle/>
          <a:p>
            <a:pPr lvl="1"/>
            <a:r>
              <a:rPr lang="en-US" sz="1600" dirty="0"/>
              <a:t>Images:</a:t>
            </a:r>
          </a:p>
          <a:p>
            <a:pPr lvl="2"/>
            <a:r>
              <a:rPr lang="en-US" sz="1600" dirty="0"/>
              <a:t>Microsoft Office Clip Art: Used with permission from Microsoft</a:t>
            </a:r>
          </a:p>
          <a:p>
            <a:pPr lvl="2"/>
            <a:endParaRPr lang="en-US" sz="1600" dirty="0"/>
          </a:p>
          <a:p>
            <a:pPr lvl="1"/>
            <a:r>
              <a:rPr lang="en-US" sz="1600" dirty="0"/>
              <a:t>Websites:</a:t>
            </a:r>
          </a:p>
          <a:p>
            <a:pPr lvl="2"/>
            <a:r>
              <a:rPr lang="en-US" sz="1600" dirty="0"/>
              <a:t>Interactive check writing activity  </a:t>
            </a:r>
          </a:p>
          <a:p>
            <a:pPr marL="457200" lvl="2" indent="0">
              <a:buNone/>
            </a:pPr>
            <a:r>
              <a:rPr lang="en-US" sz="1600" dirty="0">
                <a:hlinkClick r:id="rId3"/>
              </a:rPr>
              <a:t>http://www.themint.org/kids/writing-a-check.html</a:t>
            </a:r>
            <a:endParaRPr lang="en-US" sz="1600" dirty="0"/>
          </a:p>
          <a:p>
            <a:pPr lvl="2"/>
            <a:endParaRPr lang="en-US" sz="1600" dirty="0"/>
          </a:p>
          <a:p>
            <a:pPr lvl="2"/>
            <a:r>
              <a:rPr lang="en-US" sz="1600" dirty="0"/>
              <a:t>Practical Money Skills  </a:t>
            </a:r>
          </a:p>
          <a:p>
            <a:pPr marL="457200" lvl="2" indent="0">
              <a:buNone/>
            </a:pPr>
            <a:r>
              <a:rPr lang="en-US" sz="1600" dirty="0">
                <a:hlinkClick r:id="rId4"/>
              </a:rPr>
              <a:t>https://www.practicalmoneyskills.com</a:t>
            </a:r>
            <a:endParaRPr lang="en-US" sz="1600" dirty="0"/>
          </a:p>
          <a:p>
            <a:pPr lvl="2"/>
            <a:endParaRPr lang="en-US" sz="1600" dirty="0"/>
          </a:p>
          <a:p>
            <a:pPr lvl="2"/>
            <a:r>
              <a:rPr lang="en-US" sz="1600" dirty="0"/>
              <a:t>Practical Money Skills-Debit Card Information  </a:t>
            </a:r>
          </a:p>
          <a:p>
            <a:pPr marL="457200" lvl="2" indent="0">
              <a:buNone/>
            </a:pPr>
            <a:r>
              <a:rPr lang="en-US" sz="1600" dirty="0">
                <a:hlinkClick r:id="rId5"/>
              </a:rPr>
              <a:t>https://www.practicalmoneyskills.com/downloads/pdfs/PMS_Guide_DebitCard.pdf</a:t>
            </a:r>
            <a:endParaRPr lang="en-US" sz="1600" dirty="0"/>
          </a:p>
          <a:p>
            <a:pPr lvl="2"/>
            <a:endParaRPr lang="en-US" sz="1600" dirty="0"/>
          </a:p>
          <a:p>
            <a:pPr lvl="2"/>
            <a:endParaRPr lang="en-US" sz="1600" dirty="0"/>
          </a:p>
          <a:p>
            <a:pPr lvl="2"/>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Use your Quick Write handout to briefly explain the services provided by banks.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Banking Services </a:t>
            </a:r>
          </a:p>
        </p:txBody>
      </p:sp>
    </p:spTree>
    <p:extLst>
      <p:ext uri="{BB962C8B-B14F-4D97-AF65-F5344CB8AC3E}">
        <p14:creationId xmlns:p14="http://schemas.microsoft.com/office/powerpoint/2010/main" val="177011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Individual Account</a:t>
            </a:r>
          </a:p>
          <a:p>
            <a:pPr lvl="2"/>
            <a:r>
              <a:rPr lang="en-US" dirty="0"/>
              <a:t>A bank account in the name of one person.</a:t>
            </a:r>
          </a:p>
          <a:p>
            <a:pPr lvl="1"/>
            <a:r>
              <a:rPr lang="en-US" dirty="0"/>
              <a:t>Joint Account</a:t>
            </a:r>
          </a:p>
          <a:p>
            <a:pPr lvl="2"/>
            <a:r>
              <a:rPr lang="en-US" dirty="0"/>
              <a:t>A bank account in the names of two or more persons or parties and subject to withdrawals by each.</a:t>
            </a:r>
          </a:p>
          <a:p>
            <a:pPr lvl="1"/>
            <a:r>
              <a:rPr lang="en-US" dirty="0"/>
              <a:t>Savings Account</a:t>
            </a:r>
          </a:p>
          <a:p>
            <a:pPr lvl="2"/>
            <a:r>
              <a:rPr lang="en-US" dirty="0"/>
              <a:t>A bank account on which interest is paid, traditionally one  for which a bankbook is used to record deposits, withdrawals, and interest payments.</a:t>
            </a:r>
          </a:p>
          <a:p>
            <a:pPr lvl="2"/>
            <a:r>
              <a:rPr lang="en-US" dirty="0"/>
              <a:t>Interest- A sum paid to the account holder by the bank for  the use of money or for borrowing money.</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Types of Accounts</a:t>
            </a:r>
          </a:p>
        </p:txBody>
      </p:sp>
    </p:spTree>
    <p:extLst>
      <p:ext uri="{BB962C8B-B14F-4D97-AF65-F5344CB8AC3E}">
        <p14:creationId xmlns:p14="http://schemas.microsoft.com/office/powerpoint/2010/main" val="256261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Location</a:t>
            </a:r>
          </a:p>
          <a:p>
            <a:pPr lvl="2"/>
            <a:r>
              <a:rPr lang="en-US" dirty="0"/>
              <a:t>Office hours, ATM availability, branch offices</a:t>
            </a:r>
          </a:p>
          <a:p>
            <a:pPr lvl="1"/>
            <a:r>
              <a:rPr lang="en-US" dirty="0"/>
              <a:t>Type of Account</a:t>
            </a:r>
          </a:p>
          <a:p>
            <a:pPr lvl="2"/>
            <a:r>
              <a:rPr lang="en-US" dirty="0"/>
              <a:t>Make sure they are able to provide the services you need</a:t>
            </a:r>
          </a:p>
          <a:p>
            <a:pPr lvl="1"/>
            <a:r>
              <a:rPr lang="en-US" dirty="0"/>
              <a:t>Restrictions</a:t>
            </a:r>
          </a:p>
          <a:p>
            <a:pPr lvl="2"/>
            <a:r>
              <a:rPr lang="en-US" dirty="0"/>
              <a:t>Fund insurance, balance requirements, holds on deposits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When choosing a bank, you must consider:</a:t>
            </a:r>
          </a:p>
        </p:txBody>
      </p:sp>
    </p:spTree>
    <p:extLst>
      <p:ext uri="{BB962C8B-B14F-4D97-AF65-F5344CB8AC3E}">
        <p14:creationId xmlns:p14="http://schemas.microsoft.com/office/powerpoint/2010/main" val="3499561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Fees</a:t>
            </a:r>
          </a:p>
          <a:p>
            <a:pPr lvl="2"/>
            <a:r>
              <a:rPr lang="en-US" dirty="0"/>
              <a:t>Monthly, check, ATM use, check printing, account information, overdraft, stop-payment, cashiers checks</a:t>
            </a:r>
          </a:p>
          <a:p>
            <a:pPr lvl="1"/>
            <a:r>
              <a:rPr lang="en-US" dirty="0"/>
              <a:t>Interest</a:t>
            </a:r>
          </a:p>
          <a:p>
            <a:pPr lvl="2"/>
            <a:r>
              <a:rPr lang="en-US" dirty="0"/>
              <a:t>Rates, compounding type, minimum balance</a:t>
            </a:r>
          </a:p>
          <a:p>
            <a:pPr lvl="1"/>
            <a:r>
              <a:rPr lang="en-US" dirty="0"/>
              <a:t>Special Features</a:t>
            </a:r>
          </a:p>
          <a:p>
            <a:pPr lvl="2"/>
            <a:r>
              <a:rPr lang="en-US" dirty="0"/>
              <a:t>Direct deposit, automatic bill pay, online banking, overdraft protection, possibility for free banking</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When choosing a bank, you must consider:</a:t>
            </a:r>
          </a:p>
        </p:txBody>
      </p:sp>
    </p:spTree>
    <p:extLst>
      <p:ext uri="{BB962C8B-B14F-4D97-AF65-F5344CB8AC3E}">
        <p14:creationId xmlns:p14="http://schemas.microsoft.com/office/powerpoint/2010/main" val="173927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With a partner complete the Checking Account Research handout for two different banking institutions.</a:t>
            </a:r>
          </a:p>
          <a:p>
            <a:pPr lvl="1"/>
            <a:r>
              <a:rPr lang="en-US" dirty="0"/>
              <a:t>You will present your findings to the class at the beginning of the next class.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Checking Account Research</a:t>
            </a:r>
          </a:p>
        </p:txBody>
      </p:sp>
      <p:pic>
        <p:nvPicPr>
          <p:cNvPr id="3" name="Picture 2">
            <a:extLst>
              <a:ext uri="{FF2B5EF4-FFF2-40B4-BE49-F238E27FC236}">
                <a16:creationId xmlns:a16="http://schemas.microsoft.com/office/drawing/2014/main" id="{3A1B1212-3A49-BD4F-A525-5FA35A4F80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3540" y="4449128"/>
            <a:ext cx="2316575" cy="1705610"/>
          </a:xfrm>
          <a:prstGeom prst="rect">
            <a:avLst/>
          </a:prstGeom>
        </p:spPr>
      </p:pic>
    </p:spTree>
    <p:extLst>
      <p:ext uri="{BB962C8B-B14F-4D97-AF65-F5344CB8AC3E}">
        <p14:creationId xmlns:p14="http://schemas.microsoft.com/office/powerpoint/2010/main" val="3049803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Complete application at branch location or online</a:t>
            </a:r>
          </a:p>
          <a:p>
            <a:pPr lvl="1"/>
            <a:r>
              <a:rPr lang="en-US" dirty="0"/>
              <a:t>Make sure you have:</a:t>
            </a:r>
          </a:p>
          <a:p>
            <a:pPr lvl="2"/>
            <a:r>
              <a:rPr lang="en-US" dirty="0"/>
              <a:t>Valid form of identification</a:t>
            </a:r>
          </a:p>
          <a:p>
            <a:pPr lvl="2"/>
            <a:r>
              <a:rPr lang="en-US" dirty="0"/>
              <a:t>Proof of Residency</a:t>
            </a:r>
          </a:p>
          <a:p>
            <a:pPr lvl="2"/>
            <a:r>
              <a:rPr lang="en-US" dirty="0"/>
              <a:t>Money to deposit into the account</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Opening an Account</a:t>
            </a:r>
          </a:p>
        </p:txBody>
      </p:sp>
    </p:spTree>
    <p:extLst>
      <p:ext uri="{BB962C8B-B14F-4D97-AF65-F5344CB8AC3E}">
        <p14:creationId xmlns:p14="http://schemas.microsoft.com/office/powerpoint/2010/main" val="2342504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Deposits can be completed at the branch office with a teller or at an automated teller machine, or ATM.</a:t>
            </a:r>
          </a:p>
          <a:p>
            <a:pPr lvl="2"/>
            <a:r>
              <a:rPr lang="en-US" dirty="0"/>
              <a:t>Before making a deposit, make sure all checks have the proper endorsements and a deposit slip has been completed.</a:t>
            </a:r>
          </a:p>
          <a:p>
            <a:pPr lvl="1"/>
            <a:endParaRPr lang="en-US" dirty="0"/>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Making a Deposit</a:t>
            </a:r>
          </a:p>
        </p:txBody>
      </p:sp>
      <p:sp>
        <p:nvSpPr>
          <p:cNvPr id="5" name="object 5">
            <a:extLst>
              <a:ext uri="{FF2B5EF4-FFF2-40B4-BE49-F238E27FC236}">
                <a16:creationId xmlns:a16="http://schemas.microsoft.com/office/drawing/2014/main" id="{46F6AAE4-89BA-8D4B-BE82-6705812E241D}"/>
              </a:ext>
            </a:extLst>
          </p:cNvPr>
          <p:cNvSpPr/>
          <p:nvPr/>
        </p:nvSpPr>
        <p:spPr>
          <a:xfrm>
            <a:off x="8171215" y="4402145"/>
            <a:ext cx="2628900" cy="1752593"/>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408683293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1703</TotalTime>
  <Words>711</Words>
  <Application>Microsoft Macintosh PowerPoint</Application>
  <PresentationFormat>Widescreen</PresentationFormat>
  <Paragraphs>113</Paragraphs>
  <Slides>22</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.AppleSystemUIFont</vt:lpstr>
      <vt:lpstr>Arial</vt:lpstr>
      <vt:lpstr>Calibri</vt:lpstr>
      <vt:lpstr>Open Sans</vt:lpstr>
      <vt:lpstr>Open Sans SemiBold</vt:lpstr>
      <vt:lpstr>2_Office Theme</vt:lpstr>
      <vt:lpstr>3_Office Theme</vt:lpstr>
      <vt:lpstr>Piggy Bank vs. Bank  Choosing and Maintaining Your Account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Parts of a Check</vt:lpstr>
      <vt:lpstr>Check Writing Practice</vt:lpstr>
      <vt:lpstr>PowerPoint Presentation</vt:lpstr>
      <vt:lpstr>PowerPoint Presentation</vt:lpstr>
      <vt:lpstr>Check Registry</vt:lpstr>
      <vt:lpstr>Check Registry Practice</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160</cp:revision>
  <cp:lastPrinted>2017-07-07T16:17:37Z</cp:lastPrinted>
  <dcterms:created xsi:type="dcterms:W3CDTF">2017-07-11T23:58:30Z</dcterms:created>
  <dcterms:modified xsi:type="dcterms:W3CDTF">2018-01-31T21:16:53Z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