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5233" autoAdjust="0"/>
  </p:normalViewPr>
  <p:slideViewPr>
    <p:cSldViewPr snapToGrid="0">
      <p:cViewPr>
        <p:scale>
          <a:sx n="63" d="100"/>
          <a:sy n="63" d="100"/>
        </p:scale>
        <p:origin x="82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Meals can range from casual to fancy and can range from inexpensive, moderate, to very expensive.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6229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38063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8775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Lots of decisions need to be made when planning a vacation. </a:t>
            </a:r>
          </a:p>
          <a:p>
            <a:r>
              <a:rPr lang="en-US" sz="1200" b="0" i="0" u="none" strike="noStrike" kern="1200" baseline="0" dirty="0">
                <a:solidFill>
                  <a:schemeClr val="tx1"/>
                </a:solidFill>
                <a:latin typeface="+mn-lt"/>
                <a:ea typeface="+mn-ea"/>
                <a:cs typeface="+mn-cs"/>
              </a:rPr>
              <a:t>• Where will you go? </a:t>
            </a:r>
          </a:p>
          <a:p>
            <a:r>
              <a:rPr lang="en-US" sz="1200" b="0" i="0" u="none" strike="noStrike" kern="1200" baseline="0" dirty="0">
                <a:solidFill>
                  <a:schemeClr val="tx1"/>
                </a:solidFill>
                <a:latin typeface="+mn-lt"/>
                <a:ea typeface="+mn-ea"/>
                <a:cs typeface="+mn-cs"/>
              </a:rPr>
              <a:t>• How long will you stay? </a:t>
            </a:r>
          </a:p>
          <a:p>
            <a:r>
              <a:rPr lang="en-US" sz="1200" b="0" i="0" u="none" strike="noStrike" kern="1200" baseline="0" dirty="0">
                <a:solidFill>
                  <a:schemeClr val="tx1"/>
                </a:solidFill>
                <a:latin typeface="+mn-lt"/>
                <a:ea typeface="+mn-ea"/>
                <a:cs typeface="+mn-cs"/>
              </a:rPr>
              <a:t>• How much money can you spend? </a:t>
            </a:r>
          </a:p>
          <a:p>
            <a:r>
              <a:rPr lang="en-US" sz="1200" b="0" i="0" u="none" strike="noStrike" kern="1200" baseline="0" dirty="0">
                <a:solidFill>
                  <a:schemeClr val="tx1"/>
                </a:solidFill>
                <a:latin typeface="+mn-lt"/>
                <a:ea typeface="+mn-ea"/>
                <a:cs typeface="+mn-cs"/>
              </a:rPr>
              <a:t>• Will you travel by car, plane, train, boat, R.V.? </a:t>
            </a:r>
          </a:p>
          <a:p>
            <a:r>
              <a:rPr lang="en-US" sz="1200" b="0" i="0" u="none" strike="noStrike" kern="1200" baseline="0" dirty="0">
                <a:solidFill>
                  <a:schemeClr val="tx1"/>
                </a:solidFill>
                <a:latin typeface="+mn-lt"/>
                <a:ea typeface="+mn-ea"/>
                <a:cs typeface="+mn-cs"/>
              </a:rPr>
              <a:t>• Where will you stay? With family? In a hotel, motel, or inn? </a:t>
            </a:r>
          </a:p>
          <a:p>
            <a:r>
              <a:rPr lang="en-US" sz="1200" b="0" i="0" u="none" strike="noStrike" kern="1200" baseline="0" dirty="0">
                <a:solidFill>
                  <a:schemeClr val="tx1"/>
                </a:solidFill>
                <a:latin typeface="+mn-lt"/>
                <a:ea typeface="+mn-ea"/>
                <a:cs typeface="+mn-cs"/>
              </a:rPr>
              <a:t>• Where will you eat? How many meals can you afford to eat out?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Planning Process is a decision-making tool that supports the organization’s overall philosophy about</a:t>
            </a:r>
          </a:p>
          <a:p>
            <a:r>
              <a:rPr lang="en-US" sz="1200" b="0" i="0" u="none" strike="noStrike" kern="1200" baseline="0" dirty="0">
                <a:solidFill>
                  <a:schemeClr val="tx1"/>
                </a:solidFill>
                <a:latin typeface="+mn-lt"/>
                <a:ea typeface="+mn-ea"/>
                <a:cs typeface="+mn-cs"/>
              </a:rPr>
              <a:t>youth-centered leadership and personal growth. It can be used to determine group action in a chapter</a:t>
            </a:r>
          </a:p>
          <a:p>
            <a:r>
              <a:rPr lang="en-US" sz="1200" b="0" i="0" u="none" strike="noStrike" kern="1200" baseline="0" dirty="0">
                <a:solidFill>
                  <a:schemeClr val="tx1"/>
                </a:solidFill>
                <a:latin typeface="+mn-lt"/>
                <a:ea typeface="+mn-ea"/>
                <a:cs typeface="+mn-cs"/>
              </a:rPr>
              <a:t>or class or to plan individual projects.</a:t>
            </a:r>
          </a:p>
          <a:p>
            <a:r>
              <a:rPr lang="en-US" sz="1200" b="0" i="0" u="none" strike="noStrike" kern="1200" baseline="0" dirty="0">
                <a:solidFill>
                  <a:schemeClr val="tx1"/>
                </a:solidFill>
                <a:latin typeface="+mn-lt"/>
                <a:ea typeface="+mn-ea"/>
                <a:cs typeface="+mn-cs"/>
              </a:rPr>
              <a:t>IDENTIFY CONCERNS</a:t>
            </a:r>
          </a:p>
          <a:p>
            <a:r>
              <a:rPr lang="en-US" sz="1200" b="0" i="0" u="none" strike="noStrike" kern="1200" baseline="0" dirty="0">
                <a:solidFill>
                  <a:schemeClr val="tx1"/>
                </a:solidFill>
                <a:latin typeface="+mn-lt"/>
                <a:ea typeface="+mn-ea"/>
                <a:cs typeface="+mn-cs"/>
              </a:rPr>
              <a:t>■ Brainstorm to generate ideas, or state the activity or problem you want to address if already</a:t>
            </a:r>
          </a:p>
          <a:p>
            <a:r>
              <a:rPr lang="en-US" sz="1200" b="0" i="0" u="none" strike="noStrike" kern="1200" baseline="0" dirty="0">
                <a:solidFill>
                  <a:schemeClr val="tx1"/>
                </a:solidFill>
                <a:latin typeface="+mn-lt"/>
                <a:ea typeface="+mn-ea"/>
                <a:cs typeface="+mn-cs"/>
              </a:rPr>
              <a:t>determined.</a:t>
            </a:r>
          </a:p>
          <a:p>
            <a:r>
              <a:rPr lang="en-US" sz="1200" b="0" i="0" u="none" strike="noStrike" kern="1200" baseline="0" dirty="0">
                <a:solidFill>
                  <a:schemeClr val="tx1"/>
                </a:solidFill>
                <a:latin typeface="+mn-lt"/>
                <a:ea typeface="+mn-ea"/>
                <a:cs typeface="+mn-cs"/>
              </a:rPr>
              <a:t>■ Evaluate your list and narrow it down to a workable idea or project that interests and concerns the</a:t>
            </a:r>
          </a:p>
          <a:p>
            <a:r>
              <a:rPr lang="en-US" sz="1200" b="0" i="0" u="none" strike="noStrike" kern="1200" baseline="0" dirty="0">
                <a:solidFill>
                  <a:schemeClr val="tx1"/>
                </a:solidFill>
                <a:latin typeface="+mn-lt"/>
                <a:ea typeface="+mn-ea"/>
                <a:cs typeface="+mn-cs"/>
              </a:rPr>
              <a:t>majority or all of your members.</a:t>
            </a:r>
          </a:p>
          <a:p>
            <a:r>
              <a:rPr lang="en-US" sz="1200" b="0" i="0" u="none" strike="noStrike" kern="1200" baseline="0" dirty="0">
                <a:solidFill>
                  <a:schemeClr val="tx1"/>
                </a:solidFill>
                <a:latin typeface="+mn-lt"/>
                <a:ea typeface="+mn-ea"/>
                <a:cs typeface="+mn-cs"/>
              </a:rPr>
              <a:t>SET A GOAL</a:t>
            </a:r>
          </a:p>
          <a:p>
            <a:r>
              <a:rPr lang="en-US" sz="1200" b="0" i="0" u="none" strike="noStrike" kern="1200" baseline="0" dirty="0">
                <a:solidFill>
                  <a:schemeClr val="tx1"/>
                </a:solidFill>
                <a:latin typeface="+mn-lt"/>
                <a:ea typeface="+mn-ea"/>
                <a:cs typeface="+mn-cs"/>
              </a:rPr>
              <a:t>■ Get a clear mental picture of what you want to accomplish, and write your ideas down as your goal.</a:t>
            </a:r>
          </a:p>
          <a:p>
            <a:r>
              <a:rPr lang="en-US" sz="1200" b="0" i="0" u="none" strike="noStrike" kern="1200" baseline="0" dirty="0">
                <a:solidFill>
                  <a:schemeClr val="tx1"/>
                </a:solidFill>
                <a:latin typeface="+mn-lt"/>
                <a:ea typeface="+mn-ea"/>
                <a:cs typeface="+mn-cs"/>
              </a:rPr>
              <a:t>■ Make sure your goal is one that can be achieved and evaluated.</a:t>
            </a:r>
          </a:p>
          <a:p>
            <a:r>
              <a:rPr lang="en-US" sz="1200" b="0" i="0" u="none" strike="noStrike" kern="1200" baseline="0" dirty="0">
                <a:solidFill>
                  <a:schemeClr val="tx1"/>
                </a:solidFill>
                <a:latin typeface="+mn-lt"/>
                <a:ea typeface="+mn-ea"/>
                <a:cs typeface="+mn-cs"/>
              </a:rPr>
              <a:t>■ Consider resources available to you.</a:t>
            </a:r>
          </a:p>
          <a:p>
            <a:r>
              <a:rPr lang="en-US" sz="1200" b="0" i="0" u="none" strike="noStrike" kern="1200" baseline="0" dirty="0">
                <a:solidFill>
                  <a:schemeClr val="tx1"/>
                </a:solidFill>
                <a:latin typeface="+mn-lt"/>
                <a:ea typeface="+mn-ea"/>
                <a:cs typeface="+mn-cs"/>
              </a:rPr>
              <a:t>FORM A PLAN</a:t>
            </a:r>
          </a:p>
          <a:p>
            <a:r>
              <a:rPr lang="en-US" sz="1200" b="0" i="0" u="none" strike="noStrike" kern="1200" baseline="0" dirty="0">
                <a:solidFill>
                  <a:schemeClr val="tx1"/>
                </a:solidFill>
                <a:latin typeface="+mn-lt"/>
                <a:ea typeface="+mn-ea"/>
                <a:cs typeface="+mn-cs"/>
              </a:rPr>
              <a:t>■ Decide what needs to be done to reach your goal.</a:t>
            </a:r>
          </a:p>
          <a:p>
            <a:r>
              <a:rPr lang="en-US" sz="1200" b="0" i="0" u="none" strike="noStrike" kern="1200" baseline="0" dirty="0">
                <a:solidFill>
                  <a:schemeClr val="tx1"/>
                </a:solidFill>
                <a:latin typeface="+mn-lt"/>
                <a:ea typeface="+mn-ea"/>
                <a:cs typeface="+mn-cs"/>
              </a:rPr>
              <a:t>■ Figure out the who, what, where, when, and how.</a:t>
            </a:r>
          </a:p>
          <a:p>
            <a:r>
              <a:rPr lang="en-US" sz="1200" b="0" i="0" u="none" strike="noStrike" kern="1200" baseline="0" dirty="0">
                <a:solidFill>
                  <a:schemeClr val="tx1"/>
                </a:solidFill>
                <a:latin typeface="+mn-lt"/>
                <a:ea typeface="+mn-ea"/>
                <a:cs typeface="+mn-cs"/>
              </a:rPr>
              <a:t>■ List the abilities, skills, and knowledge required on your part.</a:t>
            </a:r>
          </a:p>
          <a:p>
            <a:r>
              <a:rPr lang="en-US" sz="1200" b="0" i="0" u="none" strike="noStrike" kern="1200" baseline="0" dirty="0">
                <a:solidFill>
                  <a:schemeClr val="tx1"/>
                </a:solidFill>
                <a:latin typeface="+mn-lt"/>
                <a:ea typeface="+mn-ea"/>
                <a:cs typeface="+mn-cs"/>
              </a:rPr>
              <a:t>■ List other available resources, such as people, places, publications, and funds.</a:t>
            </a:r>
          </a:p>
          <a:p>
            <a:r>
              <a:rPr lang="en-US" sz="1200" b="0" i="0" u="none" strike="noStrike" kern="1200" baseline="0" dirty="0">
                <a:solidFill>
                  <a:schemeClr val="tx1"/>
                </a:solidFill>
                <a:latin typeface="+mn-lt"/>
                <a:ea typeface="+mn-ea"/>
                <a:cs typeface="+mn-cs"/>
              </a:rPr>
              <a:t>■ Make a workable timetable to keep track of your progress.</a:t>
            </a:r>
          </a:p>
          <a:p>
            <a:r>
              <a:rPr lang="en-US" sz="1200" b="0" i="0" u="none" strike="noStrike" kern="1200" baseline="0" dirty="0">
                <a:solidFill>
                  <a:schemeClr val="tx1"/>
                </a:solidFill>
                <a:latin typeface="+mn-lt"/>
                <a:ea typeface="+mn-ea"/>
                <a:cs typeface="+mn-cs"/>
              </a:rPr>
              <a:t>■ List possible barriers you might face, and develop plans if necessary.</a:t>
            </a:r>
          </a:p>
          <a:p>
            <a:r>
              <a:rPr lang="en-US" sz="1200" b="0" i="0" u="none" strike="noStrike" kern="1200" baseline="0" dirty="0">
                <a:solidFill>
                  <a:schemeClr val="tx1"/>
                </a:solidFill>
                <a:latin typeface="+mn-lt"/>
                <a:ea typeface="+mn-ea"/>
                <a:cs typeface="+mn-cs"/>
              </a:rPr>
              <a:t>■ Decide ways to recognize your accomplishments along the way.</a:t>
            </a:r>
          </a:p>
          <a:p>
            <a:r>
              <a:rPr lang="en-US" sz="1200" b="0" i="0" u="none" strike="noStrike" kern="1200" baseline="0" dirty="0">
                <a:solidFill>
                  <a:schemeClr val="tx1"/>
                </a:solidFill>
                <a:latin typeface="+mn-lt"/>
                <a:ea typeface="+mn-ea"/>
                <a:cs typeface="+mn-cs"/>
              </a:rPr>
              <a:t>ACT</a:t>
            </a:r>
          </a:p>
          <a:p>
            <a:r>
              <a:rPr lang="en-US" sz="1200" b="0" i="0" u="none" strike="noStrike" kern="1200" baseline="0" dirty="0">
                <a:solidFill>
                  <a:schemeClr val="tx1"/>
                </a:solidFill>
                <a:latin typeface="+mn-lt"/>
                <a:ea typeface="+mn-ea"/>
                <a:cs typeface="+mn-cs"/>
              </a:rPr>
              <a:t>■ Carry out your group or individual plan.</a:t>
            </a:r>
          </a:p>
          <a:p>
            <a:r>
              <a:rPr lang="en-US" sz="1200" b="0" i="0" u="none" strike="noStrike" kern="1200" baseline="0" dirty="0">
                <a:solidFill>
                  <a:schemeClr val="tx1"/>
                </a:solidFill>
                <a:latin typeface="+mn-lt"/>
                <a:ea typeface="+mn-ea"/>
                <a:cs typeface="+mn-cs"/>
              </a:rPr>
              <a:t>■ Use family and community members, advisers, committees, task forces, and advisory groups when needed.</a:t>
            </a:r>
          </a:p>
          <a:p>
            <a:r>
              <a:rPr lang="en-US" sz="1200" b="0" i="0" u="none" strike="noStrike" kern="1200" baseline="0" dirty="0">
                <a:solidFill>
                  <a:schemeClr val="tx1"/>
                </a:solidFill>
                <a:latin typeface="+mn-lt"/>
                <a:ea typeface="+mn-ea"/>
                <a:cs typeface="+mn-cs"/>
              </a:rPr>
              <a:t>FOLLOW UP</a:t>
            </a:r>
          </a:p>
          <a:p>
            <a:r>
              <a:rPr lang="en-US" sz="1200" b="0" i="0" u="none" strike="noStrike" kern="1200" baseline="0" dirty="0">
                <a:solidFill>
                  <a:schemeClr val="tx1"/>
                </a:solidFill>
                <a:latin typeface="+mn-lt"/>
                <a:ea typeface="+mn-ea"/>
                <a:cs typeface="+mn-cs"/>
              </a:rPr>
              <a:t>■ Determine if your goal was met.</a:t>
            </a:r>
          </a:p>
          <a:p>
            <a:r>
              <a:rPr lang="en-US" sz="1200" b="0" i="0" u="none" strike="noStrike" kern="1200" baseline="0" dirty="0">
                <a:solidFill>
                  <a:schemeClr val="tx1"/>
                </a:solidFill>
                <a:latin typeface="+mn-lt"/>
                <a:ea typeface="+mn-ea"/>
                <a:cs typeface="+mn-cs"/>
              </a:rPr>
              <a:t>■ List ways you would improve your project or plan for future reference.</a:t>
            </a:r>
          </a:p>
          <a:p>
            <a:r>
              <a:rPr lang="en-US" sz="1200" b="0" i="0" u="none" strike="noStrike" kern="1200" baseline="0" dirty="0">
                <a:solidFill>
                  <a:schemeClr val="tx1"/>
                </a:solidFill>
                <a:latin typeface="+mn-lt"/>
                <a:ea typeface="+mn-ea"/>
                <a:cs typeface="+mn-cs"/>
              </a:rPr>
              <a:t>■ Share and publicize your efforts with others, including the media if appropriate.</a:t>
            </a:r>
          </a:p>
          <a:p>
            <a:r>
              <a:rPr lang="en-US" sz="1200" b="0" i="0" u="none" strike="noStrike" kern="1200" baseline="0" dirty="0">
                <a:solidFill>
                  <a:schemeClr val="tx1"/>
                </a:solidFill>
                <a:latin typeface="+mn-lt"/>
                <a:ea typeface="+mn-ea"/>
                <a:cs typeface="+mn-cs"/>
              </a:rPr>
              <a:t>■ Recognize members and thank people involved with your project.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11691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so many places to go on vacation to: </a:t>
            </a:r>
          </a:p>
          <a:p>
            <a:r>
              <a:rPr lang="en-US" sz="1200" b="0" i="0" u="none" strike="noStrike" kern="1200" baseline="0" dirty="0">
                <a:solidFill>
                  <a:schemeClr val="tx1"/>
                </a:solidFill>
                <a:latin typeface="+mn-lt"/>
                <a:ea typeface="+mn-ea"/>
                <a:cs typeface="+mn-cs"/>
              </a:rPr>
              <a:t>• Rest </a:t>
            </a:r>
          </a:p>
          <a:p>
            <a:r>
              <a:rPr lang="en-US" sz="1200" b="0" i="0" u="none" strike="noStrike" kern="1200" baseline="0" dirty="0">
                <a:solidFill>
                  <a:schemeClr val="tx1"/>
                </a:solidFill>
                <a:latin typeface="+mn-lt"/>
                <a:ea typeface="+mn-ea"/>
                <a:cs typeface="+mn-cs"/>
              </a:rPr>
              <a:t>• Relax </a:t>
            </a:r>
          </a:p>
          <a:p>
            <a:r>
              <a:rPr lang="en-US" sz="1200" b="0" i="0" u="none" strike="noStrike" kern="1200" baseline="0" dirty="0">
                <a:solidFill>
                  <a:schemeClr val="tx1"/>
                </a:solidFill>
                <a:latin typeface="+mn-lt"/>
                <a:ea typeface="+mn-ea"/>
                <a:cs typeface="+mn-cs"/>
              </a:rPr>
              <a:t>• Enjoy </a:t>
            </a:r>
          </a:p>
          <a:p>
            <a:r>
              <a:rPr lang="en-US" sz="1200" b="0" i="0" u="none" strike="noStrike" kern="1200" baseline="0" dirty="0">
                <a:solidFill>
                  <a:schemeClr val="tx1"/>
                </a:solidFill>
                <a:latin typeface="+mn-lt"/>
                <a:ea typeface="+mn-ea"/>
                <a:cs typeface="+mn-cs"/>
              </a:rPr>
              <a:t>• Explore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Can you think of other destinations to vacation? </a:t>
            </a:r>
          </a:p>
          <a:p>
            <a:r>
              <a:rPr lang="en-US" sz="1200" b="0" i="0" u="none" strike="noStrike" kern="1200" baseline="0" dirty="0">
                <a:solidFill>
                  <a:schemeClr val="tx1"/>
                </a:solidFill>
                <a:latin typeface="+mn-lt"/>
                <a:ea typeface="+mn-ea"/>
                <a:cs typeface="+mn-cs"/>
              </a:rPr>
              <a:t>Click on hyperlink </a:t>
            </a:r>
            <a:r>
              <a:rPr lang="en-US" sz="1200" b="1" i="0" u="none" strike="noStrike" kern="1200" baseline="0" dirty="0">
                <a:solidFill>
                  <a:schemeClr val="tx1"/>
                </a:solidFill>
                <a:latin typeface="+mn-lt"/>
                <a:ea typeface="+mn-ea"/>
                <a:cs typeface="+mn-cs"/>
              </a:rPr>
              <a:t>Land of Dreams </a:t>
            </a:r>
            <a:r>
              <a:rPr lang="en-US" sz="1200" b="0" i="0" u="none" strike="noStrike" kern="1200" baseline="0" dirty="0">
                <a:solidFill>
                  <a:schemeClr val="tx1"/>
                </a:solidFill>
                <a:latin typeface="+mn-lt"/>
                <a:ea typeface="+mn-ea"/>
                <a:cs typeface="+mn-cs"/>
              </a:rPr>
              <a:t>to video from Discover America. </a:t>
            </a:r>
          </a:p>
          <a:p>
            <a:r>
              <a:rPr lang="en-US" sz="1200" b="0" i="0" u="none" strike="noStrike" kern="1200" baseline="0" dirty="0">
                <a:solidFill>
                  <a:schemeClr val="tx1"/>
                </a:solidFill>
                <a:latin typeface="+mn-lt"/>
                <a:ea typeface="+mn-ea"/>
                <a:cs typeface="+mn-cs"/>
              </a:rPr>
              <a:t>The official channel of United States tourism. The goal is to inspire people from around the world to explore all the exciting travel possibilities in the United States. </a:t>
            </a:r>
          </a:p>
          <a:p>
            <a:r>
              <a:rPr lang="en-US" sz="1200" b="0" i="0" u="none" strike="noStrike" kern="1200" baseline="0" dirty="0">
                <a:solidFill>
                  <a:schemeClr val="tx1"/>
                </a:solidFill>
                <a:latin typeface="+mn-lt"/>
                <a:ea typeface="+mn-ea"/>
                <a:cs typeface="+mn-cs"/>
              </a:rPr>
              <a:t>http://www.youtube.com/watch?v=WWUA1CXIku8&amp;feature=share&amp;list=SPD062EB6722BB03A0 </a:t>
            </a:r>
          </a:p>
          <a:p>
            <a:r>
              <a:rPr lang="en-US" sz="1200" b="0" i="0" u="none" strike="noStrike" kern="1200" baseline="0" dirty="0">
                <a:solidFill>
                  <a:schemeClr val="tx1"/>
                </a:solidFill>
                <a:latin typeface="+mn-lt"/>
                <a:ea typeface="+mn-ea"/>
                <a:cs typeface="+mn-cs"/>
              </a:rPr>
              <a:t>There are seven short videos that are used as commercials from the making of the commercial to "See It,", "Hear It," "Feel It," "Taste It" commercials.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69111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Travel for pleasure has changed in recent years with people taking shorter vacations more often. </a:t>
            </a:r>
          </a:p>
          <a:p>
            <a:r>
              <a:rPr lang="en-US" sz="1200" b="0" i="0" u="none" strike="noStrike" kern="1200" baseline="0" dirty="0">
                <a:solidFill>
                  <a:schemeClr val="tx1"/>
                </a:solidFill>
                <a:latin typeface="+mn-lt"/>
                <a:ea typeface="+mn-ea"/>
                <a:cs typeface="+mn-cs"/>
              </a:rPr>
              <a:t>It includes trips of varying lengths, from short to long.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68501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much money will be needed for all the items listed above? </a:t>
            </a:r>
          </a:p>
          <a:p>
            <a:r>
              <a:rPr lang="en-US" sz="1200" b="0" i="0" u="none" strike="noStrike" kern="1200" baseline="0" dirty="0">
                <a:solidFill>
                  <a:schemeClr val="tx1"/>
                </a:solidFill>
                <a:latin typeface="+mn-lt"/>
                <a:ea typeface="+mn-ea"/>
                <a:cs typeface="+mn-cs"/>
              </a:rPr>
              <a:t>A budget should include enough money to cover the items and any emergencies that may occur.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560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travel industry consists of businesses that physically move people from one place to another.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55775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Lodging means a place to sleep for one or more nights. </a:t>
            </a:r>
          </a:p>
          <a:p>
            <a:r>
              <a:rPr lang="en-US" sz="1200" b="0" i="0" u="none" strike="noStrike" kern="1200" baseline="0" dirty="0">
                <a:solidFill>
                  <a:schemeClr val="tx1"/>
                </a:solidFill>
                <a:latin typeface="+mn-lt"/>
                <a:ea typeface="+mn-ea"/>
                <a:cs typeface="+mn-cs"/>
              </a:rPr>
              <a:t>The lodging industry consists of businesses that provide overnight accommodations. </a:t>
            </a:r>
          </a:p>
          <a:p>
            <a:r>
              <a:rPr lang="en-US" sz="1200" b="0" i="0" u="none" strike="noStrike" kern="1200" baseline="0" dirty="0">
                <a:solidFill>
                  <a:schemeClr val="tx1"/>
                </a:solidFill>
                <a:latin typeface="+mn-lt"/>
                <a:ea typeface="+mn-ea"/>
                <a:cs typeface="+mn-cs"/>
              </a:rPr>
              <a:t>They vary from expensive to budget motels.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89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Recreation is any activity that people do for rest, relaxation, and enjoyment. </a:t>
            </a:r>
          </a:p>
          <a:p>
            <a:r>
              <a:rPr lang="en-US" sz="1200" b="0" i="0" u="none" strike="noStrike" kern="1200" baseline="0" dirty="0">
                <a:solidFill>
                  <a:schemeClr val="tx1"/>
                </a:solidFill>
                <a:latin typeface="+mn-lt"/>
                <a:ea typeface="+mn-ea"/>
                <a:cs typeface="+mn-cs"/>
              </a:rPr>
              <a:t>Entertainment – provide a show for you to watch, such as: </a:t>
            </a:r>
          </a:p>
          <a:p>
            <a:r>
              <a:rPr lang="en-US" sz="1200" b="0" i="0" u="none" strike="noStrike" kern="1200" baseline="0" dirty="0">
                <a:solidFill>
                  <a:schemeClr val="tx1"/>
                </a:solidFill>
                <a:latin typeface="+mn-lt"/>
                <a:ea typeface="+mn-ea"/>
                <a:cs typeface="+mn-cs"/>
              </a:rPr>
              <a:t>• Movies </a:t>
            </a:r>
          </a:p>
          <a:p>
            <a:r>
              <a:rPr lang="en-US" sz="1200" b="0" i="0" u="none" strike="noStrike" kern="1200" baseline="0" dirty="0">
                <a:solidFill>
                  <a:schemeClr val="tx1"/>
                </a:solidFill>
                <a:latin typeface="+mn-lt"/>
                <a:ea typeface="+mn-ea"/>
                <a:cs typeface="+mn-cs"/>
              </a:rPr>
              <a:t>• Live theater </a:t>
            </a:r>
          </a:p>
          <a:p>
            <a:r>
              <a:rPr lang="en-US" sz="1200" b="0" i="0" u="none" strike="noStrike" kern="1200" baseline="0" dirty="0">
                <a:solidFill>
                  <a:schemeClr val="tx1"/>
                </a:solidFill>
                <a:latin typeface="+mn-lt"/>
                <a:ea typeface="+mn-ea"/>
                <a:cs typeface="+mn-cs"/>
              </a:rPr>
              <a:t>• Concerts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Attractions – are places of special interest to visit, such as: </a:t>
            </a:r>
          </a:p>
          <a:p>
            <a:r>
              <a:rPr lang="en-US" sz="1200" b="0" i="0" u="none" strike="noStrike" kern="1200" baseline="0" dirty="0">
                <a:solidFill>
                  <a:schemeClr val="tx1"/>
                </a:solidFill>
                <a:latin typeface="+mn-lt"/>
                <a:ea typeface="+mn-ea"/>
                <a:cs typeface="+mn-cs"/>
              </a:rPr>
              <a:t>• Natural scenery </a:t>
            </a:r>
          </a:p>
          <a:p>
            <a:r>
              <a:rPr lang="en-US" sz="1200" b="0" i="0" u="none" strike="noStrike" kern="1200" baseline="0" dirty="0">
                <a:solidFill>
                  <a:schemeClr val="tx1"/>
                </a:solidFill>
                <a:latin typeface="+mn-lt"/>
                <a:ea typeface="+mn-ea"/>
                <a:cs typeface="+mn-cs"/>
              </a:rPr>
              <a:t>• Museums </a:t>
            </a:r>
          </a:p>
          <a:p>
            <a:r>
              <a:rPr lang="en-US" sz="1200" b="0" i="0" u="none" strike="noStrike" kern="1200" baseline="0" dirty="0">
                <a:solidFill>
                  <a:schemeClr val="tx1"/>
                </a:solidFill>
                <a:latin typeface="+mn-lt"/>
                <a:ea typeface="+mn-ea"/>
                <a:cs typeface="+mn-cs"/>
              </a:rPr>
              <a:t>• Zoos </a:t>
            </a:r>
          </a:p>
          <a:p>
            <a:r>
              <a:rPr lang="en-US" sz="1200" b="0" i="0" u="none" strike="noStrike" kern="1200" baseline="0" dirty="0">
                <a:solidFill>
                  <a:schemeClr val="tx1"/>
                </a:solidFill>
                <a:latin typeface="+mn-lt"/>
                <a:ea typeface="+mn-ea"/>
                <a:cs typeface="+mn-cs"/>
              </a:rPr>
              <a:t>• Historical sites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Spectator sports – are sports that you watch others play, such as: </a:t>
            </a:r>
          </a:p>
          <a:p>
            <a:r>
              <a:rPr lang="en-US" sz="1200" b="0" i="0" u="none" strike="noStrike" kern="1200" baseline="0" dirty="0">
                <a:solidFill>
                  <a:schemeClr val="tx1"/>
                </a:solidFill>
                <a:latin typeface="+mn-lt"/>
                <a:ea typeface="+mn-ea"/>
                <a:cs typeface="+mn-cs"/>
              </a:rPr>
              <a:t>• Football </a:t>
            </a:r>
          </a:p>
          <a:p>
            <a:r>
              <a:rPr lang="en-US" sz="1200" b="0" i="0" u="none" strike="noStrike" kern="1200" baseline="0" dirty="0">
                <a:solidFill>
                  <a:schemeClr val="tx1"/>
                </a:solidFill>
                <a:latin typeface="+mn-lt"/>
                <a:ea typeface="+mn-ea"/>
                <a:cs typeface="+mn-cs"/>
              </a:rPr>
              <a:t>• Basketball </a:t>
            </a:r>
          </a:p>
          <a:p>
            <a:r>
              <a:rPr lang="en-US" sz="1200" b="0" i="0" u="none" strike="noStrike" kern="1200" baseline="0" dirty="0">
                <a:solidFill>
                  <a:schemeClr val="tx1"/>
                </a:solidFill>
                <a:latin typeface="+mn-lt"/>
                <a:ea typeface="+mn-ea"/>
                <a:cs typeface="+mn-cs"/>
              </a:rPr>
              <a:t>• Baseball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Participatory sports – are sports that you take part in yourself, such as: </a:t>
            </a:r>
          </a:p>
          <a:p>
            <a:r>
              <a:rPr lang="en-US" sz="1200" b="0" i="0" u="none" strike="noStrike" kern="1200" baseline="0" dirty="0">
                <a:solidFill>
                  <a:schemeClr val="tx1"/>
                </a:solidFill>
                <a:latin typeface="+mn-lt"/>
                <a:ea typeface="+mn-ea"/>
                <a:cs typeface="+mn-cs"/>
              </a:rPr>
              <a:t>• Skiing </a:t>
            </a:r>
          </a:p>
          <a:p>
            <a:r>
              <a:rPr lang="en-US" sz="1200" b="0" i="0" u="none" strike="noStrike" kern="1200" baseline="0" dirty="0">
                <a:solidFill>
                  <a:schemeClr val="tx1"/>
                </a:solidFill>
                <a:latin typeface="+mn-lt"/>
                <a:ea typeface="+mn-ea"/>
                <a:cs typeface="+mn-cs"/>
              </a:rPr>
              <a:t>• Snowboarding </a:t>
            </a:r>
          </a:p>
          <a:p>
            <a:r>
              <a:rPr lang="en-US" sz="1200" b="0" i="0" u="none" strike="noStrike" kern="1200" baseline="0" dirty="0">
                <a:solidFill>
                  <a:schemeClr val="tx1"/>
                </a:solidFill>
                <a:latin typeface="+mn-lt"/>
                <a:ea typeface="+mn-ea"/>
                <a:cs typeface="+mn-cs"/>
              </a:rPr>
              <a:t>• Mountain climbing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59820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Travel Adventures</a:t>
            </a:r>
          </a:p>
        </p:txBody>
      </p:sp>
      <p:sp>
        <p:nvSpPr>
          <p:cNvPr id="2" name="Rectangle 1">
            <a:extLst>
              <a:ext uri="{FF2B5EF4-FFF2-40B4-BE49-F238E27FC236}">
                <a16:creationId xmlns:a16="http://schemas.microsoft.com/office/drawing/2014/main" id="{3CFB6E74-34DA-42DA-832E-85C05A3DD877}"/>
              </a:ext>
            </a:extLst>
          </p:cNvPr>
          <p:cNvSpPr/>
          <p:nvPr/>
        </p:nvSpPr>
        <p:spPr>
          <a:xfrm>
            <a:off x="4632960" y="3506144"/>
            <a:ext cx="7426960" cy="769441"/>
          </a:xfrm>
          <a:prstGeom prst="rect">
            <a:avLst/>
          </a:prstGeom>
        </p:spPr>
        <p:txBody>
          <a:bodyPr wrap="square">
            <a:spAutoFit/>
          </a:bodyPr>
          <a:lstStyle/>
          <a:p>
            <a:r>
              <a:rPr lang="en-US" sz="4400" dirty="0">
                <a:solidFill>
                  <a:schemeClr val="accent2">
                    <a:lumMod val="60000"/>
                    <a:lumOff val="40000"/>
                  </a:schemeClr>
                </a:solidFill>
                <a:latin typeface="Open Sans"/>
              </a:rPr>
              <a:t>Making Informed Decisions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Recreation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Entertainment</a:t>
            </a:r>
          </a:p>
          <a:p>
            <a:pPr lvl="1"/>
            <a:r>
              <a:rPr lang="en-US" dirty="0"/>
              <a:t>Attractions</a:t>
            </a:r>
          </a:p>
          <a:p>
            <a:pPr lvl="1"/>
            <a:r>
              <a:rPr lang="en-US" dirty="0"/>
              <a:t>Spectator sports</a:t>
            </a:r>
          </a:p>
          <a:p>
            <a:pPr lvl="1"/>
            <a:r>
              <a:rPr lang="en-US" dirty="0"/>
              <a:t>Participatory sports</a:t>
            </a:r>
          </a:p>
        </p:txBody>
      </p:sp>
      <p:pic>
        <p:nvPicPr>
          <p:cNvPr id="4" name="Picture 3">
            <a:extLst>
              <a:ext uri="{FF2B5EF4-FFF2-40B4-BE49-F238E27FC236}">
                <a16:creationId xmlns:a16="http://schemas.microsoft.com/office/drawing/2014/main" id="{6C4CBD29-4768-4CD6-9F97-BBB5D64D1729}"/>
              </a:ext>
            </a:extLst>
          </p:cNvPr>
          <p:cNvPicPr>
            <a:picLocks noChangeAspect="1"/>
          </p:cNvPicPr>
          <p:nvPr/>
        </p:nvPicPr>
        <p:blipFill>
          <a:blip r:embed="rId3"/>
          <a:stretch>
            <a:fillRect/>
          </a:stretch>
        </p:blipFill>
        <p:spPr>
          <a:xfrm>
            <a:off x="7668503" y="845359"/>
            <a:ext cx="1926136" cy="2720660"/>
          </a:xfrm>
          <a:prstGeom prst="rect">
            <a:avLst/>
          </a:prstGeom>
        </p:spPr>
      </p:pic>
      <p:pic>
        <p:nvPicPr>
          <p:cNvPr id="5" name="Picture 4">
            <a:extLst>
              <a:ext uri="{FF2B5EF4-FFF2-40B4-BE49-F238E27FC236}">
                <a16:creationId xmlns:a16="http://schemas.microsoft.com/office/drawing/2014/main" id="{9DC1C557-05B5-4297-955A-A7C9CEB66DB5}"/>
              </a:ext>
            </a:extLst>
          </p:cNvPr>
          <p:cNvPicPr>
            <a:picLocks noChangeAspect="1"/>
          </p:cNvPicPr>
          <p:nvPr/>
        </p:nvPicPr>
        <p:blipFill>
          <a:blip r:embed="rId4"/>
          <a:stretch>
            <a:fillRect/>
          </a:stretch>
        </p:blipFill>
        <p:spPr>
          <a:xfrm>
            <a:off x="7205737" y="3804792"/>
            <a:ext cx="3034257" cy="1983190"/>
          </a:xfrm>
          <a:prstGeom prst="rect">
            <a:avLst/>
          </a:prstGeom>
        </p:spPr>
      </p:pic>
    </p:spTree>
    <p:extLst>
      <p:ext uri="{BB962C8B-B14F-4D97-AF65-F5344CB8AC3E}">
        <p14:creationId xmlns:p14="http://schemas.microsoft.com/office/powerpoint/2010/main" val="155750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Meals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Quick-service restaurants</a:t>
            </a:r>
          </a:p>
          <a:p>
            <a:pPr lvl="1"/>
            <a:r>
              <a:rPr lang="en-US" dirty="0"/>
              <a:t>Full-service restaurants</a:t>
            </a:r>
          </a:p>
          <a:p>
            <a:pPr lvl="1"/>
            <a:r>
              <a:rPr lang="en-US" dirty="0"/>
              <a:t>Street vendors</a:t>
            </a:r>
          </a:p>
          <a:p>
            <a:pPr lvl="1"/>
            <a:r>
              <a:rPr lang="en-US" dirty="0"/>
              <a:t>Carryout</a:t>
            </a:r>
          </a:p>
          <a:p>
            <a:pPr lvl="1"/>
            <a:r>
              <a:rPr lang="en-US" dirty="0"/>
              <a:t>Cafeterias</a:t>
            </a:r>
          </a:p>
        </p:txBody>
      </p:sp>
      <p:pic>
        <p:nvPicPr>
          <p:cNvPr id="4" name="Picture 3">
            <a:extLst>
              <a:ext uri="{FF2B5EF4-FFF2-40B4-BE49-F238E27FC236}">
                <a16:creationId xmlns:a16="http://schemas.microsoft.com/office/drawing/2014/main" id="{928D5E2A-A5FB-452D-9E8A-3FCAE8063675}"/>
              </a:ext>
            </a:extLst>
          </p:cNvPr>
          <p:cNvPicPr>
            <a:picLocks noChangeAspect="1"/>
          </p:cNvPicPr>
          <p:nvPr/>
        </p:nvPicPr>
        <p:blipFill>
          <a:blip r:embed="rId3"/>
          <a:stretch>
            <a:fillRect/>
          </a:stretch>
        </p:blipFill>
        <p:spPr>
          <a:xfrm>
            <a:off x="7345680" y="3534488"/>
            <a:ext cx="3045515" cy="2027991"/>
          </a:xfrm>
          <a:prstGeom prst="rect">
            <a:avLst/>
          </a:prstGeom>
        </p:spPr>
      </p:pic>
    </p:spTree>
    <p:extLst>
      <p:ext uri="{BB962C8B-B14F-4D97-AF65-F5344CB8AC3E}">
        <p14:creationId xmlns:p14="http://schemas.microsoft.com/office/powerpoint/2010/main" val="246845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63315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Website:</a:t>
            </a:r>
          </a:p>
          <a:p>
            <a:pPr lvl="2"/>
            <a:r>
              <a:rPr lang="en-US" sz="2000" dirty="0"/>
              <a:t>Family, Career, and Community Leaders of America (FCCLA)</a:t>
            </a:r>
            <a:br>
              <a:rPr lang="en-US" sz="2000" dirty="0"/>
            </a:br>
            <a:r>
              <a:rPr lang="en-US" sz="2000" dirty="0"/>
              <a:t>http://www.fcclainc.org/</a:t>
            </a:r>
          </a:p>
          <a:p>
            <a:pPr lvl="1"/>
            <a:r>
              <a:rPr lang="en-US" sz="2000" dirty="0"/>
              <a:t>Textbook:</a:t>
            </a:r>
          </a:p>
          <a:p>
            <a:pPr lvl="2"/>
            <a:r>
              <a:rPr lang="en-US" sz="2000" dirty="0"/>
              <a:t>Reynolds, Johnny Sue. (2010) Hospitality Services. Tinley- Park, Illinois: The Goodheart-Wilcox Company, Inc.</a:t>
            </a:r>
          </a:p>
        </p:txBody>
      </p:sp>
    </p:spTree>
    <p:extLst>
      <p:ext uri="{BB962C8B-B14F-4D97-AF65-F5344CB8AC3E}">
        <p14:creationId xmlns:p14="http://schemas.microsoft.com/office/powerpoint/2010/main" val="127263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Travel Decisions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Destination</a:t>
            </a:r>
          </a:p>
          <a:p>
            <a:pPr lvl="1"/>
            <a:r>
              <a:rPr lang="en-US" dirty="0"/>
              <a:t>Time</a:t>
            </a:r>
          </a:p>
          <a:p>
            <a:pPr lvl="1"/>
            <a:r>
              <a:rPr lang="en-US" dirty="0"/>
              <a:t>Budget</a:t>
            </a:r>
          </a:p>
          <a:p>
            <a:pPr lvl="1"/>
            <a:r>
              <a:rPr lang="en-US" dirty="0"/>
              <a:t>Transportation</a:t>
            </a:r>
          </a:p>
          <a:p>
            <a:pPr lvl="1"/>
            <a:r>
              <a:rPr lang="en-US" dirty="0"/>
              <a:t>Lodging</a:t>
            </a:r>
          </a:p>
          <a:p>
            <a:pPr lvl="1"/>
            <a:r>
              <a:rPr lang="en-US" dirty="0"/>
              <a:t>Recreation</a:t>
            </a:r>
          </a:p>
          <a:p>
            <a:pPr lvl="1"/>
            <a:r>
              <a:rPr lang="en-US" dirty="0"/>
              <a:t>Meals</a:t>
            </a:r>
          </a:p>
        </p:txBody>
      </p:sp>
      <p:pic>
        <p:nvPicPr>
          <p:cNvPr id="4" name="Picture 3">
            <a:extLst>
              <a:ext uri="{FF2B5EF4-FFF2-40B4-BE49-F238E27FC236}">
                <a16:creationId xmlns:a16="http://schemas.microsoft.com/office/drawing/2014/main" id="{A00D1DE2-E5B8-4131-8B71-5DDBFF68CA5F}"/>
              </a:ext>
            </a:extLst>
          </p:cNvPr>
          <p:cNvPicPr>
            <a:picLocks noChangeAspect="1"/>
          </p:cNvPicPr>
          <p:nvPr/>
        </p:nvPicPr>
        <p:blipFill>
          <a:blip r:embed="rId3"/>
          <a:stretch>
            <a:fillRect/>
          </a:stretch>
        </p:blipFill>
        <p:spPr>
          <a:xfrm>
            <a:off x="7988300" y="2722320"/>
            <a:ext cx="2514600" cy="278130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FCCLA Planning Process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Identify Concerns</a:t>
            </a:r>
          </a:p>
          <a:p>
            <a:pPr lvl="1"/>
            <a:r>
              <a:rPr lang="en-US" dirty="0"/>
              <a:t>Set a Goal</a:t>
            </a:r>
          </a:p>
          <a:p>
            <a:pPr lvl="1"/>
            <a:r>
              <a:rPr lang="en-US" dirty="0"/>
              <a:t>Form a Plan</a:t>
            </a:r>
          </a:p>
          <a:p>
            <a:pPr lvl="1"/>
            <a:r>
              <a:rPr lang="en-US" dirty="0"/>
              <a:t>Act</a:t>
            </a:r>
          </a:p>
          <a:p>
            <a:pPr lvl="1"/>
            <a:r>
              <a:rPr lang="en-US" dirty="0"/>
              <a:t>Follow Up</a:t>
            </a:r>
          </a:p>
        </p:txBody>
      </p:sp>
      <p:pic>
        <p:nvPicPr>
          <p:cNvPr id="4" name="Picture 3">
            <a:extLst>
              <a:ext uri="{FF2B5EF4-FFF2-40B4-BE49-F238E27FC236}">
                <a16:creationId xmlns:a16="http://schemas.microsoft.com/office/drawing/2014/main" id="{0DA3B026-46D0-4D60-8729-D8C8774AAB67}"/>
              </a:ext>
            </a:extLst>
          </p:cNvPr>
          <p:cNvPicPr>
            <a:picLocks noChangeAspect="1"/>
          </p:cNvPicPr>
          <p:nvPr/>
        </p:nvPicPr>
        <p:blipFill>
          <a:blip r:embed="rId3"/>
          <a:stretch>
            <a:fillRect/>
          </a:stretch>
        </p:blipFill>
        <p:spPr>
          <a:xfrm>
            <a:off x="8087360" y="2983955"/>
            <a:ext cx="2268897" cy="2453625"/>
          </a:xfrm>
          <a:prstGeom prst="rect">
            <a:avLst/>
          </a:prstGeom>
        </p:spPr>
      </p:pic>
    </p:spTree>
    <p:extLst>
      <p:ext uri="{BB962C8B-B14F-4D97-AF65-F5344CB8AC3E}">
        <p14:creationId xmlns:p14="http://schemas.microsoft.com/office/powerpoint/2010/main" val="94581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Destination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Beach</a:t>
            </a:r>
          </a:p>
          <a:p>
            <a:pPr lvl="1"/>
            <a:r>
              <a:rPr lang="en-US" dirty="0"/>
              <a:t>Camping</a:t>
            </a:r>
          </a:p>
          <a:p>
            <a:pPr lvl="1"/>
            <a:r>
              <a:rPr lang="en-US" dirty="0"/>
              <a:t>Festival</a:t>
            </a:r>
          </a:p>
          <a:p>
            <a:pPr lvl="1"/>
            <a:r>
              <a:rPr lang="en-US" dirty="0"/>
              <a:t>Historical sites</a:t>
            </a:r>
          </a:p>
          <a:p>
            <a:pPr lvl="1"/>
            <a:r>
              <a:rPr lang="en-US" dirty="0"/>
              <a:t>Natural wonders</a:t>
            </a:r>
          </a:p>
          <a:p>
            <a:pPr lvl="1"/>
            <a:r>
              <a:rPr lang="en-US" dirty="0"/>
              <a:t>Sporting events</a:t>
            </a:r>
          </a:p>
          <a:p>
            <a:pPr lvl="1"/>
            <a:r>
              <a:rPr lang="en-US" dirty="0"/>
              <a:t>Theme and</a:t>
            </a:r>
          </a:p>
          <a:p>
            <a:pPr lvl="1"/>
            <a:r>
              <a:rPr lang="en-US" dirty="0"/>
              <a:t>Amusement parks</a:t>
            </a:r>
          </a:p>
          <a:p>
            <a:pPr lvl="1"/>
            <a:r>
              <a:rPr lang="en-US" dirty="0"/>
              <a:t>Other</a:t>
            </a:r>
          </a:p>
        </p:txBody>
      </p:sp>
      <p:pic>
        <p:nvPicPr>
          <p:cNvPr id="4" name="Picture 3">
            <a:extLst>
              <a:ext uri="{FF2B5EF4-FFF2-40B4-BE49-F238E27FC236}">
                <a16:creationId xmlns:a16="http://schemas.microsoft.com/office/drawing/2014/main" id="{CDCA7A17-F75B-4E27-A136-BE986F421F4A}"/>
              </a:ext>
            </a:extLst>
          </p:cNvPr>
          <p:cNvPicPr>
            <a:picLocks noChangeAspect="1"/>
          </p:cNvPicPr>
          <p:nvPr/>
        </p:nvPicPr>
        <p:blipFill>
          <a:blip r:embed="rId3"/>
          <a:stretch>
            <a:fillRect/>
          </a:stretch>
        </p:blipFill>
        <p:spPr>
          <a:xfrm>
            <a:off x="6988677" y="3686100"/>
            <a:ext cx="1626150" cy="2420000"/>
          </a:xfrm>
          <a:prstGeom prst="rect">
            <a:avLst/>
          </a:prstGeom>
        </p:spPr>
      </p:pic>
      <p:pic>
        <p:nvPicPr>
          <p:cNvPr id="6" name="Picture 5">
            <a:extLst>
              <a:ext uri="{FF2B5EF4-FFF2-40B4-BE49-F238E27FC236}">
                <a16:creationId xmlns:a16="http://schemas.microsoft.com/office/drawing/2014/main" id="{D053CB77-7DF7-4793-979C-0B2D98DAF34D}"/>
              </a:ext>
            </a:extLst>
          </p:cNvPr>
          <p:cNvPicPr>
            <a:picLocks noChangeAspect="1"/>
          </p:cNvPicPr>
          <p:nvPr/>
        </p:nvPicPr>
        <p:blipFill>
          <a:blip r:embed="rId4"/>
          <a:stretch>
            <a:fillRect/>
          </a:stretch>
        </p:blipFill>
        <p:spPr>
          <a:xfrm>
            <a:off x="7477810" y="1819996"/>
            <a:ext cx="2474223" cy="1609004"/>
          </a:xfrm>
          <a:prstGeom prst="rect">
            <a:avLst/>
          </a:prstGeom>
        </p:spPr>
      </p:pic>
      <p:pic>
        <p:nvPicPr>
          <p:cNvPr id="7" name="Picture 6">
            <a:extLst>
              <a:ext uri="{FF2B5EF4-FFF2-40B4-BE49-F238E27FC236}">
                <a16:creationId xmlns:a16="http://schemas.microsoft.com/office/drawing/2014/main" id="{D29A5CE7-8C86-4EC6-A918-156560A4BA3E}"/>
              </a:ext>
            </a:extLst>
          </p:cNvPr>
          <p:cNvPicPr>
            <a:picLocks noChangeAspect="1"/>
          </p:cNvPicPr>
          <p:nvPr/>
        </p:nvPicPr>
        <p:blipFill>
          <a:blip r:embed="rId5"/>
          <a:stretch>
            <a:fillRect/>
          </a:stretch>
        </p:blipFill>
        <p:spPr>
          <a:xfrm>
            <a:off x="9103951" y="3686100"/>
            <a:ext cx="1696165" cy="2348574"/>
          </a:xfrm>
          <a:prstGeom prst="rect">
            <a:avLst/>
          </a:prstGeom>
        </p:spPr>
      </p:pic>
    </p:spTree>
    <p:extLst>
      <p:ext uri="{BB962C8B-B14F-4D97-AF65-F5344CB8AC3E}">
        <p14:creationId xmlns:p14="http://schemas.microsoft.com/office/powerpoint/2010/main" val="374847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Time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Number of nights and days</a:t>
            </a:r>
          </a:p>
          <a:p>
            <a:pPr lvl="1"/>
            <a:r>
              <a:rPr lang="en-US" dirty="0"/>
              <a:t>Long weekend</a:t>
            </a:r>
          </a:p>
          <a:p>
            <a:pPr lvl="1"/>
            <a:r>
              <a:rPr lang="en-US" dirty="0"/>
              <a:t>Holiday weekend</a:t>
            </a:r>
          </a:p>
          <a:p>
            <a:pPr lvl="1"/>
            <a:r>
              <a:rPr lang="en-US" dirty="0"/>
              <a:t>Overnight</a:t>
            </a:r>
          </a:p>
          <a:p>
            <a:pPr lvl="1"/>
            <a:r>
              <a:rPr lang="en-US" dirty="0"/>
              <a:t>Seven day cruise</a:t>
            </a:r>
          </a:p>
          <a:p>
            <a:pPr lvl="1"/>
            <a:r>
              <a:rPr lang="en-US" dirty="0"/>
              <a:t>Two weeks</a:t>
            </a:r>
          </a:p>
          <a:p>
            <a:pPr lvl="1"/>
            <a:r>
              <a:rPr lang="en-US" dirty="0"/>
              <a:t>Month</a:t>
            </a:r>
          </a:p>
        </p:txBody>
      </p:sp>
      <p:pic>
        <p:nvPicPr>
          <p:cNvPr id="4" name="Picture 3">
            <a:extLst>
              <a:ext uri="{FF2B5EF4-FFF2-40B4-BE49-F238E27FC236}">
                <a16:creationId xmlns:a16="http://schemas.microsoft.com/office/drawing/2014/main" id="{F0935C97-EF1E-4A59-90D6-03799BD0F15D}"/>
              </a:ext>
            </a:extLst>
          </p:cNvPr>
          <p:cNvPicPr>
            <a:picLocks noChangeAspect="1"/>
          </p:cNvPicPr>
          <p:nvPr/>
        </p:nvPicPr>
        <p:blipFill>
          <a:blip r:embed="rId3"/>
          <a:stretch>
            <a:fillRect/>
          </a:stretch>
        </p:blipFill>
        <p:spPr>
          <a:xfrm>
            <a:off x="6682714" y="2458720"/>
            <a:ext cx="3464273" cy="2475370"/>
          </a:xfrm>
          <a:prstGeom prst="rect">
            <a:avLst/>
          </a:prstGeom>
        </p:spPr>
      </p:pic>
    </p:spTree>
    <p:extLst>
      <p:ext uri="{BB962C8B-B14F-4D97-AF65-F5344CB8AC3E}">
        <p14:creationId xmlns:p14="http://schemas.microsoft.com/office/powerpoint/2010/main" val="355360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Budget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Money to spend on:</a:t>
            </a:r>
          </a:p>
          <a:p>
            <a:pPr lvl="2"/>
            <a:r>
              <a:rPr lang="en-US" sz="2400" dirty="0"/>
              <a:t>Transportation</a:t>
            </a:r>
          </a:p>
          <a:p>
            <a:pPr lvl="2"/>
            <a:r>
              <a:rPr lang="en-US" sz="2400" dirty="0"/>
              <a:t>Food</a:t>
            </a:r>
          </a:p>
          <a:p>
            <a:pPr lvl="2"/>
            <a:r>
              <a:rPr lang="en-US" sz="2400" dirty="0"/>
              <a:t>Lodging</a:t>
            </a:r>
          </a:p>
          <a:p>
            <a:pPr lvl="2"/>
            <a:r>
              <a:rPr lang="en-US" sz="2400" dirty="0"/>
              <a:t>Entertainment</a:t>
            </a:r>
          </a:p>
          <a:p>
            <a:pPr lvl="2"/>
            <a:r>
              <a:rPr lang="en-US" sz="2400" dirty="0"/>
              <a:t>Gifts</a:t>
            </a:r>
          </a:p>
        </p:txBody>
      </p:sp>
      <p:pic>
        <p:nvPicPr>
          <p:cNvPr id="4" name="Picture 3">
            <a:extLst>
              <a:ext uri="{FF2B5EF4-FFF2-40B4-BE49-F238E27FC236}">
                <a16:creationId xmlns:a16="http://schemas.microsoft.com/office/drawing/2014/main" id="{06C12480-654A-476F-901D-D541916E5135}"/>
              </a:ext>
            </a:extLst>
          </p:cNvPr>
          <p:cNvPicPr>
            <a:picLocks noChangeAspect="1"/>
          </p:cNvPicPr>
          <p:nvPr/>
        </p:nvPicPr>
        <p:blipFill>
          <a:blip r:embed="rId3"/>
          <a:stretch>
            <a:fillRect/>
          </a:stretch>
        </p:blipFill>
        <p:spPr>
          <a:xfrm>
            <a:off x="6197599" y="2635474"/>
            <a:ext cx="3631393" cy="2591866"/>
          </a:xfrm>
          <a:prstGeom prst="rect">
            <a:avLst/>
          </a:prstGeom>
        </p:spPr>
      </p:pic>
    </p:spTree>
    <p:extLst>
      <p:ext uri="{BB962C8B-B14F-4D97-AF65-F5344CB8AC3E}">
        <p14:creationId xmlns:p14="http://schemas.microsoft.com/office/powerpoint/2010/main" val="407377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Transportation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Boat</a:t>
            </a:r>
          </a:p>
          <a:p>
            <a:pPr lvl="1"/>
            <a:r>
              <a:rPr lang="en-US" dirty="0"/>
              <a:t>Bus</a:t>
            </a:r>
          </a:p>
          <a:p>
            <a:pPr lvl="1"/>
            <a:r>
              <a:rPr lang="en-US" dirty="0"/>
              <a:t>Car</a:t>
            </a:r>
          </a:p>
          <a:p>
            <a:pPr lvl="1"/>
            <a:r>
              <a:rPr lang="en-US" dirty="0"/>
              <a:t>Motorcycle</a:t>
            </a:r>
          </a:p>
          <a:p>
            <a:pPr lvl="1"/>
            <a:r>
              <a:rPr lang="en-US" dirty="0"/>
              <a:t>Plane</a:t>
            </a:r>
          </a:p>
          <a:p>
            <a:pPr lvl="1"/>
            <a:r>
              <a:rPr lang="en-US" dirty="0"/>
              <a:t>R.V.</a:t>
            </a:r>
          </a:p>
          <a:p>
            <a:pPr lvl="1"/>
            <a:r>
              <a:rPr lang="en-US" dirty="0"/>
              <a:t>Train</a:t>
            </a:r>
          </a:p>
        </p:txBody>
      </p:sp>
      <p:pic>
        <p:nvPicPr>
          <p:cNvPr id="4" name="Picture 3">
            <a:extLst>
              <a:ext uri="{FF2B5EF4-FFF2-40B4-BE49-F238E27FC236}">
                <a16:creationId xmlns:a16="http://schemas.microsoft.com/office/drawing/2014/main" id="{2857BC35-6156-42DC-BFE0-19FFE6EF9661}"/>
              </a:ext>
            </a:extLst>
          </p:cNvPr>
          <p:cNvPicPr>
            <a:picLocks noChangeAspect="1"/>
          </p:cNvPicPr>
          <p:nvPr/>
        </p:nvPicPr>
        <p:blipFill>
          <a:blip r:embed="rId3"/>
          <a:stretch>
            <a:fillRect/>
          </a:stretch>
        </p:blipFill>
        <p:spPr>
          <a:xfrm>
            <a:off x="5098766" y="2649145"/>
            <a:ext cx="2571075" cy="1727000"/>
          </a:xfrm>
          <a:prstGeom prst="rect">
            <a:avLst/>
          </a:prstGeom>
        </p:spPr>
      </p:pic>
      <p:pic>
        <p:nvPicPr>
          <p:cNvPr id="9" name="Picture 8">
            <a:extLst>
              <a:ext uri="{FF2B5EF4-FFF2-40B4-BE49-F238E27FC236}">
                <a16:creationId xmlns:a16="http://schemas.microsoft.com/office/drawing/2014/main" id="{84805A4F-B176-4EB1-BD09-69170B602A5D}"/>
              </a:ext>
            </a:extLst>
          </p:cNvPr>
          <p:cNvPicPr>
            <a:picLocks noChangeAspect="1"/>
          </p:cNvPicPr>
          <p:nvPr/>
        </p:nvPicPr>
        <p:blipFill>
          <a:blip r:embed="rId4"/>
          <a:stretch>
            <a:fillRect/>
          </a:stretch>
        </p:blipFill>
        <p:spPr>
          <a:xfrm>
            <a:off x="8352191" y="1420420"/>
            <a:ext cx="2447925" cy="1228725"/>
          </a:xfrm>
          <a:prstGeom prst="rect">
            <a:avLst/>
          </a:prstGeom>
        </p:spPr>
      </p:pic>
      <p:pic>
        <p:nvPicPr>
          <p:cNvPr id="10" name="Picture 9">
            <a:extLst>
              <a:ext uri="{FF2B5EF4-FFF2-40B4-BE49-F238E27FC236}">
                <a16:creationId xmlns:a16="http://schemas.microsoft.com/office/drawing/2014/main" id="{8D3F92A8-8707-48E7-9915-5CBBE71F6FFD}"/>
              </a:ext>
            </a:extLst>
          </p:cNvPr>
          <p:cNvPicPr>
            <a:picLocks noChangeAspect="1"/>
          </p:cNvPicPr>
          <p:nvPr/>
        </p:nvPicPr>
        <p:blipFill>
          <a:blip r:embed="rId5"/>
          <a:stretch>
            <a:fillRect/>
          </a:stretch>
        </p:blipFill>
        <p:spPr>
          <a:xfrm>
            <a:off x="8371841" y="4354870"/>
            <a:ext cx="2636202" cy="1452840"/>
          </a:xfrm>
          <a:prstGeom prst="rect">
            <a:avLst/>
          </a:prstGeom>
        </p:spPr>
      </p:pic>
    </p:spTree>
    <p:extLst>
      <p:ext uri="{BB962C8B-B14F-4D97-AF65-F5344CB8AC3E}">
        <p14:creationId xmlns:p14="http://schemas.microsoft.com/office/powerpoint/2010/main" val="36071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Lodging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Bed and Breakfast</a:t>
            </a:r>
          </a:p>
          <a:p>
            <a:pPr lvl="1"/>
            <a:r>
              <a:rPr lang="en-US" dirty="0"/>
              <a:t>Campgrounds</a:t>
            </a:r>
          </a:p>
          <a:p>
            <a:pPr lvl="1"/>
            <a:r>
              <a:rPr lang="en-US" dirty="0"/>
              <a:t>Hotel</a:t>
            </a:r>
          </a:p>
          <a:p>
            <a:pPr lvl="1"/>
            <a:r>
              <a:rPr lang="en-US" dirty="0"/>
              <a:t>Inn</a:t>
            </a:r>
          </a:p>
          <a:p>
            <a:pPr lvl="1"/>
            <a:r>
              <a:rPr lang="en-US" dirty="0"/>
              <a:t>Motel</a:t>
            </a:r>
          </a:p>
          <a:p>
            <a:pPr lvl="1"/>
            <a:r>
              <a:rPr lang="en-US" dirty="0"/>
              <a:t>Resort</a:t>
            </a:r>
          </a:p>
        </p:txBody>
      </p:sp>
      <p:pic>
        <p:nvPicPr>
          <p:cNvPr id="4" name="Picture 3">
            <a:extLst>
              <a:ext uri="{FF2B5EF4-FFF2-40B4-BE49-F238E27FC236}">
                <a16:creationId xmlns:a16="http://schemas.microsoft.com/office/drawing/2014/main" id="{3FF2D0C9-6124-41BA-A5D0-EF7E47AC98C8}"/>
              </a:ext>
            </a:extLst>
          </p:cNvPr>
          <p:cNvPicPr>
            <a:picLocks noChangeAspect="1"/>
          </p:cNvPicPr>
          <p:nvPr/>
        </p:nvPicPr>
        <p:blipFill>
          <a:blip r:embed="rId3"/>
          <a:stretch>
            <a:fillRect/>
          </a:stretch>
        </p:blipFill>
        <p:spPr>
          <a:xfrm>
            <a:off x="7079315" y="2980080"/>
            <a:ext cx="3296250" cy="2178000"/>
          </a:xfrm>
          <a:prstGeom prst="rect">
            <a:avLst/>
          </a:prstGeom>
        </p:spPr>
      </p:pic>
    </p:spTree>
    <p:extLst>
      <p:ext uri="{BB962C8B-B14F-4D97-AF65-F5344CB8AC3E}">
        <p14:creationId xmlns:p14="http://schemas.microsoft.com/office/powerpoint/2010/main" val="316441707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58</TotalTime>
  <Words>886</Words>
  <Application>Microsoft Office PowerPoint</Application>
  <PresentationFormat>Widescreen</PresentationFormat>
  <Paragraphs>163</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Travel Adventures</vt:lpstr>
      <vt:lpstr>PowerPoint Presentation</vt:lpstr>
      <vt:lpstr>Travel Decisions</vt:lpstr>
      <vt:lpstr> FCCLA Planning Process </vt:lpstr>
      <vt:lpstr> Destination </vt:lpstr>
      <vt:lpstr> Time </vt:lpstr>
      <vt:lpstr> Budget </vt:lpstr>
      <vt:lpstr> Transportation </vt:lpstr>
      <vt:lpstr> Lodging </vt:lpstr>
      <vt:lpstr> Recreation </vt:lpstr>
      <vt:lpstr> Meals </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2018-01-20T19:13:27Z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