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6" r:id="rId2"/>
  </p:sldMasterIdLst>
  <p:notesMasterIdLst>
    <p:notesMasterId r:id="rId18"/>
  </p:notesMasterIdLst>
  <p:handoutMasterIdLst>
    <p:handoutMasterId r:id="rId19"/>
  </p:handoutMasterIdLst>
  <p:sldIdLst>
    <p:sldId id="263" r:id="rId3"/>
    <p:sldId id="264" r:id="rId4"/>
    <p:sldId id="269" r:id="rId5"/>
    <p:sldId id="277" r:id="rId6"/>
    <p:sldId id="275" r:id="rId7"/>
    <p:sldId id="278" r:id="rId8"/>
    <p:sldId id="274" r:id="rId9"/>
    <p:sldId id="270" r:id="rId10"/>
    <p:sldId id="271" r:id="rId11"/>
    <p:sldId id="272" r:id="rId12"/>
    <p:sldId id="276" r:id="rId13"/>
    <p:sldId id="265" r:id="rId14"/>
    <p:sldId id="268"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69120" autoAdjust="0"/>
  </p:normalViewPr>
  <p:slideViewPr>
    <p:cSldViewPr snapToGrid="0" showGuides="1">
      <p:cViewPr varScale="1">
        <p:scale>
          <a:sx n="48" d="100"/>
          <a:sy n="48" d="100"/>
        </p:scale>
        <p:origin x="1278" y="42"/>
      </p:cViewPr>
      <p:guideLst>
        <p:guide orient="horz" pos="2160"/>
        <p:guide pos="3840"/>
      </p:guideLst>
    </p:cSldViewPr>
  </p:slideViewPr>
  <p:notesTextViewPr>
    <p:cViewPr>
      <p:scale>
        <a:sx n="3" d="2"/>
        <a:sy n="3" d="2"/>
      </p:scale>
      <p:origin x="0" y="0"/>
    </p:cViewPr>
  </p:notesTextViewPr>
  <p:notesViewPr>
    <p:cSldViewPr snapToGrid="0" showGuides="1">
      <p:cViewPr varScale="1">
        <p:scale>
          <a:sx n="82" d="100"/>
          <a:sy n="82" d="100"/>
        </p:scale>
        <p:origin x="252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7B8596-2424-4EE1-B7D4-EE0B5EFA943D}" type="datetimeFigureOut">
              <a:rPr lang="en-US" smtClean="0"/>
              <a:t>5/12/2015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BB3DF5-E5B6-4B45-B21A-9494872ABC5B}" type="slidenum">
              <a:rPr lang="en-US" smtClean="0"/>
              <a:t>‹#›</a:t>
            </a:fld>
            <a:endParaRPr lang="en-US"/>
          </a:p>
        </p:txBody>
      </p:sp>
    </p:spTree>
    <p:extLst>
      <p:ext uri="{BB962C8B-B14F-4D97-AF65-F5344CB8AC3E}">
        <p14:creationId xmlns:p14="http://schemas.microsoft.com/office/powerpoint/2010/main" val="3067319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5862F0-8E30-41EF-92AD-D5FFFDA34703}" type="datetimeFigureOut">
              <a:rPr lang="en-US" smtClean="0"/>
              <a:t>5/12/2015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4C9593-C317-445E-8EA1-13B264B0B555}" type="slidenum">
              <a:rPr lang="en-US" smtClean="0"/>
              <a:t>‹#›</a:t>
            </a:fld>
            <a:endParaRPr lang="en-US"/>
          </a:p>
        </p:txBody>
      </p:sp>
    </p:spTree>
    <p:extLst>
      <p:ext uri="{BB962C8B-B14F-4D97-AF65-F5344CB8AC3E}">
        <p14:creationId xmlns:p14="http://schemas.microsoft.com/office/powerpoint/2010/main" val="86666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C9593-C317-445E-8EA1-13B264B0B555}" type="slidenum">
              <a:rPr lang="en-US" smtClean="0"/>
              <a:t>1</a:t>
            </a:fld>
            <a:endParaRPr lang="en-US"/>
          </a:p>
        </p:txBody>
      </p:sp>
    </p:spTree>
    <p:extLst>
      <p:ext uri="{BB962C8B-B14F-4D97-AF65-F5344CB8AC3E}">
        <p14:creationId xmlns:p14="http://schemas.microsoft.com/office/powerpoint/2010/main" val="2003640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effectLst/>
              </a:rPr>
              <a:t>Click on hyperlink to view video:</a:t>
            </a:r>
          </a:p>
          <a:p>
            <a:r>
              <a:rPr lang="en-US" b="1" dirty="0" smtClean="0">
                <a:effectLst/>
              </a:rPr>
              <a:t>Lap up technology to stay relevant with customers </a:t>
            </a:r>
          </a:p>
          <a:p>
            <a:r>
              <a:rPr lang="en-US" dirty="0" smtClean="0">
                <a:effectLst/>
              </a:rPr>
              <a:t>Hudson </a:t>
            </a:r>
            <a:r>
              <a:rPr lang="en-US" dirty="0" err="1" smtClean="0">
                <a:effectLst/>
              </a:rPr>
              <a:t>Riehle</a:t>
            </a:r>
            <a:r>
              <a:rPr lang="en-US" dirty="0" smtClean="0">
                <a:effectLst/>
              </a:rPr>
              <a:t>, National Restaurant Association senior vice president of research and knowledge, explains why integration of restaurant technology can help brands stay relevant.</a:t>
            </a:r>
            <a:br>
              <a:rPr lang="en-US" dirty="0" smtClean="0">
                <a:effectLst/>
              </a:rPr>
            </a:br>
            <a:r>
              <a:rPr lang="en-US" dirty="0" smtClean="0">
                <a:effectLst/>
              </a:rPr>
              <a:t>https://youtu.be/GXsPaEVeo1w</a:t>
            </a:r>
            <a:endParaRPr lang="en-US" dirty="0"/>
          </a:p>
        </p:txBody>
      </p:sp>
      <p:sp>
        <p:nvSpPr>
          <p:cNvPr id="4" name="Slide Number Placeholder 3"/>
          <p:cNvSpPr>
            <a:spLocks noGrp="1"/>
          </p:cNvSpPr>
          <p:nvPr>
            <p:ph type="sldNum" sz="quarter" idx="10"/>
          </p:nvPr>
        </p:nvSpPr>
        <p:spPr/>
        <p:txBody>
          <a:bodyPr/>
          <a:lstStyle/>
          <a:p>
            <a:fld id="{FC4C9593-C317-445E-8EA1-13B264B0B555}" type="slidenum">
              <a:rPr lang="en-US" smtClean="0"/>
              <a:t>11</a:t>
            </a:fld>
            <a:endParaRPr lang="en-US"/>
          </a:p>
        </p:txBody>
      </p:sp>
    </p:spTree>
    <p:extLst>
      <p:ext uri="{BB962C8B-B14F-4D97-AF65-F5344CB8AC3E}">
        <p14:creationId xmlns:p14="http://schemas.microsoft.com/office/powerpoint/2010/main" val="1483932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does this quote mean to you?</a:t>
            </a:r>
            <a:endParaRPr lang="en-US" dirty="0"/>
          </a:p>
        </p:txBody>
      </p:sp>
      <p:sp>
        <p:nvSpPr>
          <p:cNvPr id="4" name="Slide Number Placeholder 3"/>
          <p:cNvSpPr>
            <a:spLocks noGrp="1"/>
          </p:cNvSpPr>
          <p:nvPr>
            <p:ph type="sldNum" sz="quarter" idx="10"/>
          </p:nvPr>
        </p:nvSpPr>
        <p:spPr/>
        <p:txBody>
          <a:bodyPr/>
          <a:lstStyle/>
          <a:p>
            <a:fld id="{FC4C9593-C317-445E-8EA1-13B264B0B555}" type="slidenum">
              <a:rPr lang="en-US" smtClean="0"/>
              <a:t>12</a:t>
            </a:fld>
            <a:endParaRPr lang="en-US"/>
          </a:p>
        </p:txBody>
      </p:sp>
    </p:spTree>
    <p:extLst>
      <p:ext uri="{BB962C8B-B14F-4D97-AF65-F5344CB8AC3E}">
        <p14:creationId xmlns:p14="http://schemas.microsoft.com/office/powerpoint/2010/main" val="972931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Answers</a:t>
            </a:r>
            <a:r>
              <a:rPr lang="en-US" baseline="0" dirty="0" smtClean="0"/>
              <a:t> to the questions are found within the slide presentation or may vary with class discussion.</a:t>
            </a:r>
            <a:endParaRPr lang="en-US" dirty="0" smtClean="0"/>
          </a:p>
          <a:p>
            <a:endParaRPr lang="en-US" dirty="0"/>
          </a:p>
        </p:txBody>
      </p:sp>
      <p:sp>
        <p:nvSpPr>
          <p:cNvPr id="4" name="Slide Number Placeholder 3"/>
          <p:cNvSpPr>
            <a:spLocks noGrp="1"/>
          </p:cNvSpPr>
          <p:nvPr>
            <p:ph type="sldNum" sz="quarter" idx="10"/>
          </p:nvPr>
        </p:nvSpPr>
        <p:spPr/>
        <p:txBody>
          <a:bodyPr/>
          <a:lstStyle/>
          <a:p>
            <a:fld id="{FC4C9593-C317-445E-8EA1-13B264B0B555}" type="slidenum">
              <a:rPr lang="en-US" smtClean="0"/>
              <a:t>13</a:t>
            </a:fld>
            <a:endParaRPr lang="en-US"/>
          </a:p>
        </p:txBody>
      </p:sp>
    </p:spTree>
    <p:extLst>
      <p:ext uri="{BB962C8B-B14F-4D97-AF65-F5344CB8AC3E}">
        <p14:creationId xmlns:p14="http://schemas.microsoft.com/office/powerpoint/2010/main" val="3057586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FC4C9593-C317-445E-8EA1-13B264B0B555}" type="slidenum">
              <a:rPr lang="en-US" smtClean="0"/>
              <a:t>14</a:t>
            </a:fld>
            <a:endParaRPr lang="en-US"/>
          </a:p>
        </p:txBody>
      </p:sp>
    </p:spTree>
    <p:extLst>
      <p:ext uri="{BB962C8B-B14F-4D97-AF65-F5344CB8AC3E}">
        <p14:creationId xmlns:p14="http://schemas.microsoft.com/office/powerpoint/2010/main" val="1464521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C9593-C317-445E-8EA1-13B264B0B555}" type="slidenum">
              <a:rPr lang="en-US" smtClean="0"/>
              <a:t>15</a:t>
            </a:fld>
            <a:endParaRPr lang="en-US"/>
          </a:p>
        </p:txBody>
      </p:sp>
    </p:spTree>
    <p:extLst>
      <p:ext uri="{BB962C8B-B14F-4D97-AF65-F5344CB8AC3E}">
        <p14:creationId xmlns:p14="http://schemas.microsoft.com/office/powerpoint/2010/main" val="1975408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Has created more efficient ways to work</a:t>
            </a:r>
          </a:p>
          <a:p>
            <a:endParaRPr lang="en-US" dirty="0" smtClean="0"/>
          </a:p>
          <a:p>
            <a:r>
              <a:rPr lang="en-US" dirty="0" smtClean="0"/>
              <a:t>Technology in foodservice has made a positive impact</a:t>
            </a:r>
            <a:r>
              <a:rPr lang="en-US" baseline="0" dirty="0" smtClean="0"/>
              <a:t> in the industry.</a:t>
            </a:r>
            <a:endParaRPr lang="en-US" dirty="0"/>
          </a:p>
        </p:txBody>
      </p:sp>
      <p:sp>
        <p:nvSpPr>
          <p:cNvPr id="4" name="Slide Number Placeholder 3"/>
          <p:cNvSpPr>
            <a:spLocks noGrp="1"/>
          </p:cNvSpPr>
          <p:nvPr>
            <p:ph type="sldNum" sz="quarter" idx="10"/>
          </p:nvPr>
        </p:nvSpPr>
        <p:spPr/>
        <p:txBody>
          <a:bodyPr/>
          <a:lstStyle/>
          <a:p>
            <a:fld id="{FC4C9593-C317-445E-8EA1-13B264B0B555}" type="slidenum">
              <a:rPr lang="en-US" smtClean="0"/>
              <a:t>3</a:t>
            </a:fld>
            <a:endParaRPr lang="en-US"/>
          </a:p>
        </p:txBody>
      </p:sp>
    </p:spTree>
    <p:extLst>
      <p:ext uri="{BB962C8B-B14F-4D97-AF65-F5344CB8AC3E}">
        <p14:creationId xmlns:p14="http://schemas.microsoft.com/office/powerpoint/2010/main" val="344123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Foodservice</a:t>
            </a:r>
            <a:r>
              <a:rPr lang="en-US" baseline="0" dirty="0" smtClean="0"/>
              <a:t> employees must be able to use the latest technology for the industry.</a:t>
            </a:r>
            <a:endParaRPr lang="en-US" dirty="0"/>
          </a:p>
        </p:txBody>
      </p:sp>
      <p:sp>
        <p:nvSpPr>
          <p:cNvPr id="4" name="Slide Number Placeholder 3"/>
          <p:cNvSpPr>
            <a:spLocks noGrp="1"/>
          </p:cNvSpPr>
          <p:nvPr>
            <p:ph type="sldNum" sz="quarter" idx="10"/>
          </p:nvPr>
        </p:nvSpPr>
        <p:spPr/>
        <p:txBody>
          <a:bodyPr/>
          <a:lstStyle/>
          <a:p>
            <a:fld id="{FC4C9593-C317-445E-8EA1-13B264B0B555}" type="slidenum">
              <a:rPr lang="en-US" smtClean="0"/>
              <a:t>4</a:t>
            </a:fld>
            <a:endParaRPr lang="en-US"/>
          </a:p>
        </p:txBody>
      </p:sp>
    </p:spTree>
    <p:extLst>
      <p:ext uri="{BB962C8B-B14F-4D97-AF65-F5344CB8AC3E}">
        <p14:creationId xmlns:p14="http://schemas.microsoft.com/office/powerpoint/2010/main" val="410799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Allowing the use of</a:t>
            </a:r>
            <a:r>
              <a:rPr lang="en-US" baseline="0" dirty="0" smtClean="0"/>
              <a:t> wireless communication has allowed chefs and managers to be more effective in their jobs. </a:t>
            </a:r>
            <a:endParaRPr lang="en-US" dirty="0"/>
          </a:p>
        </p:txBody>
      </p:sp>
      <p:sp>
        <p:nvSpPr>
          <p:cNvPr id="4" name="Slide Number Placeholder 3"/>
          <p:cNvSpPr>
            <a:spLocks noGrp="1"/>
          </p:cNvSpPr>
          <p:nvPr>
            <p:ph type="sldNum" sz="quarter" idx="10"/>
          </p:nvPr>
        </p:nvSpPr>
        <p:spPr/>
        <p:txBody>
          <a:bodyPr/>
          <a:lstStyle/>
          <a:p>
            <a:fld id="{FC4C9593-C317-445E-8EA1-13B264B0B555}" type="slidenum">
              <a:rPr lang="en-US" smtClean="0"/>
              <a:t>5</a:t>
            </a:fld>
            <a:endParaRPr lang="en-US"/>
          </a:p>
        </p:txBody>
      </p:sp>
    </p:spTree>
    <p:extLst>
      <p:ext uri="{BB962C8B-B14F-4D97-AF65-F5344CB8AC3E}">
        <p14:creationId xmlns:p14="http://schemas.microsoft.com/office/powerpoint/2010/main" val="1267251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Convection</a:t>
            </a:r>
            <a:r>
              <a:rPr lang="en-US" baseline="0" dirty="0" smtClean="0"/>
              <a:t> ovens, food processors, induction cooking and microwaves have changed the kitchen environment. </a:t>
            </a:r>
          </a:p>
          <a:p>
            <a:endParaRPr lang="en-US" baseline="0" dirty="0" smtClean="0"/>
          </a:p>
          <a:p>
            <a:r>
              <a:rPr lang="en-US" baseline="0" dirty="0" smtClean="0"/>
              <a:t>What would once take many cooks to do by hand, now allows one cook to use new technology to save labor costs and become more efficient.</a:t>
            </a:r>
            <a:endParaRPr lang="en-US" dirty="0"/>
          </a:p>
        </p:txBody>
      </p:sp>
      <p:sp>
        <p:nvSpPr>
          <p:cNvPr id="4" name="Slide Number Placeholder 3"/>
          <p:cNvSpPr>
            <a:spLocks noGrp="1"/>
          </p:cNvSpPr>
          <p:nvPr>
            <p:ph type="sldNum" sz="quarter" idx="10"/>
          </p:nvPr>
        </p:nvSpPr>
        <p:spPr/>
        <p:txBody>
          <a:bodyPr/>
          <a:lstStyle/>
          <a:p>
            <a:fld id="{FC4C9593-C317-445E-8EA1-13B264B0B555}" type="slidenum">
              <a:rPr lang="en-US" smtClean="0"/>
              <a:t>6</a:t>
            </a:fld>
            <a:endParaRPr lang="en-US"/>
          </a:p>
        </p:txBody>
      </p:sp>
    </p:spTree>
    <p:extLst>
      <p:ext uri="{BB962C8B-B14F-4D97-AF65-F5344CB8AC3E}">
        <p14:creationId xmlns:p14="http://schemas.microsoft.com/office/powerpoint/2010/main" val="2323494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workplace documents</a:t>
            </a:r>
            <a:r>
              <a:rPr lang="en-US" baseline="0" dirty="0" smtClean="0"/>
              <a:t> that managers use computers for are:</a:t>
            </a:r>
            <a:endParaRPr lang="en-US" dirty="0" smtClean="0"/>
          </a:p>
          <a:p>
            <a:pPr marL="171450" indent="-171450">
              <a:buFont typeface="Arial" panose="020B0604020202020204" pitchFamily="34" charset="0"/>
              <a:buChar char="•"/>
            </a:pPr>
            <a:r>
              <a:rPr lang="en-US" dirty="0" smtClean="0"/>
              <a:t>cash flow projections</a:t>
            </a:r>
          </a:p>
          <a:p>
            <a:pPr marL="171450" indent="-171450">
              <a:buFont typeface="Arial" panose="020B0604020202020204" pitchFamily="34" charset="0"/>
              <a:buChar char="•"/>
            </a:pPr>
            <a:r>
              <a:rPr lang="en-US" dirty="0" smtClean="0"/>
              <a:t>inventory </a:t>
            </a:r>
          </a:p>
          <a:p>
            <a:pPr marL="171450" indent="-171450">
              <a:buFont typeface="Arial" panose="020B0604020202020204" pitchFamily="34" charset="0"/>
              <a:buChar char="•"/>
            </a:pPr>
            <a:r>
              <a:rPr lang="en-US" dirty="0" smtClean="0"/>
              <a:t>purchase orders</a:t>
            </a:r>
          </a:p>
          <a:p>
            <a:pPr marL="171450" indent="-171450">
              <a:buFont typeface="Arial" panose="020B0604020202020204" pitchFamily="34" charset="0"/>
              <a:buChar char="•"/>
            </a:pPr>
            <a:r>
              <a:rPr lang="en-US" dirty="0" smtClean="0"/>
              <a:t>tax forms</a:t>
            </a:r>
          </a:p>
          <a:p>
            <a:pPr marL="171450" indent="-171450">
              <a:buFont typeface="Arial" panose="020B0604020202020204" pitchFamily="34" charset="0"/>
              <a:buChar char="•"/>
            </a:pPr>
            <a:r>
              <a:rPr lang="en-US" dirty="0" smtClean="0"/>
              <a:t>time sheets</a:t>
            </a:r>
          </a:p>
          <a:p>
            <a:pPr marL="171450" indent="-171450">
              <a:buFont typeface="Arial" panose="020B0604020202020204" pitchFamily="34" charset="0"/>
              <a:buChar char="•"/>
            </a:pPr>
            <a:r>
              <a:rPr lang="en-US" dirty="0" smtClean="0"/>
              <a:t>work schedules</a:t>
            </a:r>
          </a:p>
          <a:p>
            <a:endParaRPr lang="en-US" dirty="0"/>
          </a:p>
        </p:txBody>
      </p:sp>
      <p:sp>
        <p:nvSpPr>
          <p:cNvPr id="4" name="Slide Number Placeholder 3"/>
          <p:cNvSpPr>
            <a:spLocks noGrp="1"/>
          </p:cNvSpPr>
          <p:nvPr>
            <p:ph type="sldNum" sz="quarter" idx="10"/>
          </p:nvPr>
        </p:nvSpPr>
        <p:spPr/>
        <p:txBody>
          <a:bodyPr/>
          <a:lstStyle/>
          <a:p>
            <a:fld id="{FC4C9593-C317-445E-8EA1-13B264B0B555}" type="slidenum">
              <a:rPr lang="en-US" smtClean="0"/>
              <a:t>7</a:t>
            </a:fld>
            <a:endParaRPr lang="en-US"/>
          </a:p>
        </p:txBody>
      </p:sp>
    </p:spTree>
    <p:extLst>
      <p:ext uri="{BB962C8B-B14F-4D97-AF65-F5344CB8AC3E}">
        <p14:creationId xmlns:p14="http://schemas.microsoft.com/office/powerpoint/2010/main" val="3381357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POS system has</a:t>
            </a:r>
            <a:r>
              <a:rPr lang="en-US" baseline="0" dirty="0" smtClean="0"/>
              <a:t> become essential in the foodservice industry. </a:t>
            </a:r>
            <a:endParaRPr lang="en-US" dirty="0"/>
          </a:p>
        </p:txBody>
      </p:sp>
      <p:sp>
        <p:nvSpPr>
          <p:cNvPr id="4" name="Slide Number Placeholder 3"/>
          <p:cNvSpPr>
            <a:spLocks noGrp="1"/>
          </p:cNvSpPr>
          <p:nvPr>
            <p:ph type="sldNum" sz="quarter" idx="10"/>
          </p:nvPr>
        </p:nvSpPr>
        <p:spPr/>
        <p:txBody>
          <a:bodyPr/>
          <a:lstStyle/>
          <a:p>
            <a:fld id="{FC4C9593-C317-445E-8EA1-13B264B0B555}" type="slidenum">
              <a:rPr lang="en-US" smtClean="0"/>
              <a:t>8</a:t>
            </a:fld>
            <a:endParaRPr lang="en-US"/>
          </a:p>
        </p:txBody>
      </p:sp>
    </p:spTree>
    <p:extLst>
      <p:ext uri="{BB962C8B-B14F-4D97-AF65-F5344CB8AC3E}">
        <p14:creationId xmlns:p14="http://schemas.microsoft.com/office/powerpoint/2010/main" val="2310629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buNone/>
            </a:pPr>
            <a:r>
              <a:rPr lang="en-US" sz="1200" dirty="0" smtClean="0"/>
              <a:t>Point of Sales System (POS) - A computerized system for recording an order at the place where the order is taken</a:t>
            </a:r>
          </a:p>
          <a:p>
            <a:pPr algn="l"/>
            <a:endParaRPr lang="en-US" dirty="0" smtClean="0"/>
          </a:p>
          <a:p>
            <a:r>
              <a:rPr lang="en-US" dirty="0" smtClean="0"/>
              <a:t>The POS has improved</a:t>
            </a:r>
            <a:r>
              <a:rPr lang="en-US" baseline="0" dirty="0" smtClean="0"/>
              <a:t> the accuracy of the menu orders. </a:t>
            </a:r>
          </a:p>
          <a:p>
            <a:endParaRPr lang="en-US" baseline="0" dirty="0" smtClean="0"/>
          </a:p>
          <a:p>
            <a:r>
              <a:rPr lang="en-US" baseline="0" dirty="0" smtClean="0"/>
              <a:t>It allows servers to take and send orders to the kitchen.</a:t>
            </a:r>
            <a:endParaRPr lang="en-US" dirty="0"/>
          </a:p>
        </p:txBody>
      </p:sp>
      <p:sp>
        <p:nvSpPr>
          <p:cNvPr id="4" name="Slide Number Placeholder 3"/>
          <p:cNvSpPr>
            <a:spLocks noGrp="1"/>
          </p:cNvSpPr>
          <p:nvPr>
            <p:ph type="sldNum" sz="quarter" idx="10"/>
          </p:nvPr>
        </p:nvSpPr>
        <p:spPr/>
        <p:txBody>
          <a:bodyPr/>
          <a:lstStyle/>
          <a:p>
            <a:fld id="{56792C1E-A47F-4908-B606-A05EC3DD442F}" type="slidenum">
              <a:rPr lang="en-US" smtClean="0"/>
              <a:t>9</a:t>
            </a:fld>
            <a:endParaRPr lang="en-US" dirty="0"/>
          </a:p>
        </p:txBody>
      </p:sp>
    </p:spTree>
    <p:extLst>
      <p:ext uri="{BB962C8B-B14F-4D97-AF65-F5344CB8AC3E}">
        <p14:creationId xmlns:p14="http://schemas.microsoft.com/office/powerpoint/2010/main" val="2900193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POS</a:t>
            </a:r>
            <a:r>
              <a:rPr lang="en-US" baseline="0" dirty="0" smtClean="0"/>
              <a:t> system has increased employee efficiency and overall company productivity. </a:t>
            </a:r>
          </a:p>
          <a:p>
            <a:endParaRPr lang="en-US" baseline="0" dirty="0" smtClean="0"/>
          </a:p>
          <a:p>
            <a:r>
              <a:rPr lang="en-US" baseline="0" dirty="0" smtClean="0"/>
              <a:t>These are a few of the tasks a point-of-sale system will be able to do. </a:t>
            </a:r>
          </a:p>
          <a:p>
            <a:endParaRPr lang="en-US" baseline="0" dirty="0" smtClean="0"/>
          </a:p>
          <a:p>
            <a:r>
              <a:rPr lang="en-US" baseline="0" dirty="0" smtClean="0"/>
              <a:t>Most systems are personalized for each business. </a:t>
            </a:r>
            <a:endParaRPr lang="en-US" dirty="0"/>
          </a:p>
        </p:txBody>
      </p:sp>
      <p:sp>
        <p:nvSpPr>
          <p:cNvPr id="4" name="Slide Number Placeholder 3"/>
          <p:cNvSpPr>
            <a:spLocks noGrp="1"/>
          </p:cNvSpPr>
          <p:nvPr>
            <p:ph type="sldNum" sz="quarter" idx="10"/>
          </p:nvPr>
        </p:nvSpPr>
        <p:spPr/>
        <p:txBody>
          <a:bodyPr/>
          <a:lstStyle/>
          <a:p>
            <a:fld id="{56792C1E-A47F-4908-B606-A05EC3DD442F}" type="slidenum">
              <a:rPr lang="en-US" smtClean="0"/>
              <a:t>10</a:t>
            </a:fld>
            <a:endParaRPr lang="en-US" dirty="0"/>
          </a:p>
        </p:txBody>
      </p:sp>
    </p:spTree>
    <p:extLst>
      <p:ext uri="{BB962C8B-B14F-4D97-AF65-F5344CB8AC3E}">
        <p14:creationId xmlns:p14="http://schemas.microsoft.com/office/powerpoint/2010/main" val="957990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80B57F-7A62-42DA-997A-9EAE9305C88C}" type="datetime1">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011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0858B95-769D-419B-ABE2-1E59E1C13D28}" type="datetime1">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0564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E68A1C-65D9-4D89-B488-50A4C83017DD}" type="datetime1">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Tree>
    <p:extLst>
      <p:ext uri="{BB962C8B-B14F-4D97-AF65-F5344CB8AC3E}">
        <p14:creationId xmlns:p14="http://schemas.microsoft.com/office/powerpoint/2010/main" val="203800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7474D9-501A-4624-95DD-15884EAE6191}" type="datetime1">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807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3000AC-2B83-41A9-89FA-542BD866DCD1}" type="datetime1">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Tree>
    <p:extLst>
      <p:ext uri="{BB962C8B-B14F-4D97-AF65-F5344CB8AC3E}">
        <p14:creationId xmlns:p14="http://schemas.microsoft.com/office/powerpoint/2010/main" val="214613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C5F6582-41FB-4F7D-8905-7E4E1FA6B141}" type="datetime1">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0015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8ADCD79-7B65-4BBC-BCB7-0DAF4FD493BD}" type="datetime1">
              <a:rPr lang="en-US" smtClean="0"/>
              <a:t>5/12/2015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62110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6BC9518-3ED4-4D50-9923-97CBF32B97AD}" type="datetime1">
              <a:rPr lang="en-US" smtClean="0"/>
              <a:t>5/12/2015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441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BC5C2-713F-45FB-BD0C-F64FAA05B84E}" type="datetime1">
              <a:rPr lang="en-US" smtClean="0"/>
              <a:t>5/12/2015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3948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3020C63-6C52-43B6-A0CB-8C2C0DFF69C9}" type="datetime1">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33785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B7B22FD-1324-4135-AC4D-D75B4CEA979C}" type="datetime1">
              <a:rPr lang="en-US" smtClean="0"/>
              <a:t>5/12/2015</a:t>
            </a:fld>
            <a:endParaRPr lang="en-US"/>
          </a:p>
        </p:txBody>
      </p:sp>
      <p:sp>
        <p:nvSpPr>
          <p:cNvPr id="9" name="Slide Number Placeholder 8"/>
          <p:cNvSpPr>
            <a:spLocks noGrp="1"/>
          </p:cNvSpPr>
          <p:nvPr>
            <p:ph type="sldNum" sz="quarter" idx="11"/>
          </p:nvPr>
        </p:nvSpPr>
        <p:spPr/>
        <p:txBody>
          <a:bodyPr/>
          <a:lstStyle/>
          <a:p>
            <a:fld id="{401CF334-2D5C-4859-84A6-CA7E6E43FAE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4585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401CF334-2D5C-4859-84A6-CA7E6E43FAEB}" type="slidenum">
              <a:rPr lang="en-US" smtClean="0"/>
              <a:pPr/>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1"/>
                </a:solidFill>
              </a:defRPr>
            </a:lvl1pPr>
          </a:lstStyle>
          <a:p>
            <a:fld id="{9024573B-5B12-40F8-96C1-ACA4A7824240}" type="datetime1">
              <a:rPr lang="en-US" smtClean="0"/>
              <a:t>5/12/2015</a:t>
            </a:fld>
            <a:endParaRPr lang="en-US"/>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42196247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GXsPaEVeo1w" TargetMode="External"/><Relationship Id="rId5" Type="http://schemas.openxmlformats.org/officeDocument/2006/relationships/hyperlink" Target="https://youtu.be/GXsPaEVeo1w"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foodservicedirector.com/research/big-picture/articles/impact-technology-foodservice?page=0,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youtu.be/GXsPaEVeo1w"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mailto:copyrights@tea.state.tx.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smtClean="0"/>
              <a:t>Point-of-Sale Systems in the Foodservice Industry</a:t>
            </a:r>
            <a:endParaRPr lang="en-US" sz="3600" b="1" dirty="0"/>
          </a:p>
        </p:txBody>
      </p:sp>
      <p:sp>
        <p:nvSpPr>
          <p:cNvPr id="3" name="Subtitle 2"/>
          <p:cNvSpPr>
            <a:spLocks noGrp="1"/>
          </p:cNvSpPr>
          <p:nvPr>
            <p:ph type="subTitle" idx="1"/>
          </p:nvPr>
        </p:nvSpPr>
        <p:spPr/>
        <p:txBody>
          <a:bodyPr>
            <a:normAutofit/>
          </a:bodyPr>
          <a:lstStyle/>
          <a:p>
            <a:r>
              <a:rPr lang="en-US" sz="2800" b="1" dirty="0" smtClean="0"/>
              <a:t>Culinary Arts, Restaurant Management</a:t>
            </a:r>
            <a:endParaRPr lang="en-US" sz="28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0353" y="384484"/>
            <a:ext cx="5173925" cy="3451008"/>
          </a:xfrm>
          <a:prstGeom prst="rect">
            <a:avLst/>
          </a:prstGeom>
        </p:spPr>
      </p:pic>
    </p:spTree>
    <p:extLst>
      <p:ext uri="{BB962C8B-B14F-4D97-AF65-F5344CB8AC3E}">
        <p14:creationId xmlns:p14="http://schemas.microsoft.com/office/powerpoint/2010/main" val="407688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 Systems</a:t>
            </a:r>
            <a:endParaRPr lang="en-US" dirty="0"/>
          </a:p>
        </p:txBody>
      </p:sp>
      <p:sp>
        <p:nvSpPr>
          <p:cNvPr id="5" name="Content Placeholder 4"/>
          <p:cNvSpPr>
            <a:spLocks noGrp="1"/>
          </p:cNvSpPr>
          <p:nvPr>
            <p:ph sz="half" idx="1"/>
          </p:nvPr>
        </p:nvSpPr>
        <p:spPr/>
        <p:txBody>
          <a:bodyPr>
            <a:normAutofit/>
          </a:bodyPr>
          <a:lstStyle/>
          <a:p>
            <a:r>
              <a:rPr lang="en-US" sz="2400" dirty="0" smtClean="0"/>
              <a:t>Calculates charges and taxes</a:t>
            </a:r>
          </a:p>
          <a:p>
            <a:r>
              <a:rPr lang="en-US" sz="2400" dirty="0" smtClean="0"/>
              <a:t>Keeps track of menu items sold</a:t>
            </a:r>
          </a:p>
          <a:p>
            <a:r>
              <a:rPr lang="en-US" sz="2400" dirty="0" smtClean="0"/>
              <a:t>Processes credit cards</a:t>
            </a:r>
          </a:p>
          <a:p>
            <a:r>
              <a:rPr lang="en-US" sz="2400" dirty="0" smtClean="0"/>
              <a:t>Records payments</a:t>
            </a:r>
          </a:p>
          <a:p>
            <a:r>
              <a:rPr lang="en-US" sz="2400" dirty="0" smtClean="0"/>
              <a:t>Sends orders to kitchen</a:t>
            </a:r>
          </a:p>
          <a:p>
            <a:r>
              <a:rPr lang="en-US" sz="2400" dirty="0" smtClean="0"/>
              <a:t>Tracks inventory</a:t>
            </a:r>
          </a:p>
        </p:txBody>
      </p:sp>
      <p:sp>
        <p:nvSpPr>
          <p:cNvPr id="6" name="Content Placeholder 5"/>
          <p:cNvSpPr>
            <a:spLocks noGrp="1"/>
          </p:cNvSpPr>
          <p:nvPr>
            <p:ph sz="half" idx="2"/>
          </p:nvPr>
        </p:nvSpPr>
        <p:spPr/>
        <p:txBody>
          <a:bodyPr/>
          <a:lstStyle/>
          <a:p>
            <a:r>
              <a:rPr lang="en-US" sz="2400" dirty="0" smtClean="0"/>
              <a:t>Can handle:</a:t>
            </a:r>
          </a:p>
          <a:p>
            <a:pPr lvl="1"/>
            <a:r>
              <a:rPr lang="en-US" sz="2200" dirty="0" smtClean="0"/>
              <a:t>Accounting</a:t>
            </a:r>
          </a:p>
          <a:p>
            <a:pPr lvl="1"/>
            <a:r>
              <a:rPr lang="en-US" sz="2200" dirty="0" smtClean="0"/>
              <a:t>Employee</a:t>
            </a:r>
          </a:p>
          <a:p>
            <a:pPr lvl="2"/>
            <a:r>
              <a:rPr lang="en-US" sz="1800" dirty="0" smtClean="0"/>
              <a:t>Scheduling </a:t>
            </a:r>
          </a:p>
          <a:p>
            <a:pPr lvl="2"/>
            <a:r>
              <a:rPr lang="en-US" sz="1800" dirty="0" smtClean="0"/>
              <a:t>Time clock</a:t>
            </a:r>
          </a:p>
          <a:p>
            <a:pPr marL="687388" lvl="2" indent="-287338"/>
            <a:r>
              <a:rPr lang="en-US" sz="2200" dirty="0" smtClean="0"/>
              <a:t>Payroll</a:t>
            </a:r>
          </a:p>
          <a:p>
            <a:pPr marL="687388" lvl="2" indent="-287338"/>
            <a:r>
              <a:rPr lang="en-US" sz="2200" dirty="0" smtClean="0"/>
              <a:t>Sales reports</a:t>
            </a:r>
            <a:endParaRPr lang="en-US" sz="2200" dirty="0"/>
          </a:p>
        </p:txBody>
      </p:sp>
      <p:sp>
        <p:nvSpPr>
          <p:cNvPr id="7" name="Rectangle 6"/>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2" name="Slide Number Placeholder 1"/>
          <p:cNvSpPr>
            <a:spLocks noGrp="1"/>
          </p:cNvSpPr>
          <p:nvPr>
            <p:ph type="sldNum" sz="quarter" idx="12"/>
          </p:nvPr>
        </p:nvSpPr>
        <p:spPr/>
        <p:txBody>
          <a:bodyPr/>
          <a:lstStyle/>
          <a:p>
            <a:fld id="{D57F1E4F-1CFF-5643-939E-02111984F565}" type="slidenum">
              <a:rPr lang="en-US" smtClean="0"/>
              <a:t>10</a:t>
            </a:fld>
            <a:endParaRPr lang="en-US" dirty="0"/>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3270" b="95913" l="3021" r="99094"/>
                    </a14:imgEffect>
                  </a14:imgLayer>
                </a14:imgProps>
              </a:ext>
              <a:ext uri="{28A0092B-C50C-407E-A947-70E740481C1C}">
                <a14:useLocalDpi xmlns:a14="http://schemas.microsoft.com/office/drawing/2010/main" val="0"/>
              </a:ext>
            </a:extLst>
          </a:blip>
          <a:stretch>
            <a:fillRect/>
          </a:stretch>
        </p:blipFill>
        <p:spPr>
          <a:xfrm flipH="1">
            <a:off x="8394471" y="1635366"/>
            <a:ext cx="2220959" cy="2195970"/>
          </a:xfrm>
          <a:prstGeom prst="rect">
            <a:avLst/>
          </a:prstGeom>
        </p:spPr>
      </p:pic>
    </p:spTree>
    <p:extLst>
      <p:ext uri="{BB962C8B-B14F-4D97-AF65-F5344CB8AC3E}">
        <p14:creationId xmlns:p14="http://schemas.microsoft.com/office/powerpoint/2010/main" val="161189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t>11</a:t>
            </a:fld>
            <a:endParaRPr lang="en-US"/>
          </a:p>
        </p:txBody>
      </p:sp>
      <p:pic>
        <p:nvPicPr>
          <p:cNvPr id="5" name="GXsPaEVeo1w"/>
          <p:cNvPicPr>
            <a:picLocks noGrp="1" noRot="1" noChangeAspect="1"/>
          </p:cNvPicPr>
          <p:nvPr>
            <p:ph idx="1"/>
            <a:videoFile r:link="rId1"/>
          </p:nvPr>
        </p:nvPicPr>
        <p:blipFill rotWithShape="1">
          <a:blip r:embed="rId4"/>
          <a:srcRect l="2897" t="12422" r="1837" b="13350"/>
          <a:stretch/>
        </p:blipFill>
        <p:spPr>
          <a:xfrm>
            <a:off x="1559158" y="1417638"/>
            <a:ext cx="9210442" cy="4628447"/>
          </a:xfrm>
          <a:prstGeom prst="rect">
            <a:avLst/>
          </a:prstGeom>
        </p:spPr>
      </p:pic>
      <p:sp>
        <p:nvSpPr>
          <p:cNvPr id="4" name="Title 3"/>
          <p:cNvSpPr>
            <a:spLocks noGrp="1"/>
          </p:cNvSpPr>
          <p:nvPr>
            <p:ph type="title"/>
          </p:nvPr>
        </p:nvSpPr>
        <p:spPr/>
        <p:txBody>
          <a:bodyPr/>
          <a:lstStyle/>
          <a:p>
            <a:pPr algn="ctr"/>
            <a:r>
              <a:rPr lang="en-US" sz="3600" b="1" dirty="0" smtClean="0">
                <a:hlinkClick r:id="rId5"/>
              </a:rPr>
              <a:t>Lap up technology to stay relevant with customers </a:t>
            </a:r>
            <a:endParaRPr lang="en-US" sz="3600" b="1" dirty="0"/>
          </a:p>
        </p:txBody>
      </p:sp>
      <p:sp>
        <p:nvSpPr>
          <p:cNvPr id="6" name="TextBox 5"/>
          <p:cNvSpPr txBox="1"/>
          <p:nvPr/>
        </p:nvSpPr>
        <p:spPr>
          <a:xfrm>
            <a:off x="8466667" y="1048306"/>
            <a:ext cx="1412566" cy="369332"/>
          </a:xfrm>
          <a:prstGeom prst="rect">
            <a:avLst/>
          </a:prstGeom>
          <a:noFill/>
          <a:ln>
            <a:solidFill>
              <a:schemeClr val="bg2"/>
            </a:solidFill>
          </a:ln>
        </p:spPr>
        <p:txBody>
          <a:bodyPr wrap="none" rtlCol="0" anchor="ctr" anchorCtr="1">
            <a:spAutoFit/>
          </a:bodyPr>
          <a:lstStyle/>
          <a:p>
            <a:r>
              <a:rPr lang="en-US" dirty="0" smtClean="0"/>
              <a:t>(click on link)</a:t>
            </a:r>
          </a:p>
        </p:txBody>
      </p:sp>
      <p:sp>
        <p:nvSpPr>
          <p:cNvPr id="7" name="TextBox 6"/>
          <p:cNvSpPr txBox="1"/>
          <p:nvPr/>
        </p:nvSpPr>
        <p:spPr>
          <a:xfrm>
            <a:off x="8798419" y="6046085"/>
            <a:ext cx="1971181" cy="369332"/>
          </a:xfrm>
          <a:prstGeom prst="rect">
            <a:avLst/>
          </a:prstGeom>
          <a:noFill/>
          <a:ln>
            <a:solidFill>
              <a:schemeClr val="bg2"/>
            </a:solidFill>
          </a:ln>
        </p:spPr>
        <p:txBody>
          <a:bodyPr wrap="none" rtlCol="0" anchor="ctr" anchorCtr="1">
            <a:spAutoFit/>
          </a:bodyPr>
          <a:lstStyle/>
          <a:p>
            <a:r>
              <a:rPr lang="en-US" dirty="0" smtClean="0"/>
              <a:t>(image from video)</a:t>
            </a:r>
          </a:p>
        </p:txBody>
      </p:sp>
      <p:sp>
        <p:nvSpPr>
          <p:cNvPr id="8" name="Rectangle 7"/>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Tree>
    <p:extLst>
      <p:ext uri="{BB962C8B-B14F-4D97-AF65-F5344CB8AC3E}">
        <p14:creationId xmlns:p14="http://schemas.microsoft.com/office/powerpoint/2010/main" val="380863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2447" y="474359"/>
            <a:ext cx="5150224" cy="6094939"/>
          </a:xfrm>
          <a:prstGeom prst="rect">
            <a:avLst/>
          </a:prstGeom>
        </p:spPr>
      </p:pic>
      <p:sp>
        <p:nvSpPr>
          <p:cNvPr id="2" name="Slide Number Placeholder 1"/>
          <p:cNvSpPr>
            <a:spLocks noGrp="1"/>
          </p:cNvSpPr>
          <p:nvPr>
            <p:ph type="sldNum" sz="quarter" idx="12"/>
          </p:nvPr>
        </p:nvSpPr>
        <p:spPr/>
        <p:txBody>
          <a:bodyPr/>
          <a:lstStyle/>
          <a:p>
            <a:fld id="{401CF334-2D5C-4859-84A6-CA7E6E43FAEB}" type="slidenum">
              <a:rPr lang="en-US" smtClean="0"/>
              <a:t>12</a:t>
            </a:fld>
            <a:endParaRPr lang="en-US"/>
          </a:p>
        </p:txBody>
      </p:sp>
      <p:sp>
        <p:nvSpPr>
          <p:cNvPr id="4" name="Rectangle 3"/>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Tree>
    <p:extLst>
      <p:ext uri="{BB962C8B-B14F-4D97-AF65-F5344CB8AC3E}">
        <p14:creationId xmlns:p14="http://schemas.microsoft.com/office/powerpoint/2010/main" val="139483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14224"/>
            <a:ext cx="10160000" cy="4800600"/>
          </a:xfrm>
        </p:spPr>
        <p:txBody>
          <a:bodyPr/>
          <a:lstStyle/>
          <a:p>
            <a:pPr marL="571500" indent="-457200">
              <a:buFont typeface="+mj-lt"/>
              <a:buAutoNum type="arabicPeriod"/>
            </a:pPr>
            <a:r>
              <a:rPr lang="en-US" dirty="0" smtClean="0"/>
              <a:t>What has technology done for the foodservice industry?</a:t>
            </a:r>
          </a:p>
          <a:p>
            <a:pPr marL="571500" indent="-457200">
              <a:buFont typeface="+mj-lt"/>
              <a:buAutoNum type="arabicPeriod"/>
            </a:pPr>
            <a:r>
              <a:rPr lang="en-US" dirty="0" smtClean="0"/>
              <a:t>How has technology improved the equipment in the kitchen?</a:t>
            </a:r>
          </a:p>
          <a:p>
            <a:pPr marL="571500" indent="-457200">
              <a:buFont typeface="+mj-lt"/>
              <a:buAutoNum type="arabicPeriod"/>
            </a:pPr>
            <a:r>
              <a:rPr lang="en-US" dirty="0" smtClean="0"/>
              <a:t>How has technology improved the managing of the business?</a:t>
            </a:r>
          </a:p>
          <a:p>
            <a:pPr marL="571500" indent="-457200">
              <a:buFont typeface="+mj-lt"/>
              <a:buAutoNum type="arabicPeriod"/>
            </a:pPr>
            <a:r>
              <a:rPr lang="en-US" dirty="0" smtClean="0"/>
              <a:t>Do you think a point-of-sale system is easy to use?</a:t>
            </a:r>
          </a:p>
          <a:p>
            <a:pPr marL="571500" indent="-457200">
              <a:buFont typeface="+mj-lt"/>
              <a:buAutoNum type="arabicPeriod"/>
            </a:pPr>
            <a:r>
              <a:rPr lang="en-US" dirty="0" smtClean="0"/>
              <a:t>What do you think will be the next technology trend in foodservice?</a:t>
            </a:r>
            <a:endParaRPr lang="en-US" dirty="0"/>
          </a:p>
        </p:txBody>
      </p:sp>
      <p:sp>
        <p:nvSpPr>
          <p:cNvPr id="3" name="Title 2"/>
          <p:cNvSpPr>
            <a:spLocks noGrp="1"/>
          </p:cNvSpPr>
          <p:nvPr>
            <p:ph type="title"/>
          </p:nvPr>
        </p:nvSpPr>
        <p:spPr/>
        <p:txBody>
          <a:bodyPr/>
          <a:lstStyle/>
          <a:p>
            <a:r>
              <a:rPr lang="en-US" dirty="0" smtClean="0"/>
              <a:t>Let’s Review!</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13</a:t>
            </a:fld>
            <a:endParaRPr lang="en-US"/>
          </a:p>
        </p:txBody>
      </p:sp>
      <p:sp>
        <p:nvSpPr>
          <p:cNvPr id="5" name="Rectangle 4"/>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7234" y="3543329"/>
            <a:ext cx="5608994" cy="2875689"/>
          </a:xfrm>
          <a:prstGeom prst="rect">
            <a:avLst/>
          </a:prstGeom>
        </p:spPr>
      </p:pic>
    </p:spTree>
    <p:extLst>
      <p:ext uri="{BB962C8B-B14F-4D97-AF65-F5344CB8AC3E}">
        <p14:creationId xmlns:p14="http://schemas.microsoft.com/office/powerpoint/2010/main" val="408638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fld id="{401CF334-2D5C-4859-84A6-CA7E6E43FAEB}" type="slidenum">
              <a:rPr lang="en-US" smtClean="0"/>
              <a:pPr/>
              <a:t>14</a:t>
            </a:fld>
            <a:endParaRPr lang="en-US"/>
          </a:p>
        </p:txBody>
      </p:sp>
      <p:sp>
        <p:nvSpPr>
          <p:cNvPr id="6" name="Rectangle 5"/>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pic>
        <p:nvPicPr>
          <p:cNvPr id="4" name="Picture 3"/>
          <p:cNvPicPr>
            <a:picLocks noChangeAspect="1"/>
          </p:cNvPicPr>
          <p:nvPr/>
        </p:nvPicPr>
        <p:blipFill>
          <a:blip r:embed="rId3"/>
          <a:stretch>
            <a:fillRect/>
          </a:stretch>
        </p:blipFill>
        <p:spPr>
          <a:xfrm>
            <a:off x="1873824" y="578982"/>
            <a:ext cx="7647977" cy="5455557"/>
          </a:xfrm>
          <a:prstGeom prst="rect">
            <a:avLst/>
          </a:prstGeom>
        </p:spPr>
      </p:pic>
    </p:spTree>
    <p:extLst>
      <p:ext uri="{BB962C8B-B14F-4D97-AF65-F5344CB8AC3E}">
        <p14:creationId xmlns:p14="http://schemas.microsoft.com/office/powerpoint/2010/main" val="22092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Resources</a:t>
            </a:r>
            <a:endParaRPr lang="en-US" dirty="0"/>
          </a:p>
        </p:txBody>
      </p:sp>
      <p:sp>
        <p:nvSpPr>
          <p:cNvPr id="4" name="Content Placeholder 3"/>
          <p:cNvSpPr>
            <a:spLocks noGrp="1"/>
          </p:cNvSpPr>
          <p:nvPr>
            <p:ph idx="1"/>
          </p:nvPr>
        </p:nvSpPr>
        <p:spPr/>
        <p:txBody>
          <a:bodyPr>
            <a:normAutofit fontScale="77500" lnSpcReduction="20000"/>
          </a:bodyPr>
          <a:lstStyle/>
          <a:p>
            <a:pPr indent="-342900">
              <a:buNone/>
            </a:pPr>
            <a:r>
              <a:rPr lang="en-US" dirty="0" smtClean="0"/>
              <a:t>Article:</a:t>
            </a:r>
          </a:p>
          <a:p>
            <a:r>
              <a:rPr lang="en-US" dirty="0"/>
              <a:t>The impact of technology on </a:t>
            </a:r>
            <a:r>
              <a:rPr lang="en-US" dirty="0" smtClean="0"/>
              <a:t>foodservice</a:t>
            </a:r>
          </a:p>
          <a:p>
            <a:pPr marL="114300" indent="234950">
              <a:buNone/>
            </a:pPr>
            <a:r>
              <a:rPr lang="en-US" dirty="0" smtClean="0"/>
              <a:t>Operators </a:t>
            </a:r>
            <a:r>
              <a:rPr lang="en-US" dirty="0"/>
              <a:t>say technology has made their work lives </a:t>
            </a:r>
            <a:r>
              <a:rPr lang="en-US" dirty="0" smtClean="0"/>
              <a:t>easier.</a:t>
            </a:r>
          </a:p>
          <a:p>
            <a:pPr marL="349250" indent="0">
              <a:buNone/>
            </a:pPr>
            <a:r>
              <a:rPr lang="en-US" b="1" dirty="0" smtClean="0">
                <a:hlinkClick r:id="rId3"/>
              </a:rPr>
              <a:t>http</a:t>
            </a:r>
            <a:r>
              <a:rPr lang="en-US" b="1" dirty="0">
                <a:hlinkClick r:id="rId3"/>
              </a:rPr>
              <a:t>://</a:t>
            </a:r>
            <a:r>
              <a:rPr lang="en-US" b="1" dirty="0" smtClean="0">
                <a:hlinkClick r:id="rId3"/>
              </a:rPr>
              <a:t>www.foodservicedirector.com/research/big-picture/articles/impact-technology-foodservice?page=0%2C0</a:t>
            </a:r>
            <a:endParaRPr lang="en-US" b="1" dirty="0"/>
          </a:p>
          <a:p>
            <a:pPr indent="-342900">
              <a:buNone/>
            </a:pPr>
            <a:r>
              <a:rPr lang="en-US" dirty="0" smtClean="0"/>
              <a:t>Images:</a:t>
            </a:r>
          </a:p>
          <a:p>
            <a:r>
              <a:rPr lang="en-US" dirty="0" smtClean="0"/>
              <a:t>Shutterstock™ images. Photos obtained with subscription. (Slides 1, 3, 4, 5, 6, 7, 8, 9, 10, 12, 13)</a:t>
            </a:r>
          </a:p>
          <a:p>
            <a:r>
              <a:rPr lang="en-US" smtClean="0"/>
              <a:t>Microsoft</a:t>
            </a:r>
            <a:r>
              <a:rPr lang="en-US"/>
              <a:t>™</a:t>
            </a:r>
            <a:r>
              <a:rPr lang="en-US" smtClean="0"/>
              <a:t> </a:t>
            </a:r>
            <a:r>
              <a:rPr lang="en-US" dirty="0" smtClean="0"/>
              <a:t>clip art image – slide 14</a:t>
            </a:r>
          </a:p>
          <a:p>
            <a:pPr marL="0" indent="0">
              <a:buNone/>
            </a:pPr>
            <a:r>
              <a:rPr lang="en-US" dirty="0" smtClean="0"/>
              <a:t>Textbooks:</a:t>
            </a:r>
          </a:p>
          <a:p>
            <a:pPr>
              <a:lnSpc>
                <a:spcPct val="120000"/>
              </a:lnSpc>
              <a:spcBef>
                <a:spcPts val="0"/>
              </a:spcBef>
            </a:pPr>
            <a:r>
              <a:rPr lang="en-US" i="1" dirty="0"/>
              <a:t>Culinary essentials</a:t>
            </a:r>
            <a:r>
              <a:rPr lang="en-US" dirty="0"/>
              <a:t>. (2010). Woodland Hills, CA: Glencoe/McGraw-Hill.</a:t>
            </a:r>
          </a:p>
          <a:p>
            <a:pPr>
              <a:lnSpc>
                <a:spcPct val="120000"/>
              </a:lnSpc>
              <a:spcBef>
                <a:spcPts val="0"/>
              </a:spcBef>
            </a:pPr>
            <a:r>
              <a:rPr lang="en-US" dirty="0" err="1"/>
              <a:t>Draz</a:t>
            </a:r>
            <a:r>
              <a:rPr lang="en-US" dirty="0"/>
              <a:t>, J., &amp; </a:t>
            </a:r>
            <a:r>
              <a:rPr lang="en-US" dirty="0" err="1"/>
              <a:t>Koetke</a:t>
            </a:r>
            <a:r>
              <a:rPr lang="en-US" dirty="0"/>
              <a:t>, C. (2014). </a:t>
            </a:r>
            <a:r>
              <a:rPr lang="en-US" i="1" dirty="0"/>
              <a:t>The culinary professional.</a:t>
            </a:r>
            <a:r>
              <a:rPr lang="en-US" dirty="0"/>
              <a:t> Tinley Park, IL: </a:t>
            </a:r>
            <a:r>
              <a:rPr lang="en-US" dirty="0" err="1"/>
              <a:t>Goodheart-Willcox</a:t>
            </a:r>
            <a:r>
              <a:rPr lang="en-US" dirty="0"/>
              <a:t> Company.</a:t>
            </a:r>
          </a:p>
          <a:p>
            <a:pPr>
              <a:lnSpc>
                <a:spcPct val="120000"/>
              </a:lnSpc>
              <a:spcBef>
                <a:spcPts val="0"/>
              </a:spcBef>
            </a:pPr>
            <a:r>
              <a:rPr lang="en-US" i="1" dirty="0"/>
              <a:t>Foundations of restaurant management &amp; culinary arts</a:t>
            </a:r>
            <a:r>
              <a:rPr lang="en-US" dirty="0"/>
              <a:t>. (2011). Boston, MA: Prentice Hall</a:t>
            </a:r>
            <a:r>
              <a:rPr lang="en-US" dirty="0" smtClean="0"/>
              <a:t>.</a:t>
            </a:r>
          </a:p>
          <a:p>
            <a:pPr marL="0" indent="0">
              <a:buNone/>
            </a:pPr>
            <a:r>
              <a:rPr lang="en-US" dirty="0" smtClean="0"/>
              <a:t>YouTube™:</a:t>
            </a:r>
          </a:p>
          <a:p>
            <a:pPr indent="-342900"/>
            <a:r>
              <a:rPr lang="en-US" dirty="0"/>
              <a:t>Lap up technology to stay relevant with customers </a:t>
            </a:r>
          </a:p>
          <a:p>
            <a:pPr marL="292100" indent="0">
              <a:buNone/>
            </a:pPr>
            <a:r>
              <a:rPr lang="en-US" dirty="0"/>
              <a:t>Hudson </a:t>
            </a:r>
            <a:r>
              <a:rPr lang="en-US" dirty="0" err="1"/>
              <a:t>Riehle</a:t>
            </a:r>
            <a:r>
              <a:rPr lang="en-US" dirty="0"/>
              <a:t>, National Restaurant Association senior vice president of research and knowledge, explains why integration of restaurant technology can help brands stay </a:t>
            </a:r>
            <a:r>
              <a:rPr lang="en-US" dirty="0" smtClean="0"/>
              <a:t>relevant.</a:t>
            </a:r>
          </a:p>
          <a:p>
            <a:pPr marL="292100" indent="0">
              <a:buNone/>
            </a:pPr>
            <a:r>
              <a:rPr lang="en-US" b="1" dirty="0" smtClean="0">
                <a:hlinkClick r:id="rId4"/>
              </a:rPr>
              <a:t>https</a:t>
            </a:r>
            <a:r>
              <a:rPr lang="en-US" b="1" dirty="0">
                <a:hlinkClick r:id="rId4"/>
              </a:rPr>
              <a:t>://</a:t>
            </a:r>
            <a:r>
              <a:rPr lang="en-US" b="1" dirty="0" smtClean="0">
                <a:hlinkClick r:id="rId4"/>
              </a:rPr>
              <a:t>youtu.be/GXsPaEVeo1w</a:t>
            </a:r>
            <a:endParaRPr lang="en-US" b="1" dirty="0" smtClean="0"/>
          </a:p>
        </p:txBody>
      </p:sp>
      <p:sp>
        <p:nvSpPr>
          <p:cNvPr id="5" name="Rectangle 4"/>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a:t>
            </a:r>
            <a:r>
              <a:rPr lang="en-US" sz="1000">
                <a:latin typeface="Arial" pitchFamily="34" charset="0"/>
                <a:cs typeface="Arial" pitchFamily="34" charset="0"/>
              </a:rPr>
              <a:t>, 2015. </a:t>
            </a:r>
            <a:r>
              <a:rPr lang="en-US" sz="1000" dirty="0">
                <a:latin typeface="Arial" pitchFamily="34" charset="0"/>
                <a:cs typeface="Arial" pitchFamily="34" charset="0"/>
              </a:rPr>
              <a:t>All rights reserved.</a:t>
            </a:r>
          </a:p>
        </p:txBody>
      </p:sp>
      <p:sp>
        <p:nvSpPr>
          <p:cNvPr id="3" name="Slide Number Placeholder 2"/>
          <p:cNvSpPr>
            <a:spLocks noGrp="1"/>
          </p:cNvSpPr>
          <p:nvPr>
            <p:ph type="sldNum" sz="quarter" idx="12"/>
          </p:nvPr>
        </p:nvSpPr>
        <p:spPr/>
        <p:txBody>
          <a:bodyPr/>
          <a:lstStyle/>
          <a:p>
            <a:fld id="{401CF334-2D5C-4859-84A6-CA7E6E43FAEB}" type="slidenum">
              <a:rPr lang="en-US" smtClean="0"/>
              <a:t>15</a:t>
            </a:fld>
            <a:endParaRPr lang="en-US"/>
          </a:p>
        </p:txBody>
      </p:sp>
    </p:spTree>
    <p:extLst>
      <p:ext uri="{BB962C8B-B14F-4D97-AF65-F5344CB8AC3E}">
        <p14:creationId xmlns:p14="http://schemas.microsoft.com/office/powerpoint/2010/main" val="237678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p:txBody>
          <a:bodyPr>
            <a:normAutofit/>
          </a:bodyPr>
          <a:lstStyle/>
          <a:p>
            <a:pPr marL="0" indent="0">
              <a:lnSpc>
                <a:spcPct val="80000"/>
              </a:lnSpc>
              <a:buNone/>
            </a:pPr>
            <a:r>
              <a:rPr lang="en-US" sz="1600" b="1" dirty="0">
                <a:solidFill>
                  <a:schemeClr val="accent6"/>
                </a:solidFill>
              </a:rPr>
              <a:t>Copyright © Texas Education Agency, 2015. </a:t>
            </a:r>
            <a:r>
              <a:rPr lang="en-US" sz="1600" dirty="0">
                <a:solidFill>
                  <a:schemeClr val="accent6"/>
                </a:solidFill>
              </a:rPr>
              <a:t>These Materials are copyrighted © and trademarked ™ as the property of the Texas Education Agency (TEA) and may not be reproduced without the express written permission of TEA, except under the following conditions:</a:t>
            </a:r>
          </a:p>
          <a:p>
            <a:pPr marL="457200" indent="-277813">
              <a:lnSpc>
                <a:spcPct val="80000"/>
              </a:lnSpc>
              <a:buNone/>
            </a:pPr>
            <a:r>
              <a:rPr lang="en-US" sz="1600" dirty="0">
                <a:solidFill>
                  <a:schemeClr val="accent6"/>
                </a:solidFill>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80000"/>
              </a:lnSpc>
              <a:buNone/>
            </a:pPr>
            <a:r>
              <a:rPr lang="en-US" sz="1600" dirty="0">
                <a:solidFill>
                  <a:schemeClr val="accent6"/>
                </a:solidFill>
              </a:rPr>
              <a:t>2)  Residents of the state of Texas may reproduce and use copies of the Materials and Related Materials for individual personal use only, without obtaining written permission of TEA.</a:t>
            </a:r>
          </a:p>
          <a:p>
            <a:pPr marL="457200" indent="-277813">
              <a:lnSpc>
                <a:spcPct val="80000"/>
              </a:lnSpc>
              <a:buNone/>
            </a:pPr>
            <a:r>
              <a:rPr lang="en-US" sz="1600" dirty="0">
                <a:solidFill>
                  <a:schemeClr val="accent6"/>
                </a:solidFill>
              </a:rPr>
              <a:t>3)  Any portion reproduced must be reproduced in its entirety and remain unedited, unaltered and unchanged in any way.</a:t>
            </a:r>
          </a:p>
          <a:p>
            <a:pPr marL="457200" indent="-277813">
              <a:lnSpc>
                <a:spcPct val="80000"/>
              </a:lnSpc>
              <a:buNone/>
            </a:pPr>
            <a:r>
              <a:rPr lang="en-US" sz="1600" dirty="0">
                <a:solidFill>
                  <a:schemeClr val="accent6"/>
                </a:solidFill>
              </a:rPr>
              <a:t>4)  No monetary charge can be made for the reproduced materials or any document containing them; however, a reasonable charge to cover only the cost of reproduction and distribution may be charged.</a:t>
            </a:r>
          </a:p>
          <a:p>
            <a:pPr marL="0" indent="0">
              <a:lnSpc>
                <a:spcPct val="80000"/>
              </a:lnSpc>
              <a:buNone/>
            </a:pPr>
            <a:r>
              <a:rPr lang="en-US" sz="1600" dirty="0">
                <a:solidFill>
                  <a:schemeClr val="accent6"/>
                </a:solidFill>
              </a:rPr>
              <a:t>Private entities or persons located in Texas that are </a:t>
            </a:r>
            <a:r>
              <a:rPr lang="en-US" sz="1600" b="1" dirty="0">
                <a:solidFill>
                  <a:schemeClr val="accent6"/>
                </a:solidFill>
              </a:rPr>
              <a:t>not</a:t>
            </a:r>
            <a:r>
              <a:rPr lang="en-US" sz="1600" dirty="0">
                <a:solidFill>
                  <a:schemeClr val="accent6"/>
                </a:solidFill>
              </a:rPr>
              <a:t> Texas public school districts, Texas Education Service Centers, or Texas charter schools or any entity, whether public or private, educational or non-educational, located </a:t>
            </a:r>
            <a:r>
              <a:rPr lang="en-US" sz="1600" b="1" dirty="0">
                <a:solidFill>
                  <a:schemeClr val="accent6"/>
                </a:solidFill>
              </a:rPr>
              <a:t>outside the state of Texas</a:t>
            </a:r>
            <a:r>
              <a:rPr lang="en-US" sz="1600" dirty="0">
                <a:solidFill>
                  <a:schemeClr val="accent6"/>
                </a:solidFill>
              </a:rPr>
              <a:t> </a:t>
            </a:r>
            <a:r>
              <a:rPr lang="en-US" sz="1600" i="1" dirty="0">
                <a:solidFill>
                  <a:schemeClr val="accent6"/>
                </a:solidFill>
              </a:rPr>
              <a:t>MUST</a:t>
            </a:r>
            <a:r>
              <a:rPr lang="en-US" sz="1600" dirty="0">
                <a:solidFill>
                  <a:schemeClr val="accent6"/>
                </a:solidFill>
              </a:rPr>
              <a:t> obtain written approval from TEA and will be required to enter into a license agreement that may involve the payment of a licensing fee or a royalty.</a:t>
            </a:r>
          </a:p>
          <a:p>
            <a:pPr marL="0" indent="0">
              <a:lnSpc>
                <a:spcPct val="80000"/>
              </a:lnSpc>
              <a:buNone/>
            </a:pPr>
            <a:r>
              <a:rPr lang="en-US" sz="1600" dirty="0">
                <a:solidFill>
                  <a:schemeClr val="accent6"/>
                </a:solidFill>
              </a:rPr>
              <a:t>For information contact: Office of Copyrights, Trademarks, License Agreements, and Royalties, Texas Education Agency, 1701 N. Congress Ave., Austin, TX  78701-1494; phone 512-463-7004; email: </a:t>
            </a:r>
            <a:r>
              <a:rPr lang="en-US" sz="1600" b="1" dirty="0">
                <a:solidFill>
                  <a:schemeClr val="accent6"/>
                </a:solidFill>
                <a:hlinkClick r:id="rId2"/>
              </a:rPr>
              <a:t>copyrights@tea.state.tx.us</a:t>
            </a:r>
            <a:r>
              <a:rPr lang="en-US" sz="1600" b="1" dirty="0">
                <a:solidFill>
                  <a:schemeClr val="accent6"/>
                </a:solidFill>
              </a:rPr>
              <a:t>.</a:t>
            </a:r>
          </a:p>
        </p:txBody>
      </p:sp>
      <p:sp>
        <p:nvSpPr>
          <p:cNvPr id="2" name="Title 1"/>
          <p:cNvSpPr>
            <a:spLocks noGrp="1"/>
          </p:cNvSpPr>
          <p:nvPr>
            <p:ph type="title"/>
          </p:nvPr>
        </p:nvSpPr>
        <p:spPr/>
        <p:txBody>
          <a:bodyPr/>
          <a:lstStyle/>
          <a:p>
            <a:r>
              <a:rPr lang="en-US" dirty="0" smtClean="0"/>
              <a:t>Copyright</a:t>
            </a:r>
            <a:endParaRPr lang="en-US" dirty="0"/>
          </a:p>
        </p:txBody>
      </p:sp>
      <p:sp>
        <p:nvSpPr>
          <p:cNvPr id="8" name="Rectangle 7"/>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3" name="Slide Number Placeholder 2"/>
          <p:cNvSpPr>
            <a:spLocks noGrp="1"/>
          </p:cNvSpPr>
          <p:nvPr>
            <p:ph type="sldNum" sz="quarter" idx="12"/>
          </p:nvPr>
        </p:nvSpPr>
        <p:spPr/>
        <p:txBody>
          <a:bodyPr/>
          <a:lstStyle/>
          <a:p>
            <a:fld id="{401CF334-2D5C-4859-84A6-CA7E6E43FAEB}" type="slidenum">
              <a:rPr lang="en-US" smtClean="0"/>
              <a:t>2</a:t>
            </a:fld>
            <a:endParaRPr lang="en-US"/>
          </a:p>
        </p:txBody>
      </p:sp>
    </p:spTree>
    <p:extLst>
      <p:ext uri="{BB962C8B-B14F-4D97-AF65-F5344CB8AC3E}">
        <p14:creationId xmlns:p14="http://schemas.microsoft.com/office/powerpoint/2010/main" val="163112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3</a:t>
            </a:fld>
            <a:endParaRPr lang="en-US"/>
          </a:p>
        </p:txBody>
      </p:sp>
      <p:sp>
        <p:nvSpPr>
          <p:cNvPr id="3" name="Title 2"/>
          <p:cNvSpPr>
            <a:spLocks noGrp="1"/>
          </p:cNvSpPr>
          <p:nvPr>
            <p:ph type="title"/>
          </p:nvPr>
        </p:nvSpPr>
        <p:spPr/>
        <p:txBody>
          <a:bodyPr/>
          <a:lstStyle/>
          <a:p>
            <a:r>
              <a:rPr lang="en-US" sz="3600" dirty="0" smtClean="0"/>
              <a:t>Technology in Foodservice</a:t>
            </a:r>
            <a:endParaRPr lang="en-US" sz="3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0027" y="1650978"/>
            <a:ext cx="4298752" cy="429875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240" y="1854021"/>
            <a:ext cx="5414216" cy="3611282"/>
          </a:xfrm>
          <a:prstGeom prst="rect">
            <a:avLst/>
          </a:prstGeom>
        </p:spPr>
      </p:pic>
      <p:sp>
        <p:nvSpPr>
          <p:cNvPr id="9" name="Rectangle 8"/>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Tree>
    <p:extLst>
      <p:ext uri="{BB962C8B-B14F-4D97-AF65-F5344CB8AC3E}">
        <p14:creationId xmlns:p14="http://schemas.microsoft.com/office/powerpoint/2010/main" val="251856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t>4</a:t>
            </a:fld>
            <a:endParaRPr lang="en-US"/>
          </a:p>
        </p:txBody>
      </p:sp>
      <p:sp>
        <p:nvSpPr>
          <p:cNvPr id="7" name="Text Placeholder 6"/>
          <p:cNvSpPr>
            <a:spLocks noGrp="1"/>
          </p:cNvSpPr>
          <p:nvPr>
            <p:ph type="body" idx="1"/>
          </p:nvPr>
        </p:nvSpPr>
        <p:spPr>
          <a:xfrm>
            <a:off x="518921" y="2395560"/>
            <a:ext cx="8180916" cy="1633538"/>
          </a:xfrm>
        </p:spPr>
        <p:txBody>
          <a:bodyPr>
            <a:normAutofit/>
          </a:bodyPr>
          <a:lstStyle/>
          <a:p>
            <a:r>
              <a:rPr lang="en-US" sz="2800" b="1" dirty="0" smtClean="0"/>
              <a:t>Communications </a:t>
            </a:r>
          </a:p>
          <a:p>
            <a:r>
              <a:rPr lang="en-US" sz="2800" b="1" dirty="0" smtClean="0"/>
              <a:t>Equipment </a:t>
            </a:r>
          </a:p>
          <a:p>
            <a:r>
              <a:rPr lang="en-US" sz="2800" b="1" dirty="0" smtClean="0"/>
              <a:t>Management</a:t>
            </a:r>
            <a:endParaRPr lang="en-US" sz="2800" b="1" dirty="0"/>
          </a:p>
        </p:txBody>
      </p:sp>
      <p:sp>
        <p:nvSpPr>
          <p:cNvPr id="6" name="Title 5"/>
          <p:cNvSpPr>
            <a:spLocks noGrp="1"/>
          </p:cNvSpPr>
          <p:nvPr>
            <p:ph type="title"/>
          </p:nvPr>
        </p:nvSpPr>
        <p:spPr>
          <a:xfrm>
            <a:off x="95575" y="982639"/>
            <a:ext cx="5636939" cy="1168400"/>
          </a:xfrm>
        </p:spPr>
        <p:txBody>
          <a:bodyPr/>
          <a:lstStyle/>
          <a:p>
            <a:r>
              <a:rPr lang="en-US" dirty="0" smtClean="0"/>
              <a:t>Technology in the kitchen</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581" y="1043605"/>
            <a:ext cx="5270761" cy="4464334"/>
          </a:xfrm>
          <a:prstGeom prst="rect">
            <a:avLst/>
          </a:prstGeom>
        </p:spPr>
      </p:pic>
      <p:sp>
        <p:nvSpPr>
          <p:cNvPr id="9" name="Rectangle 8"/>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Tree>
    <p:extLst>
      <p:ext uri="{BB962C8B-B14F-4D97-AF65-F5344CB8AC3E}">
        <p14:creationId xmlns:p14="http://schemas.microsoft.com/office/powerpoint/2010/main" val="293056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85212" y="1417638"/>
            <a:ext cx="4791184" cy="4939364"/>
          </a:xfrm>
        </p:spPr>
      </p:pic>
      <p:sp>
        <p:nvSpPr>
          <p:cNvPr id="3" name="Content Placeholder 2"/>
          <p:cNvSpPr>
            <a:spLocks noGrp="1"/>
          </p:cNvSpPr>
          <p:nvPr>
            <p:ph sz="half" idx="1"/>
          </p:nvPr>
        </p:nvSpPr>
        <p:spPr/>
        <p:txBody>
          <a:bodyPr/>
          <a:lstStyle/>
          <a:p>
            <a:r>
              <a:rPr lang="en-US" dirty="0" smtClean="0"/>
              <a:t>Allows chefs and managers to monitor more than one area with:</a:t>
            </a:r>
          </a:p>
          <a:p>
            <a:pPr lvl="1"/>
            <a:r>
              <a:rPr lang="en-US" dirty="0" smtClean="0"/>
              <a:t>Cell phones</a:t>
            </a:r>
          </a:p>
          <a:p>
            <a:pPr lvl="1"/>
            <a:r>
              <a:rPr lang="en-US" dirty="0" smtClean="0"/>
              <a:t>Pagers</a:t>
            </a:r>
          </a:p>
          <a:p>
            <a:pPr lvl="1"/>
            <a:r>
              <a:rPr lang="en-US" dirty="0" smtClean="0"/>
              <a:t>Videos</a:t>
            </a:r>
          </a:p>
          <a:p>
            <a:pPr lvl="1"/>
            <a:r>
              <a:rPr lang="en-US" dirty="0" smtClean="0"/>
              <a:t>Walkie-talkies</a:t>
            </a:r>
          </a:p>
          <a:p>
            <a:pPr marL="114300" indent="0">
              <a:buNone/>
            </a:pPr>
            <a:endParaRPr lang="en-US" dirty="0"/>
          </a:p>
        </p:txBody>
      </p:sp>
      <p:sp>
        <p:nvSpPr>
          <p:cNvPr id="4" name="Title 3"/>
          <p:cNvSpPr>
            <a:spLocks noGrp="1"/>
          </p:cNvSpPr>
          <p:nvPr>
            <p:ph type="title"/>
          </p:nvPr>
        </p:nvSpPr>
        <p:spPr/>
        <p:txBody>
          <a:bodyPr/>
          <a:lstStyle/>
          <a:p>
            <a:r>
              <a:rPr lang="en-US" dirty="0" smtClean="0"/>
              <a:t>Communications Technology</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5</a:t>
            </a:fld>
            <a:endParaRPr lang="en-US"/>
          </a:p>
        </p:txBody>
      </p:sp>
      <p:sp>
        <p:nvSpPr>
          <p:cNvPr id="7" name="Rectangle 6"/>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Tree>
    <p:extLst>
      <p:ext uri="{BB962C8B-B14F-4D97-AF65-F5344CB8AC3E}">
        <p14:creationId xmlns:p14="http://schemas.microsoft.com/office/powerpoint/2010/main" val="160045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t>6</a:t>
            </a:fld>
            <a:endParaRPr lang="en-US"/>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94505" y="1196788"/>
            <a:ext cx="4971587" cy="4848412"/>
          </a:xfrm>
        </p:spPr>
      </p:pic>
      <p:sp>
        <p:nvSpPr>
          <p:cNvPr id="4" name="Content Placeholder 3"/>
          <p:cNvSpPr>
            <a:spLocks noGrp="1"/>
          </p:cNvSpPr>
          <p:nvPr>
            <p:ph sz="half" idx="1"/>
          </p:nvPr>
        </p:nvSpPr>
        <p:spPr/>
        <p:txBody>
          <a:bodyPr/>
          <a:lstStyle/>
          <a:p>
            <a:r>
              <a:rPr lang="en-US" dirty="0"/>
              <a:t>Food is cooked faster and </a:t>
            </a:r>
            <a:r>
              <a:rPr lang="en-US" dirty="0" smtClean="0"/>
              <a:t>better</a:t>
            </a:r>
          </a:p>
          <a:p>
            <a:r>
              <a:rPr lang="en-US" dirty="0" smtClean="0"/>
              <a:t>More accurate and efficient</a:t>
            </a:r>
          </a:p>
          <a:p>
            <a:r>
              <a:rPr lang="en-US" dirty="0" smtClean="0"/>
              <a:t>Programmable cooking cycles</a:t>
            </a:r>
          </a:p>
          <a:p>
            <a:r>
              <a:rPr lang="en-US" dirty="0" smtClean="0"/>
              <a:t>Provides cooks with instructions on cooking techniques </a:t>
            </a:r>
          </a:p>
        </p:txBody>
      </p:sp>
      <p:sp>
        <p:nvSpPr>
          <p:cNvPr id="5" name="Title 4"/>
          <p:cNvSpPr>
            <a:spLocks noGrp="1"/>
          </p:cNvSpPr>
          <p:nvPr>
            <p:ph type="title"/>
          </p:nvPr>
        </p:nvSpPr>
        <p:spPr/>
        <p:txBody>
          <a:bodyPr/>
          <a:lstStyle/>
          <a:p>
            <a:r>
              <a:rPr lang="en-US" dirty="0" smtClean="0"/>
              <a:t>Equipment Technology</a:t>
            </a:r>
            <a:endParaRPr lang="en-US" dirty="0"/>
          </a:p>
        </p:txBody>
      </p:sp>
      <p:sp>
        <p:nvSpPr>
          <p:cNvPr id="7" name="Rectangle 6"/>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Tree>
    <p:extLst>
      <p:ext uri="{BB962C8B-B14F-4D97-AF65-F5344CB8AC3E}">
        <p14:creationId xmlns:p14="http://schemas.microsoft.com/office/powerpoint/2010/main" val="397331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97600" y="1536192"/>
            <a:ext cx="4965138" cy="4590288"/>
          </a:xfrm>
        </p:spPr>
      </p:pic>
      <p:sp>
        <p:nvSpPr>
          <p:cNvPr id="3" name="Content Placeholder 2"/>
          <p:cNvSpPr>
            <a:spLocks noGrp="1"/>
          </p:cNvSpPr>
          <p:nvPr>
            <p:ph sz="half" idx="1"/>
          </p:nvPr>
        </p:nvSpPr>
        <p:spPr/>
        <p:txBody>
          <a:bodyPr/>
          <a:lstStyle/>
          <a:p>
            <a:r>
              <a:rPr lang="en-US" dirty="0" smtClean="0"/>
              <a:t>Ability to make more money is improved</a:t>
            </a:r>
          </a:p>
          <a:p>
            <a:r>
              <a:rPr lang="en-US" dirty="0" smtClean="0"/>
              <a:t>Creates more efficient ways to work</a:t>
            </a:r>
          </a:p>
          <a:p>
            <a:r>
              <a:rPr lang="en-US" dirty="0" smtClean="0"/>
              <a:t>Manages labor and inventory tasks with software programs for:</a:t>
            </a:r>
          </a:p>
          <a:p>
            <a:pPr lvl="1"/>
            <a:r>
              <a:rPr lang="en-US" dirty="0" smtClean="0"/>
              <a:t>Spreadsheets</a:t>
            </a:r>
          </a:p>
          <a:p>
            <a:pPr lvl="1"/>
            <a:r>
              <a:rPr lang="en-US" dirty="0" smtClean="0"/>
              <a:t>Word processing</a:t>
            </a:r>
            <a:endParaRPr lang="en-US" dirty="0"/>
          </a:p>
        </p:txBody>
      </p:sp>
      <p:sp>
        <p:nvSpPr>
          <p:cNvPr id="4" name="Title 3"/>
          <p:cNvSpPr>
            <a:spLocks noGrp="1"/>
          </p:cNvSpPr>
          <p:nvPr>
            <p:ph type="title"/>
          </p:nvPr>
        </p:nvSpPr>
        <p:spPr/>
        <p:txBody>
          <a:bodyPr/>
          <a:lstStyle/>
          <a:p>
            <a:r>
              <a:rPr lang="en-US" dirty="0" smtClean="0"/>
              <a:t>Management Technology</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7</a:t>
            </a:fld>
            <a:endParaRPr lang="en-US"/>
          </a:p>
        </p:txBody>
      </p:sp>
      <p:sp>
        <p:nvSpPr>
          <p:cNvPr id="7" name="Rectangle 6"/>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Tree>
    <p:extLst>
      <p:ext uri="{BB962C8B-B14F-4D97-AF65-F5344CB8AC3E}">
        <p14:creationId xmlns:p14="http://schemas.microsoft.com/office/powerpoint/2010/main" val="266856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8</a:t>
            </a:fld>
            <a:endParaRPr lang="en-US"/>
          </a:p>
        </p:txBody>
      </p:sp>
      <p:sp>
        <p:nvSpPr>
          <p:cNvPr id="3" name="Title 2"/>
          <p:cNvSpPr>
            <a:spLocks noGrp="1"/>
          </p:cNvSpPr>
          <p:nvPr>
            <p:ph type="title"/>
          </p:nvPr>
        </p:nvSpPr>
        <p:spPr>
          <a:xfrm>
            <a:off x="858984" y="545447"/>
            <a:ext cx="10212916" cy="1168400"/>
          </a:xfrm>
        </p:spPr>
        <p:txBody>
          <a:bodyPr/>
          <a:lstStyle/>
          <a:p>
            <a:r>
              <a:rPr lang="en-US" dirty="0" smtClean="0"/>
              <a:t>Point-of-sales system</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379" y="1611563"/>
            <a:ext cx="6730990" cy="4489570"/>
          </a:xfrm>
          <a:prstGeom prst="rect">
            <a:avLst/>
          </a:prstGeom>
        </p:spPr>
      </p:pic>
      <p:sp>
        <p:nvSpPr>
          <p:cNvPr id="6" name="Rectangle 5"/>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Tree>
    <p:extLst>
      <p:ext uri="{BB962C8B-B14F-4D97-AF65-F5344CB8AC3E}">
        <p14:creationId xmlns:p14="http://schemas.microsoft.com/office/powerpoint/2010/main" val="313831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 of </a:t>
            </a:r>
            <a:r>
              <a:rPr lang="en-US" dirty="0" smtClean="0"/>
              <a:t>Sales </a:t>
            </a:r>
            <a:r>
              <a:rPr lang="en-US" dirty="0"/>
              <a:t>S</a:t>
            </a:r>
            <a:r>
              <a:rPr lang="en-US" dirty="0" smtClean="0"/>
              <a:t>ystem </a:t>
            </a:r>
            <a:r>
              <a:rPr lang="en-US" dirty="0"/>
              <a:t>(POS</a:t>
            </a:r>
            <a:r>
              <a:rPr lang="en-US" dirty="0" smtClean="0"/>
              <a:t>)</a:t>
            </a:r>
            <a:endParaRPr lang="en-US" dirty="0"/>
          </a:p>
        </p:txBody>
      </p:sp>
      <p:sp>
        <p:nvSpPr>
          <p:cNvPr id="3" name="Content Placeholder 2"/>
          <p:cNvSpPr>
            <a:spLocks noGrp="1"/>
          </p:cNvSpPr>
          <p:nvPr>
            <p:ph idx="1"/>
          </p:nvPr>
        </p:nvSpPr>
        <p:spPr>
          <a:xfrm>
            <a:off x="1103312" y="1629593"/>
            <a:ext cx="8946541" cy="4195481"/>
          </a:xfrm>
        </p:spPr>
        <p:txBody>
          <a:bodyPr>
            <a:normAutofit/>
          </a:bodyPr>
          <a:lstStyle/>
          <a:p>
            <a:pPr marL="0" indent="0" algn="ctr">
              <a:spcBef>
                <a:spcPts val="0"/>
              </a:spcBef>
              <a:buNone/>
            </a:pPr>
            <a:endParaRPr lang="en-US" sz="2400" dirty="0"/>
          </a:p>
        </p:txBody>
      </p:sp>
      <p:sp>
        <p:nvSpPr>
          <p:cNvPr id="4" name="Rectangle 3"/>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6" name="Slide Number Placeholder 5"/>
          <p:cNvSpPr>
            <a:spLocks noGrp="1"/>
          </p:cNvSpPr>
          <p:nvPr>
            <p:ph type="sldNum" sz="quarter" idx="12"/>
          </p:nvPr>
        </p:nvSpPr>
        <p:spPr/>
        <p:txBody>
          <a:bodyPr/>
          <a:lstStyle/>
          <a:p>
            <a:fld id="{D57F1E4F-1CFF-5643-939E-02111984F565}" type="slidenum">
              <a:rPr lang="en-US" smtClean="0"/>
              <a:t>9</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2197" y="2437250"/>
            <a:ext cx="8507655" cy="3949903"/>
          </a:xfrm>
          <a:prstGeom prst="rect">
            <a:avLst/>
          </a:prstGeom>
        </p:spPr>
      </p:pic>
    </p:spTree>
    <p:extLst>
      <p:ext uri="{BB962C8B-B14F-4D97-AF65-F5344CB8AC3E}">
        <p14:creationId xmlns:p14="http://schemas.microsoft.com/office/powerpoint/2010/main" val="377189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ent Bill of Rights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spDef>
      <a:spPr/>
      <a:bodyPr rtlCol="0" anchor="ctr"/>
      <a:lstStyle>
        <a:defPPr algn="ctr">
          <a:defRPr dirty="0"/>
        </a:defPPr>
      </a:lstStyle>
      <a:style>
        <a:lnRef idx="3">
          <a:schemeClr val="l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Parent Bill of Rights presentation" id="{FFB8DD09-E889-436C-9890-EDCB8B87C37D}" vid="{0650B77A-9CFB-47E5-9969-37AE0A32A9A6}"/>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stantia-Franklin Gothic Book">
      <a:majorFont>
        <a:latin typeface="Constant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stantia-Franklin Gothic Book">
      <a:majorFont>
        <a:latin typeface="Constant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E507829-6D7C-4C56-8D46-9575E34331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Parent Bill of Rights presentation</Template>
  <TotalTime>0</TotalTime>
  <Words>895</Words>
  <Application>Microsoft Office PowerPoint</Application>
  <PresentationFormat>Widescreen</PresentationFormat>
  <Paragraphs>147</Paragraphs>
  <Slides>15</Slides>
  <Notes>14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Franklin Gothic Book</vt:lpstr>
      <vt:lpstr>Parent Bill of Rights presentation</vt:lpstr>
      <vt:lpstr>Point-of-Sale Systems in the Foodservice Industry</vt:lpstr>
      <vt:lpstr>Copyright</vt:lpstr>
      <vt:lpstr>Technology in Foodservice</vt:lpstr>
      <vt:lpstr>Technology in the kitchen</vt:lpstr>
      <vt:lpstr>Communications Technology</vt:lpstr>
      <vt:lpstr>Equipment Technology</vt:lpstr>
      <vt:lpstr>Management Technology</vt:lpstr>
      <vt:lpstr>Point-of-sales system</vt:lpstr>
      <vt:lpstr>Point of Sales System (POS)</vt:lpstr>
      <vt:lpstr>POS Systems</vt:lpstr>
      <vt:lpstr>Lap up technology to stay relevant with customers </vt:lpstr>
      <vt:lpstr>PowerPoint Presentation</vt:lpstr>
      <vt:lpstr>Let’s Review!</vt:lpstr>
      <vt:lpstr>PowerPoint Presentation</vt:lpstr>
      <vt:lpstr>References and Resources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 Point-of-Sale Systems in the Foodservice Industry</dc:title>
  <dc:subject>Hospitality and Tourism</dc:subject>
  <dc:creator/>
  <cp:keywords>Point-of-Sale Systems in the Foodservice Industry</cp:keywords>
  <dc:description>© Copyright TEA</dc:description>
  <cp:lastModifiedBy/>
  <cp:revision>1</cp:revision>
  <dcterms:created xsi:type="dcterms:W3CDTF">2015-05-05T02:31:24Z</dcterms:created>
  <dcterms:modified xsi:type="dcterms:W3CDTF">2015-05-13T04:07:20Z</dcterms:modified>
  <cp:category>Culinary Arts, Restaurant Management</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TC034605539991</vt:lpwstr>
  </property>
</Properties>
</file>