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5" r:id="rId2"/>
    <p:sldId id="291" r:id="rId3"/>
    <p:sldId id="292" r:id="rId4"/>
    <p:sldId id="277" r:id="rId5"/>
    <p:sldId id="264" r:id="rId6"/>
    <p:sldId id="261" r:id="rId7"/>
    <p:sldId id="272" r:id="rId8"/>
    <p:sldId id="280" r:id="rId9"/>
    <p:sldId id="273" r:id="rId10"/>
    <p:sldId id="260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268" r:id="rId20"/>
    <p:sldId id="282" r:id="rId21"/>
    <p:sldId id="271" r:id="rId22"/>
    <p:sldId id="257" r:id="rId23"/>
    <p:sldId id="302" r:id="rId24"/>
    <p:sldId id="284" r:id="rId25"/>
    <p:sldId id="267" r:id="rId26"/>
    <p:sldId id="258" r:id="rId27"/>
    <p:sldId id="306" r:id="rId28"/>
    <p:sldId id="304" r:id="rId29"/>
    <p:sldId id="305" r:id="rId30"/>
    <p:sldId id="303" r:id="rId31"/>
    <p:sldId id="309" r:id="rId32"/>
    <p:sldId id="307" r:id="rId33"/>
    <p:sldId id="308" r:id="rId34"/>
    <p:sldId id="289" r:id="rId3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669" autoAdjust="0"/>
  </p:normalViewPr>
  <p:slideViewPr>
    <p:cSldViewPr>
      <p:cViewPr varScale="1">
        <p:scale>
          <a:sx n="74" d="100"/>
          <a:sy n="74" d="100"/>
        </p:scale>
        <p:origin x="-1560" y="-9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C62833B-F950-42CE-853A-5FF62227D2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B2812C-7DA3-4638-A7FE-3A5504AA63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30A06-1E4E-4D30-92D0-14EB09D77A2F}" type="slidenum">
              <a:rPr lang="en-US"/>
              <a:pPr/>
              <a:t>1</a:t>
            </a:fld>
            <a:endParaRPr 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EDD11-56A0-4CA7-A50E-F660171EBFDD}" type="slidenum">
              <a:rPr lang="en-US"/>
              <a:pPr/>
              <a:t>10</a:t>
            </a:fld>
            <a:endParaRPr lang="en-US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6ADC9-626D-4AB2-ABE1-DB42F44211B1}" type="slidenum">
              <a:rPr lang="en-US"/>
              <a:pPr/>
              <a:t>11</a:t>
            </a:fld>
            <a:endParaRPr lang="en-US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34881-8C1D-4756-8999-382878DA29F9}" type="slidenum">
              <a:rPr lang="en-US"/>
              <a:pPr/>
              <a:t>12</a:t>
            </a:fld>
            <a:endParaRPr lang="en-US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1ADA0-FD0C-485A-8669-4BC06E7B6EC1}" type="slidenum">
              <a:rPr lang="en-US"/>
              <a:pPr/>
              <a:t>13</a:t>
            </a:fld>
            <a:endParaRPr lang="en-US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7F7DF-2279-48CF-AC97-E88A4C4A6B88}" type="slidenum">
              <a:rPr lang="en-US"/>
              <a:pPr/>
              <a:t>14</a:t>
            </a:fld>
            <a:endParaRPr lang="en-US"/>
          </a:p>
        </p:txBody>
      </p:sp>
      <p:sp>
        <p:nvSpPr>
          <p:cNvPr id="150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0DFAF-12AA-451B-B887-144823AFE925}" type="slidenum">
              <a:rPr lang="en-US"/>
              <a:pPr/>
              <a:t>15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44D1C-5D90-48BC-85A9-3B033E781D6E}" type="slidenum">
              <a:rPr lang="en-US"/>
              <a:pPr/>
              <a:t>16</a:t>
            </a:fld>
            <a:endParaRPr lang="en-US"/>
          </a:p>
        </p:txBody>
      </p:sp>
      <p:sp>
        <p:nvSpPr>
          <p:cNvPr id="152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28A4A-5E78-4DB6-AB00-9BCE2BCC33C1}" type="slidenum">
              <a:rPr lang="en-US"/>
              <a:pPr/>
              <a:t>17</a:t>
            </a:fld>
            <a:endParaRPr lang="en-US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FB345-77E2-438F-9C70-C6E09A6C271C}" type="slidenum">
              <a:rPr lang="en-US"/>
              <a:pPr/>
              <a:t>18</a:t>
            </a:fld>
            <a:endParaRPr lang="en-US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0EAA7-960F-47EF-8ED6-BCDD2CD1A93D}" type="slidenum">
              <a:rPr lang="en-US"/>
              <a:pPr/>
              <a:t>19</a:t>
            </a:fld>
            <a:endParaRPr lang="en-US"/>
          </a:p>
        </p:txBody>
      </p:sp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D628D-ED7C-42BF-937E-DBF3AA660D73}" type="slidenum">
              <a:rPr lang="en-US"/>
              <a:pPr/>
              <a:t>2</a:t>
            </a:fld>
            <a:endParaRPr lang="en-US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AD00D-7176-4B75-8471-2FF5408C9723}" type="slidenum">
              <a:rPr lang="en-US"/>
              <a:pPr/>
              <a:t>20</a:t>
            </a:fld>
            <a:endParaRPr lang="en-US"/>
          </a:p>
        </p:txBody>
      </p:sp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8ED6D-F18A-498E-9FB6-BE57C090E114}" type="slidenum">
              <a:rPr lang="en-US"/>
              <a:pPr/>
              <a:t>21</a:t>
            </a:fld>
            <a:endParaRPr lang="en-US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D0606-35E8-48C5-84E2-E45ABD17C37C}" type="slidenum">
              <a:rPr lang="en-US"/>
              <a:pPr/>
              <a:t>22</a:t>
            </a:fld>
            <a:endParaRPr lang="en-US"/>
          </a:p>
        </p:txBody>
      </p:sp>
      <p:sp>
        <p:nvSpPr>
          <p:cNvPr id="158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F8B63-E565-4AE4-A37F-8DEB452C26CA}" type="slidenum">
              <a:rPr lang="en-US"/>
              <a:pPr/>
              <a:t>23</a:t>
            </a:fld>
            <a:endParaRPr lang="en-US"/>
          </a:p>
        </p:txBody>
      </p:sp>
      <p:sp>
        <p:nvSpPr>
          <p:cNvPr id="159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A9C22-7F2F-4061-85A0-21D0FFA56D19}" type="slidenum">
              <a:rPr lang="en-US"/>
              <a:pPr/>
              <a:t>24</a:t>
            </a:fld>
            <a:endParaRPr lang="en-US"/>
          </a:p>
        </p:txBody>
      </p:sp>
      <p:sp>
        <p:nvSpPr>
          <p:cNvPr id="160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813B6-DBBF-4814-9A7E-AC303A875E9F}" type="slidenum">
              <a:rPr lang="en-US"/>
              <a:pPr/>
              <a:t>25</a:t>
            </a:fld>
            <a:endParaRPr lang="en-US"/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64720-4D0D-4498-B1DD-E4B02767586E}" type="slidenum">
              <a:rPr lang="en-US"/>
              <a:pPr/>
              <a:t>26</a:t>
            </a:fld>
            <a:endParaRPr lang="en-US"/>
          </a:p>
        </p:txBody>
      </p:sp>
      <p:sp>
        <p:nvSpPr>
          <p:cNvPr id="162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1A067-1311-49AF-85B8-67D03DE1AD38}" type="slidenum">
              <a:rPr lang="en-US"/>
              <a:pPr/>
              <a:t>27</a:t>
            </a:fld>
            <a:endParaRPr lang="en-US"/>
          </a:p>
        </p:txBody>
      </p:sp>
      <p:sp>
        <p:nvSpPr>
          <p:cNvPr id="163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371A7-50E0-4EC9-8D99-D9ED1A2C61ED}" type="slidenum">
              <a:rPr lang="en-US"/>
              <a:pPr/>
              <a:t>28</a:t>
            </a:fld>
            <a:endParaRPr lang="en-US"/>
          </a:p>
        </p:txBody>
      </p:sp>
      <p:sp>
        <p:nvSpPr>
          <p:cNvPr id="164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7F3F5-3836-4CB3-88A0-38C52D0274B4}" type="slidenum">
              <a:rPr lang="en-US"/>
              <a:pPr/>
              <a:t>29</a:t>
            </a:fld>
            <a:endParaRPr lang="en-US"/>
          </a:p>
        </p:txBody>
      </p:sp>
      <p:sp>
        <p:nvSpPr>
          <p:cNvPr id="165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E9039-F374-4B23-BBFF-D5ACA58B1635}" type="slidenum">
              <a:rPr lang="en-US"/>
              <a:pPr/>
              <a:t>3</a:t>
            </a:fld>
            <a:endParaRPr lang="en-U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30AA2-B24D-4E5A-8A0F-0E80DBA907EA}" type="slidenum">
              <a:rPr lang="en-US"/>
              <a:pPr/>
              <a:t>30</a:t>
            </a:fld>
            <a:endParaRPr lang="en-US"/>
          </a:p>
        </p:txBody>
      </p:sp>
      <p:sp>
        <p:nvSpPr>
          <p:cNvPr id="166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AE8C1-746C-418D-BA9B-5EC9DDE06F30}" type="slidenum">
              <a:rPr lang="en-US"/>
              <a:pPr/>
              <a:t>31</a:t>
            </a:fld>
            <a:endParaRPr lang="en-US"/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87E8F-5B74-445C-B2EE-42253A561F2E}" type="slidenum">
              <a:rPr lang="en-US"/>
              <a:pPr/>
              <a:t>32</a:t>
            </a:fld>
            <a:endParaRPr lang="en-US"/>
          </a:p>
        </p:txBody>
      </p:sp>
      <p:sp>
        <p:nvSpPr>
          <p:cNvPr id="168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A2BC5-EF3A-4A54-83AD-0ACD13C7B71D}" type="slidenum">
              <a:rPr lang="en-US"/>
              <a:pPr/>
              <a:t>33</a:t>
            </a:fld>
            <a:endParaRPr lang="en-US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1BE8F-B700-4DBA-A932-4AAD8A5F10EF}" type="slidenum">
              <a:rPr lang="en-US"/>
              <a:pPr/>
              <a:t>34</a:t>
            </a:fld>
            <a:endParaRPr lang="en-US"/>
          </a:p>
        </p:txBody>
      </p:sp>
      <p:sp>
        <p:nvSpPr>
          <p:cNvPr id="171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9AE2B-EE58-4CB8-88C1-22299277532F}" type="slidenum">
              <a:rPr lang="en-US"/>
              <a:pPr/>
              <a:t>4</a:t>
            </a:fld>
            <a:endParaRPr lang="en-US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E81B8-8AA3-45ED-8B8B-52CBE053A46F}" type="slidenum">
              <a:rPr lang="en-US"/>
              <a:pPr/>
              <a:t>5</a:t>
            </a:fld>
            <a:endParaRPr lang="en-US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F8633-3F5F-4F46-84CF-7C06F2FCCD09}" type="slidenum">
              <a:rPr lang="en-US"/>
              <a:pPr/>
              <a:t>6</a:t>
            </a:fld>
            <a:endParaRPr lang="en-US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DCDE4-C290-4CB7-9170-6B7B13FAA465}" type="slidenum">
              <a:rPr lang="en-US"/>
              <a:pPr/>
              <a:t>7</a:t>
            </a:fld>
            <a:endParaRPr lang="en-US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598AB-BB48-4A36-B1C3-96B50482DB3A}" type="slidenum">
              <a:rPr lang="en-US"/>
              <a:pPr/>
              <a:t>8</a:t>
            </a:fld>
            <a:endParaRPr lang="en-US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05216-8576-473B-B562-F684D3CBE47F}" type="slidenum">
              <a:rPr lang="en-US"/>
              <a:pPr/>
              <a:t>9</a:t>
            </a:fld>
            <a:endParaRPr lang="en-US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jpeg"/><Relationship Id="rId5" Type="http://schemas.openxmlformats.org/officeDocument/2006/relationships/image" Target="../media/image19.jpeg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6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9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3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2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4.jpe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8" name="Rectangle 128"/>
          <p:cNvSpPr>
            <a:spLocks noChangeArrowheads="1"/>
          </p:cNvSpPr>
          <p:nvPr/>
        </p:nvSpPr>
        <p:spPr bwMode="auto">
          <a:xfrm>
            <a:off x="2270125" y="2376488"/>
            <a:ext cx="6340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Do You Know How Food Portions Have </a:t>
            </a:r>
            <a:br>
              <a:rPr lang="en-US" sz="2800" b="1">
                <a:solidFill>
                  <a:srgbClr val="FFFF00"/>
                </a:solidFill>
              </a:rPr>
            </a:br>
            <a:r>
              <a:rPr lang="en-US" sz="2800" b="1">
                <a:solidFill>
                  <a:srgbClr val="FFFF00"/>
                </a:solidFill>
              </a:rPr>
              <a:t>Changed in 20 Years?</a:t>
            </a:r>
            <a:r>
              <a:rPr lang="en-US"/>
              <a:t> </a:t>
            </a:r>
          </a:p>
        </p:txBody>
      </p:sp>
      <p:pic>
        <p:nvPicPr>
          <p:cNvPr id="15489" name="Picture 129"/>
          <p:cNvPicPr>
            <a:picLocks noChangeAspect="1" noChangeArrowheads="1"/>
          </p:cNvPicPr>
          <p:nvPr/>
        </p:nvPicPr>
        <p:blipFill>
          <a:blip r:embed="rId3" cstate="print"/>
          <a:srcRect b="2591"/>
          <a:stretch>
            <a:fillRect/>
          </a:stretch>
        </p:blipFill>
        <p:spPr bwMode="auto">
          <a:xfrm>
            <a:off x="0" y="0"/>
            <a:ext cx="1671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490" name="Freeform 130"/>
          <p:cNvSpPr>
            <a:spLocks noEditPoints="1"/>
          </p:cNvSpPr>
          <p:nvPr/>
        </p:nvSpPr>
        <p:spPr bwMode="auto">
          <a:xfrm>
            <a:off x="4953000" y="6019800"/>
            <a:ext cx="457200" cy="534988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91" name="Oval 131"/>
          <p:cNvSpPr>
            <a:spLocks noChangeArrowheads="1"/>
          </p:cNvSpPr>
          <p:nvPr/>
        </p:nvSpPr>
        <p:spPr bwMode="auto">
          <a:xfrm>
            <a:off x="5100638" y="58039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92" name="Text Box 132"/>
          <p:cNvSpPr txBox="1">
            <a:spLocks noChangeArrowheads="1"/>
          </p:cNvSpPr>
          <p:nvPr/>
        </p:nvSpPr>
        <p:spPr bwMode="auto">
          <a:xfrm>
            <a:off x="2743200" y="4724400"/>
            <a:ext cx="5265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National Heart, Lung, and Blood Institute</a:t>
            </a:r>
          </a:p>
          <a:p>
            <a:r>
              <a:rPr lang="en-US"/>
              <a:t>Obesity Education Initiative</a:t>
            </a:r>
          </a:p>
        </p:txBody>
      </p:sp>
      <p:pic>
        <p:nvPicPr>
          <p:cNvPr id="15494" name="Picture 134"/>
          <p:cNvPicPr>
            <a:picLocks noChangeAspect="1" noChangeArrowheads="1"/>
          </p:cNvPicPr>
          <p:nvPr/>
        </p:nvPicPr>
        <p:blipFill>
          <a:blip r:embed="rId4" cstate="print"/>
          <a:srcRect r="1828"/>
          <a:stretch>
            <a:fillRect/>
          </a:stretch>
        </p:blipFill>
        <p:spPr bwMode="auto">
          <a:xfrm>
            <a:off x="1752600" y="990600"/>
            <a:ext cx="725646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676400" y="914400"/>
            <a:ext cx="5867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cs typeface="Times New Roman" pitchFamily="18" charset="0"/>
              </a:rPr>
              <a:t>PEPPERONI PIZZA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905000" y="20574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486400" y="205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752600" y="4572000"/>
            <a:ext cx="236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500 calories</a:t>
            </a:r>
          </a:p>
          <a:p>
            <a:endParaRPr lang="en-US" sz="2000" b="1">
              <a:cs typeface="Times New Roman" pitchFamily="18" charset="0"/>
            </a:endParaRPr>
          </a:p>
          <a:p>
            <a:pPr algn="l"/>
            <a:endParaRPr lang="en-US" sz="2000" b="1">
              <a:cs typeface="Times New Roman" pitchFamily="18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331470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4800600" y="4800600"/>
            <a:ext cx="320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How many calories are in two large slices of today</a:t>
            </a:r>
            <a:r>
              <a:rPr lang="en-US" sz="2000" b="1">
                <a:solidFill>
                  <a:srgbClr val="FFFF00"/>
                </a:solidFill>
                <a:latin typeface="Bookman Old Style"/>
              </a:rPr>
              <a:t>’</a:t>
            </a:r>
            <a:r>
              <a:rPr lang="en-US" sz="2000" b="1">
                <a:solidFill>
                  <a:srgbClr val="FFFF00"/>
                </a:solidFill>
              </a:rPr>
              <a:t>s pizza?</a:t>
            </a:r>
            <a:r>
              <a:rPr lang="en-US" sz="200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6183" name="Picture 39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5105400"/>
            <a:ext cx="336550" cy="457200"/>
          </a:xfrm>
          <a:noFill/>
          <a:ln>
            <a:miter lim="800000"/>
            <a:headEnd/>
            <a:tailEnd/>
          </a:ln>
        </p:spPr>
      </p:pic>
      <p:pic>
        <p:nvPicPr>
          <p:cNvPr id="6231" name="Picture 87" descr="Small pizz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26670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6185" name="Freeform 41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3" name="Group 99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6191" name="Picture 47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92" name="Picture 48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234" name="Picture 90" descr="Large pizz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2667000"/>
            <a:ext cx="1885950" cy="1876425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1676400" y="914400"/>
            <a:ext cx="5867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cs typeface="Times New Roman" pitchFamily="18" charset="0"/>
              </a:rPr>
              <a:t>PEPPERONI PIZZA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905000" y="19812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5562600" y="19812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1600200" y="4724400"/>
            <a:ext cx="236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500 calories</a:t>
            </a:r>
          </a:p>
          <a:p>
            <a:endParaRPr lang="en-US" sz="2000" b="1">
              <a:cs typeface="Times New Roman" pitchFamily="18" charset="0"/>
            </a:endParaRPr>
          </a:p>
          <a:p>
            <a:pPr algn="l"/>
            <a:endParaRPr lang="en-US" sz="2000" b="1">
              <a:cs typeface="Times New Roman" pitchFamily="18" charset="0"/>
            </a:endParaRP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331470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174" name="Freeform 14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AutoShape 16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5" name="Rectangle 25"/>
          <p:cNvSpPr>
            <a:spLocks noChangeArrowheads="1"/>
          </p:cNvSpPr>
          <p:nvPr/>
        </p:nvSpPr>
        <p:spPr bwMode="auto">
          <a:xfrm>
            <a:off x="5029200" y="4724400"/>
            <a:ext cx="236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850 calories</a:t>
            </a:r>
          </a:p>
          <a:p>
            <a:endParaRPr lang="en-US" sz="2000" b="1">
              <a:cs typeface="Times New Roman" pitchFamily="18" charset="0"/>
            </a:endParaRPr>
          </a:p>
          <a:p>
            <a:pPr algn="l"/>
            <a:endParaRPr lang="en-US" sz="2000" b="1">
              <a:cs typeface="Times New Roman" pitchFamily="18" charset="0"/>
            </a:endParaRP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2514600" y="55626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Calorie Difference: 350 calories</a:t>
            </a:r>
            <a:endParaRPr lang="en-US"/>
          </a:p>
        </p:txBody>
      </p:sp>
      <p:pic>
        <p:nvPicPr>
          <p:cNvPr id="92190" name="Picture 30" descr="Small pizz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667000"/>
            <a:ext cx="1885950" cy="1876425"/>
          </a:xfrm>
          <a:noFill/>
          <a:ln>
            <a:miter lim="800000"/>
            <a:headEnd/>
            <a:tailEnd/>
          </a:ln>
        </p:spPr>
      </p:pic>
      <p:pic>
        <p:nvPicPr>
          <p:cNvPr id="92191" name="Picture 31" descr="Large pizz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667000"/>
            <a:ext cx="1885950" cy="1876425"/>
          </a:xfrm>
          <a:noFill/>
          <a:ln>
            <a:miter lim="800000"/>
            <a:headEnd/>
            <a:tailEnd/>
          </a:ln>
        </p:spPr>
      </p:pic>
      <p:grpSp>
        <p:nvGrpSpPr>
          <p:cNvPr id="92192" name="Group 32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92193" name="Picture 33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194" name="Picture 34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7" name="Picture 3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486400"/>
            <a:ext cx="393700" cy="533400"/>
          </a:xfrm>
          <a:noFill/>
          <a:ln>
            <a:miter lim="800000"/>
            <a:headEnd/>
            <a:tailEnd/>
          </a:ln>
        </p:spPr>
      </p:pic>
      <p:pic>
        <p:nvPicPr>
          <p:cNvPr id="93188" name="Picture 4" descr="IN00170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00200"/>
            <a:ext cx="3505200" cy="3497263"/>
          </a:xfrm>
          <a:noFill/>
          <a:ln>
            <a:miter lim="800000"/>
            <a:headEnd/>
            <a:tailEnd/>
          </a:ln>
        </p:spPr>
      </p:pic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259080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2914650" y="182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2362200" y="5181600"/>
            <a:ext cx="4648200" cy="10160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play golf (while walking and carrying your clubs) in order to burn those extra 350 calories?* 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3505200" y="6491288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 b="1"/>
              <a:t> </a:t>
            </a:r>
            <a:r>
              <a:rPr lang="en-US" sz="1400" b="1">
                <a:cs typeface="Arial" charset="0"/>
              </a:rPr>
              <a:t>*Based on 160-pound person</a:t>
            </a:r>
            <a:endParaRPr lang="en-US" sz="1400"/>
          </a:p>
        </p:txBody>
      </p:sp>
      <p:sp>
        <p:nvSpPr>
          <p:cNvPr id="93194" name="AutoShape 10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5" name="Freeform 11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123825" y="739775"/>
            <a:ext cx="8704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Maintaining a Healthy Weight is a Balancing Act</a:t>
            </a:r>
          </a:p>
          <a:p>
            <a:r>
              <a:rPr lang="en-US" sz="3200" b="1"/>
              <a:t>Calories In = Calories Out</a:t>
            </a:r>
          </a:p>
        </p:txBody>
      </p:sp>
      <p:pic>
        <p:nvPicPr>
          <p:cNvPr id="93208" name="Picture 24" descr="Large pizz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2667000"/>
            <a:ext cx="1676400" cy="1668463"/>
          </a:xfrm>
          <a:noFill/>
          <a:ln>
            <a:miter lim="800000"/>
            <a:headEnd/>
            <a:tailEnd/>
          </a:ln>
        </p:spPr>
      </p:pic>
      <p:pic>
        <p:nvPicPr>
          <p:cNvPr id="93209" name="Picture 25" descr="gol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2667000"/>
            <a:ext cx="1238250" cy="1676400"/>
          </a:xfrm>
          <a:prstGeom prst="rect">
            <a:avLst/>
          </a:prstGeom>
          <a:noFill/>
        </p:spPr>
      </p:pic>
      <p:grpSp>
        <p:nvGrpSpPr>
          <p:cNvPr id="93211" name="Group 27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93212" name="Picture 28"/>
            <p:cNvPicPr>
              <a:picLocks noChangeAspect="1" noChangeArrowheads="1"/>
            </p:cNvPicPr>
            <p:nvPr/>
          </p:nvPicPr>
          <p:blipFill>
            <a:blip r:embed="rId7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213" name="Picture 29" descr="lg_color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981200" y="4572000"/>
            <a:ext cx="5638800" cy="10763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If you</a:t>
            </a:r>
            <a:r>
              <a:rPr lang="en-US" sz="2000" b="1">
                <a:solidFill>
                  <a:srgbClr val="000000"/>
                </a:solidFill>
              </a:rPr>
              <a:t> play golf (while walking and carrying your clubs) for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1 hour  </a:t>
            </a:r>
            <a:r>
              <a:rPr lang="en-US" sz="2000">
                <a:solidFill>
                  <a:srgbClr val="000000"/>
                </a:solidFill>
              </a:rPr>
              <a:t>you will burn</a:t>
            </a:r>
            <a:r>
              <a:rPr lang="en-US" sz="20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approximately</a:t>
            </a:r>
            <a:r>
              <a:rPr lang="en-US" sz="2000"/>
              <a:t> </a:t>
            </a:r>
            <a:r>
              <a:rPr lang="en-US" sz="2000" b="1">
                <a:solidFill>
                  <a:srgbClr val="000000"/>
                </a:solidFill>
              </a:rPr>
              <a:t>350 calories.*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285750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314325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314325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369570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3429000" y="61722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>
                <a:latin typeface="Bookman Old Style" pitchFamily="18" charset="0"/>
              </a:rPr>
              <a:t> </a:t>
            </a:r>
            <a:r>
              <a:rPr lang="en-US" sz="1400" b="1">
                <a:cs typeface="Arial" charset="0"/>
              </a:rPr>
              <a:t>*Based on 160-pound person</a:t>
            </a:r>
            <a:endParaRPr lang="en-US" sz="1400"/>
          </a:p>
        </p:txBody>
      </p:sp>
      <p:sp>
        <p:nvSpPr>
          <p:cNvPr id="94218" name="Freeform 10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9" name="Oval 11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0" name="AutoShape 12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1966913" y="1143000"/>
            <a:ext cx="534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  <p:pic>
        <p:nvPicPr>
          <p:cNvPr id="94228" name="Picture 20" descr="gol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828800"/>
            <a:ext cx="1912938" cy="2590800"/>
          </a:xfrm>
          <a:prstGeom prst="rect">
            <a:avLst/>
          </a:prstGeom>
          <a:noFill/>
        </p:spPr>
      </p:pic>
      <p:pic>
        <p:nvPicPr>
          <p:cNvPr id="94229" name="Picture 21" descr="1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6172200"/>
            <a:ext cx="428625" cy="428625"/>
          </a:xfrm>
          <a:prstGeom prst="rect">
            <a:avLst/>
          </a:prstGeom>
          <a:noFill/>
        </p:spPr>
      </p:pic>
      <p:grpSp>
        <p:nvGrpSpPr>
          <p:cNvPr id="94230" name="Group 22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94231" name="Picture 23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232" name="Picture 24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914400" y="914400"/>
            <a:ext cx="746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cs typeface="Times New Roman" pitchFamily="18" charset="0"/>
              </a:rPr>
              <a:t>CHICKEN CAESAR SALAD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905000" y="21336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5486400" y="21336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524000" y="4876800"/>
            <a:ext cx="236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390 calories</a:t>
            </a:r>
          </a:p>
          <a:p>
            <a:pPr algn="l"/>
            <a:r>
              <a:rPr lang="en-US" sz="2000" b="1"/>
              <a:t>       1 ½ cups</a:t>
            </a:r>
          </a:p>
          <a:p>
            <a:endParaRPr lang="en-US" sz="2000" b="1">
              <a:cs typeface="Times New Roman" pitchFamily="18" charset="0"/>
            </a:endParaRPr>
          </a:p>
          <a:p>
            <a:pPr algn="l"/>
            <a:endParaRPr lang="en-US" sz="2000" b="1">
              <a:cs typeface="Times New Roman" pitchFamily="18" charset="0"/>
            </a:endParaRP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285750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4800600" y="4800600"/>
            <a:ext cx="320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How many calories are in today’s chicken Caesar salad?</a:t>
            </a:r>
            <a:r>
              <a:rPr lang="en-US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95243" name="Picture 11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5181600"/>
            <a:ext cx="266700" cy="361950"/>
          </a:xfrm>
          <a:noFill/>
          <a:ln>
            <a:miter lim="800000"/>
            <a:headEnd/>
            <a:tailEnd/>
          </a:ln>
        </p:spPr>
      </p:pic>
      <p:pic>
        <p:nvPicPr>
          <p:cNvPr id="95262" name="Picture 30" descr="Large Caesar Sala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7432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95246" name="Freeform 14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47" name="Oval 15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48" name="AutoShape 16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5266" name="Picture 34" descr="small Caesar sala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 t="19493"/>
          <a:stretch>
            <a:fillRect/>
          </a:stretch>
        </p:blipFill>
        <p:spPr bwMode="auto">
          <a:xfrm>
            <a:off x="1752600" y="3109913"/>
            <a:ext cx="1885950" cy="1509712"/>
          </a:xfrm>
          <a:noFill/>
          <a:ln>
            <a:miter lim="800000"/>
            <a:headEnd/>
            <a:tailEnd/>
          </a:ln>
        </p:spPr>
      </p:pic>
      <p:grpSp>
        <p:nvGrpSpPr>
          <p:cNvPr id="95269" name="Group 37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95270" name="Picture 38"/>
            <p:cNvPicPr>
              <a:picLocks noChangeAspect="1" noChangeArrowheads="1"/>
            </p:cNvPicPr>
            <p:nvPr/>
          </p:nvPicPr>
          <p:blipFill>
            <a:blip r:embed="rId6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271" name="Picture 39" descr="lg_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914400" y="914400"/>
            <a:ext cx="746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cs typeface="Times New Roman" pitchFamily="18" charset="0"/>
              </a:rPr>
              <a:t>CHICKEN CAESAR SALAD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905000" y="21336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5486400" y="21336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1524000" y="4876800"/>
            <a:ext cx="236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390 calories</a:t>
            </a:r>
          </a:p>
          <a:p>
            <a:pPr algn="l"/>
            <a:r>
              <a:rPr lang="en-US" sz="2000" b="1"/>
              <a:t>       1 ½ cups</a:t>
            </a:r>
          </a:p>
          <a:p>
            <a:endParaRPr lang="en-US" sz="2000" b="1">
              <a:cs typeface="Times New Roman" pitchFamily="18" charset="0"/>
            </a:endParaRPr>
          </a:p>
          <a:p>
            <a:pPr algn="l"/>
            <a:endParaRPr lang="en-US" sz="2000" b="1">
              <a:cs typeface="Times New Roman" pitchFamily="18" charset="0"/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285750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5334000" y="4953000"/>
            <a:ext cx="320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790 calories</a:t>
            </a:r>
          </a:p>
          <a:p>
            <a:pPr algn="l"/>
            <a:r>
              <a:rPr lang="en-US" b="1">
                <a:solidFill>
                  <a:srgbClr val="FFFF00"/>
                </a:solidFill>
              </a:rPr>
              <a:t>3 ½ cups</a:t>
            </a:r>
            <a:r>
              <a:rPr lang="en-US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96267" name="Freeform 11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268" name="Oval 12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9" name="AutoShape 13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76" name="Text Box 20"/>
          <p:cNvSpPr txBox="1">
            <a:spLocks noChangeArrowheads="1"/>
          </p:cNvSpPr>
          <p:nvPr/>
        </p:nvSpPr>
        <p:spPr bwMode="auto">
          <a:xfrm>
            <a:off x="2895600" y="5943600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Arial" charset="0"/>
              </a:rPr>
              <a:t>Calorie Difference: 400 calories</a:t>
            </a:r>
            <a:endParaRPr lang="en-US">
              <a:solidFill>
                <a:srgbClr val="FFFF00"/>
              </a:solidFill>
            </a:endParaRPr>
          </a:p>
        </p:txBody>
      </p:sp>
      <p:pic>
        <p:nvPicPr>
          <p:cNvPr id="96277" name="Picture 21" descr="small Caesar sala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t="19493"/>
          <a:stretch>
            <a:fillRect/>
          </a:stretch>
        </p:blipFill>
        <p:spPr bwMode="auto">
          <a:xfrm>
            <a:off x="1752600" y="3109913"/>
            <a:ext cx="1885950" cy="1509712"/>
          </a:xfrm>
          <a:noFill/>
          <a:ln>
            <a:miter lim="800000"/>
            <a:headEnd/>
            <a:tailEnd/>
          </a:ln>
        </p:spPr>
      </p:pic>
      <p:pic>
        <p:nvPicPr>
          <p:cNvPr id="96278" name="Picture 22" descr="Large Caesar Sala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895600"/>
            <a:ext cx="1885950" cy="1876425"/>
          </a:xfrm>
          <a:noFill/>
          <a:ln>
            <a:miter lim="800000"/>
            <a:headEnd/>
            <a:tailEnd/>
          </a:ln>
        </p:spPr>
      </p:pic>
      <p:grpSp>
        <p:nvGrpSpPr>
          <p:cNvPr id="96279" name="Group 23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96280" name="Picture 24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281" name="Picture 25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486400"/>
            <a:ext cx="393700" cy="533400"/>
          </a:xfrm>
          <a:noFill/>
          <a:ln>
            <a:miter lim="800000"/>
            <a:headEnd/>
            <a:tailEnd/>
          </a:ln>
        </p:spPr>
      </p:pic>
      <p:pic>
        <p:nvPicPr>
          <p:cNvPr id="103427" name="Picture 3" descr="IN00170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00200"/>
            <a:ext cx="3505200" cy="3497263"/>
          </a:xfrm>
          <a:noFill/>
          <a:ln>
            <a:miter lim="800000"/>
            <a:headEnd/>
            <a:tailEnd/>
          </a:ln>
        </p:spPr>
      </p:pic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2914650" y="182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2286000" y="5334000"/>
            <a:ext cx="4724400" cy="7715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walk the dog in order to burn those extra 400 calories?*</a:t>
            </a:r>
            <a:r>
              <a:rPr lang="en-US"/>
              <a:t> </a:t>
            </a:r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3505200" y="64912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/>
              <a:t> </a:t>
            </a:r>
            <a:r>
              <a:rPr lang="en-US" sz="1400" b="1">
                <a:cs typeface="Arial" charset="0"/>
              </a:rPr>
              <a:t>*Based on 160-pound person</a:t>
            </a:r>
            <a:endParaRPr lang="en-US" sz="1400"/>
          </a:p>
        </p:txBody>
      </p:sp>
      <p:sp>
        <p:nvSpPr>
          <p:cNvPr id="103432" name="AutoShape 8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Freeform 9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34" name="Oval 10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123825" y="739775"/>
            <a:ext cx="8704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Maintaining a Healthy Weight is a Balancing Act</a:t>
            </a:r>
          </a:p>
          <a:p>
            <a:r>
              <a:rPr lang="en-US" sz="3200" b="1"/>
              <a:t>Calories In = Calories Out</a:t>
            </a:r>
          </a:p>
        </p:txBody>
      </p:sp>
      <p:pic>
        <p:nvPicPr>
          <p:cNvPr id="103440" name="Picture 16" descr="Large Caesar Sal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743200"/>
            <a:ext cx="1504950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42" name="Picture 18" descr="walk the do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2667000"/>
            <a:ext cx="1087438" cy="1647825"/>
          </a:xfrm>
          <a:noFill/>
          <a:ln>
            <a:miter lim="800000"/>
            <a:headEnd/>
            <a:tailEnd/>
          </a:ln>
        </p:spPr>
      </p:pic>
      <p:grpSp>
        <p:nvGrpSpPr>
          <p:cNvPr id="103446" name="Group 22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103447" name="Picture 23"/>
            <p:cNvPicPr>
              <a:picLocks noChangeAspect="1" noChangeArrowheads="1"/>
            </p:cNvPicPr>
            <p:nvPr/>
          </p:nvPicPr>
          <p:blipFill>
            <a:blip r:embed="rId7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448" name="Picture 24" descr="lg_color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1828800" y="4495800"/>
            <a:ext cx="54864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If you </a:t>
            </a:r>
            <a:r>
              <a:rPr lang="en-US" sz="2000" b="1">
                <a:solidFill>
                  <a:srgbClr val="000000"/>
                </a:solidFill>
              </a:rPr>
              <a:t>walk the dog for 1 hour and 20 minutes, </a:t>
            </a:r>
            <a:r>
              <a:rPr lang="en-US" sz="2000">
                <a:solidFill>
                  <a:srgbClr val="000000"/>
                </a:solidFill>
              </a:rPr>
              <a:t>you will burn</a:t>
            </a:r>
            <a:r>
              <a:rPr lang="en-US" sz="20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approximately</a:t>
            </a:r>
            <a:r>
              <a:rPr lang="en-US" sz="2000"/>
              <a:t> </a:t>
            </a:r>
            <a:r>
              <a:rPr lang="en-US" sz="2000" b="1">
                <a:solidFill>
                  <a:srgbClr val="000000"/>
                </a:solidFill>
              </a:rPr>
              <a:t>400 calories.</a:t>
            </a:r>
            <a:r>
              <a:rPr lang="en-US" sz="200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3581400" y="61722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>
                <a:latin typeface="Bookman Old Style" pitchFamily="18" charset="0"/>
              </a:rPr>
              <a:t> </a:t>
            </a:r>
            <a:r>
              <a:rPr lang="en-US" sz="1400" b="1">
                <a:cs typeface="Arial" charset="0"/>
              </a:rPr>
              <a:t>*Based on 160-pound person</a:t>
            </a:r>
            <a:endParaRPr lang="en-US" sz="1400" b="1"/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5" name="Freeform 7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1966913" y="838200"/>
            <a:ext cx="534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  <p:pic>
        <p:nvPicPr>
          <p:cNvPr id="104462" name="Picture 14" descr="walk the do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524000"/>
            <a:ext cx="1809750" cy="2743200"/>
          </a:xfrm>
          <a:noFill/>
          <a:ln>
            <a:miter lim="800000"/>
            <a:headEnd/>
            <a:tailEnd/>
          </a:ln>
        </p:spPr>
      </p:pic>
      <p:pic>
        <p:nvPicPr>
          <p:cNvPr id="104466" name="Picture 18" descr="160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6172200"/>
            <a:ext cx="428625" cy="428625"/>
          </a:xfrm>
          <a:noFill/>
          <a:ln>
            <a:miter lim="800000"/>
            <a:headEnd/>
            <a:tailEnd/>
          </a:ln>
        </p:spPr>
      </p:pic>
      <p:grpSp>
        <p:nvGrpSpPr>
          <p:cNvPr id="104469" name="Group 21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104470" name="Picture 22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471" name="Picture 23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1752600" y="15240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5334000" y="15240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1295400" y="4191000"/>
            <a:ext cx="2819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270 calories</a:t>
            </a:r>
          </a:p>
          <a:p>
            <a:pPr algn="l"/>
            <a:r>
              <a:rPr lang="en-US" sz="2000" b="1"/>
              <a:t>          5 cups</a:t>
            </a:r>
          </a:p>
          <a:p>
            <a:r>
              <a:rPr lang="en-US" sz="2000" b="1">
                <a:cs typeface="Times New Roman" pitchFamily="18" charset="0"/>
              </a:rPr>
              <a:t/>
            </a:r>
            <a:br>
              <a:rPr lang="en-US" sz="2000" b="1">
                <a:cs typeface="Times New Roman" pitchFamily="18" charset="0"/>
              </a:rPr>
            </a:br>
            <a:endParaRPr lang="en-US" sz="2000" b="1">
              <a:cs typeface="Times New Roman" pitchFamily="18" charset="0"/>
            </a:endParaRPr>
          </a:p>
          <a:p>
            <a:pPr algn="l"/>
            <a:endParaRPr lang="en-US" sz="2000" b="1">
              <a:cs typeface="Times New Roman" pitchFamily="18" charset="0"/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331470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285750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4724400" y="4267200"/>
            <a:ext cx="2438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2000" b="1">
              <a:solidFill>
                <a:srgbClr val="FFFF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07530" name="Freeform 10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/>
              <a:t>POPCORN</a:t>
            </a:r>
          </a:p>
        </p:txBody>
      </p:sp>
      <p:pic>
        <p:nvPicPr>
          <p:cNvPr id="107535" name="Picture 15" descr="small popcor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057400"/>
            <a:ext cx="1885950" cy="1876425"/>
          </a:xfrm>
          <a:noFill/>
          <a:ln>
            <a:miter lim="800000"/>
            <a:headEnd/>
            <a:tailEnd/>
          </a:ln>
        </p:spPr>
      </p:pic>
      <p:pic>
        <p:nvPicPr>
          <p:cNvPr id="107536" name="Picture 16" descr="Large popcor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0574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4953000" y="4235450"/>
            <a:ext cx="23399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How many calories 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are in today’s large 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popcorn?</a:t>
            </a:r>
          </a:p>
          <a:p>
            <a:pPr algn="l" eaLnBrk="0" hangingPunct="0"/>
            <a:endParaRPr lang="en-US" sz="2000">
              <a:solidFill>
                <a:srgbClr val="FFFF00"/>
              </a:solidFill>
            </a:endParaRPr>
          </a:p>
        </p:txBody>
      </p:sp>
      <p:pic>
        <p:nvPicPr>
          <p:cNvPr id="107538" name="Picture 1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33913" y="4572000"/>
            <a:ext cx="280987" cy="381000"/>
          </a:xfrm>
          <a:noFill/>
          <a:ln>
            <a:miter lim="800000"/>
            <a:headEnd/>
            <a:tailEnd/>
          </a:ln>
        </p:spPr>
      </p:pic>
      <p:grpSp>
        <p:nvGrpSpPr>
          <p:cNvPr id="107539" name="Group 19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107540" name="Picture 20"/>
            <p:cNvPicPr>
              <a:picLocks noChangeAspect="1" noChangeArrowheads="1"/>
            </p:cNvPicPr>
            <p:nvPr/>
          </p:nvPicPr>
          <p:blipFill>
            <a:blip r:embed="rId6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541" name="Picture 21" descr="lg_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52600" y="15240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334000" y="15240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371600" y="4191000"/>
            <a:ext cx="2819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270 calories</a:t>
            </a:r>
          </a:p>
          <a:p>
            <a:pPr algn="l"/>
            <a:r>
              <a:rPr lang="en-US" sz="2000" b="1"/>
              <a:t>          5 cups</a:t>
            </a:r>
          </a:p>
          <a:p>
            <a:r>
              <a:rPr lang="en-US" sz="2000" b="1">
                <a:cs typeface="Times New Roman" pitchFamily="18" charset="0"/>
              </a:rPr>
              <a:t/>
            </a:r>
            <a:br>
              <a:rPr lang="en-US" sz="2000" b="1">
                <a:cs typeface="Times New Roman" pitchFamily="18" charset="0"/>
              </a:rPr>
            </a:br>
            <a:endParaRPr lang="en-US" sz="2000" b="1">
              <a:cs typeface="Times New Roman" pitchFamily="18" charset="0"/>
            </a:endParaRPr>
          </a:p>
          <a:p>
            <a:pPr algn="l"/>
            <a:endParaRPr lang="en-US" sz="2000" b="1">
              <a:cs typeface="Times New Roman" pitchFamily="18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31470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85750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724400" y="4267200"/>
            <a:ext cx="24384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2000" b="1">
              <a:solidFill>
                <a:srgbClr val="FFFF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2552" name="Freeform 24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/>
              <a:t>POPCORN</a:t>
            </a:r>
          </a:p>
        </p:txBody>
      </p:sp>
      <p:pic>
        <p:nvPicPr>
          <p:cNvPr id="22562" name="Picture 34" descr="small popcor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057400"/>
            <a:ext cx="1885950" cy="1876425"/>
          </a:xfrm>
          <a:noFill/>
          <a:ln>
            <a:miter lim="800000"/>
            <a:headEnd/>
            <a:tailEnd/>
          </a:ln>
        </p:spPr>
      </p:pic>
      <p:pic>
        <p:nvPicPr>
          <p:cNvPr id="22564" name="Picture 36" descr="Large popcor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0574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5105400" y="42672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630 calories</a:t>
            </a:r>
            <a:r>
              <a:rPr lang="en-US" sz="2000">
                <a:solidFill>
                  <a:srgbClr val="FFFF00"/>
                </a:solidFill>
              </a:rPr>
              <a:t/>
            </a:r>
            <a:br>
              <a:rPr lang="en-US" sz="2000">
                <a:solidFill>
                  <a:srgbClr val="FFFF00"/>
                </a:solidFill>
              </a:rPr>
            </a:br>
            <a:r>
              <a:rPr lang="en-US" sz="2000" b="1">
                <a:solidFill>
                  <a:srgbClr val="FFFF00"/>
                </a:solidFill>
              </a:rPr>
              <a:t>11 cups</a:t>
            </a: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2895600" y="5943600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Arial" charset="0"/>
              </a:rPr>
              <a:t>Calorie Difference: 360 calories</a:t>
            </a:r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22573" name="Group 45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22574" name="Picture 46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575" name="Picture 47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>
            <p:ph type="title" sz="quarter"/>
          </p:nvPr>
        </p:nvSpPr>
        <p:spPr bwMode="auto">
          <a:xfrm>
            <a:off x="2667000" y="838200"/>
            <a:ext cx="3505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/>
              <a:t>COFFEE</a:t>
            </a:r>
            <a:br>
              <a:rPr lang="en-US" sz="4000" b="1"/>
            </a:br>
            <a:r>
              <a:rPr lang="en-US"/>
              <a:t> </a:t>
            </a:r>
          </a:p>
        </p:txBody>
      </p:sp>
      <p:pic>
        <p:nvPicPr>
          <p:cNvPr id="78851" name="Picture 3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6950" y="5562600"/>
            <a:ext cx="336550" cy="457200"/>
          </a:xfrm>
          <a:noFill/>
          <a:ln>
            <a:miter lim="800000"/>
            <a:headEnd/>
            <a:tailEnd/>
          </a:ln>
        </p:spPr>
      </p:pic>
      <p:pic>
        <p:nvPicPr>
          <p:cNvPr id="78865" name="Picture 17" descr="coffe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429000"/>
            <a:ext cx="1885950" cy="1876425"/>
          </a:xfrm>
          <a:noFill/>
          <a:ln>
            <a:miter lim="800000"/>
            <a:headEnd/>
            <a:tailEnd/>
          </a:ln>
        </p:spPr>
      </p:pic>
      <p:pic>
        <p:nvPicPr>
          <p:cNvPr id="78852" name="Picture 4" descr="coffeesm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34290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371600" y="1752600"/>
            <a:ext cx="2984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20 Years Ago</a:t>
            </a:r>
          </a:p>
          <a:p>
            <a:endParaRPr lang="en-US" b="1"/>
          </a:p>
          <a:p>
            <a:r>
              <a:rPr lang="en-US" sz="1800" b="1"/>
              <a:t>Coffee</a:t>
            </a:r>
            <a:br>
              <a:rPr lang="en-US" sz="1800" b="1"/>
            </a:br>
            <a:r>
              <a:rPr lang="en-US" sz="1800" b="1"/>
              <a:t>(with whole milk and sugar)</a:t>
            </a:r>
            <a:r>
              <a:rPr lang="en-US" sz="1800"/>
              <a:t> 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4495800" y="1752600"/>
            <a:ext cx="3429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Today</a:t>
            </a:r>
          </a:p>
          <a:p>
            <a:endParaRPr lang="en-US" b="1"/>
          </a:p>
          <a:p>
            <a:r>
              <a:rPr lang="en-US" sz="1800" b="1"/>
              <a:t>Mocha Coffee</a:t>
            </a:r>
            <a:br>
              <a:rPr lang="en-US" sz="1800" b="1"/>
            </a:br>
            <a:r>
              <a:rPr lang="en-US" sz="1800" b="1"/>
              <a:t>(with steamed whole milk and mocha syrup)</a:t>
            </a:r>
            <a:br>
              <a:rPr lang="en-US" sz="1800" b="1"/>
            </a:br>
            <a:endParaRPr lang="en-US" sz="1800" b="1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1524000" y="54102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45 calories</a:t>
            </a:r>
          </a:p>
          <a:p>
            <a:pPr algn="l"/>
            <a:r>
              <a:rPr lang="en-US" sz="2000" b="1"/>
              <a:t>         8 ounces</a:t>
            </a:r>
            <a:endParaRPr lang="en-US" sz="2000" b="1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5181600" y="5410200"/>
            <a:ext cx="2536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How many calories 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are in today's coffee?</a:t>
            </a:r>
            <a:r>
              <a:rPr lang="en-US" sz="2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78859" name="AutoShape 11"/>
          <p:cNvSpPr>
            <a:spLocks noChangeArrowheads="1"/>
          </p:cNvSpPr>
          <p:nvPr/>
        </p:nvSpPr>
        <p:spPr bwMode="auto">
          <a:xfrm>
            <a:off x="0" y="5334000"/>
            <a:ext cx="1600200" cy="1524000"/>
          </a:xfrm>
          <a:custGeom>
            <a:avLst/>
            <a:gdLst>
              <a:gd name="G0" fmla="+- 4200 0 0"/>
              <a:gd name="G1" fmla="+- 21600 0 4200"/>
              <a:gd name="G2" fmla="+- 21600 0 42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200" y="10800"/>
                </a:moveTo>
                <a:cubicBezTo>
                  <a:pt x="4200" y="14445"/>
                  <a:pt x="7155" y="17400"/>
                  <a:pt x="10800" y="17400"/>
                </a:cubicBezTo>
                <a:cubicBezTo>
                  <a:pt x="14445" y="17400"/>
                  <a:pt x="17400" y="14445"/>
                  <a:pt x="17400" y="10800"/>
                </a:cubicBezTo>
                <a:cubicBezTo>
                  <a:pt x="17400" y="7155"/>
                  <a:pt x="14445" y="4200"/>
                  <a:pt x="10800" y="4200"/>
                </a:cubicBezTo>
                <a:cubicBezTo>
                  <a:pt x="7155" y="4200"/>
                  <a:pt x="4200" y="7155"/>
                  <a:pt x="4200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AutoShape 12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Freeform 13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879" name="Group 31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78880" name="Picture 32"/>
            <p:cNvPicPr>
              <a:picLocks noChangeAspect="1" noChangeArrowheads="1"/>
            </p:cNvPicPr>
            <p:nvPr/>
          </p:nvPicPr>
          <p:blipFill>
            <a:blip r:embed="rId6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881" name="Picture 33" descr="lg_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3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638800"/>
            <a:ext cx="393700" cy="533400"/>
          </a:xfrm>
          <a:noFill/>
          <a:ln>
            <a:miter lim="800000"/>
            <a:headEnd/>
            <a:tailEnd/>
          </a:ln>
        </p:spPr>
      </p:pic>
      <p:pic>
        <p:nvPicPr>
          <p:cNvPr id="61444" name="Picture 4" descr="IN00170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00200"/>
            <a:ext cx="3505200" cy="3497263"/>
          </a:xfrm>
          <a:noFill/>
          <a:ln>
            <a:miter lim="800000"/>
            <a:headEnd/>
            <a:tailEnd/>
          </a:ln>
        </p:spPr>
      </p:pic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59080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2914650" y="182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286000" y="5334000"/>
            <a:ext cx="4343400" cy="10160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do water aerobics in order to burn the extra 360 calories?* 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3505200" y="64912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/>
              <a:t> </a:t>
            </a:r>
            <a:r>
              <a:rPr lang="en-US" sz="1400" b="1">
                <a:cs typeface="Arial" charset="0"/>
              </a:rPr>
              <a:t>*Based on 160-pound person</a:t>
            </a:r>
            <a:endParaRPr lang="en-US" sz="1400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Freeform 11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2" name="Oval 12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125413" y="739775"/>
            <a:ext cx="87042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Maintaining a Healthy Weight is a Balancing Act</a:t>
            </a:r>
          </a:p>
          <a:p>
            <a:r>
              <a:rPr lang="en-US" sz="3200" b="1"/>
              <a:t>Calories In = Calories Out</a:t>
            </a:r>
          </a:p>
        </p:txBody>
      </p:sp>
      <p:pic>
        <p:nvPicPr>
          <p:cNvPr id="61469" name="Picture 29" descr="Large popcor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2895600"/>
            <a:ext cx="14287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1" name="Picture 31" descr="wateraerobic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3124200"/>
            <a:ext cx="1676400" cy="1117600"/>
          </a:xfrm>
          <a:noFill/>
          <a:ln>
            <a:miter lim="800000"/>
            <a:headEnd/>
            <a:tailEnd/>
          </a:ln>
        </p:spPr>
      </p:pic>
      <p:grpSp>
        <p:nvGrpSpPr>
          <p:cNvPr id="61475" name="Group 35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61476" name="Picture 36"/>
            <p:cNvPicPr>
              <a:picLocks noChangeAspect="1" noChangeArrowheads="1"/>
            </p:cNvPicPr>
            <p:nvPr/>
          </p:nvPicPr>
          <p:blipFill>
            <a:blip r:embed="rId7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477" name="Picture 37" descr="lg_color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31470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85750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657600" y="6019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/>
              <a:t> </a:t>
            </a:r>
            <a:r>
              <a:rPr lang="en-US" sz="1400" b="1">
                <a:cs typeface="Arial" charset="0"/>
              </a:rPr>
              <a:t>*Based on 160-pound person</a:t>
            </a:r>
            <a:endParaRPr lang="en-US" sz="1400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981200" y="4495800"/>
            <a:ext cx="55626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If you </a:t>
            </a:r>
            <a:r>
              <a:rPr lang="en-US" sz="2000" b="1">
                <a:solidFill>
                  <a:srgbClr val="000000"/>
                </a:solidFill>
              </a:rPr>
              <a:t>do water aerobics for 1 hour and 15 minutes</a:t>
            </a:r>
            <a:r>
              <a:rPr lang="en-US" sz="2000">
                <a:solidFill>
                  <a:srgbClr val="000000"/>
                </a:solidFill>
              </a:rPr>
              <a:t> you will burn approximately </a:t>
            </a:r>
            <a:r>
              <a:rPr lang="en-US" sz="2000" b="1">
                <a:solidFill>
                  <a:srgbClr val="000000"/>
                </a:solidFill>
              </a:rPr>
              <a:t>360 calories.*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1767" name="Freeform 23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Oval 24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AutoShape 26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AutoShape 28"/>
          <p:cNvSpPr>
            <a:spLocks noChangeArrowheads="1"/>
          </p:cNvSpPr>
          <p:nvPr/>
        </p:nvSpPr>
        <p:spPr bwMode="auto">
          <a:xfrm>
            <a:off x="228600" y="5943600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1693863" y="1146175"/>
            <a:ext cx="534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  <p:pic>
        <p:nvPicPr>
          <p:cNvPr id="31785" name="Picture 41" descr="wateraerobic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133600"/>
            <a:ext cx="3048000" cy="2032000"/>
          </a:xfrm>
          <a:noFill/>
          <a:ln>
            <a:miter lim="800000"/>
            <a:headEnd/>
            <a:tailEnd/>
          </a:ln>
        </p:spPr>
      </p:pic>
      <p:pic>
        <p:nvPicPr>
          <p:cNvPr id="31793" name="Picture 49" descr="160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6019800"/>
            <a:ext cx="428625" cy="428625"/>
          </a:xfrm>
          <a:noFill/>
          <a:ln>
            <a:miter lim="800000"/>
            <a:headEnd/>
            <a:tailEnd/>
          </a:ln>
        </p:spPr>
      </p:pic>
      <p:grpSp>
        <p:nvGrpSpPr>
          <p:cNvPr id="31796" name="Group 52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31797" name="Picture 53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798" name="Picture 54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990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chemeClr val="tx1"/>
                </a:solidFill>
                <a:cs typeface="Times New Roman" pitchFamily="18" charset="0"/>
              </a:rPr>
              <a:t>CHEESECAKE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3106" name="Picture 34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029200"/>
            <a:ext cx="266700" cy="361950"/>
          </a:xfrm>
          <a:noFill/>
          <a:ln>
            <a:miter lim="800000"/>
            <a:headEnd/>
            <a:tailEnd/>
          </a:ln>
        </p:spPr>
      </p:pic>
      <p:pic>
        <p:nvPicPr>
          <p:cNvPr id="3121" name="Picture 49" descr="small cheesecak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8194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295400" y="2209800"/>
            <a:ext cx="224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14325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638800" y="22098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524000" y="4876800"/>
            <a:ext cx="1458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260 calories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3 ounces</a:t>
            </a:r>
            <a:r>
              <a:rPr lang="en-US"/>
              <a:t> 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724400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181600" y="4800600"/>
            <a:ext cx="294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How many calories are in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today’s large portion of 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cheesecake?</a:t>
            </a:r>
          </a:p>
        </p:txBody>
      </p:sp>
      <p:sp>
        <p:nvSpPr>
          <p:cNvPr id="3108" name="Freeform 36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AutoShape 39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AutoShape 41"/>
          <p:cNvSpPr>
            <a:spLocks noChangeArrowheads="1"/>
          </p:cNvSpPr>
          <p:nvPr/>
        </p:nvSpPr>
        <p:spPr bwMode="auto">
          <a:xfrm>
            <a:off x="242888" y="60023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23" name="Picture 51" descr="large cheesecak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2819400"/>
            <a:ext cx="1885950" cy="1876425"/>
          </a:xfrm>
          <a:noFill/>
          <a:ln>
            <a:miter lim="800000"/>
            <a:headEnd/>
            <a:tailEnd/>
          </a:ln>
        </p:spPr>
      </p:pic>
      <p:grpSp>
        <p:nvGrpSpPr>
          <p:cNvPr id="3125" name="Group 53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3126" name="Picture 54"/>
            <p:cNvPicPr>
              <a:picLocks noChangeAspect="1" noChangeArrowheads="1"/>
            </p:cNvPicPr>
            <p:nvPr/>
          </p:nvPicPr>
          <p:blipFill>
            <a:blip r:embed="rId6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27" name="Picture 55" descr="lg_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9906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chemeClr val="tx1"/>
                </a:solidFill>
                <a:cs typeface="Times New Roman" pitchFamily="18" charset="0"/>
              </a:rPr>
              <a:t>CHEESECAKE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12644" name="Picture 4" descr="small cheesecak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8194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1295400" y="2209800"/>
            <a:ext cx="224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314325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5638800" y="22098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1524000" y="4876800"/>
            <a:ext cx="1458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260 calories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3 ounces</a:t>
            </a:r>
            <a:r>
              <a:rPr lang="en-US"/>
              <a:t> 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724400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5334000" y="4953000"/>
            <a:ext cx="1458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640 calories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7 ounces</a:t>
            </a:r>
          </a:p>
        </p:txBody>
      </p:sp>
      <p:sp>
        <p:nvSpPr>
          <p:cNvPr id="112651" name="Freeform 11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AutoShape 13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4" name="AutoShape 14"/>
          <p:cNvSpPr>
            <a:spLocks noChangeArrowheads="1"/>
          </p:cNvSpPr>
          <p:nvPr/>
        </p:nvSpPr>
        <p:spPr bwMode="auto">
          <a:xfrm>
            <a:off x="242888" y="60023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2657" name="Picture 17" descr="large cheesecak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8194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2667000" y="5943600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Arial" charset="0"/>
              </a:rPr>
              <a:t>Calorie Difference: 380 calories</a:t>
            </a:r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112660" name="Group 20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112661" name="Picture 21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662" name="Picture 22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Picture 3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486400"/>
            <a:ext cx="393700" cy="533400"/>
          </a:xfrm>
          <a:noFill/>
          <a:ln>
            <a:miter lim="800000"/>
            <a:headEnd/>
            <a:tailEnd/>
          </a:ln>
        </p:spPr>
      </p:pic>
      <p:pic>
        <p:nvPicPr>
          <p:cNvPr id="63492" name="Picture 4" descr="IN00170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00200"/>
            <a:ext cx="3505200" cy="3497263"/>
          </a:xfrm>
          <a:noFill/>
          <a:ln>
            <a:miter lim="800000"/>
            <a:headEnd/>
            <a:tailEnd/>
          </a:ln>
        </p:spPr>
      </p:pic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2914650" y="182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2286000" y="5181600"/>
            <a:ext cx="46482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play tennis in order to burn those extra 380 calories?* 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505200" y="64912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/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1400"/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Freeform 11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Oval 12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125413" y="739775"/>
            <a:ext cx="87042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Maintaining a Healthy Weight is a Balancing Act</a:t>
            </a:r>
          </a:p>
          <a:p>
            <a:r>
              <a:rPr lang="en-US" sz="3200" b="1"/>
              <a:t>Calories In = Calories Out</a:t>
            </a:r>
          </a:p>
        </p:txBody>
      </p:sp>
      <p:pic>
        <p:nvPicPr>
          <p:cNvPr id="63518" name="Picture 30" descr="large cheesecak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895600"/>
            <a:ext cx="1428750" cy="1420813"/>
          </a:xfrm>
          <a:noFill/>
          <a:ln>
            <a:miter lim="800000"/>
            <a:headEnd/>
            <a:tailEnd/>
          </a:ln>
        </p:spPr>
      </p:pic>
      <p:pic>
        <p:nvPicPr>
          <p:cNvPr id="63519" name="Picture 31" descr="tenni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971800"/>
            <a:ext cx="1905000" cy="1255713"/>
          </a:xfrm>
          <a:prstGeom prst="rect">
            <a:avLst/>
          </a:prstGeom>
          <a:noFill/>
        </p:spPr>
      </p:pic>
      <p:grpSp>
        <p:nvGrpSpPr>
          <p:cNvPr id="63521" name="Group 33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63522" name="Picture 34"/>
            <p:cNvPicPr>
              <a:picLocks noChangeAspect="1" noChangeArrowheads="1"/>
            </p:cNvPicPr>
            <p:nvPr/>
          </p:nvPicPr>
          <p:blipFill>
            <a:blip r:embed="rId7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523" name="Picture 35" descr="lg_color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35280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724400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352800" y="6096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>
                <a:latin typeface="Bookman Old Style" pitchFamily="18" charset="0"/>
              </a:rPr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1400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2514600" y="4648200"/>
            <a:ext cx="43434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If you </a:t>
            </a:r>
            <a:r>
              <a:rPr lang="en-US" sz="2000" b="1">
                <a:solidFill>
                  <a:srgbClr val="000000"/>
                </a:solidFill>
              </a:rPr>
              <a:t>play tennis for 55 minutes</a:t>
            </a:r>
            <a:r>
              <a:rPr lang="en-US" sz="2000">
                <a:solidFill>
                  <a:srgbClr val="000000"/>
                </a:solidFill>
              </a:rPr>
              <a:t> you will burn approximately </a:t>
            </a:r>
            <a:r>
              <a:rPr lang="en-US" sz="2000" b="1">
                <a:solidFill>
                  <a:srgbClr val="000000"/>
                </a:solidFill>
              </a:rPr>
              <a:t>380 calories.*</a:t>
            </a:r>
            <a:r>
              <a:rPr lang="en-US" sz="2000"/>
              <a:t> </a:t>
            </a:r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AutoShape 24"/>
          <p:cNvSpPr>
            <a:spLocks noChangeArrowheads="1"/>
          </p:cNvSpPr>
          <p:nvPr/>
        </p:nvSpPr>
        <p:spPr bwMode="auto">
          <a:xfrm>
            <a:off x="242888" y="60023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Freeform 25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Oval 26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1693863" y="1146175"/>
            <a:ext cx="534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  <p:pic>
        <p:nvPicPr>
          <p:cNvPr id="21544" name="Picture 40" descr="tenn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286000"/>
            <a:ext cx="2971800" cy="1957388"/>
          </a:xfrm>
          <a:noFill/>
          <a:ln>
            <a:miter lim="800000"/>
            <a:headEnd/>
            <a:tailEnd/>
          </a:ln>
        </p:spPr>
      </p:pic>
      <p:pic>
        <p:nvPicPr>
          <p:cNvPr id="21548" name="Picture 44" descr="lb130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6096000"/>
            <a:ext cx="428625" cy="428625"/>
          </a:xfrm>
          <a:noFill/>
          <a:ln>
            <a:miter lim="800000"/>
            <a:headEnd/>
            <a:tailEnd/>
          </a:ln>
        </p:spPr>
      </p:pic>
      <p:grpSp>
        <p:nvGrpSpPr>
          <p:cNvPr id="21551" name="Group 47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21552" name="Picture 48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553" name="Picture 49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81000" y="83820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chemeClr val="tx1"/>
                </a:solidFill>
                <a:cs typeface="Times New Roman" pitchFamily="18" charset="0"/>
              </a:rPr>
              <a:t>CHOCOLATE CHIP COOKIE</a:t>
            </a:r>
            <a:endParaRPr lang="en-US" sz="4000">
              <a:solidFill>
                <a:schemeClr val="tx1"/>
              </a:solidFill>
            </a:endParaRPr>
          </a:p>
        </p:txBody>
      </p:sp>
      <p:pic>
        <p:nvPicPr>
          <p:cNvPr id="4133" name="Picture 37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181600"/>
            <a:ext cx="266700" cy="361950"/>
          </a:xfrm>
          <a:noFill/>
          <a:ln>
            <a:miter lim="800000"/>
            <a:headEnd/>
            <a:tailEnd/>
          </a:ln>
        </p:spPr>
      </p:pic>
      <p:pic>
        <p:nvPicPr>
          <p:cNvPr id="4148" name="Picture 52" descr="small cooki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6670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75260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3548063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1905000" y="19812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5791200" y="205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057400" y="48006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 55 calories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1.5 inch diameter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3819525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5257800" y="49530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How many calories are in today’s large cookie?</a:t>
            </a:r>
          </a:p>
        </p:txBody>
      </p:sp>
      <p:sp>
        <p:nvSpPr>
          <p:cNvPr id="4138" name="AutoShape 42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Freeform 43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50" name="Picture 54" descr="large cooki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2743200"/>
            <a:ext cx="1885950" cy="1876425"/>
          </a:xfrm>
          <a:noFill/>
          <a:ln>
            <a:miter lim="800000"/>
            <a:headEnd/>
            <a:tailEnd/>
          </a:ln>
        </p:spPr>
      </p:pic>
      <p:grpSp>
        <p:nvGrpSpPr>
          <p:cNvPr id="4152" name="Group 56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4153" name="Picture 57"/>
            <p:cNvPicPr>
              <a:picLocks noChangeAspect="1" noChangeArrowheads="1"/>
            </p:cNvPicPr>
            <p:nvPr/>
          </p:nvPicPr>
          <p:blipFill>
            <a:blip r:embed="rId6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54" name="Picture 58" descr="lg_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81000" y="83820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chemeClr val="tx1"/>
                </a:solidFill>
                <a:cs typeface="Times New Roman" pitchFamily="18" charset="0"/>
              </a:rPr>
              <a:t>CHOCOLATE CHIP COOKIE</a:t>
            </a:r>
            <a:endParaRPr lang="en-US" sz="4000">
              <a:solidFill>
                <a:schemeClr val="tx1"/>
              </a:solidFill>
            </a:endParaRPr>
          </a:p>
        </p:txBody>
      </p:sp>
      <p:pic>
        <p:nvPicPr>
          <p:cNvPr id="119811" name="Picture 3" descr="small cooki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6670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75260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3548063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1905000" y="19812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5791200" y="205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2057400" y="48006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 55 calories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 1.5 inch diameter</a:t>
            </a:r>
          </a:p>
        </p:txBody>
      </p: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3819525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5410200" y="48768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275 calories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3.5 inch diameter</a:t>
            </a:r>
          </a:p>
        </p:txBody>
      </p:sp>
      <p:sp>
        <p:nvSpPr>
          <p:cNvPr id="119819" name="AutoShape 11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20" name="Freeform 12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821" name="Oval 13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9824" name="Picture 16" descr="large cooki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7432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2667000" y="5943600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Arial" charset="0"/>
              </a:rPr>
              <a:t>Calorie Difference: 220 calories</a:t>
            </a:r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119826" name="Group 18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119827" name="Picture 19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9828" name="Picture 20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334000"/>
            <a:ext cx="393700" cy="533400"/>
          </a:xfrm>
          <a:noFill/>
          <a:ln>
            <a:miter lim="800000"/>
            <a:headEnd/>
            <a:tailEnd/>
          </a:ln>
        </p:spPr>
      </p:pic>
      <p:pic>
        <p:nvPicPr>
          <p:cNvPr id="117763" name="Picture 3" descr="IN00170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00200"/>
            <a:ext cx="3505200" cy="3497263"/>
          </a:xfrm>
          <a:noFill/>
          <a:ln>
            <a:miter lim="800000"/>
            <a:headEnd/>
            <a:tailEnd/>
          </a:ln>
        </p:spPr>
      </p:pic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914650" y="182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2286000" y="5181600"/>
            <a:ext cx="46482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wash the car to burn those extra 220 calories?* 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3505200" y="64912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/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1400"/>
          </a:p>
        </p:txBody>
      </p:sp>
      <p:sp>
        <p:nvSpPr>
          <p:cNvPr id="117768" name="AutoShape 8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9" name="Freeform 9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125413" y="739775"/>
            <a:ext cx="87042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Maintaining a Healthy Weight is a Balancing Act</a:t>
            </a:r>
          </a:p>
          <a:p>
            <a:r>
              <a:rPr lang="en-US" sz="3200" b="1"/>
              <a:t>Calories In = Calories Out</a:t>
            </a:r>
          </a:p>
        </p:txBody>
      </p:sp>
      <p:pic>
        <p:nvPicPr>
          <p:cNvPr id="117777" name="Picture 17" descr="large cooki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3048000"/>
            <a:ext cx="1352550" cy="1346200"/>
          </a:xfrm>
          <a:noFill/>
          <a:ln>
            <a:miter lim="800000"/>
            <a:headEnd/>
            <a:tailEnd/>
          </a:ln>
        </p:spPr>
      </p:pic>
      <p:pic>
        <p:nvPicPr>
          <p:cNvPr id="117778" name="Picture 18" descr="carwas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048000"/>
            <a:ext cx="1828800" cy="1219200"/>
          </a:xfrm>
          <a:prstGeom prst="rect">
            <a:avLst/>
          </a:prstGeom>
          <a:noFill/>
        </p:spPr>
      </p:pic>
      <p:grpSp>
        <p:nvGrpSpPr>
          <p:cNvPr id="117780" name="Group 20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117781" name="Picture 21"/>
            <p:cNvPicPr>
              <a:picLocks noChangeAspect="1" noChangeArrowheads="1"/>
            </p:cNvPicPr>
            <p:nvPr/>
          </p:nvPicPr>
          <p:blipFill>
            <a:blip r:embed="rId7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7782" name="Picture 22" descr="lg_color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331470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285750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3657600" y="6019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>
                <a:latin typeface="Bookman Old Style" pitchFamily="18" charset="0"/>
              </a:rPr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1400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981200" y="4495800"/>
            <a:ext cx="5562600" cy="7715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If you </a:t>
            </a:r>
            <a:r>
              <a:rPr lang="en-US" sz="2000" b="1">
                <a:solidFill>
                  <a:srgbClr val="000000"/>
                </a:solidFill>
              </a:rPr>
              <a:t>wash the car for 1 hour and 15 minutes</a:t>
            </a:r>
            <a:r>
              <a:rPr lang="en-US" sz="2000">
                <a:solidFill>
                  <a:srgbClr val="000000"/>
                </a:solidFill>
              </a:rPr>
              <a:t> you will burn approximately </a:t>
            </a:r>
            <a:r>
              <a:rPr lang="en-US" sz="2000" b="1">
                <a:solidFill>
                  <a:srgbClr val="000000"/>
                </a:solidFill>
              </a:rPr>
              <a:t>220 calories.*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8792" name="Freeform 8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3" name="Oval 9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AutoShape 10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5" name="AutoShape 11"/>
          <p:cNvSpPr>
            <a:spLocks noChangeArrowheads="1"/>
          </p:cNvSpPr>
          <p:nvPr/>
        </p:nvSpPr>
        <p:spPr bwMode="auto">
          <a:xfrm>
            <a:off x="228600" y="5943600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1693863" y="1146175"/>
            <a:ext cx="534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  <p:pic>
        <p:nvPicPr>
          <p:cNvPr id="118802" name="Picture 18" descr="carwash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133600"/>
            <a:ext cx="2895600" cy="1930400"/>
          </a:xfrm>
          <a:noFill/>
          <a:ln>
            <a:miter lim="800000"/>
            <a:headEnd/>
            <a:tailEnd/>
          </a:ln>
        </p:spPr>
      </p:pic>
      <p:pic>
        <p:nvPicPr>
          <p:cNvPr id="118806" name="Picture 22" descr="lb130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6019800"/>
            <a:ext cx="428625" cy="428625"/>
          </a:xfrm>
          <a:noFill/>
          <a:ln>
            <a:miter lim="800000"/>
            <a:headEnd/>
            <a:tailEnd/>
          </a:ln>
        </p:spPr>
      </p:pic>
      <p:grpSp>
        <p:nvGrpSpPr>
          <p:cNvPr id="118807" name="Group 23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118808" name="Picture 24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8809" name="Picture 25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2590800" y="685800"/>
            <a:ext cx="3886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/>
              <a:t>COFFEE</a:t>
            </a:r>
            <a:br>
              <a:rPr lang="en-US" b="1"/>
            </a:br>
            <a:r>
              <a:rPr lang="en-US"/>
              <a:t> </a:t>
            </a:r>
          </a:p>
        </p:txBody>
      </p:sp>
      <p:pic>
        <p:nvPicPr>
          <p:cNvPr id="79889" name="Picture 17" descr="coffe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124200"/>
            <a:ext cx="1885950" cy="1876425"/>
          </a:xfrm>
          <a:noFill/>
          <a:ln>
            <a:miter lim="800000"/>
            <a:headEnd/>
            <a:tailEnd/>
          </a:ln>
        </p:spPr>
      </p:pic>
      <p:pic>
        <p:nvPicPr>
          <p:cNvPr id="79876" name="Picture 4" descr="coffeesm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9718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295400" y="1371600"/>
            <a:ext cx="2984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20 Years Ago</a:t>
            </a:r>
          </a:p>
          <a:p>
            <a:endParaRPr lang="en-US" b="1"/>
          </a:p>
          <a:p>
            <a:r>
              <a:rPr lang="en-US" sz="1800" b="1"/>
              <a:t>Coffee</a:t>
            </a:r>
            <a:br>
              <a:rPr lang="en-US" sz="1800" b="1"/>
            </a:br>
            <a:r>
              <a:rPr lang="en-US" sz="1800" b="1"/>
              <a:t>(with whole milk and sugar)</a:t>
            </a:r>
            <a:r>
              <a:rPr lang="en-US" sz="1800"/>
              <a:t> 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4495800" y="1371600"/>
            <a:ext cx="3429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Today</a:t>
            </a:r>
          </a:p>
          <a:p>
            <a:endParaRPr lang="en-US" b="1"/>
          </a:p>
          <a:p>
            <a:r>
              <a:rPr lang="en-US" sz="1800" b="1"/>
              <a:t>Mocha Coffee</a:t>
            </a:r>
            <a:br>
              <a:rPr lang="en-US" sz="1800" b="1"/>
            </a:br>
            <a:r>
              <a:rPr lang="en-US" sz="1800" b="1"/>
              <a:t>(with steamed whole milk and mocha syrup)</a:t>
            </a:r>
            <a:br>
              <a:rPr lang="en-US" sz="1800" b="1"/>
            </a:br>
            <a:endParaRPr lang="en-US" sz="1800" b="1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1447800" y="5105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45 calories</a:t>
            </a:r>
          </a:p>
          <a:p>
            <a:pPr algn="l"/>
            <a:r>
              <a:rPr lang="en-US" sz="2000" b="1"/>
              <a:t>         8 ounces</a:t>
            </a:r>
            <a:endParaRPr lang="en-US" sz="2000" b="1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5638800" y="5181600"/>
            <a:ext cx="1458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350 calories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16 ounces</a:t>
            </a:r>
            <a:r>
              <a:rPr lang="en-US" sz="2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79883" name="AutoShape 11"/>
          <p:cNvSpPr>
            <a:spLocks noChangeArrowheads="1"/>
          </p:cNvSpPr>
          <p:nvPr/>
        </p:nvSpPr>
        <p:spPr bwMode="auto">
          <a:xfrm>
            <a:off x="0" y="5334000"/>
            <a:ext cx="1600200" cy="1524000"/>
          </a:xfrm>
          <a:custGeom>
            <a:avLst/>
            <a:gdLst>
              <a:gd name="G0" fmla="+- 4200 0 0"/>
              <a:gd name="G1" fmla="+- 21600 0 4200"/>
              <a:gd name="G2" fmla="+- 21600 0 42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200" y="10800"/>
                </a:moveTo>
                <a:cubicBezTo>
                  <a:pt x="4200" y="14445"/>
                  <a:pt x="7155" y="17400"/>
                  <a:pt x="10800" y="17400"/>
                </a:cubicBezTo>
                <a:cubicBezTo>
                  <a:pt x="14445" y="17400"/>
                  <a:pt x="17400" y="14445"/>
                  <a:pt x="17400" y="10800"/>
                </a:cubicBezTo>
                <a:cubicBezTo>
                  <a:pt x="17400" y="7155"/>
                  <a:pt x="14445" y="4200"/>
                  <a:pt x="10800" y="4200"/>
                </a:cubicBezTo>
                <a:cubicBezTo>
                  <a:pt x="7155" y="4200"/>
                  <a:pt x="4200" y="7155"/>
                  <a:pt x="4200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AutoShape 12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Freeform 13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886" name="Oval 14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2743200" y="6019800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Arial" charset="0"/>
              </a:rPr>
              <a:t>Calorie Difference: 305 calories</a:t>
            </a:r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79901" name="Group 29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79902" name="Picture 30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903" name="Picture 31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533400" y="762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chemeClr val="tx1"/>
                </a:solidFill>
                <a:cs typeface="Times New Roman" pitchFamily="18" charset="0"/>
              </a:rPr>
              <a:t>CHICKEN STIR FRY</a:t>
            </a:r>
            <a:endParaRPr lang="en-US" sz="4000">
              <a:solidFill>
                <a:schemeClr val="tx1"/>
              </a:solidFill>
            </a:endParaRPr>
          </a:p>
        </p:txBody>
      </p:sp>
      <p:pic>
        <p:nvPicPr>
          <p:cNvPr id="116758" name="Picture 22" descr="small stirfry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t="19493"/>
          <a:stretch>
            <a:fillRect/>
          </a:stretch>
        </p:blipFill>
        <p:spPr bwMode="auto">
          <a:xfrm>
            <a:off x="1981200" y="2819400"/>
            <a:ext cx="1600200" cy="1592263"/>
          </a:xfrm>
          <a:noFill/>
          <a:ln>
            <a:miter lim="800000"/>
            <a:headEnd/>
            <a:tailEnd/>
          </a:ln>
        </p:spPr>
      </p:pic>
      <p:pic>
        <p:nvPicPr>
          <p:cNvPr id="116760" name="Picture 24" descr="large stirfr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5908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75260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3548063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1905000" y="19812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5791200" y="205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1981200" y="45720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 435 calories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 2 cups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3819525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6748" name="AutoShape 12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9" name="Freeform 13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50" name="Oval 14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62" name="Rectangle 26"/>
          <p:cNvSpPr>
            <a:spLocks noChangeArrowheads="1"/>
          </p:cNvSpPr>
          <p:nvPr/>
        </p:nvSpPr>
        <p:spPr bwMode="auto">
          <a:xfrm>
            <a:off x="5334000" y="4572000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How many calories are in today’s chicken stir fry?</a:t>
            </a:r>
          </a:p>
        </p:txBody>
      </p:sp>
      <p:pic>
        <p:nvPicPr>
          <p:cNvPr id="116763" name="Picture 2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800600"/>
            <a:ext cx="266700" cy="361950"/>
          </a:xfrm>
          <a:noFill/>
          <a:ln>
            <a:miter lim="800000"/>
            <a:headEnd/>
            <a:tailEnd/>
          </a:ln>
        </p:spPr>
      </p:pic>
      <p:grpSp>
        <p:nvGrpSpPr>
          <p:cNvPr id="116765" name="Group 29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116766" name="Picture 30"/>
            <p:cNvPicPr>
              <a:picLocks noChangeAspect="1" noChangeArrowheads="1"/>
            </p:cNvPicPr>
            <p:nvPr/>
          </p:nvPicPr>
          <p:blipFill>
            <a:blip r:embed="rId6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6767" name="Picture 31" descr="lg_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838200"/>
            <a:ext cx="82296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chemeClr val="tx1"/>
                </a:solidFill>
                <a:cs typeface="Times New Roman" pitchFamily="18" charset="0"/>
              </a:rPr>
              <a:t>CHICKEN STIR FRY</a:t>
            </a:r>
            <a:endParaRPr lang="en-US" sz="4000">
              <a:solidFill>
                <a:schemeClr val="tx1"/>
              </a:solidFill>
            </a:endParaRPr>
          </a:p>
        </p:txBody>
      </p:sp>
      <p:pic>
        <p:nvPicPr>
          <p:cNvPr id="123920" name="Picture 16" descr="small stirfry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t="19493"/>
          <a:stretch>
            <a:fillRect/>
          </a:stretch>
        </p:blipFill>
        <p:spPr bwMode="auto">
          <a:xfrm>
            <a:off x="1828800" y="2590800"/>
            <a:ext cx="1885950" cy="1876425"/>
          </a:xfrm>
          <a:noFill/>
          <a:ln>
            <a:miter lim="800000"/>
            <a:headEnd/>
            <a:tailEnd/>
          </a:ln>
        </p:spPr>
      </p:pic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175260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3548063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1905000" y="19812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5791200" y="205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1905000" y="46482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 435 calories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 2 cups</a:t>
            </a: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3819525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913" name="Rectangle 9"/>
          <p:cNvSpPr>
            <a:spLocks noChangeArrowheads="1"/>
          </p:cNvSpPr>
          <p:nvPr/>
        </p:nvSpPr>
        <p:spPr bwMode="auto">
          <a:xfrm>
            <a:off x="5562600" y="46482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865 calories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4 ½ cups</a:t>
            </a:r>
          </a:p>
        </p:txBody>
      </p:sp>
      <p:sp>
        <p:nvSpPr>
          <p:cNvPr id="123914" name="AutoShape 10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5" name="Freeform 11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6" name="Oval 12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9" name="Text Box 15"/>
          <p:cNvSpPr txBox="1">
            <a:spLocks noChangeArrowheads="1"/>
          </p:cNvSpPr>
          <p:nvPr/>
        </p:nvSpPr>
        <p:spPr bwMode="auto">
          <a:xfrm>
            <a:off x="2667000" y="5943600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Arial" charset="0"/>
              </a:rPr>
              <a:t>Calorie Difference: 430 calories</a:t>
            </a:r>
            <a:endParaRPr lang="en-US">
              <a:solidFill>
                <a:srgbClr val="FFFF00"/>
              </a:solidFill>
            </a:endParaRPr>
          </a:p>
        </p:txBody>
      </p:sp>
      <p:pic>
        <p:nvPicPr>
          <p:cNvPr id="123921" name="Picture 17" descr="large stirfry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667000"/>
            <a:ext cx="1885950" cy="1876425"/>
          </a:xfrm>
          <a:noFill/>
          <a:ln>
            <a:miter lim="800000"/>
            <a:headEnd/>
            <a:tailEnd/>
          </a:ln>
        </p:spPr>
      </p:pic>
      <p:grpSp>
        <p:nvGrpSpPr>
          <p:cNvPr id="123923" name="Group 19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123924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925" name="Picture 21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334000"/>
            <a:ext cx="393700" cy="533400"/>
          </a:xfrm>
          <a:noFill/>
          <a:ln>
            <a:miter lim="800000"/>
            <a:headEnd/>
            <a:tailEnd/>
          </a:ln>
        </p:spPr>
      </p:pic>
      <p:pic>
        <p:nvPicPr>
          <p:cNvPr id="120835" name="Picture 3" descr="IN00170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00200"/>
            <a:ext cx="3505200" cy="3497263"/>
          </a:xfrm>
          <a:noFill/>
          <a:ln>
            <a:miter lim="800000"/>
            <a:headEnd/>
            <a:tailEnd/>
          </a:ln>
        </p:spPr>
      </p:pic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2914650" y="182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2286000" y="5181600"/>
            <a:ext cx="46482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do aerobic dance to burn those extra 430 calories?* 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3505200" y="64912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>
                <a:latin typeface="Bookman Old Style" pitchFamily="18" charset="0"/>
              </a:rPr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1400"/>
          </a:p>
        </p:txBody>
      </p:sp>
      <p:sp>
        <p:nvSpPr>
          <p:cNvPr id="120840" name="AutoShape 8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1" name="Freeform 9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42" name="Oval 10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125413" y="739775"/>
            <a:ext cx="87042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Maintaining a Healthy Weight is a Balancing Act</a:t>
            </a:r>
          </a:p>
          <a:p>
            <a:r>
              <a:rPr lang="en-US" sz="3200" b="1"/>
              <a:t>Calories In = Calories Out</a:t>
            </a:r>
          </a:p>
        </p:txBody>
      </p:sp>
      <p:pic>
        <p:nvPicPr>
          <p:cNvPr id="120849" name="Picture 17" descr="large stirfry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743200"/>
            <a:ext cx="1504950" cy="1497013"/>
          </a:xfrm>
          <a:noFill/>
          <a:ln>
            <a:miter lim="800000"/>
            <a:headEnd/>
            <a:tailEnd/>
          </a:ln>
        </p:spPr>
      </p:pic>
      <p:pic>
        <p:nvPicPr>
          <p:cNvPr id="120852" name="Picture 20" descr="aerobic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971800"/>
            <a:ext cx="1828800" cy="1225550"/>
          </a:xfrm>
          <a:prstGeom prst="rect">
            <a:avLst/>
          </a:prstGeom>
          <a:noFill/>
        </p:spPr>
      </p:pic>
      <p:grpSp>
        <p:nvGrpSpPr>
          <p:cNvPr id="120854" name="Group 22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120855" name="Picture 23"/>
            <p:cNvPicPr>
              <a:picLocks noChangeAspect="1" noChangeArrowheads="1"/>
            </p:cNvPicPr>
            <p:nvPr/>
          </p:nvPicPr>
          <p:blipFill>
            <a:blip r:embed="rId7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0856" name="Picture 24" descr="lg_color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331470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285750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3657600" y="6019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>
                <a:latin typeface="Bookman Old Style" pitchFamily="18" charset="0"/>
              </a:rPr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1400"/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1981200" y="4495800"/>
            <a:ext cx="55626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If you </a:t>
            </a:r>
            <a:r>
              <a:rPr lang="en-US" sz="2000" b="1">
                <a:solidFill>
                  <a:srgbClr val="000000"/>
                </a:solidFill>
              </a:rPr>
              <a:t>do aerobic dance for 1 hour and 5 minutes</a:t>
            </a:r>
            <a:r>
              <a:rPr lang="en-US" sz="2000">
                <a:solidFill>
                  <a:srgbClr val="000000"/>
                </a:solidFill>
              </a:rPr>
              <a:t> you will burn approximately </a:t>
            </a:r>
            <a:r>
              <a:rPr lang="en-US" sz="2000" b="1">
                <a:solidFill>
                  <a:srgbClr val="000000"/>
                </a:solidFill>
              </a:rPr>
              <a:t>430 calories.*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1864" name="Freeform 8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865" name="Oval 9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6" name="AutoShape 10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7" name="AutoShape 11"/>
          <p:cNvSpPr>
            <a:spLocks noChangeArrowheads="1"/>
          </p:cNvSpPr>
          <p:nvPr/>
        </p:nvSpPr>
        <p:spPr bwMode="auto">
          <a:xfrm>
            <a:off x="228600" y="5943600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1693863" y="1146175"/>
            <a:ext cx="534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  <p:pic>
        <p:nvPicPr>
          <p:cNvPr id="121872" name="Picture 16" descr="lb13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6019800"/>
            <a:ext cx="428625" cy="428625"/>
          </a:xfrm>
          <a:noFill/>
          <a:ln>
            <a:miter lim="800000"/>
            <a:headEnd/>
            <a:tailEnd/>
          </a:ln>
        </p:spPr>
      </p:pic>
      <p:pic>
        <p:nvPicPr>
          <p:cNvPr id="121874" name="Picture 18" descr="aerobics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2057400"/>
            <a:ext cx="2895600" cy="1939925"/>
          </a:xfrm>
          <a:noFill/>
          <a:ln>
            <a:miter lim="800000"/>
            <a:headEnd/>
            <a:tailEnd/>
          </a:ln>
        </p:spPr>
      </p:pic>
      <p:grpSp>
        <p:nvGrpSpPr>
          <p:cNvPr id="121877" name="Group 21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121878" name="Picture 22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1879" name="Picture 23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Freeform 9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4" name="Oval 10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2716" name="Picture 1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352800"/>
            <a:ext cx="4953000" cy="3270250"/>
          </a:xfrm>
          <a:noFill/>
          <a:ln>
            <a:miter lim="800000"/>
            <a:headEnd/>
            <a:tailEnd/>
          </a:ln>
        </p:spPr>
      </p:pic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836613" y="1211263"/>
            <a:ext cx="73612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Thank you for participating in </a:t>
            </a:r>
          </a:p>
          <a:p>
            <a:r>
              <a:rPr lang="en-US" b="1"/>
              <a:t>Portion Distortion II!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For more information about Maintaining a Healthy Weight</a:t>
            </a:r>
          </a:p>
          <a:p>
            <a:r>
              <a:rPr lang="en-US"/>
              <a:t>visit </a:t>
            </a:r>
            <a:r>
              <a:rPr lang="en-US" b="1"/>
              <a:t>www.nhlbi.nih.gov</a:t>
            </a:r>
          </a:p>
        </p:txBody>
      </p:sp>
      <p:grpSp>
        <p:nvGrpSpPr>
          <p:cNvPr id="72729" name="Group 25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72730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731" name="Picture 27" descr="lg_colo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486400"/>
            <a:ext cx="393700" cy="533400"/>
          </a:xfrm>
          <a:noFill/>
          <a:ln>
            <a:miter lim="800000"/>
            <a:headEnd/>
            <a:tailEnd/>
          </a:ln>
        </p:spPr>
      </p:pic>
      <p:pic>
        <p:nvPicPr>
          <p:cNvPr id="49168" name="Picture 16" descr="IN00170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00200"/>
            <a:ext cx="3505200" cy="3497263"/>
          </a:xfrm>
          <a:noFill/>
          <a:ln>
            <a:miter lim="800000"/>
            <a:headEnd/>
            <a:tailEnd/>
          </a:ln>
        </p:spPr>
      </p:pic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2914650" y="182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286000" y="5334000"/>
            <a:ext cx="4343400" cy="7715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walk in order to burn those extra 305 calories?*</a:t>
            </a:r>
            <a:r>
              <a:rPr lang="en-US"/>
              <a:t> </a:t>
            </a:r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505200" y="64912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/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1400" b="1"/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Freeform 12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123825" y="739775"/>
            <a:ext cx="8704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Maintaining a Healthy Weight is a Balancing Act</a:t>
            </a:r>
          </a:p>
          <a:p>
            <a:r>
              <a:rPr lang="en-US" sz="3200" b="1"/>
              <a:t>Calories In = Calories Out</a:t>
            </a:r>
          </a:p>
        </p:txBody>
      </p:sp>
      <p:pic>
        <p:nvPicPr>
          <p:cNvPr id="49180" name="Picture 28" descr="coffe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819400"/>
            <a:ext cx="13716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83" name="Picture 31" descr="walk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2971800"/>
            <a:ext cx="1752600" cy="1279525"/>
          </a:xfrm>
          <a:noFill/>
          <a:ln>
            <a:miter lim="800000"/>
            <a:headEnd/>
            <a:tailEnd/>
          </a:ln>
        </p:spPr>
      </p:pic>
      <p:grpSp>
        <p:nvGrpSpPr>
          <p:cNvPr id="49195" name="Group 43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49196" name="Picture 44"/>
            <p:cNvPicPr>
              <a:picLocks noChangeAspect="1" noChangeArrowheads="1"/>
            </p:cNvPicPr>
            <p:nvPr/>
          </p:nvPicPr>
          <p:blipFill>
            <a:blip r:embed="rId7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197" name="Picture 45" descr="lg_color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438400" y="4495800"/>
            <a:ext cx="4648200" cy="7715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If you </a:t>
            </a:r>
            <a:r>
              <a:rPr lang="en-US" sz="2000" b="1">
                <a:solidFill>
                  <a:srgbClr val="000000"/>
                </a:solidFill>
              </a:rPr>
              <a:t>walk 1 hour and 20 minutes, </a:t>
            </a:r>
            <a:r>
              <a:rPr lang="en-US" sz="2000">
                <a:solidFill>
                  <a:srgbClr val="000000"/>
                </a:solidFill>
              </a:rPr>
              <a:t>you will burn</a:t>
            </a:r>
            <a:r>
              <a:rPr lang="en-US" sz="2000" b="1">
                <a:solidFill>
                  <a:srgbClr val="000000"/>
                </a:solidFill>
              </a:rPr>
              <a:t> approximately</a:t>
            </a:r>
            <a:r>
              <a:rPr lang="en-US"/>
              <a:t> </a:t>
            </a:r>
            <a:r>
              <a:rPr lang="en-US" sz="2000" b="1">
                <a:solidFill>
                  <a:srgbClr val="000000"/>
                </a:solidFill>
              </a:rPr>
              <a:t>305 calories.</a:t>
            </a:r>
            <a:r>
              <a:rPr lang="en-US" sz="2000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581400" y="61722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/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1400"/>
          </a:p>
        </p:txBody>
      </p:sp>
      <p:pic>
        <p:nvPicPr>
          <p:cNvPr id="12309" name="Picture 21" descr="lb130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172200"/>
            <a:ext cx="428625" cy="428625"/>
          </a:xfrm>
          <a:noFill/>
        </p:spPr>
      </p:pic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Freeform 27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Oval 28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1966913" y="838200"/>
            <a:ext cx="534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  <p:pic>
        <p:nvPicPr>
          <p:cNvPr id="12322" name="Picture 34" descr="walk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905000"/>
            <a:ext cx="3200400" cy="2336800"/>
          </a:xfrm>
          <a:noFill/>
          <a:ln>
            <a:miter lim="800000"/>
            <a:headEnd/>
            <a:tailEnd/>
          </a:ln>
        </p:spPr>
      </p:pic>
      <p:grpSp>
        <p:nvGrpSpPr>
          <p:cNvPr id="12330" name="Group 42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12331" name="Picture 43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32" name="Picture 44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600200" y="12192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cs typeface="Times New Roman" pitchFamily="18" charset="0"/>
              </a:rPr>
              <a:t>MUFFIN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371850" y="2262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600200" y="23622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562600" y="23622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24000" y="49530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210 calories 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1.5 ounces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85750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14325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14325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369570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5181600" y="51054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How many calories are in today’s muffin?</a:t>
            </a:r>
          </a:p>
        </p:txBody>
      </p:sp>
      <p:pic>
        <p:nvPicPr>
          <p:cNvPr id="7198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5181600"/>
            <a:ext cx="37941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Freeform 35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207" name="Picture 39" descr="muffins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2895600"/>
            <a:ext cx="1885950" cy="1876425"/>
          </a:xfrm>
          <a:prstGeom prst="rect">
            <a:avLst/>
          </a:prstGeom>
          <a:noFill/>
        </p:spPr>
      </p:pic>
      <p:pic>
        <p:nvPicPr>
          <p:cNvPr id="7208" name="Picture 40" descr="muffi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2971800"/>
            <a:ext cx="1885950" cy="1876425"/>
          </a:xfrm>
          <a:prstGeom prst="rect">
            <a:avLst/>
          </a:prstGeom>
          <a:noFill/>
        </p:spPr>
      </p:pic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7212" name="Picture 44"/>
            <p:cNvPicPr>
              <a:picLocks noChangeAspect="1" noChangeArrowheads="1"/>
            </p:cNvPicPr>
            <p:nvPr/>
          </p:nvPicPr>
          <p:blipFill>
            <a:blip r:embed="rId6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13" name="Picture 45" descr="lg_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600200" y="1981200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20 Years Ago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486400" y="19812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Today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667000" y="5486400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Arial" charset="0"/>
              </a:rPr>
              <a:t>Calorie Difference: 290 calories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314700" y="254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85750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314325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69570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181600" y="4572000"/>
            <a:ext cx="16764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500 calories</a:t>
            </a:r>
            <a:r>
              <a:rPr lang="en-US" sz="2000">
                <a:solidFill>
                  <a:srgbClr val="FFFF00"/>
                </a:solidFill>
              </a:rPr>
              <a:t> 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4 ounces</a:t>
            </a:r>
          </a:p>
        </p:txBody>
      </p:sp>
      <p:sp>
        <p:nvSpPr>
          <p:cNvPr id="33814" name="Freeform 22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Oval 23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AutoShape 25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3822" name="Picture 30" descr="muffins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90800"/>
            <a:ext cx="1885950" cy="1876425"/>
          </a:xfrm>
          <a:prstGeom prst="rect">
            <a:avLst/>
          </a:prstGeom>
          <a:noFill/>
        </p:spPr>
      </p:pic>
      <p:pic>
        <p:nvPicPr>
          <p:cNvPr id="33823" name="Picture 31" descr="muff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667000"/>
            <a:ext cx="1885950" cy="1876425"/>
          </a:xfrm>
          <a:prstGeom prst="rect">
            <a:avLst/>
          </a:prstGeom>
          <a:noFill/>
        </p:spPr>
      </p:pic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1295400" y="12192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cs typeface="Times New Roman" pitchFamily="18" charset="0"/>
              </a:rPr>
              <a:t>MUFFIN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1371600" y="44958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210 calories 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1.5 ounces</a:t>
            </a:r>
          </a:p>
        </p:txBody>
      </p:sp>
      <p:grpSp>
        <p:nvGrpSpPr>
          <p:cNvPr id="33831" name="Group 39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33832" name="Picture 40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833" name="Picture 41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486400"/>
            <a:ext cx="393700" cy="533400"/>
          </a:xfrm>
          <a:noFill/>
          <a:ln>
            <a:miter lim="800000"/>
            <a:headEnd/>
            <a:tailEnd/>
          </a:ln>
        </p:spPr>
      </p:pic>
      <p:pic>
        <p:nvPicPr>
          <p:cNvPr id="59395" name="Picture 3" descr="IN00170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00200"/>
            <a:ext cx="3505200" cy="3497263"/>
          </a:xfrm>
          <a:noFill/>
          <a:ln>
            <a:miter lim="800000"/>
            <a:headEnd/>
            <a:tailEnd/>
          </a:ln>
        </p:spPr>
      </p:pic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59080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914650" y="182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286000" y="5334000"/>
            <a:ext cx="43434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vacuum in order to burn those extra 290 calories?* 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429000" y="632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1"/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1400" b="1"/>
          </a:p>
        </p:txBody>
      </p:sp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Freeform 10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123825" y="735013"/>
            <a:ext cx="87042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Maintaining a Healthy Weight is a Balancing Act</a:t>
            </a:r>
          </a:p>
          <a:p>
            <a:r>
              <a:rPr lang="en-US" sz="3200" b="1"/>
              <a:t>Calories In = Calories Out</a:t>
            </a:r>
          </a:p>
        </p:txBody>
      </p:sp>
      <p:pic>
        <p:nvPicPr>
          <p:cNvPr id="59417" name="Picture 25" descr="muffi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819400"/>
            <a:ext cx="1504950" cy="1497013"/>
          </a:xfrm>
          <a:prstGeom prst="rect">
            <a:avLst/>
          </a:prstGeom>
          <a:noFill/>
        </p:spPr>
      </p:pic>
      <p:pic>
        <p:nvPicPr>
          <p:cNvPr id="59420" name="Picture 28" descr="vacuumin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2590800"/>
            <a:ext cx="1193800" cy="1790700"/>
          </a:xfrm>
          <a:noFill/>
          <a:ln>
            <a:miter lim="800000"/>
            <a:headEnd/>
            <a:tailEnd/>
          </a:ln>
        </p:spPr>
      </p:pic>
      <p:grpSp>
        <p:nvGrpSpPr>
          <p:cNvPr id="59428" name="Group 36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59429" name="Picture 37"/>
            <p:cNvPicPr>
              <a:picLocks noChangeAspect="1" noChangeArrowheads="1"/>
            </p:cNvPicPr>
            <p:nvPr/>
          </p:nvPicPr>
          <p:blipFill>
            <a:blip r:embed="rId7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430" name="Picture 38" descr="lg_color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2209800" y="4724400"/>
            <a:ext cx="5105400" cy="7715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If you</a:t>
            </a:r>
            <a:r>
              <a:rPr lang="en-US" sz="2000" b="1">
                <a:solidFill>
                  <a:srgbClr val="000000"/>
                </a:solidFill>
              </a:rPr>
              <a:t> vacuum for 1 hour and 30 minutes </a:t>
            </a:r>
            <a:r>
              <a:rPr lang="en-US" sz="2000">
                <a:solidFill>
                  <a:srgbClr val="000000"/>
                </a:solidFill>
              </a:rPr>
              <a:t>you will burn approximately</a:t>
            </a:r>
            <a:r>
              <a:rPr lang="en-US" sz="2000" b="1">
                <a:solidFill>
                  <a:srgbClr val="000000"/>
                </a:solidFill>
              </a:rPr>
              <a:t> 290 calories.*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35814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85750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14325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314325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369570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3429000" y="61722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 b="1"/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1400" b="1"/>
          </a:p>
        </p:txBody>
      </p:sp>
      <p:pic>
        <p:nvPicPr>
          <p:cNvPr id="34837" name="Picture 21" descr="lb1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6172200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8" name="Freeform 22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Oval 23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AutoShape 25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1966913" y="1143000"/>
            <a:ext cx="534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  <p:pic>
        <p:nvPicPr>
          <p:cNvPr id="34847" name="Picture 31" descr="vacuum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905000"/>
            <a:ext cx="172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4851" name="Group 35"/>
          <p:cNvGrpSpPr>
            <a:grpSpLocks/>
          </p:cNvGrpSpPr>
          <p:nvPr/>
        </p:nvGrpSpPr>
        <p:grpSpPr bwMode="auto">
          <a:xfrm>
            <a:off x="838200" y="0"/>
            <a:ext cx="7696200" cy="609600"/>
            <a:chOff x="528" y="0"/>
            <a:chExt cx="4848" cy="384"/>
          </a:xfrm>
        </p:grpSpPr>
        <p:pic>
          <p:nvPicPr>
            <p:cNvPr id="34852" name="Picture 36"/>
            <p:cNvPicPr>
              <a:picLocks noChangeAspect="1" noChangeArrowheads="1"/>
            </p:cNvPicPr>
            <p:nvPr/>
          </p:nvPicPr>
          <p:blipFill>
            <a:blip r:embed="rId5" cstate="print"/>
            <a:srcRect r="1828"/>
            <a:stretch>
              <a:fillRect/>
            </a:stretch>
          </p:blipFill>
          <p:spPr bwMode="auto">
            <a:xfrm>
              <a:off x="528" y="0"/>
              <a:ext cx="4464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853" name="Picture 37" descr="lg_colo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92" y="0"/>
              <a:ext cx="384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FF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919</Words>
  <Application>Microsoft Office PowerPoint</Application>
  <PresentationFormat>On-screen Show (4:3)</PresentationFormat>
  <Paragraphs>221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Times New Roman</vt:lpstr>
      <vt:lpstr>Bookman Old Style</vt:lpstr>
      <vt:lpstr>Arial</vt:lpstr>
      <vt:lpstr>Default Design</vt:lpstr>
      <vt:lpstr>Slide 1</vt:lpstr>
      <vt:lpstr>COFFEE  </vt:lpstr>
      <vt:lpstr>COFFEE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POPCORN</vt:lpstr>
      <vt:lpstr>POPCORN</vt:lpstr>
      <vt:lpstr>Slide 20</vt:lpstr>
      <vt:lpstr>Slide 21</vt:lpstr>
      <vt:lpstr>CHEESECAKE </vt:lpstr>
      <vt:lpstr>CHEESECAKE </vt:lpstr>
      <vt:lpstr>Slide 24</vt:lpstr>
      <vt:lpstr>Slide 25</vt:lpstr>
      <vt:lpstr>CHOCOLATE CHIP COOKIE</vt:lpstr>
      <vt:lpstr>CHOCOLATE CHIP COOKIE</vt:lpstr>
      <vt:lpstr>Slide 28</vt:lpstr>
      <vt:lpstr>Slide 29</vt:lpstr>
      <vt:lpstr>CHICKEN STIR FRY</vt:lpstr>
      <vt:lpstr>CHICKEN STIR FRY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14</cp:revision>
  <dcterms:created xsi:type="dcterms:W3CDTF">1901-01-01T04:00:00Z</dcterms:created>
  <dcterms:modified xsi:type="dcterms:W3CDTF">2013-01-20T03:10:43Z</dcterms:modified>
</cp:coreProperties>
</file>