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1"/>
  </p:notesMasterIdLst>
  <p:handoutMasterIdLst>
    <p:handoutMasterId r:id="rId4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6844" autoAdjust="0"/>
  </p:normalViewPr>
  <p:slideViewPr>
    <p:cSldViewPr snapToGrid="0">
      <p:cViewPr>
        <p:scale>
          <a:sx n="45" d="100"/>
          <a:sy n="45" d="100"/>
        </p:scale>
        <p:origin x="1516"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an educator, especially a teacher, you are required by the School Board of Education (SBOE) of Texas to cover all the TEKs in the grade level you are assigned.</a:t>
            </a:r>
          </a:p>
          <a:p>
            <a:endParaRPr lang="en-US" baseline="0" dirty="0"/>
          </a:p>
          <a:p>
            <a:r>
              <a:rPr lang="en-US" baseline="0" dirty="0"/>
              <a:t>Teacher note: After you click on the link, scroll down the page to view  all </a:t>
            </a:r>
            <a:r>
              <a:rPr lang="en-US" dirty="0"/>
              <a:t>the TEKS by Chapter.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431366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this question and proceed</a:t>
            </a:r>
            <a:r>
              <a:rPr lang="en-US" baseline="0" dirty="0"/>
              <a:t> with a class discussion. </a:t>
            </a:r>
          </a:p>
          <a:p>
            <a:endParaRPr lang="en-US" sz="1200" b="0" i="0" kern="1200" baseline="0" dirty="0">
              <a:solidFill>
                <a:schemeClr val="tx1"/>
              </a:solidFill>
              <a:effectLst/>
              <a:latin typeface="Times New Roman" pitchFamily="18" charset="0"/>
              <a:ea typeface="+mn-ea"/>
              <a:cs typeface="+mn-cs"/>
            </a:endParaRPr>
          </a:p>
          <a:p>
            <a:r>
              <a:rPr lang="en-US" sz="1200" b="0" i="0" kern="1200" baseline="0" dirty="0">
                <a:solidFill>
                  <a:schemeClr val="tx1"/>
                </a:solidFill>
                <a:effectLst/>
                <a:latin typeface="Times New Roman" pitchFamily="18" charset="0"/>
                <a:ea typeface="+mn-ea"/>
                <a:cs typeface="+mn-cs"/>
              </a:rPr>
              <a:t>A bulletin board can accomplish so much more than being a creative display of information.</a:t>
            </a:r>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974855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Bulletin board displays serve multiple purposes. They convey information to the class and to parents, such as upcoming field trip information or tests. Bulletin boards can also serve as curriculum overviews to the upcoming lesson or unit.</a:t>
            </a:r>
          </a:p>
          <a:p>
            <a:endParaRPr lang="en-US" baseline="0" dirty="0"/>
          </a:p>
          <a:p>
            <a:r>
              <a:rPr lang="en-US" baseline="0" dirty="0"/>
              <a:t>Some teachers use bulletin boards to display a student’s work. This is a great idea because it helps to boost student confidence and shows students examples of what their peers are doing.</a:t>
            </a:r>
          </a:p>
          <a:p>
            <a:endParaRPr lang="en-US" baseline="0" dirty="0"/>
          </a:p>
          <a:p>
            <a:r>
              <a:rPr lang="en-US" baseline="0" dirty="0"/>
              <a:t>Lastly, displays make learning visible. Bulletin boards should focus on what was learned or what is to be learned. This is an interactive way to engage the student the moment they enter the classroom.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27308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96348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three types of bulletin boards teachers use in the classroom – display, informational and interactive.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215230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Display boards are used to display student work. Teachers can display student work in a variety of ways. Student work can be showcased in the hallway or inside the classroom to demonstrate what students learned during a specific unit. This is a great way to show parents what their child is doing in your classroom. Display bulletin boards do not require a lot of planning; however, they do require frequent updating as the unit or lesson content is changed.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59658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341388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Interactive bulletin boards invite students to interact with the board through manipulatives. Manipulatives are objects used by students to reinforce a lesson. Teachers should give clear, specific instructions on how to interact with this type of board.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20163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Getting Creative with Bulletin Boards</a:t>
            </a:r>
          </a:p>
          <a:p>
            <a:r>
              <a:rPr lang="en-US" sz="1200" b="0" i="0" kern="1200" dirty="0">
                <a:solidFill>
                  <a:schemeClr val="tx1"/>
                </a:solidFill>
                <a:effectLst/>
                <a:latin typeface="Times New Roman" pitchFamily="18" charset="0"/>
                <a:ea typeface="+mn-ea"/>
                <a:cs typeface="+mn-cs"/>
              </a:rPr>
              <a:t>Slide show of creative bulletin boards.</a:t>
            </a:r>
            <a:endParaRPr lang="en-US" baseline="0" dirty="0"/>
          </a:p>
          <a:p>
            <a:r>
              <a:rPr lang="en-US" baseline="0" dirty="0"/>
              <a:t>http://youtu.be/OhryLSx1DBw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691324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69720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this question and proceed</a:t>
            </a:r>
            <a:r>
              <a:rPr lang="en-US" baseline="0" dirty="0"/>
              <a:t> with a class discussion. </a:t>
            </a:r>
          </a:p>
          <a:p>
            <a:endParaRPr lang="en-US" baseline="0" dirty="0"/>
          </a:p>
          <a:p>
            <a:r>
              <a:rPr lang="en-US" baseline="0" dirty="0"/>
              <a:t>How can a bulletin board promote </a:t>
            </a:r>
            <a:r>
              <a:rPr lang="en-US" sz="1200" b="0" i="0" kern="1200" dirty="0">
                <a:solidFill>
                  <a:schemeClr val="tx1"/>
                </a:solidFill>
                <a:effectLst/>
                <a:latin typeface="Times New Roman" pitchFamily="18" charset="0"/>
                <a:ea typeface="+mn-ea"/>
                <a:cs typeface="+mn-cs"/>
              </a:rPr>
              <a:t>physical, emotional, social and cognitive development of children?</a:t>
            </a:r>
          </a:p>
          <a:p>
            <a:r>
              <a:rPr lang="en-US" sz="1200" b="0" i="0" kern="1200" dirty="0">
                <a:solidFill>
                  <a:schemeClr val="tx1"/>
                </a:solidFill>
                <a:effectLst/>
                <a:latin typeface="Times New Roman" pitchFamily="18" charset="0"/>
                <a:ea typeface="+mn-ea"/>
                <a:cs typeface="+mn-cs"/>
              </a:rPr>
              <a:t>How can</a:t>
            </a:r>
            <a:r>
              <a:rPr lang="en-US" sz="1200" b="0" i="0" kern="1200" baseline="0" dirty="0">
                <a:solidFill>
                  <a:schemeClr val="tx1"/>
                </a:solidFill>
                <a:effectLst/>
                <a:latin typeface="Times New Roman" pitchFamily="18" charset="0"/>
                <a:ea typeface="+mn-ea"/>
                <a:cs typeface="+mn-cs"/>
              </a:rPr>
              <a:t> the use of a bulletin board </a:t>
            </a:r>
            <a:r>
              <a:rPr lang="en-US" sz="1200" b="0" i="0" kern="1200" dirty="0">
                <a:solidFill>
                  <a:schemeClr val="tx1"/>
                </a:solidFill>
                <a:effectLst/>
                <a:latin typeface="Times New Roman" pitchFamily="18" charset="0"/>
                <a:ea typeface="+mn-ea"/>
                <a:cs typeface="+mn-cs"/>
              </a:rPr>
              <a:t>relate to</a:t>
            </a:r>
            <a:r>
              <a:rPr lang="en-US" sz="1200" b="0" i="0" kern="1200" baseline="0" dirty="0">
                <a:solidFill>
                  <a:schemeClr val="tx1"/>
                </a:solidFill>
                <a:effectLst/>
                <a:latin typeface="Times New Roman" pitchFamily="18" charset="0"/>
                <a:ea typeface="+mn-ea"/>
                <a:cs typeface="+mn-cs"/>
              </a:rPr>
              <a:t> the </a:t>
            </a:r>
            <a:r>
              <a:rPr lang="en-US" sz="1200" b="0" i="0" kern="1200" dirty="0">
                <a:solidFill>
                  <a:schemeClr val="tx1"/>
                </a:solidFill>
                <a:effectLst/>
                <a:latin typeface="Times New Roman" pitchFamily="18" charset="0"/>
                <a:ea typeface="+mn-ea"/>
                <a:cs typeface="+mn-cs"/>
              </a:rPr>
              <a:t>principles and theories of human development to teaching and training situations?</a:t>
            </a:r>
          </a:p>
          <a:p>
            <a:endParaRPr lang="en-US" sz="1200" b="0" i="0" kern="1200" baseline="0" dirty="0">
              <a:solidFill>
                <a:schemeClr val="tx1"/>
              </a:solidFill>
              <a:effectLst/>
              <a:latin typeface="Times New Roman" pitchFamily="18" charset="0"/>
              <a:ea typeface="+mn-ea"/>
              <a:cs typeface="+mn-cs"/>
            </a:endParaRPr>
          </a:p>
          <a:p>
            <a:r>
              <a:rPr lang="en-US" sz="1200" b="0" i="0" kern="1200" baseline="0" dirty="0">
                <a:solidFill>
                  <a:schemeClr val="tx1"/>
                </a:solidFill>
                <a:effectLst/>
                <a:latin typeface="Times New Roman" pitchFamily="18" charset="0"/>
                <a:ea typeface="+mn-ea"/>
                <a:cs typeface="+mn-cs"/>
              </a:rPr>
              <a:t>A bulletin board can accomplish so much more than being a creative display of information.</a:t>
            </a:r>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location of the bulletin board is just as important as the content it contains. The board must be visible and easily seen from all angles of the classroom. The board does not need to be permanently attached to the classroom wall. Instead, there are many places in the classroom where a teacher can construct a bulletin board. Teachers can use the classroom door, the side of a tall file cabinet, a closet door, a tri-board, the front of the teacher’s desk, above or below the white board or simply on any wall of the classroom.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243312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47582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secret to creating an engaging bulletin board display that doubles as a teaching tool is to create a display that is simple, attractive, functional and appropriate.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4217254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a:t>
            </a:r>
            <a:r>
              <a:rPr lang="en-US" baseline="0" dirty="0"/>
              <a:t> the bulletin board simple – do not overcrowd the board with extra, unnecessary objects. Make sure the objects you place on the bulletin board have adequate white space surround them and that each component works together.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4147805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Children are instantly drawn to interesting, colorfully designed boards. Attractive boards that are visually appealing can engage student learners and prepare them for the upcoming lesson.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35003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Bulletin boards should be designed with a purpose in mind. Before creating a bulletin board, ask yourself the following questions: What purpose will my board serve? What do I want my students to learn or gain from it? How will I use it in the classroom?</a:t>
            </a:r>
          </a:p>
          <a:p>
            <a:endParaRPr lang="en-US" baseline="0" dirty="0"/>
          </a:p>
          <a:p>
            <a:r>
              <a:rPr lang="en-US" baseline="0" dirty="0"/>
              <a:t>Use durable materials that can be used again in the future. This will save you time and money in the future.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722533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Create boards that are age and content appropriate by paying close attention to the content placed on the board. Use the TEKs as a guide when determining what should and should not be placed on the board. This will help ensure that your board is geared toward the correct age and content.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995804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Teacher note: Stop the YouTube™ video at 3:41 minutes.</a:t>
            </a:r>
          </a:p>
          <a:p>
            <a:endParaRPr lang="en-US" baseline="0" dirty="0"/>
          </a:p>
          <a:p>
            <a:r>
              <a:rPr lang="en-US" baseline="0" dirty="0"/>
              <a:t>December Standards Based Bulletin Board Guide</a:t>
            </a:r>
          </a:p>
          <a:p>
            <a:r>
              <a:rPr lang="en-US" sz="1200" b="0" i="0" kern="1200" dirty="0">
                <a:solidFill>
                  <a:schemeClr val="tx1"/>
                </a:solidFill>
                <a:effectLst/>
                <a:latin typeface="Times New Roman" pitchFamily="18" charset="0"/>
                <a:ea typeface="+mn-ea"/>
                <a:cs typeface="+mn-cs"/>
              </a:rPr>
              <a:t>Ms. Daniel from www.msdanielsclassroom.edublogs.org shares her December Standards Based Bulletin Board display. She includes helpful tips and design ideas for creating monthly classroom bulletin board displays that are creative, easy to assemble, low (or no) cost, and demonstrate rigorous student learning.</a:t>
            </a:r>
            <a:endParaRPr lang="en-US" baseline="0" dirty="0"/>
          </a:p>
          <a:p>
            <a:r>
              <a:rPr lang="en-US" baseline="0" dirty="0"/>
              <a:t>http://youtu.be/vzeMWXWkZog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3465527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needs them?</a:t>
            </a:r>
          </a:p>
          <a:p>
            <a:r>
              <a:rPr lang="en-US" dirty="0"/>
              <a:t>What do they look like?</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1158586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a teacher, you need to pay attention to the way you communicate when presenting your bulletin board to your classroom. You communicate to your students in two ways – verbally and with body language. </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Use words and terms the students will be able to understand and that are on their grade level. Be sure to introduce the board and how the students can use it in the classroom. Give clear instructions on how to use the board if it is an interactive board. The use of visual aids will enhance your presentation. </a:t>
            </a:r>
          </a:p>
          <a:p>
            <a:r>
              <a:rPr lang="en-US" baseline="0" dirty="0"/>
              <a:t>Practice your presentation until you feel comfortable. </a:t>
            </a:r>
          </a:p>
          <a:p>
            <a:endParaRPr lang="en-US" baseline="0" dirty="0"/>
          </a:p>
          <a:p>
            <a:r>
              <a:rPr lang="en-US" baseline="0" dirty="0"/>
              <a:t>Be aware of your body language as you present the board to your students. You can engage the students by the use of facial expressions and your body language to covey certain meanings, thoughts and ideas.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402308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theory?</a:t>
            </a:r>
          </a:p>
          <a:p>
            <a:r>
              <a:rPr lang="en-US" dirty="0"/>
              <a:t>It</a:t>
            </a:r>
            <a:r>
              <a:rPr lang="en-US" baseline="0" dirty="0"/>
              <a:t> is a</a:t>
            </a:r>
            <a:r>
              <a:rPr lang="en-US" dirty="0"/>
              <a:t>n explanation or prediction about how something happens. For hundreds of years, people have tried to understand more about how people learn. They have developed theories based on research, observation</a:t>
            </a:r>
            <a:r>
              <a:rPr lang="en-US" baseline="0" dirty="0"/>
              <a:t> </a:t>
            </a:r>
            <a:r>
              <a:rPr lang="en-US" dirty="0"/>
              <a:t>and testing. However, the theories about learning are not facts.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076887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497040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3320833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4090296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2382970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246717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all important developments in children, but</a:t>
            </a:r>
            <a:r>
              <a:rPr lang="en-US" baseline="0" dirty="0"/>
              <a:t> for this lesson, we are going to focus on cognitive development.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355145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school-age child should</a:t>
            </a:r>
            <a:r>
              <a:rPr lang="en-US" baseline="0" dirty="0"/>
              <a:t> know at least 13,000 words and be able to write simple sentences to short stories.</a:t>
            </a:r>
            <a:endParaRPr lang="en-US" dirty="0"/>
          </a:p>
          <a:p>
            <a:endParaRPr lang="en-US" dirty="0"/>
          </a:p>
          <a:p>
            <a:r>
              <a:rPr lang="en-US" dirty="0"/>
              <a:t>How can the use of a bulletin board</a:t>
            </a:r>
            <a:r>
              <a:rPr lang="en-US" baseline="0" dirty="0"/>
              <a:t> promote cognitive development?</a:t>
            </a:r>
          </a:p>
          <a:p>
            <a:endParaRPr lang="en-US" baseline="0" dirty="0"/>
          </a:p>
          <a:p>
            <a:r>
              <a:rPr lang="en-US" baseline="0" dirty="0"/>
              <a:t>Can you describe a bulletin board you have seen recently that promoted cognitive development?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5618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theorists believe that children are active learners and they seek knowledge. They problem-solve and interact with the world around them and with other people. </a:t>
            </a:r>
          </a:p>
          <a:p>
            <a:endParaRPr lang="en-US" dirty="0"/>
          </a:p>
          <a:p>
            <a:pPr marL="0" indent="0">
              <a:buFont typeface="Arial" panose="020B0604020202020204" pitchFamily="34" charset="0"/>
              <a:buNone/>
            </a:pPr>
            <a:r>
              <a:rPr lang="en-US" dirty="0"/>
              <a:t>Gardner’s Theory - Gardner said there are many types of learning and every child learns differently. Teachers and caregivers can foster learning by providing children with a </a:t>
            </a:r>
          </a:p>
          <a:p>
            <a:pPr marL="0" indent="0">
              <a:buFont typeface="Arial" panose="020B0604020202020204" pitchFamily="34" charset="0"/>
              <a:buNone/>
            </a:pPr>
            <a:r>
              <a:rPr lang="en-US" dirty="0"/>
              <a:t>variety of activities to develop their intelligences.</a:t>
            </a:r>
          </a:p>
          <a:p>
            <a:pPr marL="171450" indent="-171450">
              <a:buFont typeface="Arial" panose="020B0604020202020204" pitchFamily="34" charset="0"/>
              <a:buChar char="•"/>
            </a:pPr>
            <a:r>
              <a:rPr lang="en-US" dirty="0"/>
              <a:t>Introduced multiple intelligences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Montessori’s Theory - She believed children should be given the tools to create their own learning experiences. </a:t>
            </a:r>
          </a:p>
          <a:p>
            <a:pPr marL="171450" indent="-171450">
              <a:buFont typeface="Arial" panose="020B0604020202020204" pitchFamily="34" charset="0"/>
              <a:buChar char="•"/>
            </a:pPr>
            <a:r>
              <a:rPr lang="en-US" dirty="0"/>
              <a:t>Child-centered learning</a:t>
            </a:r>
          </a:p>
          <a:p>
            <a:pPr marL="0" indent="0">
              <a:buFont typeface="Arial" panose="020B0604020202020204" pitchFamily="34" charset="0"/>
              <a:buNone/>
            </a:pPr>
            <a:endParaRPr lang="en-US" dirty="0"/>
          </a:p>
          <a:p>
            <a:r>
              <a:rPr lang="en-US" dirty="0"/>
              <a:t>Piaget’s Theory - He said that during the third stage of development (concrete operations) that children were capable of thinking more logically.</a:t>
            </a:r>
          </a:p>
          <a:p>
            <a:pPr marL="171450" indent="-171450">
              <a:buFont typeface="Arial" panose="020B0604020202020204" pitchFamily="34" charset="0"/>
              <a:buChar char="•"/>
            </a:pPr>
            <a:r>
              <a:rPr lang="en-US" dirty="0"/>
              <a:t>Concrete Operations Period</a:t>
            </a:r>
          </a:p>
          <a:p>
            <a:pPr marL="171450" indent="-171450">
              <a:buFont typeface="Arial" panose="020B0604020202020204" pitchFamily="34" charset="0"/>
              <a:buChar char="•"/>
            </a:pPr>
            <a:r>
              <a:rPr lang="en-US" dirty="0"/>
              <a:t>Group objects by shape, color or size</a:t>
            </a:r>
          </a:p>
          <a:p>
            <a:pPr marL="171450" indent="-171450">
              <a:buFont typeface="Arial" panose="020B0604020202020204" pitchFamily="34" charset="0"/>
              <a:buChar char="•"/>
            </a:pPr>
            <a:r>
              <a:rPr lang="en-US" dirty="0"/>
              <a:t>Arrange objects by size such as small to large or large to small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Vygotsky’s Theory - Educators should provide children with as many experiences as possible to increase their learning opportunities. </a:t>
            </a:r>
          </a:p>
          <a:p>
            <a:pPr marL="171450" indent="-171450">
              <a:buFont typeface="Arial" panose="020B0604020202020204" pitchFamily="34" charset="0"/>
              <a:buChar char="•"/>
            </a:pPr>
            <a:r>
              <a:rPr lang="en-US" dirty="0"/>
              <a:t>Increased social interactions = learning</a:t>
            </a:r>
          </a:p>
          <a:p>
            <a:pPr marL="171450" indent="-171450">
              <a:buFont typeface="Arial" panose="020B0604020202020204" pitchFamily="34" charset="0"/>
              <a:buChar char="•"/>
            </a:pPr>
            <a:r>
              <a:rPr lang="en-US" dirty="0"/>
              <a:t>Group activities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57515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you know students who are really good in math. Others may do best in science or art or music. That is the basis of this theory. Each person has many intelligences. </a:t>
            </a:r>
          </a:p>
          <a:p>
            <a:endParaRPr lang="en-US" dirty="0"/>
          </a:p>
          <a:p>
            <a:r>
              <a:rPr lang="en-US" dirty="0"/>
              <a:t>Video: </a:t>
            </a:r>
          </a:p>
          <a:p>
            <a:r>
              <a:rPr lang="en-US" dirty="0" err="1"/>
              <a:t>Smartville</a:t>
            </a:r>
            <a:r>
              <a:rPr lang="en-US" dirty="0"/>
              <a:t> is the </a:t>
            </a:r>
            <a:r>
              <a:rPr lang="en-US" dirty="0" err="1"/>
              <a:t>Enota</a:t>
            </a:r>
            <a:r>
              <a:rPr lang="en-US" dirty="0"/>
              <a:t> Multiple Intelligences Academy, a charter elementary school, in Gainesville, Georgia. The nickname embodies the schoolwide philosophy: At </a:t>
            </a:r>
            <a:r>
              <a:rPr lang="en-US" dirty="0" err="1"/>
              <a:t>Enota</a:t>
            </a:r>
            <a:r>
              <a:rPr lang="en-US" dirty="0"/>
              <a:t>, the theory that everyone possesses unique talents and aptitudes isn't just accepted and celebrated, it's an integral part of school culture. Kid-friendly labels for Howard Gardner's eight intelligences -- punchy interpretations like "word smart," "body smart," or "nature smart" -- pervade the school, appearing in hallway signs and classroom conversations. The real-world activities afforded by the school's village persona, staff members say, allow students to explore and express the multiple ways of being smart. </a:t>
            </a:r>
          </a:p>
          <a:p>
            <a:endParaRPr lang="en-US" dirty="0"/>
          </a:p>
          <a:p>
            <a:r>
              <a:rPr lang="en-US" dirty="0"/>
              <a:t>Multiple Intelligences</a:t>
            </a:r>
          </a:p>
          <a:p>
            <a:r>
              <a:rPr lang="en-US" dirty="0"/>
              <a:t>Thrive in </a:t>
            </a:r>
            <a:r>
              <a:rPr lang="en-US" dirty="0" err="1"/>
              <a:t>Smartville</a:t>
            </a:r>
            <a:r>
              <a:rPr lang="en-US" dirty="0"/>
              <a:t> at the </a:t>
            </a:r>
            <a:r>
              <a:rPr lang="en-US" dirty="0" err="1"/>
              <a:t>Enota</a:t>
            </a:r>
            <a:r>
              <a:rPr lang="en-US" dirty="0"/>
              <a:t> Multiple Intelligences Academy, in Gainesville, Georgia, students know exactly how they are smart.</a:t>
            </a:r>
          </a:p>
          <a:p>
            <a:r>
              <a:rPr lang="en-US" dirty="0"/>
              <a:t>http://www.edutopia.org/multiple-intelligences-immersion-enota-video</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54759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be creating</a:t>
            </a:r>
            <a:r>
              <a:rPr lang="en-US" baseline="0" dirty="0"/>
              <a:t> a bulletin board and incorporating TEKS on your board and lesson.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18202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what the TEKs and students expectations are.</a:t>
            </a:r>
          </a:p>
          <a:p>
            <a:endParaRPr lang="en-US" baseline="0" dirty="0"/>
          </a:p>
          <a:p>
            <a:r>
              <a:rPr lang="en-US" baseline="0" dirty="0"/>
              <a:t>TEKS are broad statements describing what students should know and be able to do for each particular grade level.</a:t>
            </a:r>
          </a:p>
          <a:p>
            <a:r>
              <a:rPr lang="en-US" baseline="0" dirty="0"/>
              <a:t>Students expectations describe what students should know and be able to do to demonstrate proficiency in the objective.</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683989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tea.state.tx.us/index2.aspx?id=6148"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OhryLSx1DBw"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youtu.be/vzeMWXWkZo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pinterest.com/erinklein/bulletin-board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edutopia.org/multiple-intelligences-immersion-enota-video"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Posting On Your Wall: More than Just Facebook</a:t>
            </a:r>
          </a:p>
        </p:txBody>
      </p:sp>
      <p:sp>
        <p:nvSpPr>
          <p:cNvPr id="2" name="Rectangle 1">
            <a:extLst>
              <a:ext uri="{FF2B5EF4-FFF2-40B4-BE49-F238E27FC236}">
                <a16:creationId xmlns:a16="http://schemas.microsoft.com/office/drawing/2014/main" id="{B34F9A01-9A90-492E-8D52-4417163DBE9A}"/>
              </a:ext>
            </a:extLst>
          </p:cNvPr>
          <p:cNvSpPr/>
          <p:nvPr/>
        </p:nvSpPr>
        <p:spPr>
          <a:xfrm>
            <a:off x="4525346" y="4036814"/>
            <a:ext cx="6625660" cy="769441"/>
          </a:xfrm>
          <a:prstGeom prst="rect">
            <a:avLst/>
          </a:prstGeom>
        </p:spPr>
        <p:txBody>
          <a:bodyPr wrap="none">
            <a:spAutoFit/>
          </a:bodyPr>
          <a:lstStyle/>
          <a:p>
            <a:r>
              <a:rPr lang="en-US" sz="4400" dirty="0">
                <a:solidFill>
                  <a:schemeClr val="accent2">
                    <a:lumMod val="60000"/>
                    <a:lumOff val="40000"/>
                  </a:schemeClr>
                </a:solidFill>
                <a:latin typeface="Open Sans"/>
              </a:rPr>
              <a:t>Classroom Bulletin Boards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35834"/>
            <a:ext cx="10059452" cy="876300"/>
          </a:xfrm>
        </p:spPr>
        <p:txBody>
          <a:bodyPr/>
          <a:lstStyle/>
          <a:p>
            <a:r>
              <a:rPr lang="en-US" dirty="0"/>
              <a:t>TEXAS ESSENTIAL KNOWLEDGE AND SKILLS (TEKS) for Elementary Grades</a:t>
            </a:r>
          </a:p>
        </p:txBody>
      </p:sp>
      <p:pic>
        <p:nvPicPr>
          <p:cNvPr id="4" name="Picture 3">
            <a:extLst>
              <a:ext uri="{FF2B5EF4-FFF2-40B4-BE49-F238E27FC236}">
                <a16:creationId xmlns:a16="http://schemas.microsoft.com/office/drawing/2014/main" id="{39566D06-46EB-4BFE-BB2B-4EE807413B05}"/>
              </a:ext>
            </a:extLst>
          </p:cNvPr>
          <p:cNvPicPr>
            <a:picLocks noChangeAspect="1"/>
          </p:cNvPicPr>
          <p:nvPr/>
        </p:nvPicPr>
        <p:blipFill>
          <a:blip r:embed="rId3"/>
          <a:stretch>
            <a:fillRect/>
          </a:stretch>
        </p:blipFill>
        <p:spPr>
          <a:xfrm>
            <a:off x="3025465" y="1778778"/>
            <a:ext cx="6172199" cy="4629150"/>
          </a:xfrm>
          <a:prstGeom prst="rect">
            <a:avLst/>
          </a:prstGeom>
        </p:spPr>
      </p:pic>
    </p:spTree>
    <p:extLst>
      <p:ext uri="{BB962C8B-B14F-4D97-AF65-F5344CB8AC3E}">
        <p14:creationId xmlns:p14="http://schemas.microsoft.com/office/powerpoint/2010/main" val="18750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78704"/>
            <a:ext cx="10059452" cy="876300"/>
          </a:xfrm>
        </p:spPr>
        <p:txBody>
          <a:bodyPr/>
          <a:lstStyle/>
          <a:p>
            <a:r>
              <a:rPr lang="en-US" dirty="0"/>
              <a:t>TEXAS ESSENTIAL KNOWLEDGE AND SKILLS (TEKS) for All Grades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25099" y="2123682"/>
            <a:ext cx="10741802" cy="4734318"/>
          </a:xfrm>
        </p:spPr>
        <p:txBody>
          <a:bodyPr/>
          <a:lstStyle/>
          <a:p>
            <a:pPr lvl="1"/>
            <a:r>
              <a:rPr lang="en-US" dirty="0">
                <a:hlinkClick r:id="rId3"/>
              </a:rPr>
              <a:t>Texas Essential Knowledge and Skills by Grade Level </a:t>
            </a:r>
            <a:br>
              <a:rPr lang="en-US" dirty="0"/>
            </a:br>
            <a:r>
              <a:rPr lang="en-US" sz="2400" dirty="0"/>
              <a:t>(click on link)</a:t>
            </a:r>
          </a:p>
          <a:p>
            <a:pPr lvl="0" algn="ctr"/>
            <a:endParaRPr lang="en-US" dirty="0"/>
          </a:p>
          <a:p>
            <a:endParaRPr lang="en-US" dirty="0"/>
          </a:p>
        </p:txBody>
      </p:sp>
      <p:pic>
        <p:nvPicPr>
          <p:cNvPr id="4" name="Picture 3">
            <a:extLst>
              <a:ext uri="{FF2B5EF4-FFF2-40B4-BE49-F238E27FC236}">
                <a16:creationId xmlns:a16="http://schemas.microsoft.com/office/drawing/2014/main" id="{837FD427-DBBA-4323-BF1D-89C04D26C7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3474" y="3374200"/>
            <a:ext cx="2776182" cy="2780538"/>
          </a:xfrm>
          <a:prstGeom prst="rect">
            <a:avLst/>
          </a:prstGeom>
        </p:spPr>
      </p:pic>
    </p:spTree>
    <p:extLst>
      <p:ext uri="{BB962C8B-B14F-4D97-AF65-F5344CB8AC3E}">
        <p14:creationId xmlns:p14="http://schemas.microsoft.com/office/powerpoint/2010/main" val="121918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the purpose of a bulletin board?</a:t>
            </a:r>
          </a:p>
        </p:txBody>
      </p:sp>
    </p:spTree>
    <p:extLst>
      <p:ext uri="{BB962C8B-B14F-4D97-AF65-F5344CB8AC3E}">
        <p14:creationId xmlns:p14="http://schemas.microsoft.com/office/powerpoint/2010/main" val="358308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Convey information</a:t>
            </a:r>
          </a:p>
          <a:p>
            <a:pPr lvl="1"/>
            <a:r>
              <a:rPr lang="en-US" dirty="0"/>
              <a:t>Curriculum overview</a:t>
            </a:r>
          </a:p>
          <a:p>
            <a:pPr lvl="1"/>
            <a:r>
              <a:rPr lang="en-US" dirty="0"/>
              <a:t>Displays of student work</a:t>
            </a:r>
          </a:p>
          <a:p>
            <a:pPr lvl="1"/>
            <a:r>
              <a:rPr lang="en-US" dirty="0"/>
              <a:t>Make learning visible</a:t>
            </a:r>
          </a:p>
        </p:txBody>
      </p:sp>
      <p:pic>
        <p:nvPicPr>
          <p:cNvPr id="4" name="Picture 3">
            <a:extLst>
              <a:ext uri="{FF2B5EF4-FFF2-40B4-BE49-F238E27FC236}">
                <a16:creationId xmlns:a16="http://schemas.microsoft.com/office/drawing/2014/main" id="{5A7FF997-1811-44D9-9F7F-ABA2E18938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315" y="2976562"/>
            <a:ext cx="2413169" cy="2919743"/>
          </a:xfrm>
          <a:prstGeom prst="rect">
            <a:avLst/>
          </a:prstGeom>
        </p:spPr>
      </p:pic>
    </p:spTree>
    <p:extLst>
      <p:ext uri="{BB962C8B-B14F-4D97-AF65-F5344CB8AC3E}">
        <p14:creationId xmlns:p14="http://schemas.microsoft.com/office/powerpoint/2010/main" val="230526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Bulletin Boards</a:t>
            </a:r>
          </a:p>
        </p:txBody>
      </p:sp>
    </p:spTree>
    <p:extLst>
      <p:ext uri="{BB962C8B-B14F-4D97-AF65-F5344CB8AC3E}">
        <p14:creationId xmlns:p14="http://schemas.microsoft.com/office/powerpoint/2010/main" val="4143400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Bulletin Boards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Display</a:t>
            </a:r>
          </a:p>
          <a:p>
            <a:pPr lvl="1"/>
            <a:r>
              <a:rPr lang="en-US" dirty="0"/>
              <a:t>Informational</a:t>
            </a:r>
          </a:p>
          <a:p>
            <a:pPr lvl="1"/>
            <a:r>
              <a:rPr lang="en-US" dirty="0"/>
              <a:t>Interactive</a:t>
            </a:r>
          </a:p>
        </p:txBody>
      </p:sp>
      <p:pic>
        <p:nvPicPr>
          <p:cNvPr id="4" name="Picture 3">
            <a:extLst>
              <a:ext uri="{FF2B5EF4-FFF2-40B4-BE49-F238E27FC236}">
                <a16:creationId xmlns:a16="http://schemas.microsoft.com/office/drawing/2014/main" id="{5776E26E-FBCA-445F-A6A6-3C792D67D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163" y="2248891"/>
            <a:ext cx="2328763" cy="3188689"/>
          </a:xfrm>
          <a:prstGeom prst="rect">
            <a:avLst/>
          </a:prstGeom>
        </p:spPr>
      </p:pic>
    </p:spTree>
    <p:extLst>
      <p:ext uri="{BB962C8B-B14F-4D97-AF65-F5344CB8AC3E}">
        <p14:creationId xmlns:p14="http://schemas.microsoft.com/office/powerpoint/2010/main" val="235044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Display Bulletin Board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Student work</a:t>
            </a:r>
          </a:p>
          <a:p>
            <a:pPr lvl="2"/>
            <a:r>
              <a:rPr lang="en-US" sz="2400" dirty="0"/>
              <a:t>Show what is learned</a:t>
            </a:r>
          </a:p>
          <a:p>
            <a:pPr lvl="2"/>
            <a:r>
              <a:rPr lang="en-US" sz="2400" dirty="0"/>
              <a:t>Does not require a lot of planning</a:t>
            </a:r>
          </a:p>
          <a:p>
            <a:pPr lvl="2"/>
            <a:r>
              <a:rPr lang="en-US" sz="2400" dirty="0"/>
              <a:t>Requires frequent updating</a:t>
            </a:r>
          </a:p>
        </p:txBody>
      </p:sp>
      <p:pic>
        <p:nvPicPr>
          <p:cNvPr id="4" name="Picture 3">
            <a:extLst>
              <a:ext uri="{FF2B5EF4-FFF2-40B4-BE49-F238E27FC236}">
                <a16:creationId xmlns:a16="http://schemas.microsoft.com/office/drawing/2014/main" id="{6DF10F8D-6247-40C0-A9F1-F8475AD16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250" y="3787579"/>
            <a:ext cx="2095500" cy="2095500"/>
          </a:xfrm>
          <a:prstGeom prst="rect">
            <a:avLst/>
          </a:prstGeom>
        </p:spPr>
      </p:pic>
    </p:spTree>
    <p:extLst>
      <p:ext uri="{BB962C8B-B14F-4D97-AF65-F5344CB8AC3E}">
        <p14:creationId xmlns:p14="http://schemas.microsoft.com/office/powerpoint/2010/main" val="43219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Informational Bulletin Boards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Reinforce skills</a:t>
            </a:r>
          </a:p>
          <a:p>
            <a:pPr lvl="1"/>
            <a:r>
              <a:rPr lang="en-US" dirty="0"/>
              <a:t>Place emphasis on items of importance</a:t>
            </a:r>
          </a:p>
        </p:txBody>
      </p:sp>
      <p:pic>
        <p:nvPicPr>
          <p:cNvPr id="4" name="Picture 3">
            <a:extLst>
              <a:ext uri="{FF2B5EF4-FFF2-40B4-BE49-F238E27FC236}">
                <a16:creationId xmlns:a16="http://schemas.microsoft.com/office/drawing/2014/main" id="{3507F81A-C78E-46FF-BEC8-DDEF900E8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468" y="3087227"/>
            <a:ext cx="3962400" cy="2641600"/>
          </a:xfrm>
          <a:prstGeom prst="rect">
            <a:avLst/>
          </a:prstGeom>
        </p:spPr>
      </p:pic>
    </p:spTree>
    <p:extLst>
      <p:ext uri="{BB962C8B-B14F-4D97-AF65-F5344CB8AC3E}">
        <p14:creationId xmlns:p14="http://schemas.microsoft.com/office/powerpoint/2010/main" val="355759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407209"/>
            <a:ext cx="10059452" cy="876300"/>
          </a:xfrm>
        </p:spPr>
        <p:txBody>
          <a:bodyPr/>
          <a:lstStyle/>
          <a:p>
            <a:r>
              <a:rPr lang="en-US" dirty="0"/>
              <a:t>Interactive Bulletin Boards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Interactive</a:t>
            </a:r>
          </a:p>
          <a:p>
            <a:pPr lvl="2"/>
            <a:r>
              <a:rPr lang="en-US" sz="2400" dirty="0"/>
              <a:t>Manipulatives</a:t>
            </a:r>
          </a:p>
          <a:p>
            <a:pPr lvl="2"/>
            <a:r>
              <a:rPr lang="en-US" sz="2400" dirty="0"/>
              <a:t>Give clear, specific instructions</a:t>
            </a:r>
          </a:p>
        </p:txBody>
      </p:sp>
      <p:pic>
        <p:nvPicPr>
          <p:cNvPr id="4" name="Picture 3">
            <a:extLst>
              <a:ext uri="{FF2B5EF4-FFF2-40B4-BE49-F238E27FC236}">
                <a16:creationId xmlns:a16="http://schemas.microsoft.com/office/drawing/2014/main" id="{85051F3B-A804-4ADC-9E3C-8F6582200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524" y="3561583"/>
            <a:ext cx="1666951" cy="2458217"/>
          </a:xfrm>
          <a:prstGeom prst="rect">
            <a:avLst/>
          </a:prstGeom>
        </p:spPr>
      </p:pic>
    </p:spTree>
    <p:extLst>
      <p:ext uri="{BB962C8B-B14F-4D97-AF65-F5344CB8AC3E}">
        <p14:creationId xmlns:p14="http://schemas.microsoft.com/office/powerpoint/2010/main" val="44242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Bulletin Board Ideas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Getting Creative with Bulletin Boards</a:t>
            </a:r>
            <a:br>
              <a:rPr lang="en-US" dirty="0"/>
            </a:br>
            <a:r>
              <a:rPr lang="en-US" sz="2400" dirty="0"/>
              <a:t>(click on link)</a:t>
            </a:r>
          </a:p>
          <a:p>
            <a:pPr lvl="1"/>
            <a:endParaRPr lang="en-US" dirty="0"/>
          </a:p>
          <a:p>
            <a:endParaRPr lang="en-US" dirty="0"/>
          </a:p>
        </p:txBody>
      </p:sp>
    </p:spTree>
    <p:extLst>
      <p:ext uri="{BB962C8B-B14F-4D97-AF65-F5344CB8AC3E}">
        <p14:creationId xmlns:p14="http://schemas.microsoft.com/office/powerpoint/2010/main" val="45864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Locations of Bulletin Boards</a:t>
            </a:r>
          </a:p>
        </p:txBody>
      </p:sp>
    </p:spTree>
    <p:extLst>
      <p:ext uri="{BB962C8B-B14F-4D97-AF65-F5344CB8AC3E}">
        <p14:creationId xmlns:p14="http://schemas.microsoft.com/office/powerpoint/2010/main" val="382857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Locations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Classroom door</a:t>
            </a:r>
          </a:p>
          <a:p>
            <a:pPr lvl="1"/>
            <a:r>
              <a:rPr lang="en-US" dirty="0"/>
              <a:t>Side of a tall file cabinet</a:t>
            </a:r>
          </a:p>
          <a:p>
            <a:pPr lvl="1"/>
            <a:r>
              <a:rPr lang="en-US" dirty="0"/>
              <a:t>Closet door</a:t>
            </a:r>
          </a:p>
          <a:p>
            <a:pPr lvl="1"/>
            <a:r>
              <a:rPr lang="en-US" dirty="0"/>
              <a:t>Tri-board</a:t>
            </a:r>
          </a:p>
          <a:p>
            <a:pPr lvl="1"/>
            <a:r>
              <a:rPr lang="en-US" dirty="0"/>
              <a:t>Front of the teacher’s desk</a:t>
            </a:r>
          </a:p>
          <a:p>
            <a:pPr lvl="1"/>
            <a:r>
              <a:rPr lang="en-US" dirty="0"/>
              <a:t>Above/below the white board</a:t>
            </a:r>
          </a:p>
          <a:p>
            <a:pPr lvl="1"/>
            <a:r>
              <a:rPr lang="en-US" dirty="0"/>
              <a:t>On the wall</a:t>
            </a:r>
          </a:p>
        </p:txBody>
      </p:sp>
    </p:spTree>
    <p:extLst>
      <p:ext uri="{BB962C8B-B14F-4D97-AF65-F5344CB8AC3E}">
        <p14:creationId xmlns:p14="http://schemas.microsoft.com/office/powerpoint/2010/main" val="790534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407209"/>
            <a:ext cx="10059452" cy="876300"/>
          </a:xfrm>
        </p:spPr>
        <p:txBody>
          <a:bodyPr/>
          <a:lstStyle/>
          <a:p>
            <a:r>
              <a:rPr lang="en-US" dirty="0"/>
              <a:t>Creating Engaging Bulletin Boards</a:t>
            </a:r>
          </a:p>
        </p:txBody>
      </p:sp>
    </p:spTree>
    <p:extLst>
      <p:ext uri="{BB962C8B-B14F-4D97-AF65-F5344CB8AC3E}">
        <p14:creationId xmlns:p14="http://schemas.microsoft.com/office/powerpoint/2010/main" val="386751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Bulletin Board Displays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Simple</a:t>
            </a:r>
          </a:p>
          <a:p>
            <a:pPr lvl="1"/>
            <a:r>
              <a:rPr lang="en-US" dirty="0"/>
              <a:t>Attractive</a:t>
            </a:r>
          </a:p>
          <a:p>
            <a:pPr lvl="1"/>
            <a:r>
              <a:rPr lang="en-US" dirty="0"/>
              <a:t>Functional </a:t>
            </a:r>
          </a:p>
          <a:p>
            <a:pPr lvl="1"/>
            <a:r>
              <a:rPr lang="en-US" dirty="0"/>
              <a:t>Appropriate</a:t>
            </a:r>
          </a:p>
        </p:txBody>
      </p:sp>
      <p:pic>
        <p:nvPicPr>
          <p:cNvPr id="4" name="Picture 3">
            <a:extLst>
              <a:ext uri="{FF2B5EF4-FFF2-40B4-BE49-F238E27FC236}">
                <a16:creationId xmlns:a16="http://schemas.microsoft.com/office/drawing/2014/main" id="{A29E65D8-0C93-4D4E-89CD-D654F1DD1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7613" y="2909888"/>
            <a:ext cx="3105939" cy="2802154"/>
          </a:xfrm>
          <a:prstGeom prst="rect">
            <a:avLst/>
          </a:prstGeom>
        </p:spPr>
      </p:pic>
    </p:spTree>
    <p:extLst>
      <p:ext uri="{BB962C8B-B14F-4D97-AF65-F5344CB8AC3E}">
        <p14:creationId xmlns:p14="http://schemas.microsoft.com/office/powerpoint/2010/main" val="357016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Simplicity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“That's been one of my mantras - focus and simplicity. Simple can be harder than complex: You have to work hard to get your thinking clean to make it simple. But it's worth it in the end because once you get there, you can move mountains.” </a:t>
            </a:r>
            <a:br>
              <a:rPr lang="en-US" dirty="0"/>
            </a:br>
            <a:r>
              <a:rPr lang="en-US" dirty="0"/>
              <a:t>~ Steve Jobs</a:t>
            </a:r>
          </a:p>
        </p:txBody>
      </p:sp>
    </p:spTree>
    <p:extLst>
      <p:ext uri="{BB962C8B-B14F-4D97-AF65-F5344CB8AC3E}">
        <p14:creationId xmlns:p14="http://schemas.microsoft.com/office/powerpoint/2010/main" val="50269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Attractiveness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Colorful</a:t>
            </a:r>
          </a:p>
          <a:p>
            <a:pPr lvl="1"/>
            <a:r>
              <a:rPr lang="en-US" dirty="0"/>
              <a:t>Interesting</a:t>
            </a:r>
          </a:p>
          <a:p>
            <a:pPr lvl="1"/>
            <a:r>
              <a:rPr lang="en-US" dirty="0"/>
              <a:t>Engaging</a:t>
            </a:r>
          </a:p>
          <a:p>
            <a:pPr lvl="1"/>
            <a:r>
              <a:rPr lang="en-US" dirty="0"/>
              <a:t>Visually appealing</a:t>
            </a:r>
          </a:p>
        </p:txBody>
      </p:sp>
      <p:pic>
        <p:nvPicPr>
          <p:cNvPr id="4" name="Picture 3">
            <a:extLst>
              <a:ext uri="{FF2B5EF4-FFF2-40B4-BE49-F238E27FC236}">
                <a16:creationId xmlns:a16="http://schemas.microsoft.com/office/drawing/2014/main" id="{D0DFE59D-0FAD-4224-A4FB-3F43DE327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308" y="3416301"/>
            <a:ext cx="3143369" cy="2738437"/>
          </a:xfrm>
          <a:prstGeom prst="rect">
            <a:avLst/>
          </a:prstGeom>
        </p:spPr>
      </p:pic>
    </p:spTree>
    <p:extLst>
      <p:ext uri="{BB962C8B-B14F-4D97-AF65-F5344CB8AC3E}">
        <p14:creationId xmlns:p14="http://schemas.microsoft.com/office/powerpoint/2010/main" val="3707927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Functionality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Purpose</a:t>
            </a:r>
          </a:p>
          <a:p>
            <a:pPr lvl="1"/>
            <a:r>
              <a:rPr lang="en-US" dirty="0"/>
              <a:t>Durability</a:t>
            </a:r>
          </a:p>
          <a:p>
            <a:pPr lvl="1"/>
            <a:endParaRPr lang="en-US" dirty="0"/>
          </a:p>
        </p:txBody>
      </p:sp>
      <p:pic>
        <p:nvPicPr>
          <p:cNvPr id="4" name="Picture 3">
            <a:extLst>
              <a:ext uri="{FF2B5EF4-FFF2-40B4-BE49-F238E27FC236}">
                <a16:creationId xmlns:a16="http://schemas.microsoft.com/office/drawing/2014/main" id="{660E094C-CA29-465F-9B97-1831F7502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338" y="2903934"/>
            <a:ext cx="4343578" cy="2897981"/>
          </a:xfrm>
          <a:prstGeom prst="rect">
            <a:avLst/>
          </a:prstGeom>
        </p:spPr>
      </p:pic>
    </p:spTree>
    <p:extLst>
      <p:ext uri="{BB962C8B-B14F-4D97-AF65-F5344CB8AC3E}">
        <p14:creationId xmlns:p14="http://schemas.microsoft.com/office/powerpoint/2010/main" val="863895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Appropriateness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Age</a:t>
            </a:r>
          </a:p>
          <a:p>
            <a:pPr lvl="1"/>
            <a:r>
              <a:rPr lang="en-US" dirty="0"/>
              <a:t>Content</a:t>
            </a:r>
          </a:p>
        </p:txBody>
      </p:sp>
      <p:pic>
        <p:nvPicPr>
          <p:cNvPr id="4" name="Picture 3">
            <a:extLst>
              <a:ext uri="{FF2B5EF4-FFF2-40B4-BE49-F238E27FC236}">
                <a16:creationId xmlns:a16="http://schemas.microsoft.com/office/drawing/2014/main" id="{60333596-20CD-4FC8-ACEF-C89789652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620962"/>
            <a:ext cx="4724400" cy="3149600"/>
          </a:xfrm>
          <a:prstGeom prst="rect">
            <a:avLst/>
          </a:prstGeom>
        </p:spPr>
      </p:pic>
    </p:spTree>
    <p:extLst>
      <p:ext uri="{BB962C8B-B14F-4D97-AF65-F5344CB8AC3E}">
        <p14:creationId xmlns:p14="http://schemas.microsoft.com/office/powerpoint/2010/main" val="2732316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Creating a Bulletin Board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December Bulletin Board Idea</a:t>
            </a:r>
            <a:br>
              <a:rPr lang="en-US" sz="2800" dirty="0"/>
            </a:br>
            <a:r>
              <a:rPr lang="en-US" sz="2400" dirty="0"/>
              <a:t>(click on link)</a:t>
            </a:r>
          </a:p>
          <a:p>
            <a:pPr lvl="1"/>
            <a:endParaRPr lang="en-US" dirty="0"/>
          </a:p>
          <a:p>
            <a:endParaRPr lang="en-US" dirty="0"/>
          </a:p>
        </p:txBody>
      </p:sp>
    </p:spTree>
    <p:extLst>
      <p:ext uri="{BB962C8B-B14F-4D97-AF65-F5344CB8AC3E}">
        <p14:creationId xmlns:p14="http://schemas.microsoft.com/office/powerpoint/2010/main" val="123727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Presentation Skills (Delivery)</a:t>
            </a:r>
          </a:p>
        </p:txBody>
      </p:sp>
    </p:spTree>
    <p:extLst>
      <p:ext uri="{BB962C8B-B14F-4D97-AF65-F5344CB8AC3E}">
        <p14:creationId xmlns:p14="http://schemas.microsoft.com/office/powerpoint/2010/main" val="24067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982270"/>
            <a:ext cx="10059452" cy="876300"/>
          </a:xfrm>
        </p:spPr>
        <p:txBody>
          <a:bodyPr/>
          <a:lstStyle/>
          <a:p>
            <a:r>
              <a:rPr lang="en-US" dirty="0"/>
              <a:t>How can the use of bulletin boards promote development in children?</a:t>
            </a: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Verbal</a:t>
            </a:r>
          </a:p>
          <a:p>
            <a:pPr lvl="1"/>
            <a:r>
              <a:rPr lang="en-US" dirty="0"/>
              <a:t>Body language</a:t>
            </a:r>
          </a:p>
          <a:p>
            <a:pPr lvl="1"/>
            <a:r>
              <a:rPr lang="en-US" dirty="0"/>
              <a:t>Practice</a:t>
            </a:r>
          </a:p>
          <a:p>
            <a:pPr lvl="1"/>
            <a:r>
              <a:rPr lang="en-US" dirty="0"/>
              <a:t>Visual aids</a:t>
            </a:r>
          </a:p>
        </p:txBody>
      </p:sp>
      <p:pic>
        <p:nvPicPr>
          <p:cNvPr id="5" name="Picture 4">
            <a:extLst>
              <a:ext uri="{FF2B5EF4-FFF2-40B4-BE49-F238E27FC236}">
                <a16:creationId xmlns:a16="http://schemas.microsoft.com/office/drawing/2014/main" id="{C790BB6B-8339-4B4D-9FEA-A968FE697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292" y="2694723"/>
            <a:ext cx="2742857" cy="2742857"/>
          </a:xfrm>
          <a:prstGeom prst="rect">
            <a:avLst/>
          </a:prstGeom>
        </p:spPr>
      </p:pic>
    </p:spTree>
    <p:extLst>
      <p:ext uri="{BB962C8B-B14F-4D97-AF65-F5344CB8AC3E}">
        <p14:creationId xmlns:p14="http://schemas.microsoft.com/office/powerpoint/2010/main" val="3426092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80122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a:t>
            </a:r>
          </a:p>
          <a:p>
            <a:pPr lvl="1"/>
            <a:r>
              <a:rPr lang="en-US" sz="2000" dirty="0"/>
              <a:t>Books:</a:t>
            </a:r>
          </a:p>
          <a:p>
            <a:pPr lvl="2"/>
            <a:r>
              <a:rPr lang="en-US" sz="2000" dirty="0"/>
              <a:t>Early Childhood Education Today, Twelfth Edition by George S. Morrison</a:t>
            </a:r>
            <a:br>
              <a:rPr lang="en-US" sz="2000" dirty="0"/>
            </a:br>
            <a:r>
              <a:rPr lang="en-US" sz="2000" dirty="0"/>
              <a:t>This book is a great resource on early childhood education. It covers the foundation of education, programs and resources for children and families, educational needs of infants through the primary grades and the special needs of children and families.</a:t>
            </a:r>
          </a:p>
          <a:p>
            <a:pPr lvl="2"/>
            <a:r>
              <a:rPr lang="en-US" sz="2000" dirty="0"/>
              <a:t>Introduction To Teaching: Becoming A Professional. (Fifth ed.). by Don </a:t>
            </a:r>
            <a:r>
              <a:rPr lang="en-US" sz="2000" dirty="0" err="1"/>
              <a:t>Kauchak</a:t>
            </a:r>
            <a:r>
              <a:rPr lang="en-US" sz="2000" dirty="0"/>
              <a:t> &amp; Paul Eggen</a:t>
            </a:r>
            <a:br>
              <a:rPr lang="en-US" sz="2000" dirty="0"/>
            </a:br>
            <a:r>
              <a:rPr lang="en-US" sz="2000" dirty="0"/>
              <a:t>For any student going into the teaching profession, this is an excellent choice. It is an easy read for students on all levels. It covers the changing teaching profession, the foundations of education and how to become an effective teacher.</a:t>
            </a:r>
          </a:p>
          <a:p>
            <a:pPr lvl="1"/>
            <a:r>
              <a:rPr lang="en-US" sz="2000" dirty="0"/>
              <a:t>Textbook:</a:t>
            </a:r>
          </a:p>
          <a:p>
            <a:pPr lvl="2"/>
            <a:r>
              <a:rPr lang="en-US" sz="2000" dirty="0"/>
              <a:t>Brisbane, H. (2010). The developing child. Columbus, OH: Glencoe/McGraw-Hill.</a:t>
            </a:r>
          </a:p>
          <a:p>
            <a:pPr lvl="1"/>
            <a:endParaRPr lang="en-US" sz="2000" dirty="0"/>
          </a:p>
        </p:txBody>
      </p:sp>
    </p:spTree>
    <p:extLst>
      <p:ext uri="{BB962C8B-B14F-4D97-AF65-F5344CB8AC3E}">
        <p14:creationId xmlns:p14="http://schemas.microsoft.com/office/powerpoint/2010/main" val="1301159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Bulletin Boards and Other Displays</a:t>
            </a:r>
            <a:br>
              <a:rPr lang="en-US" sz="2000" dirty="0"/>
            </a:br>
            <a:r>
              <a:rPr lang="en-US" sz="2000" dirty="0"/>
              <a:t>The University of North Carolina at Chapel Hill outlines four ways to use bulletin boards as a teaching tool in the classroom: to reinforce instructional goals, to communicate essential information, to include and motivate students and to make the classroom a more appealing place.</a:t>
            </a:r>
            <a:br>
              <a:rPr lang="en-US" sz="2000" dirty="0"/>
            </a:br>
            <a:r>
              <a:rPr lang="en-US" sz="2000" dirty="0"/>
              <a:t>http://www.learnnc.org/lp/pages/733</a:t>
            </a:r>
          </a:p>
          <a:p>
            <a:pPr lvl="2"/>
            <a:r>
              <a:rPr lang="en-US" sz="2000" dirty="0"/>
              <a:t>Bulletin Boards That Make Learning Visible</a:t>
            </a:r>
            <a:br>
              <a:rPr lang="en-US" sz="2000" dirty="0"/>
            </a:br>
            <a:r>
              <a:rPr lang="en-US" sz="2000" dirty="0"/>
              <a:t>The Harvard Graduate School of Education describes how to create bulletin boards that teach.</a:t>
            </a:r>
            <a:br>
              <a:rPr lang="en-US" sz="2000" dirty="0"/>
            </a:br>
            <a:r>
              <a:rPr lang="en-US" sz="2000" dirty="0"/>
              <a:t>http://www.makinglearningvisibleresources.org/uploads/3/4/1/9/3419723/bulletin_boards_that_make_learning_visible.pdf</a:t>
            </a:r>
          </a:p>
          <a:p>
            <a:pPr lvl="2"/>
            <a:r>
              <a:rPr lang="en-US" sz="2000" dirty="0"/>
              <a:t>HealthyChildren.org</a:t>
            </a:r>
            <a:br>
              <a:rPr lang="en-US" sz="2000" dirty="0"/>
            </a:br>
            <a:r>
              <a:rPr lang="en-US" sz="2000" dirty="0" err="1"/>
              <a:t>Gradeschool</a:t>
            </a:r>
            <a:br>
              <a:rPr lang="en-US" sz="2000" dirty="0"/>
            </a:br>
            <a:r>
              <a:rPr lang="en-US" sz="2000" dirty="0"/>
              <a:t>This website contains information about developmental milestones for children of all ages.</a:t>
            </a:r>
            <a:br>
              <a:rPr lang="en-US" sz="2000" dirty="0"/>
            </a:br>
            <a:r>
              <a:rPr lang="en-US" sz="2000" dirty="0"/>
              <a:t>http://www.healthychildren.org/english/ages-stages/gradeschool/Pages/default.aspx</a:t>
            </a:r>
          </a:p>
          <a:p>
            <a:pPr lvl="1"/>
            <a:endParaRPr lang="en-US" sz="2000" dirty="0"/>
          </a:p>
        </p:txBody>
      </p:sp>
    </p:spTree>
    <p:extLst>
      <p:ext uri="{BB962C8B-B14F-4D97-AF65-F5344CB8AC3E}">
        <p14:creationId xmlns:p14="http://schemas.microsoft.com/office/powerpoint/2010/main" val="3257571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1451337" cy="4734318"/>
          </a:xfrm>
        </p:spPr>
        <p:txBody>
          <a:bodyPr/>
          <a:lstStyle/>
          <a:p>
            <a:pPr lvl="1"/>
            <a:r>
              <a:rPr lang="en-US" sz="2000" dirty="0"/>
              <a:t>Websites:</a:t>
            </a:r>
          </a:p>
          <a:p>
            <a:pPr lvl="2"/>
            <a:r>
              <a:rPr lang="en-US" sz="2000" dirty="0"/>
              <a:t>Interactive Bulletin Boards for Secondary School Mathematics</a:t>
            </a:r>
            <a:br>
              <a:rPr lang="en-US" sz="2000" dirty="0"/>
            </a:br>
            <a:r>
              <a:rPr lang="en-US" sz="2000" dirty="0"/>
              <a:t>Bulletin boards can be interactive learning tools in the mathematics classroom, and this website gives numerous examples of interactive math bulletin boards with how-to instructions for creating them. It also gives the instructional strategies that go with each board.</a:t>
            </a:r>
            <a:br>
              <a:rPr lang="en-US" sz="2000" dirty="0"/>
            </a:br>
            <a:r>
              <a:rPr lang="en-US" sz="2000" dirty="0"/>
              <a:t>http://faculty.kutztown.edu/schaeffe/bulletinboards/bbs.html</a:t>
            </a:r>
          </a:p>
          <a:p>
            <a:pPr lvl="2"/>
            <a:r>
              <a:rPr lang="en-US" sz="2000" dirty="0"/>
              <a:t>Pinterest</a:t>
            </a:r>
            <a:br>
              <a:rPr lang="en-US" sz="2000" dirty="0"/>
            </a:br>
            <a:r>
              <a:rPr lang="en-US" sz="2000" dirty="0"/>
              <a:t>A quick search on Pinterest will give you plenty of examples of bulletin boards in the classroom. </a:t>
            </a:r>
            <a:br>
              <a:rPr lang="en-US" sz="2000" dirty="0"/>
            </a:br>
            <a:r>
              <a:rPr lang="en-US" sz="2000" dirty="0">
                <a:hlinkClick r:id="rId3"/>
              </a:rPr>
              <a:t>https://www.pinterest.com/erinklein/bulletin-boards/</a:t>
            </a:r>
            <a:endParaRPr lang="en-US" sz="2000" dirty="0"/>
          </a:p>
          <a:p>
            <a:pPr lvl="2"/>
            <a:r>
              <a:rPr lang="en-US" sz="2000" dirty="0"/>
              <a:t>Texas Association of Future Educators (TAFE)</a:t>
            </a:r>
            <a:br>
              <a:rPr lang="en-US" sz="2000" dirty="0"/>
            </a:br>
            <a:r>
              <a:rPr lang="en-US" sz="2000" dirty="0"/>
              <a:t>Advisor Handbook – Competitive Events</a:t>
            </a:r>
            <a:br>
              <a:rPr lang="en-US" sz="2000" dirty="0"/>
            </a:br>
            <a:r>
              <a:rPr lang="en-US" sz="2000" dirty="0"/>
              <a:t>http://www.tafeonline.org/?page=CompetitiveEvents</a:t>
            </a:r>
          </a:p>
          <a:p>
            <a:pPr lvl="2"/>
            <a:r>
              <a:rPr lang="en-US" sz="2000" dirty="0"/>
              <a:t>Texas A&amp;M </a:t>
            </a:r>
            <a:r>
              <a:rPr lang="en-US" sz="2000" dirty="0" err="1"/>
              <a:t>AgriLife</a:t>
            </a:r>
            <a:r>
              <a:rPr lang="en-US" sz="2000" dirty="0"/>
              <a:t> Extension Service</a:t>
            </a:r>
            <a:br>
              <a:rPr lang="en-US" sz="2000" dirty="0"/>
            </a:br>
            <a:r>
              <a:rPr lang="en-US" sz="2000" dirty="0"/>
              <a:t>Family and Consumer Science</a:t>
            </a:r>
            <a:br>
              <a:rPr lang="en-US" sz="2000" dirty="0"/>
            </a:br>
            <a:r>
              <a:rPr lang="en-US" sz="2000" dirty="0"/>
              <a:t>The </a:t>
            </a:r>
            <a:r>
              <a:rPr lang="en-US" sz="2000" dirty="0" err="1"/>
              <a:t>AgriLife</a:t>
            </a:r>
            <a:r>
              <a:rPr lang="en-US" sz="2000" dirty="0"/>
              <a:t> Extension website provides teachers with useful information about educating children.</a:t>
            </a:r>
            <a:br>
              <a:rPr lang="en-US" sz="2000" dirty="0"/>
            </a:br>
            <a:r>
              <a:rPr lang="en-US" sz="2000" dirty="0"/>
              <a:t>http://fcs.tamu.edu/</a:t>
            </a:r>
          </a:p>
          <a:p>
            <a:pPr lvl="1"/>
            <a:endParaRPr lang="en-US" sz="2000" dirty="0"/>
          </a:p>
        </p:txBody>
      </p:sp>
    </p:spTree>
    <p:extLst>
      <p:ext uri="{BB962C8B-B14F-4D97-AF65-F5344CB8AC3E}">
        <p14:creationId xmlns:p14="http://schemas.microsoft.com/office/powerpoint/2010/main" val="2670126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83509"/>
            <a:ext cx="10741802" cy="4734318"/>
          </a:xfrm>
        </p:spPr>
        <p:txBody>
          <a:bodyPr/>
          <a:lstStyle/>
          <a:p>
            <a:pPr lvl="1"/>
            <a:r>
              <a:rPr lang="en-US" sz="1800" dirty="0"/>
              <a:t>Websites:</a:t>
            </a:r>
          </a:p>
          <a:p>
            <a:pPr lvl="2"/>
            <a:r>
              <a:rPr lang="en-US" sz="1800" dirty="0"/>
              <a:t>WebMD</a:t>
            </a:r>
            <a:br>
              <a:rPr lang="en-US" sz="1800" dirty="0"/>
            </a:br>
            <a:r>
              <a:rPr lang="en-US" sz="1800" dirty="0"/>
              <a:t>Growth and development, ages 6 – 10 – what to expect</a:t>
            </a:r>
            <a:br>
              <a:rPr lang="en-US" sz="1800" dirty="0"/>
            </a:br>
            <a:r>
              <a:rPr lang="en-US" sz="1800" dirty="0"/>
              <a:t>This site has information about the developmental milestones of children.</a:t>
            </a:r>
            <a:br>
              <a:rPr lang="en-US" sz="1800" dirty="0"/>
            </a:br>
            <a:r>
              <a:rPr lang="en-US" sz="1800" dirty="0"/>
              <a:t>http://children.webmd.com/tc/growth-and-development-ages-6-to-10-years-what-to-expect</a:t>
            </a:r>
          </a:p>
          <a:p>
            <a:pPr lvl="1"/>
            <a:r>
              <a:rPr lang="en-US" sz="1800" dirty="0"/>
              <a:t>YouTube™:</a:t>
            </a:r>
          </a:p>
          <a:p>
            <a:pPr lvl="2"/>
            <a:r>
              <a:rPr lang="en-US" sz="1800" dirty="0"/>
              <a:t>December Standards Based Bulletin Board Guide</a:t>
            </a:r>
            <a:br>
              <a:rPr lang="en-US" sz="1800" dirty="0"/>
            </a:br>
            <a:r>
              <a:rPr lang="en-US" sz="1800" dirty="0"/>
              <a:t>Ms. Daniel from www.msdanielsclassroom.edublogs.org shares her December Standards Based Bulletin Board display. She includes helpful tips and design ideas for creating monthly classroom bulletin board displays that are creative, easy to assemble, low (or no) cost, and demonstrate rigorous student learning.</a:t>
            </a:r>
            <a:br>
              <a:rPr lang="en-US" sz="1800" dirty="0"/>
            </a:br>
            <a:r>
              <a:rPr lang="en-US" sz="1800" dirty="0"/>
              <a:t>http://youtu.be/vzeMWXWkZog</a:t>
            </a:r>
          </a:p>
          <a:p>
            <a:pPr lvl="2"/>
            <a:r>
              <a:rPr lang="en-US" sz="1800" dirty="0"/>
              <a:t>Getting Creative with Bulletin Boards</a:t>
            </a:r>
            <a:br>
              <a:rPr lang="en-US" sz="1800" dirty="0"/>
            </a:br>
            <a:r>
              <a:rPr lang="en-US" sz="1800" dirty="0"/>
              <a:t>Slide show of creative bulletin boards.</a:t>
            </a:r>
            <a:br>
              <a:rPr lang="en-US" sz="1800" dirty="0"/>
            </a:br>
            <a:r>
              <a:rPr lang="en-US" sz="1800" dirty="0"/>
              <a:t>http://youtu.be/OhryLSx1DBw</a:t>
            </a:r>
          </a:p>
          <a:p>
            <a:pPr lvl="2"/>
            <a:r>
              <a:rPr lang="en-US" sz="1800" dirty="0"/>
              <a:t>Multiple Intelligences Thrive in </a:t>
            </a:r>
            <a:r>
              <a:rPr lang="en-US" sz="1800" dirty="0" err="1"/>
              <a:t>Smartville</a:t>
            </a:r>
            <a:r>
              <a:rPr lang="en-US" sz="1800" dirty="0"/>
              <a:t> At the </a:t>
            </a:r>
            <a:r>
              <a:rPr lang="en-US" sz="1800" dirty="0" err="1"/>
              <a:t>Enota</a:t>
            </a:r>
            <a:r>
              <a:rPr lang="en-US" sz="1800" dirty="0"/>
              <a:t> Multiple Intelligences Academy, in Gainesville, Georgia, students know exactly how they are smart.</a:t>
            </a:r>
            <a:br>
              <a:rPr lang="en-US" sz="1800" dirty="0"/>
            </a:br>
            <a:r>
              <a:rPr lang="en-US" sz="1800" dirty="0"/>
              <a:t>http://www.edutopia.org/multiple-intelligences-immersion-enota-video</a:t>
            </a:r>
          </a:p>
          <a:p>
            <a:pPr lvl="1"/>
            <a:endParaRPr lang="en-US" sz="1800" dirty="0"/>
          </a:p>
          <a:p>
            <a:pPr lvl="1"/>
            <a:endParaRPr lang="en-US" sz="1800" dirty="0"/>
          </a:p>
        </p:txBody>
      </p:sp>
    </p:spTree>
    <p:extLst>
      <p:ext uri="{BB962C8B-B14F-4D97-AF65-F5344CB8AC3E}">
        <p14:creationId xmlns:p14="http://schemas.microsoft.com/office/powerpoint/2010/main" val="266001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Theories of Development</a:t>
            </a:r>
          </a:p>
        </p:txBody>
      </p:sp>
    </p:spTree>
    <p:extLst>
      <p:ext uri="{BB962C8B-B14F-4D97-AF65-F5344CB8AC3E}">
        <p14:creationId xmlns:p14="http://schemas.microsoft.com/office/powerpoint/2010/main" val="57643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21546"/>
            <a:ext cx="10059452" cy="876300"/>
          </a:xfrm>
        </p:spPr>
        <p:txBody>
          <a:bodyPr/>
          <a:lstStyle/>
          <a:p>
            <a:r>
              <a:rPr lang="en-US" dirty="0"/>
              <a:t>Physical, Emotional, Social and Cognitive Development of Children</a:t>
            </a:r>
          </a:p>
        </p:txBody>
      </p:sp>
    </p:spTree>
    <p:extLst>
      <p:ext uri="{BB962C8B-B14F-4D97-AF65-F5344CB8AC3E}">
        <p14:creationId xmlns:p14="http://schemas.microsoft.com/office/powerpoint/2010/main" val="147895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Cognitive Development of 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Cognitive Development</a:t>
            </a:r>
          </a:p>
          <a:p>
            <a:pPr lvl="2"/>
            <a:r>
              <a:rPr lang="en-US" sz="2400" dirty="0"/>
              <a:t>Arrange objects by size (large to small, or small to large)</a:t>
            </a:r>
          </a:p>
          <a:p>
            <a:pPr lvl="2"/>
            <a:r>
              <a:rPr lang="en-US" sz="2400" dirty="0"/>
              <a:t>Group objects by color, shape or size</a:t>
            </a:r>
          </a:p>
          <a:p>
            <a:pPr lvl="2"/>
            <a:r>
              <a:rPr lang="en-US" sz="2400" dirty="0"/>
              <a:t>Know 13, 000 words</a:t>
            </a:r>
          </a:p>
          <a:p>
            <a:pPr lvl="2"/>
            <a:r>
              <a:rPr lang="en-US" sz="2400" dirty="0"/>
              <a:t>Problem solving</a:t>
            </a:r>
          </a:p>
          <a:p>
            <a:pPr lvl="2"/>
            <a:r>
              <a:rPr lang="en-US" sz="2400" dirty="0"/>
              <a:t>Reasoning</a:t>
            </a:r>
          </a:p>
          <a:p>
            <a:pPr lvl="2"/>
            <a:r>
              <a:rPr lang="en-US" sz="2400" dirty="0"/>
              <a:t>Thinking</a:t>
            </a:r>
          </a:p>
          <a:p>
            <a:pPr lvl="1"/>
            <a:endParaRPr lang="en-US" dirty="0"/>
          </a:p>
          <a:p>
            <a:pPr lvl="1"/>
            <a:endParaRPr lang="en-US" dirty="0"/>
          </a:p>
        </p:txBody>
      </p:sp>
      <p:pic>
        <p:nvPicPr>
          <p:cNvPr id="4" name="Picture 3">
            <a:extLst>
              <a:ext uri="{FF2B5EF4-FFF2-40B4-BE49-F238E27FC236}">
                <a16:creationId xmlns:a16="http://schemas.microsoft.com/office/drawing/2014/main" id="{BC017E86-3143-498B-8C7B-627BF24F69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244" y="3800475"/>
            <a:ext cx="2907872" cy="2101517"/>
          </a:xfrm>
          <a:prstGeom prst="rect">
            <a:avLst/>
          </a:prstGeom>
        </p:spPr>
      </p:pic>
    </p:spTree>
    <p:extLst>
      <p:ext uri="{BB962C8B-B14F-4D97-AF65-F5344CB8AC3E}">
        <p14:creationId xmlns:p14="http://schemas.microsoft.com/office/powerpoint/2010/main" val="156617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Constructivism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 learning theory </a:t>
            </a:r>
          </a:p>
          <a:p>
            <a:pPr lvl="1"/>
            <a:r>
              <a:rPr lang="en-US" dirty="0"/>
              <a:t>created by:</a:t>
            </a:r>
          </a:p>
          <a:p>
            <a:pPr lvl="2"/>
            <a:r>
              <a:rPr lang="en-US" dirty="0"/>
              <a:t>Howard Gardner</a:t>
            </a:r>
          </a:p>
          <a:p>
            <a:pPr lvl="2"/>
            <a:r>
              <a:rPr lang="en-US" dirty="0"/>
              <a:t>Maria Montessori</a:t>
            </a:r>
          </a:p>
          <a:p>
            <a:pPr lvl="2"/>
            <a:r>
              <a:rPr lang="en-US" dirty="0"/>
              <a:t>Jean Piaget</a:t>
            </a:r>
          </a:p>
          <a:p>
            <a:pPr lvl="2"/>
            <a:r>
              <a:rPr lang="en-US" dirty="0"/>
              <a:t>Lev Vygotsky</a:t>
            </a:r>
          </a:p>
          <a:p>
            <a:pPr lvl="1"/>
            <a:endParaRPr lang="en-US" dirty="0"/>
          </a:p>
        </p:txBody>
      </p:sp>
      <p:sp>
        <p:nvSpPr>
          <p:cNvPr id="4" name="Content Placeholder 3">
            <a:extLst>
              <a:ext uri="{FF2B5EF4-FFF2-40B4-BE49-F238E27FC236}">
                <a16:creationId xmlns:a16="http://schemas.microsoft.com/office/drawing/2014/main" id="{D610FF0C-FE9D-48F4-BCB9-FD59B6ED23E8}"/>
              </a:ext>
            </a:extLst>
          </p:cNvPr>
          <p:cNvSpPr>
            <a:spLocks noGrp="1"/>
          </p:cNvSpPr>
          <p:nvPr>
            <p:ph sz="half" idx="10"/>
          </p:nvPr>
        </p:nvSpPr>
        <p:spPr/>
        <p:txBody>
          <a:bodyPr/>
          <a:lstStyle/>
          <a:p>
            <a:pPr lvl="1"/>
            <a:r>
              <a:rPr lang="en-US" dirty="0"/>
              <a:t>Children develop their understanding by building on what they already know…</a:t>
            </a:r>
          </a:p>
          <a:p>
            <a:pPr lvl="1"/>
            <a:r>
              <a:rPr lang="en-US" dirty="0"/>
              <a:t>They “construct” knowledge.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DD1FB610-C2E1-4177-801D-0A6BF8004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8477" y="3933825"/>
            <a:ext cx="1371600" cy="1981200"/>
          </a:xfrm>
          <a:prstGeom prst="rect">
            <a:avLst/>
          </a:prstGeom>
        </p:spPr>
      </p:pic>
    </p:spTree>
    <p:extLst>
      <p:ext uri="{BB962C8B-B14F-4D97-AF65-F5344CB8AC3E}">
        <p14:creationId xmlns:p14="http://schemas.microsoft.com/office/powerpoint/2010/main" val="197206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Multiple Intelligences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learning theory created by Howard Gardner</a:t>
            </a:r>
          </a:p>
          <a:p>
            <a:pPr lvl="1"/>
            <a:r>
              <a:rPr lang="en-US" dirty="0"/>
              <a:t>People can be smart in many ways</a:t>
            </a:r>
          </a:p>
          <a:p>
            <a:pPr lvl="1"/>
            <a:r>
              <a:rPr lang="en-US" dirty="0">
                <a:hlinkClick r:id="rId3"/>
              </a:rPr>
              <a:t>Thrive in </a:t>
            </a:r>
            <a:r>
              <a:rPr lang="en-US" dirty="0" err="1">
                <a:hlinkClick r:id="rId3"/>
              </a:rPr>
              <a:t>Smartville</a:t>
            </a:r>
            <a:br>
              <a:rPr lang="en-US" dirty="0"/>
            </a:br>
            <a:r>
              <a:rPr lang="en-US" sz="2400" dirty="0"/>
              <a:t>(click on link)</a:t>
            </a:r>
          </a:p>
          <a:p>
            <a:pPr lvl="1"/>
            <a:endParaRPr lang="en-US" dirty="0"/>
          </a:p>
        </p:txBody>
      </p:sp>
      <p:pic>
        <p:nvPicPr>
          <p:cNvPr id="4" name="Picture 3">
            <a:extLst>
              <a:ext uri="{FF2B5EF4-FFF2-40B4-BE49-F238E27FC236}">
                <a16:creationId xmlns:a16="http://schemas.microsoft.com/office/drawing/2014/main" id="{3CCEC23A-CF11-48B6-98F6-3CC60C33C7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716338"/>
            <a:ext cx="2438400" cy="2438400"/>
          </a:xfrm>
          <a:prstGeom prst="rect">
            <a:avLst/>
          </a:prstGeom>
        </p:spPr>
      </p:pic>
    </p:spTree>
    <p:extLst>
      <p:ext uri="{BB962C8B-B14F-4D97-AF65-F5344CB8AC3E}">
        <p14:creationId xmlns:p14="http://schemas.microsoft.com/office/powerpoint/2010/main" val="332141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TEKS?</a:t>
            </a:r>
          </a:p>
        </p:txBody>
      </p:sp>
      <p:pic>
        <p:nvPicPr>
          <p:cNvPr id="4" name="Content Placeholder 8">
            <a:extLst>
              <a:ext uri="{FF2B5EF4-FFF2-40B4-BE49-F238E27FC236}">
                <a16:creationId xmlns:a16="http://schemas.microsoft.com/office/drawing/2014/main" id="{D2838157-3535-421B-8BE4-EDB7C5F4E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892" y="2471737"/>
            <a:ext cx="3391346" cy="3328088"/>
          </a:xfrm>
          <a:prstGeom prst="rect">
            <a:avLst/>
          </a:prstGeom>
        </p:spPr>
      </p:pic>
    </p:spTree>
    <p:extLst>
      <p:ext uri="{BB962C8B-B14F-4D97-AF65-F5344CB8AC3E}">
        <p14:creationId xmlns:p14="http://schemas.microsoft.com/office/powerpoint/2010/main" val="377231955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purl.org/dc/elements/1.1/"/>
    <ds:schemaRef ds:uri="http://schemas.microsoft.com/office/2006/metadata/properties"/>
    <ds:schemaRef ds:uri="56ea17bb-c96d-4826-b465-01eec0dd23dd"/>
    <ds:schemaRef ds:uri="http://schemas.microsoft.com/sharepoint/v3"/>
    <ds:schemaRef ds:uri="http://schemas.microsoft.com/office/infopath/2007/PartnerControls"/>
    <ds:schemaRef ds:uri="http://purl.org/dc/terms/"/>
    <ds:schemaRef ds:uri="http://schemas.openxmlformats.org/package/2006/metadata/core-properties"/>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159</TotalTime>
  <Words>1999</Words>
  <Application>Microsoft Office PowerPoint</Application>
  <PresentationFormat>Widescreen</PresentationFormat>
  <Paragraphs>249</Paragraphs>
  <Slides>35</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.AppleSystemUIFont</vt:lpstr>
      <vt:lpstr>Arial</vt:lpstr>
      <vt:lpstr>Calibri</vt:lpstr>
      <vt:lpstr>Open Sans</vt:lpstr>
      <vt:lpstr>Open Sans SemiBold</vt:lpstr>
      <vt:lpstr>Times New Roman</vt:lpstr>
      <vt:lpstr>2_Office Theme</vt:lpstr>
      <vt:lpstr>3_Office Theme</vt:lpstr>
      <vt:lpstr>Posting On Your Wall: More than Just Facebook</vt:lpstr>
      <vt:lpstr>PowerPoint Presentation</vt:lpstr>
      <vt:lpstr>How can the use of bulletin boards promote development in children?</vt:lpstr>
      <vt:lpstr>Theories of Development</vt:lpstr>
      <vt:lpstr>Physical, Emotional, Social and Cognitive Development of Children</vt:lpstr>
      <vt:lpstr>Cognitive Development of Children</vt:lpstr>
      <vt:lpstr>Constructivism</vt:lpstr>
      <vt:lpstr>Multiple Intelligences</vt:lpstr>
      <vt:lpstr>What are TEKS?</vt:lpstr>
      <vt:lpstr>TEXAS ESSENTIAL KNOWLEDGE AND SKILLS (TEKS) for Elementary Grades</vt:lpstr>
      <vt:lpstr>TEXAS ESSENTIAL KNOWLEDGE AND SKILLS (TEKS) for All Grades</vt:lpstr>
      <vt:lpstr>What is the purpose of a bulletin board?</vt:lpstr>
      <vt:lpstr>Purpose</vt:lpstr>
      <vt:lpstr>Types of Bulletin Boards</vt:lpstr>
      <vt:lpstr>Types of Bulletin Boards</vt:lpstr>
      <vt:lpstr>Display Bulletin Board</vt:lpstr>
      <vt:lpstr>Informational Bulletin Boards</vt:lpstr>
      <vt:lpstr>Interactive Bulletin Boards</vt:lpstr>
      <vt:lpstr>Bulletin Board Ideas</vt:lpstr>
      <vt:lpstr>Locations of Bulletin Boards</vt:lpstr>
      <vt:lpstr>Locations</vt:lpstr>
      <vt:lpstr>Creating Engaging Bulletin Boards</vt:lpstr>
      <vt:lpstr>Bulletin Board Displays</vt:lpstr>
      <vt:lpstr>Simplicity</vt:lpstr>
      <vt:lpstr>Attractiveness</vt:lpstr>
      <vt:lpstr>Functionality</vt:lpstr>
      <vt:lpstr>Appropriateness</vt:lpstr>
      <vt:lpstr>Creating a Bulletin Board</vt:lpstr>
      <vt:lpstr>Presentation Skills (Delivery)</vt:lpstr>
      <vt:lpstr>Communication</vt:lpstr>
      <vt:lpstr>Questions?</vt:lpstr>
      <vt:lpstr>References and Resources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2017-12-01T12:22:33Z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