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1"/>
  </p:notesMasterIdLst>
  <p:handoutMasterIdLst>
    <p:handoutMasterId r:id="rId42"/>
  </p:handoutMasterIdLst>
  <p:sldIdLst>
    <p:sldId id="322" r:id="rId6"/>
    <p:sldId id="319" r:id="rId7"/>
    <p:sldId id="360" r:id="rId8"/>
    <p:sldId id="460" r:id="rId9"/>
    <p:sldId id="471" r:id="rId10"/>
    <p:sldId id="479" r:id="rId11"/>
    <p:sldId id="472" r:id="rId12"/>
    <p:sldId id="480" r:id="rId13"/>
    <p:sldId id="473"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74" r:id="rId33"/>
    <p:sldId id="499" r:id="rId34"/>
    <p:sldId id="500" r:id="rId35"/>
    <p:sldId id="501" r:id="rId36"/>
    <p:sldId id="502" r:id="rId37"/>
    <p:sldId id="437" r:id="rId38"/>
    <p:sldId id="503" r:id="rId39"/>
    <p:sldId id="504"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71" autoAdjust="0"/>
    <p:restoredTop sz="91071" autoAdjust="0"/>
  </p:normalViewPr>
  <p:slideViewPr>
    <p:cSldViewPr snapToGrid="0">
      <p:cViewPr varScale="1">
        <p:scale>
          <a:sx n="87" d="100"/>
          <a:sy n="87" d="100"/>
        </p:scale>
        <p:origin x="608" y="184"/>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1/30/18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1/30/18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Safety Because pregnancy affects your immune system, you and your unborn baby are more susceptible to the bacteria, viruses, and parasites that cause foodborne illness.</a:t>
            </a:r>
          </a:p>
          <a:p>
            <a:r>
              <a:rPr lang="en-US" dirty="0"/>
              <a:t>https://</a:t>
            </a:r>
            <a:r>
              <a:rPr lang="en-US" dirty="0" err="1"/>
              <a:t>www.foodsafety.gov</a:t>
            </a:r>
            <a:r>
              <a:rPr lang="en-US" dirty="0"/>
              <a:t>/</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08611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Ovulation and Due Date Calculator Use this calculator to find out when you are most likely to become pregnant and to estimate your due date should conception occur.</a:t>
            </a:r>
          </a:p>
          <a:p>
            <a:r>
              <a:rPr lang="en-US" dirty="0"/>
              <a:t>http://</a:t>
            </a:r>
            <a:r>
              <a:rPr lang="en-US" dirty="0" err="1"/>
              <a:t>www.womenshealth.gov</a:t>
            </a:r>
            <a:r>
              <a:rPr lang="en-US" dirty="0"/>
              <a:t>/pregnancy/mom-to-be-tools/ovulation-due-date-</a:t>
            </a:r>
            <a:r>
              <a:rPr lang="en-US" dirty="0" err="1"/>
              <a:t>calc.html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2327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missed period is often the first clue that a woman might be pregnant. Sometimes, a woman might suspect she is pregnant even sooner. Symptoms such as headache, fatigue, and breast tenderness, can occur even before a missed period. These days, many women first use home pregnancy tests (HPT) to find out. Your doctor also can test you. All pregnancy tests work by detecting a special hormone in the urine or blood that is only there when a woman is pregnant. It is called human chorionic gonadotropin (</a:t>
            </a:r>
            <a:r>
              <a:rPr lang="en-US" dirty="0" err="1"/>
              <a:t>kohr</a:t>
            </a:r>
            <a:r>
              <a:rPr lang="en-US" dirty="0"/>
              <a:t>-</a:t>
            </a:r>
            <a:r>
              <a:rPr lang="en-US" dirty="0" err="1"/>
              <a:t>ee</a:t>
            </a:r>
            <a:r>
              <a:rPr lang="en-US" dirty="0"/>
              <a:t>-ON-</a:t>
            </a:r>
            <a:r>
              <a:rPr lang="en-US" dirty="0" err="1"/>
              <a:t>ihk</a:t>
            </a:r>
            <a:r>
              <a:rPr lang="en-US" dirty="0"/>
              <a:t>  </a:t>
            </a:r>
            <a:r>
              <a:rPr lang="en-US" dirty="0" err="1"/>
              <a:t>gohNAD</a:t>
            </a:r>
            <a:r>
              <a:rPr lang="en-US" dirty="0"/>
              <a:t>-uh-TROH-</a:t>
            </a:r>
            <a:r>
              <a:rPr lang="en-US" dirty="0" err="1"/>
              <a:t>puhn</a:t>
            </a:r>
            <a:r>
              <a:rPr lang="en-US" dirty="0"/>
              <a:t>),or </a:t>
            </a:r>
            <a:r>
              <a:rPr lang="en-US" dirty="0" err="1"/>
              <a:t>hCG</a:t>
            </a:r>
            <a:r>
              <a:rPr lang="en-US" dirty="0"/>
              <a:t>.  </a:t>
            </a:r>
            <a:r>
              <a:rPr lang="en-US" dirty="0" err="1"/>
              <a:t>hCG</a:t>
            </a:r>
            <a:r>
              <a:rPr lang="en-US" dirty="0"/>
              <a:t> is made when a fertilized egg implants in the uterus. </a:t>
            </a:r>
            <a:r>
              <a:rPr lang="en-US" dirty="0" err="1"/>
              <a:t>hCG</a:t>
            </a:r>
            <a:r>
              <a:rPr lang="en-US" dirty="0"/>
              <a:t> rapidly builds up in your body with each passing day you are pregnant. How do we test for pregnancy? Morning sickness gets its name due to the fact that it is more common in the morning. However, many women complain of feelings of nausea throughout the entire day. While the cause of morning sickness is not exactly certain, one theory is that it is caused by the hormonal changes that accompany pregnancy. What can women do to reduce the symptoms of morning sickness? Shortness of breath-Due to the pressure of the enlarged uterus pressing upward on the lungs, pregnant women may experience shortness of breath. When climbing stairs or after walking short distances, pregnant women may experience shortness of breath that is not evident before pregnancy. When a woman becomes pregnant, her body undergoes vast changes. Her body begins to change before she even knows that she is pregnant. A rise in body temperature at about the time of ovulation that stays higher for about three weeks can be a sign of pregnancy. This rise in body temperature is caused by a high level of hormone progesterone produced by the area that will soon be the placenta. Later signs of pregnancy usually occur after the woman knows that she is pregnant. These later signs include an enlarged abdomen, weight gain, noticeable movement of the fetus, and a fetal heartbeat detectable through a stethoscope.</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020233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Numerous complications can occur during pregnancy. If a pregnant woman suspects she is having complications, she should consult a physician immediately. Once a physician is consulted, the cause of these symptoms usually can be determined. Several tests can be administered to identify any complications that may be present. If these symptoms are ignored, the life of the mother and/or the fetus could be in great danger. Warning signs should never be ignored or go unexamined.</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42947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condition, its symptoms, effect on mother and infant and treatment. Numerous complications can occur during pregnancy. If a pregnant woman suspects she is having complications, she should consult a physician immediately.</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5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condition, its symptoms, effect on mother and infant and treatment. Note to teacher: For enrichment, you can assign the students to further research a particular complication which might occur during pregnancy</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61493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Heredity determines how the fetus will develop and what characteristics she or he will possess. The chromosomes and genes that are contained in the nucleus of the reproductive cells determine a person’s heredity. The male reproductive cell is the sperm and the female reproductive cell is the egg. The head of sperm and the nucleus of the egg contain the genetic material that determines the offspring’s characteristics. Inside Pregnancy: Fertilization The race starts with the act of love. Tens of millions of spermatozoa rush ahead on a hunting trip that may eventually lead to a fateful encounter and a promise of new life.</a:t>
            </a:r>
          </a:p>
          <a:p>
            <a:r>
              <a:rPr lang="en-US" dirty="0"/>
              <a:t>http://</a:t>
            </a:r>
            <a:r>
              <a:rPr lang="en-US" dirty="0" err="1"/>
              <a:t>www.babycenter.com</a:t>
            </a:r>
            <a:r>
              <a:rPr lang="en-US" dirty="0"/>
              <a:t>/2_inside-pregnancy-fertilization_10354435.bc</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0895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egg is fertilized, three stages of prenatal development occur. These stages are the period of the zygote, the period of the embryo, and the period of the fetus. A pregnancy also is sometimes referred to in periods known as trimesters. A trimester is a period of time encompassing three months. Therefore, a nine-month pregnancy is divided into three trimesters. In addition to referring to pregnancy by stages or trimesters, pregnancy also is discussed according to monthly  development. The period of the zygote is the first period of prenatal growth. The egg begins as a single cell. If the egg is fertilized, it begins to grow through cell division. Once the fertilized egg divides into two cells, it is called a zygote. Cell division means that the single cell divides into two cells, and then those two cells divide and become four cells, and so on until the fertilized egg becomes amass of cells. The period of the zygote lasts about two weeks. This period is a time of rapid growth for the zygote. During this period, the zygote reaches the uterus and implants in the uterine lining. By the time the zygote reaches the uterus, it is already a mass of nourishing cushion for the zygote to continue development. Period of the Embryo The second stage of prenatal development is the period of the embryo. Embryo is the term used to refer to the unborn infant from about the second week after conception until about the eighth week. During this period, the embryo grows rapidly and undergoes great change. It becomes firmly attached to the uterus, and the placenta forms from the tissue connecting the embryo to the uterus. The umbilical cord also appears during this period. During the embryonic period, the growing embryo becomes surrounded by the amniotic sac that contains amniotic fluid. This fluid protects and cushions the infant until birth and maintains a constant temperature in which the infant can survive. Period of the Fetus The remainder of the pregnancy is known as the period of the fetus. The term fetus is used to refer to the unborn infant after the period of the embryo is over until the infant is born. This is the longest stage of the pregnancy. It begins about the eighth week of pregnancy. During this time, the organs become functional, physical features develop fully, and the fetus gains weight rapidly, and the mother begins to feel movement of the fetus.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640282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Pregnancy: Your Baby Takes Shape Let's take a moment to look at one of the most mysterious phenomena, the creation of a living machine.</a:t>
            </a:r>
          </a:p>
          <a:p>
            <a:r>
              <a:rPr lang="en-US" dirty="0"/>
              <a:t>http://</a:t>
            </a:r>
            <a:r>
              <a:rPr lang="en-US" dirty="0" err="1"/>
              <a:t>www.babycenter.com</a:t>
            </a:r>
            <a:r>
              <a:rPr lang="en-US" dirty="0"/>
              <a:t>/2_inside-pregnancy-your-baby-takes-shape_10354437.bc</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04493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developing infant goes through many changes before birth. While all infants do not develop at exactly the same rate, many changes can be seen monthly. The next three slides discusses the characteristics that appear and the development that occurs during each month of the pregnancy</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51767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teacher: Discuss the information to the right of each slide. WebMD Slideshow: Fetal Development Month by Month</a:t>
            </a:r>
          </a:p>
          <a:p>
            <a:r>
              <a:rPr lang="en-US" dirty="0"/>
              <a:t>Your Baby's Growth: Conception to Birth You're pregnant. Congratulations! Are you curious how big your developing baby is, what your baby looks like as it grows inside you, and when you'll feel it move? Take a peek inside the womb to see how a baby develops from month to month.</a:t>
            </a:r>
          </a:p>
          <a:p>
            <a:r>
              <a:rPr lang="en-US" dirty="0"/>
              <a:t>http://</a:t>
            </a:r>
            <a:r>
              <a:rPr lang="en-US" dirty="0" err="1"/>
              <a:t>www.webmd.com</a:t>
            </a:r>
            <a:r>
              <a:rPr lang="en-US" dirty="0"/>
              <a:t>/baby/</a:t>
            </a:r>
            <a:r>
              <a:rPr lang="en-US" dirty="0" err="1"/>
              <a:t>ss</a:t>
            </a:r>
            <a:r>
              <a:rPr lang="en-US" dirty="0"/>
              <a:t>/slideshow-fetal-development</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970434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monthly prenatal development characteristics.</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84700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monthly prenatal development characteristics.</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481125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Pregnancy lasts about 40 weeks, counting from the first day of your last normal period. The weeks are grouped into three trimesters (TREYE-mess-turs). Find out what's happening with the baby in these three stages. Inside Pregnancy: Weeks 1-9A 3D animated look at baby development in the first trimester of pregnancy, from the first few cells that make up the blastocyst to a tiny fetus with a brain, beating heart, fingers, eyes, and earlobes.</a:t>
            </a:r>
          </a:p>
          <a:p>
            <a:r>
              <a:rPr lang="en-US" dirty="0"/>
              <a:t>http://</a:t>
            </a:r>
            <a:r>
              <a:rPr lang="en-US" dirty="0" err="1"/>
              <a:t>www.babycenter.com</a:t>
            </a:r>
            <a:r>
              <a:rPr lang="en-US" dirty="0"/>
              <a:t>/2_inside-pregnancy-weeks-1-to-9_10302602.bc</a:t>
            </a:r>
          </a:p>
          <a:p>
            <a:endParaRPr lang="en-US" dirty="0"/>
          </a:p>
          <a:p>
            <a:r>
              <a:rPr lang="en-US" dirty="0"/>
              <a:t>Inside Pregnancy: Weeks 10-14A 3D animated look at baby development in the first trimester of pregnancy</a:t>
            </a:r>
          </a:p>
          <a:p>
            <a:r>
              <a:rPr lang="en-US" dirty="0"/>
              <a:t>http://</a:t>
            </a:r>
            <a:r>
              <a:rPr lang="en-US" dirty="0" err="1"/>
              <a:t>www.babycenter.com</a:t>
            </a:r>
            <a:r>
              <a:rPr lang="en-US" dirty="0"/>
              <a:t>/2_inside-pregnancy-weeks-10-to-14_10308108.bc</a:t>
            </a:r>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750976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Pregnancy: Weeks 15-20A 3D animated look at baby development in the second trimester of pregnancy</a:t>
            </a:r>
          </a:p>
          <a:p>
            <a:r>
              <a:rPr lang="en-US" dirty="0"/>
              <a:t>http://</a:t>
            </a:r>
            <a:r>
              <a:rPr lang="en-US" dirty="0" err="1"/>
              <a:t>www.babycenter.com</a:t>
            </a:r>
            <a:r>
              <a:rPr lang="en-US" dirty="0"/>
              <a:t>/2_inside-pregnancy-weeks-15-to-20_10308111.bc</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3191742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Pregnancy: Weeks 21-27A 3D animated look at baby development in the second trimester of pregnancy</a:t>
            </a:r>
          </a:p>
          <a:p>
            <a:r>
              <a:rPr lang="en-US" dirty="0"/>
              <a:t>http://</a:t>
            </a:r>
            <a:r>
              <a:rPr lang="en-US" dirty="0" err="1"/>
              <a:t>www.babycenter.com</a:t>
            </a:r>
            <a:r>
              <a:rPr lang="en-US" dirty="0"/>
              <a:t>/2_inside-pregnancy-weeks-21-to-27_10312242.bc</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042679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Pregnancy: Weeks 28-37A 3D animated look at baby development in the third trimester of pregnancy,</a:t>
            </a:r>
          </a:p>
          <a:p>
            <a:r>
              <a:rPr lang="en-US" dirty="0"/>
              <a:t>http://</a:t>
            </a:r>
            <a:r>
              <a:rPr lang="en-US" dirty="0" err="1"/>
              <a:t>www.babycenter.com</a:t>
            </a:r>
            <a:r>
              <a:rPr lang="en-US" dirty="0"/>
              <a:t>/2_inside-pregnancy-weeks-28-to-37_3658874.bc</a:t>
            </a:r>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53872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Cesarean section: a small incision made in the lower abdomen and uterus where the baby is delivered.</a:t>
            </a:r>
          </a:p>
          <a:p>
            <a:r>
              <a:rPr lang="en-US" dirty="0"/>
              <a:t>Epidural: a type of block used to deaden pain during labor and delivery. Mom can still push and participate in the labor.</a:t>
            </a:r>
          </a:p>
          <a:p>
            <a:r>
              <a:rPr lang="en-US" dirty="0"/>
              <a:t>Natural childbirth: no medications. Relax the body by using breathing techniques. </a:t>
            </a:r>
            <a:r>
              <a:rPr lang="en-US" dirty="0" err="1"/>
              <a:t>Leboyer</a:t>
            </a:r>
            <a:r>
              <a:rPr lang="en-US" dirty="0"/>
              <a:t> method: ‘gentle childbirth’ — reduce the pain and shock of delivery using a quiet delivery room, dim lights, and soft music playing. Crouching method: squatting down and letting gravity help deliver the baby. Less chance of tearing. Used in more primitive societies. Birth in water: becoming more popular. Water helps mom relax and softens the shock of delivery for mom. Home delivery: still common. Use of midwife to help deliver the baby. Mom can be relaxed because she is at home with her family. Only to be used for low risk pregnancies. Note to teacher: For enrichment, you can assign the students to further research a particular type of delivery and present the information to the class.</a:t>
            </a:r>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4669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last month of the pregnancy, the infant’s head moves down into the pelvis into the pelvic cavity to prepare for birth. The movement of the infant into this new position is known as lightening. The change in position relieves some of the pressure on the mother’s internal organs, and she may find it easier to breathe when the infant moves down. However, the shift in position can put increased pressure on the bladder, thus causing the mother to feel the need to urinate more  frequently. Labor is not the same for all women. When labor begins, it usually appears in one of three ways. Signs of Labor:•Discharge of blood-tinged mucus (the show)•Amniotic fluid is discharged through the vagina (water breaking)•Slight cramps or contractions</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4103285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labor begins, it advances through three stages. The first stage is the dilation stage. Dilation is the opening of the cervix in order for the infant to pass into the vagina. The cervix is the opening between the uterus and the vagina. At the beginning of labor, the cervix is about one-half to three-fourths of an inch long and almost closed. In order for the infant’s head to pass through the cervix, the cervix needs to be dilated to about four inches or ten centimeters. Dilation occurs through contractions that press the infant against the cervix. This pressure causes the cervix to slowly open. Pressure from the contractions also causes the cervix to become very thin and merge with the walls of the uterus. As this stage progresses, the contractions become stronger, more frequent, and last longer. The first stage of labor lasts for an average of ten to twelve hours. If a woman is giving birth for the first time, the first stage of labor usually lasts longer than average, while it may be shorter than average if a woman has previously given birth.</a:t>
            </a:r>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3664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Preconception Health Quiz How much do you know about preconception health? Take this true/false quiz to find out.</a:t>
            </a:r>
          </a:p>
          <a:p>
            <a:r>
              <a:rPr lang="en-US" dirty="0"/>
              <a:t>http://</a:t>
            </a:r>
            <a:r>
              <a:rPr lang="en-US" dirty="0" err="1"/>
              <a:t>www.womenshealth.gov</a:t>
            </a:r>
            <a:r>
              <a:rPr lang="en-US" dirty="0"/>
              <a:t>/pregnancy/mom-to-be-tools/preconception-health-</a:t>
            </a:r>
            <a:r>
              <a:rPr lang="en-US" dirty="0" err="1"/>
              <a:t>quiz.html</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547350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cervix is completely dilated, the second stage of labor begins. The second stage of labor is the expulsion of the infant. During this period, the infant is born. Since the cervix is wide enough for the infant to pass through, the contractions during this stage serve to push the infant downward into the vagina and out of the mother’s body. As the infant enters the vagina, the vaginal opening dilates and begins to bulge. If it is apparent that the infant will not fit through the vaginal opening without tearing the surrounding tissue, the physician will perform an episiotomy. An episiotomy is an incision made at the vaginal opening toward the anus in order to make the vaginal opening large enough for the infant to pass through without tearing the tissue. An episiotomy is performed because a smooth cut will heal more easily than torn tissue. The episiotomy also decreases the pressure on the infant’s head. Immediately after the infant is delivered, the incision is stitched together. Crowning is when the infant’s head becomes visible in the birth canal. When the infant’s entire head appears, the infant is rotated to the side and the rest of the body is expelled.</a:t>
            </a:r>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2753482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child is born, the third stage of labor begins. This stage is the expulsion of the placenta. The placenta separates from the uterus as the infant is born due to the contractions of the uterus. The placenta is also called the afterbirth during this stage of labor. During this stage of labor, the mother usually feels little or no pain. She must push to expel the placenta, and this process usually lasts from a few minutes to half an hour.</a:t>
            </a:r>
          </a:p>
        </p:txBody>
      </p:sp>
      <p:sp>
        <p:nvSpPr>
          <p:cNvPr id="4" name="Slide Number Placeholder 3"/>
          <p:cNvSpPr>
            <a:spLocks noGrp="1"/>
          </p:cNvSpPr>
          <p:nvPr>
            <p:ph type="sldNum" sz="quarter" idx="10"/>
          </p:nvPr>
        </p:nvSpPr>
        <p:spPr/>
        <p:txBody>
          <a:bodyPr/>
          <a:lstStyle/>
          <a:p>
            <a:fld id="{B36392A5-00F8-4B40-B46C-7CA31B660224}" type="slidenum">
              <a:rPr lang="en-US" smtClean="0"/>
              <a:t>31</a:t>
            </a:fld>
            <a:endParaRPr lang="en-US"/>
          </a:p>
        </p:txBody>
      </p:sp>
    </p:spTree>
    <p:extLst>
      <p:ext uri="{BB962C8B-B14F-4D97-AF65-F5344CB8AC3E}">
        <p14:creationId xmlns:p14="http://schemas.microsoft.com/office/powerpoint/2010/main" val="2628359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32</a:t>
            </a:fld>
            <a:endParaRPr lang="en-US"/>
          </a:p>
        </p:txBody>
      </p:sp>
    </p:spTree>
    <p:extLst>
      <p:ext uri="{BB962C8B-B14F-4D97-AF65-F5344CB8AC3E}">
        <p14:creationId xmlns:p14="http://schemas.microsoft.com/office/powerpoint/2010/main" val="103923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Preconception health is a woman's health before she becomes pregnant. It means knowing how health conditions and risk factors could affect a woman or her unborn baby if she becomes pregnant. For example, some foods, habits, and medicines can harm your baby — even before he or she is conceived. Some health problems, such as diabetes, also can affect pregnancy. Every woman should be thinking about her health whether or not she is planning pregnancy. One reason is that about half of all pregnancies are not planned. Unplanned pregnancies are at greater risk of preterm birth and low birth weight babies. Another reason is that, despite important advances in medicine and prenatal care, about 1 in 8 babies is born too early. Researchers are trying to find out why and how to prevent preterm births. Experts agree that women need to be healthier before becoming pregnant. By taking action on health issues and risks before pregnancy, you can prevent problems that might affect you or your baby later.</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5023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and men should prepare for pregnancy before becoming sexually active — or at least three months before getting pregnant. Some actions, such as quitting smoking, reaching a healthy weight, or adjusting medicines you are using, should start even earlier. The five most important things you can do for preconception health are:•Take 400 to 800 micrograms (400 to 800 mcg or 0.4 to 0.8 mg) of folic acid every day if you are planning or capable of pregnancy to lower your risk of some birth defects of the brain and spine, including spina bifida. All women need folic acid every day. Talk to your doctor about your folic acid needs. Some doctors prescribe prenatal vitamins that contain higher amounts of folic acid. •Stop smoking and drinking alcohol. •If you have a medical condition, be sure it is under control. Some conditions that can affect pregnancy or be affected by it include asthma, diabetes, oral health, obesity, or epilepsy. •Talk to your doctor about any over-the-counter and prescription medicines you are using. These include dietary or herbal supplements. Be sure your vaccinations are up to date. •Avoid contact with toxic substances or materials that could cause infection at work and at home. Stay away from chemicals and cat or rodent feces.</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57407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Preconception care can improve your chances of getting pregnant, having a healthy pregnancy, and having a healthy baby. If you are sexually active, talk to your doctor about your preconception health now. Preconception care should begin at least three months before you get pregnant. But some women need more time to get their bodies ready for pregnancy. Be sure to discuss your partner's health too. Ask your doctor about:•Family planning and birth control. •Vaccines and screenings you may need, such as a Pap test and screenings for sexually transmitted infections (STIs), including HIV. •Managing health problems, such as thyroid disease, obesity, depression, eating disorders, and asthma. Find out how pregnancy may affect, or be affected by, health problems you have. •Ways to improve your overall health, such as reaching a healthy weight, making healthy food choices, being physically active, caring for your teeth and gums, and reducing stress. •How to avoid illness. •Hazards in your workplace or home that could harm you or your baby. •Health problems that run in your or your partner's family. •Problems you have had with prior pregnancies, including preterm birth. •Family concerns that could affect your health, such as domestic violence or lack of support.</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77420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birth defects can be prevented. A woman can increase her own chance of having a healthy baby by taking care of herself. Many birth defects happen very early in pregnancy, sometimes before a woman even knows she is pregnant. Remember that about half of all pregnancies are unplanned. Here are some additional steps a woman can take to get ready for a healthy pregnancy:•Take a vitamin with 400 micrograms (mcg) folic acid every day. •Keep hands clean by washing them often with soap and water to prevent infections. •See a health care professional regularly. Talk with the healthcare professional about any medical problems (such as obesity, diabetes, seizures, etc.) and medicine use (both prescription and over-the-counter).•Ask about avoiding any substances at work or at home that might be harmful to a developing </a:t>
            </a:r>
            <a:r>
              <a:rPr lang="en-US" dirty="0" err="1"/>
              <a:t>baby.•Eat</a:t>
            </a:r>
            <a:r>
              <a:rPr lang="en-US" dirty="0"/>
              <a:t> a healthy, balanced diet. •Avoid unpasteurized (raw) milk and foods made from it. •Avoid eating raw or undercooked meat.</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61302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get these 12 important minerals for you and your baby’s health. You can meet many of your daily mineral needs by eating a well-balanced diet. But because pregnancy can cause ups and downs in eating habits and your iron and calcium needs are at an all-time high, you’ll likely need to take a prenatal vitamin. Here’s a rundown of the functions of these important minerals: Calcium is essential for bone formation and growth as well as muscle and nerve regulation. During pregnancy, calcium is critical to your baby’s developing skeletal system and teeth. Calcium also can reduce the risk of developing pregnancy-related high blood pressure. Calcium is absorbed best when it’s consumed along with vitamin D—try low-fat milk fortified with vitamin D, canned salmon, or vitamin-D-fortified cereal. Chromium regulates blood sugar levels and stimulates protein production for your baby’s tissues. Optimum chromium intake can reduce the risk of developing pregnancy-related diabetes. Copper works in the development of your baby’s heart and circulatory system. It also helps maintain healthy hair and skin color. Fluoride aids bone and tooth enamel development.</a:t>
            </a:r>
          </a:p>
          <a:p>
            <a:r>
              <a:rPr lang="en-US" dirty="0"/>
              <a:t>Iodine can help regulate you and your baby’s metabolism. Getting too little iodine during pregnancy can lead to irreversible mental retardation and other health problems for your baby. However, this threat is rare in people who use iodized salt and consume the recommended servings of other iodine-rich foods such as milk. Iron is enormously important during pregnancy, because your iron needs increase dramatically as a result of the increase in your blood volume and the demands of your growing baby. Iron is the oxygen carrier in the body; getting too little can leave you feeling tired, confused, and susceptible to colds and infections. Iron deficiency also reduces your ability to tolerate blood loss during labor. A way to help absorb iron is when it’s consumed along with vitamin C. Magnesium helps regulate energy metabolism, blood sugar levels, and nerve transmissions. It works with calcium to regulate muscle contractions, including those in the uterus. Manganese aids in enzyme regulation throughout your body. Molybdenum is essential for all enzyme development. Phosphorous helps in bone formation and energy metabolism. Selenium is an antioxidant that protects red blood cells and cell membranes. It also helps maintain the immune system. Large quantities can be harmful, so don’t take large supplement doses. Zinc is a critical part of every pregnancy, because it facilitates conception. And during the pregnancy, it’s essential for enzyme development, including those enzymes that stabilize the genetic code in every cell to help maintain normal tissue growth.</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657673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gain weight gradually during your pregnancy, with most of the weight gained in the last 3 months. Many doctors suggest women gain weight at the following rate:</a:t>
            </a:r>
          </a:p>
          <a:p>
            <a:r>
              <a:rPr lang="en-US" dirty="0"/>
              <a:t>1 to 4 pounds total during the first 3 months (first trimester)</a:t>
            </a:r>
          </a:p>
          <a:p>
            <a:r>
              <a:rPr lang="en-US" dirty="0"/>
              <a:t>2 to 4 pounds per month during the 4th to 9th months (second and third trimesters)The total amount of weight you should gain during your pregnancy depends on your weight when you became pregnant. Women whose weight was in the healthy range before becoming pregnant should gain between25 and 35 pounds while pregnant. The advice is different for those who were overweight or underweight before becoming pregnant.</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7804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ww.mothersnaturally.org/videoSeries/" TargetMode="External"/><Relationship Id="rId2" Type="http://schemas.openxmlformats.org/officeDocument/2006/relationships/hyperlink" Target="http://www.womenshealth.gov/pregnancy/you-are-pregnant/" TargetMode="External"/><Relationship Id="rId1" Type="http://schemas.openxmlformats.org/officeDocument/2006/relationships/slideLayout" Target="../slideLayouts/slideLayout3.xml"/><Relationship Id="rId5" Type="http://schemas.openxmlformats.org/officeDocument/2006/relationships/hyperlink" Target="https://www.cdc.gov/vaccines/pregnancy/downloads/pregnancy-vaccination.pdf" TargetMode="External"/><Relationship Id="rId4" Type="http://schemas.openxmlformats.org/officeDocument/2006/relationships/hyperlink" Target="http://www.gerber.com/allstages/nutrition_and_feeding/essential_minerals_for_pregnancy.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babycenter.com/2_inside-pregnancy-fertilization_10354435.bc" TargetMode="External"/><Relationship Id="rId2" Type="http://schemas.openxmlformats.org/officeDocument/2006/relationships/hyperlink" Target="http://www.womenshealth.gov/pregnancy/" TargetMode="External"/><Relationship Id="rId1" Type="http://schemas.openxmlformats.org/officeDocument/2006/relationships/slideLayout" Target="../slideLayouts/slideLayout3.xml"/><Relationship Id="rId5" Type="http://schemas.openxmlformats.org/officeDocument/2006/relationships/hyperlink" Target="http://www.babycenter.com/2_inside-pregnancy-weeks-10-to-14_10308108.bc" TargetMode="External"/><Relationship Id="rId4" Type="http://schemas.openxmlformats.org/officeDocument/2006/relationships/hyperlink" Target="http://www.babycenter.com/2_inside-pregnancy-weeks-1-to-9_10302602.b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babycenter.com/2_inside-pregnancy-weeks-21-to-27_10312242.bc" TargetMode="External"/><Relationship Id="rId2" Type="http://schemas.openxmlformats.org/officeDocument/2006/relationships/hyperlink" Target="http://www.babycenter.com/2_inside-pregnancy-weeks-15-to-20_10308111.bc" TargetMode="External"/><Relationship Id="rId1" Type="http://schemas.openxmlformats.org/officeDocument/2006/relationships/slideLayout" Target="../slideLayouts/slideLayout3.xml"/><Relationship Id="rId4" Type="http://schemas.openxmlformats.org/officeDocument/2006/relationships/hyperlink" Target="http://www.babycenter.com/2_inside-pregnancy-weeks-28-to-37_3658874.b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sz="6000" spc="-240" dirty="0"/>
              <a:t>Preparing for Parenthood: Pregnancy and Labor</a:t>
            </a:r>
            <a:br>
              <a:rPr lang="en-US" sz="4400" spc="-165" dirty="0"/>
            </a:br>
            <a:endParaRPr lang="en-US" sz="54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Checklist of Foods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Checklist of Foods to Avoid During Pregnancy</a:t>
            </a:r>
          </a:p>
        </p:txBody>
      </p:sp>
    </p:spTree>
    <p:extLst>
      <p:ext uri="{BB962C8B-B14F-4D97-AF65-F5344CB8AC3E}">
        <p14:creationId xmlns:p14="http://schemas.microsoft.com/office/powerpoint/2010/main" val="144578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Ovulation and Due Date Calculator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The Beginning of Pregnancy</a:t>
            </a:r>
          </a:p>
        </p:txBody>
      </p:sp>
    </p:spTree>
    <p:extLst>
      <p:ext uri="{BB962C8B-B14F-4D97-AF65-F5344CB8AC3E}">
        <p14:creationId xmlns:p14="http://schemas.microsoft.com/office/powerpoint/2010/main" val="225675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BF52-FC92-694F-910B-5DA1F6605161}"/>
              </a:ext>
            </a:extLst>
          </p:cNvPr>
          <p:cNvSpPr>
            <a:spLocks noGrp="1"/>
          </p:cNvSpPr>
          <p:nvPr>
            <p:ph type="title"/>
          </p:nvPr>
        </p:nvSpPr>
        <p:spPr/>
        <p:txBody>
          <a:bodyPr/>
          <a:lstStyle/>
          <a:p>
            <a:r>
              <a:rPr lang="en-US" dirty="0"/>
              <a:t>Signs of Pregnancy</a:t>
            </a:r>
          </a:p>
        </p:txBody>
      </p:sp>
      <p:sp>
        <p:nvSpPr>
          <p:cNvPr id="6" name="Content Placeholder 5"/>
          <p:cNvSpPr>
            <a:spLocks noGrp="1"/>
          </p:cNvSpPr>
          <p:nvPr>
            <p:ph sz="half" idx="1"/>
          </p:nvPr>
        </p:nvSpPr>
        <p:spPr/>
        <p:txBody>
          <a:bodyPr>
            <a:noAutofit/>
          </a:bodyPr>
          <a:lstStyle/>
          <a:p>
            <a:pPr lvl="1"/>
            <a:r>
              <a:rPr lang="en-US" dirty="0"/>
              <a:t>Headache</a:t>
            </a:r>
          </a:p>
          <a:p>
            <a:pPr lvl="1"/>
            <a:r>
              <a:rPr lang="en-US" dirty="0"/>
              <a:t>Fatigue</a:t>
            </a:r>
          </a:p>
          <a:p>
            <a:pPr lvl="1"/>
            <a:r>
              <a:rPr lang="en-US" dirty="0"/>
              <a:t>Breast swelling and tenderness</a:t>
            </a:r>
          </a:p>
          <a:p>
            <a:pPr lvl="1"/>
            <a:r>
              <a:rPr lang="en-US" dirty="0"/>
              <a:t>Food aversions</a:t>
            </a:r>
          </a:p>
          <a:p>
            <a:pPr lvl="1"/>
            <a:r>
              <a:rPr lang="en-US" dirty="0"/>
              <a:t>Sensitivity to smells</a:t>
            </a:r>
          </a:p>
        </p:txBody>
      </p:sp>
      <p:sp>
        <p:nvSpPr>
          <p:cNvPr id="3" name="Content Placeholder 2">
            <a:extLst>
              <a:ext uri="{FF2B5EF4-FFF2-40B4-BE49-F238E27FC236}">
                <a16:creationId xmlns:a16="http://schemas.microsoft.com/office/drawing/2014/main" id="{02478AAE-E004-3F46-8B22-825BFC858A8C}"/>
              </a:ext>
            </a:extLst>
          </p:cNvPr>
          <p:cNvSpPr>
            <a:spLocks noGrp="1"/>
          </p:cNvSpPr>
          <p:nvPr>
            <p:ph sz="half" idx="10"/>
          </p:nvPr>
        </p:nvSpPr>
        <p:spPr/>
        <p:txBody>
          <a:bodyPr/>
          <a:lstStyle/>
          <a:p>
            <a:pPr lvl="1"/>
            <a:r>
              <a:rPr lang="en-US" dirty="0"/>
              <a:t>Frequent urination</a:t>
            </a:r>
          </a:p>
          <a:p>
            <a:pPr lvl="1"/>
            <a:r>
              <a:rPr lang="en-US" dirty="0"/>
              <a:t>Nausea and vomiting</a:t>
            </a:r>
          </a:p>
          <a:p>
            <a:pPr lvl="1"/>
            <a:r>
              <a:rPr lang="en-US" dirty="0"/>
              <a:t>Shortness of breath</a:t>
            </a:r>
          </a:p>
          <a:p>
            <a:pPr lvl="1"/>
            <a:r>
              <a:rPr lang="en-US" dirty="0"/>
              <a:t>Physical changes</a:t>
            </a:r>
          </a:p>
          <a:p>
            <a:endParaRPr lang="en-US" dirty="0"/>
          </a:p>
        </p:txBody>
      </p:sp>
    </p:spTree>
    <p:extLst>
      <p:ext uri="{BB962C8B-B14F-4D97-AF65-F5344CB8AC3E}">
        <p14:creationId xmlns:p14="http://schemas.microsoft.com/office/powerpoint/2010/main" val="86815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BF52-FC92-694F-910B-5DA1F6605161}"/>
              </a:ext>
            </a:extLst>
          </p:cNvPr>
          <p:cNvSpPr>
            <a:spLocks noGrp="1"/>
          </p:cNvSpPr>
          <p:nvPr>
            <p:ph type="title"/>
          </p:nvPr>
        </p:nvSpPr>
        <p:spPr/>
        <p:txBody>
          <a:bodyPr/>
          <a:lstStyle/>
          <a:p>
            <a:r>
              <a:rPr lang="en-US" dirty="0"/>
              <a:t>Signs of Complications in Pregnancy</a:t>
            </a:r>
          </a:p>
        </p:txBody>
      </p:sp>
      <p:sp>
        <p:nvSpPr>
          <p:cNvPr id="6" name="Content Placeholder 5"/>
          <p:cNvSpPr>
            <a:spLocks noGrp="1"/>
          </p:cNvSpPr>
          <p:nvPr>
            <p:ph sz="half" idx="1"/>
          </p:nvPr>
        </p:nvSpPr>
        <p:spPr/>
        <p:txBody>
          <a:bodyPr>
            <a:noAutofit/>
          </a:bodyPr>
          <a:lstStyle/>
          <a:p>
            <a:pPr lvl="1"/>
            <a:r>
              <a:rPr lang="en-US" dirty="0"/>
              <a:t>Vaginal bleeding</a:t>
            </a:r>
          </a:p>
          <a:p>
            <a:pPr lvl="1"/>
            <a:r>
              <a:rPr lang="en-US" dirty="0"/>
              <a:t>Abnormal weight gain</a:t>
            </a:r>
          </a:p>
          <a:p>
            <a:pPr lvl="1"/>
            <a:r>
              <a:rPr lang="en-US" dirty="0"/>
              <a:t>Severe abdominal pain</a:t>
            </a:r>
          </a:p>
          <a:p>
            <a:pPr lvl="1"/>
            <a:r>
              <a:rPr lang="en-US" dirty="0"/>
              <a:t>Persistent headaches</a:t>
            </a:r>
          </a:p>
          <a:p>
            <a:pPr lvl="1"/>
            <a:r>
              <a:rPr lang="en-US" dirty="0"/>
              <a:t>Urinary complications</a:t>
            </a:r>
          </a:p>
        </p:txBody>
      </p:sp>
      <p:sp>
        <p:nvSpPr>
          <p:cNvPr id="3" name="Content Placeholder 2">
            <a:extLst>
              <a:ext uri="{FF2B5EF4-FFF2-40B4-BE49-F238E27FC236}">
                <a16:creationId xmlns:a16="http://schemas.microsoft.com/office/drawing/2014/main" id="{02478AAE-E004-3F46-8B22-825BFC858A8C}"/>
              </a:ext>
            </a:extLst>
          </p:cNvPr>
          <p:cNvSpPr>
            <a:spLocks noGrp="1"/>
          </p:cNvSpPr>
          <p:nvPr>
            <p:ph sz="half" idx="10"/>
          </p:nvPr>
        </p:nvSpPr>
        <p:spPr/>
        <p:txBody>
          <a:bodyPr/>
          <a:lstStyle/>
          <a:p>
            <a:pPr lvl="1"/>
            <a:r>
              <a:rPr lang="en-US" dirty="0"/>
              <a:t>Fever</a:t>
            </a:r>
          </a:p>
          <a:p>
            <a:pPr lvl="1"/>
            <a:r>
              <a:rPr lang="en-US" dirty="0"/>
              <a:t>Severe vomiting</a:t>
            </a:r>
          </a:p>
          <a:p>
            <a:pPr lvl="1"/>
            <a:r>
              <a:rPr lang="en-US" dirty="0"/>
              <a:t>Unusual and excessive swelling of  the face and hands</a:t>
            </a:r>
          </a:p>
          <a:p>
            <a:pPr lvl="1"/>
            <a:r>
              <a:rPr lang="en-US" dirty="0"/>
              <a:t>Dizziness</a:t>
            </a:r>
          </a:p>
          <a:p>
            <a:pPr lvl="1"/>
            <a:r>
              <a:rPr lang="en-US" dirty="0"/>
              <a:t>Vision problems</a:t>
            </a:r>
          </a:p>
        </p:txBody>
      </p:sp>
    </p:spTree>
    <p:extLst>
      <p:ext uri="{BB962C8B-B14F-4D97-AF65-F5344CB8AC3E}">
        <p14:creationId xmlns:p14="http://schemas.microsoft.com/office/powerpoint/2010/main" val="5964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F950FC-BCBF-CB4C-B1B3-39D3D01F4E0F}"/>
              </a:ext>
            </a:extLst>
          </p:cNvPr>
          <p:cNvPicPr>
            <a:picLocks noChangeAspect="1"/>
          </p:cNvPicPr>
          <p:nvPr/>
        </p:nvPicPr>
        <p:blipFill>
          <a:blip r:embed="rId3"/>
          <a:stretch>
            <a:fillRect/>
          </a:stretch>
        </p:blipFill>
        <p:spPr>
          <a:xfrm>
            <a:off x="1981200" y="311150"/>
            <a:ext cx="8229600" cy="6235700"/>
          </a:xfrm>
          <a:prstGeom prst="rect">
            <a:avLst/>
          </a:prstGeom>
        </p:spPr>
      </p:pic>
    </p:spTree>
    <p:extLst>
      <p:ext uri="{BB962C8B-B14F-4D97-AF65-F5344CB8AC3E}">
        <p14:creationId xmlns:p14="http://schemas.microsoft.com/office/powerpoint/2010/main" val="312001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67D2E02C-C519-7E4B-8BD1-5E44AF47FCC1}"/>
              </a:ext>
            </a:extLst>
          </p:cNvPr>
          <p:cNvSpPr/>
          <p:nvPr/>
        </p:nvSpPr>
        <p:spPr>
          <a:xfrm>
            <a:off x="1790700" y="363793"/>
            <a:ext cx="8610600" cy="6096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300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Fertilization</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Inside Pregnancy: Fertilization</a:t>
            </a:r>
          </a:p>
        </p:txBody>
      </p:sp>
    </p:spTree>
    <p:extLst>
      <p:ext uri="{BB962C8B-B14F-4D97-AF65-F5344CB8AC3E}">
        <p14:creationId xmlns:p14="http://schemas.microsoft.com/office/powerpoint/2010/main" val="420234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Period of the Zygote</a:t>
            </a:r>
          </a:p>
          <a:p>
            <a:pPr lvl="1"/>
            <a:r>
              <a:rPr lang="en-US" dirty="0"/>
              <a:t>Period of the Embryo  </a:t>
            </a:r>
          </a:p>
          <a:p>
            <a:pPr lvl="1"/>
            <a:r>
              <a:rPr lang="en-US" dirty="0"/>
              <a:t>Period of the Fetus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Tree>
    <p:extLst>
      <p:ext uri="{BB962C8B-B14F-4D97-AF65-F5344CB8AC3E}">
        <p14:creationId xmlns:p14="http://schemas.microsoft.com/office/powerpoint/2010/main" val="406291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The Beginning of Life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Inside Pregnancy</a:t>
            </a:r>
          </a:p>
        </p:txBody>
      </p:sp>
      <p:sp>
        <p:nvSpPr>
          <p:cNvPr id="5" name="object 4">
            <a:extLst>
              <a:ext uri="{FF2B5EF4-FFF2-40B4-BE49-F238E27FC236}">
                <a16:creationId xmlns:a16="http://schemas.microsoft.com/office/drawing/2014/main" id="{8BE4AD64-E275-B547-8DCF-B557F80A5AC7}"/>
              </a:ext>
            </a:extLst>
          </p:cNvPr>
          <p:cNvSpPr/>
          <p:nvPr/>
        </p:nvSpPr>
        <p:spPr>
          <a:xfrm>
            <a:off x="8287893" y="3640138"/>
            <a:ext cx="2514600" cy="25146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3244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By monitoring the development of the infant through her or his size and body structure, the doctor can determine more accurately the expected date of birth</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Monthly Prenatal Development</a:t>
            </a:r>
          </a:p>
        </p:txBody>
      </p:sp>
      <p:sp>
        <p:nvSpPr>
          <p:cNvPr id="7" name="object 4">
            <a:extLst>
              <a:ext uri="{FF2B5EF4-FFF2-40B4-BE49-F238E27FC236}">
                <a16:creationId xmlns:a16="http://schemas.microsoft.com/office/drawing/2014/main" id="{EACA1D50-5160-B448-AD1E-41706BA7671E}"/>
              </a:ext>
            </a:extLst>
          </p:cNvPr>
          <p:cNvSpPr/>
          <p:nvPr/>
        </p:nvSpPr>
        <p:spPr>
          <a:xfrm>
            <a:off x="8361715" y="3716338"/>
            <a:ext cx="2438400" cy="24384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378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Fetal Development</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Slideshow: Fetal Development Month by Month</a:t>
            </a:r>
          </a:p>
        </p:txBody>
      </p:sp>
    </p:spTree>
    <p:extLst>
      <p:ext uri="{BB962C8B-B14F-4D97-AF65-F5344CB8AC3E}">
        <p14:creationId xmlns:p14="http://schemas.microsoft.com/office/powerpoint/2010/main" val="1411852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9ACD70B-9B0E-824D-A316-26A9F0F34FE8}"/>
              </a:ext>
            </a:extLst>
          </p:cNvPr>
          <p:cNvSpPr/>
          <p:nvPr/>
        </p:nvSpPr>
        <p:spPr>
          <a:xfrm>
            <a:off x="2171700" y="196645"/>
            <a:ext cx="7848600" cy="6096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2970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29667EFF-B5D0-E14C-9037-491B24332288}"/>
              </a:ext>
            </a:extLst>
          </p:cNvPr>
          <p:cNvSpPr/>
          <p:nvPr/>
        </p:nvSpPr>
        <p:spPr>
          <a:xfrm>
            <a:off x="1943100" y="360774"/>
            <a:ext cx="8305800" cy="6019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11769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3-D Video on the First Trimester  </a:t>
            </a:r>
          </a:p>
          <a:p>
            <a:pPr lvl="1"/>
            <a:r>
              <a:rPr lang="en-US" dirty="0"/>
              <a:t>Weeks 10-14 First Trimester </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First Trimester of Pregnancy</a:t>
            </a:r>
          </a:p>
        </p:txBody>
      </p:sp>
    </p:spTree>
    <p:extLst>
      <p:ext uri="{BB962C8B-B14F-4D97-AF65-F5344CB8AC3E}">
        <p14:creationId xmlns:p14="http://schemas.microsoft.com/office/powerpoint/2010/main" val="124216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Weeks 15-20 Second Trimester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Second Trimester of Pregnancy</a:t>
            </a:r>
          </a:p>
        </p:txBody>
      </p:sp>
    </p:spTree>
    <p:extLst>
      <p:ext uri="{BB962C8B-B14F-4D97-AF65-F5344CB8AC3E}">
        <p14:creationId xmlns:p14="http://schemas.microsoft.com/office/powerpoint/2010/main" val="387603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Weeks 21-27 Second Trimester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Second Trimester of Pregnancy</a:t>
            </a:r>
          </a:p>
        </p:txBody>
      </p:sp>
    </p:spTree>
    <p:extLst>
      <p:ext uri="{BB962C8B-B14F-4D97-AF65-F5344CB8AC3E}">
        <p14:creationId xmlns:p14="http://schemas.microsoft.com/office/powerpoint/2010/main" val="223131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Weeks 28-37 Third Trimester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Third Trimester of Pregnancy</a:t>
            </a:r>
          </a:p>
        </p:txBody>
      </p:sp>
    </p:spTree>
    <p:extLst>
      <p:ext uri="{BB962C8B-B14F-4D97-AF65-F5344CB8AC3E}">
        <p14:creationId xmlns:p14="http://schemas.microsoft.com/office/powerpoint/2010/main" val="197100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Cesarean Section</a:t>
            </a:r>
          </a:p>
          <a:p>
            <a:pPr lvl="1"/>
            <a:r>
              <a:rPr lang="en-US" dirty="0"/>
              <a:t>Epidural</a:t>
            </a:r>
          </a:p>
          <a:p>
            <a:pPr lvl="1"/>
            <a:r>
              <a:rPr lang="en-US" dirty="0"/>
              <a:t>Natural Childbirth</a:t>
            </a:r>
          </a:p>
          <a:p>
            <a:pPr lvl="1"/>
            <a:r>
              <a:rPr lang="en-US" dirty="0" err="1"/>
              <a:t>Leyoyer</a:t>
            </a:r>
            <a:r>
              <a:rPr lang="en-US" dirty="0"/>
              <a:t> Method</a:t>
            </a:r>
          </a:p>
          <a:p>
            <a:pPr lvl="1"/>
            <a:r>
              <a:rPr lang="en-US" dirty="0"/>
              <a:t>Crouching Method</a:t>
            </a:r>
          </a:p>
          <a:p>
            <a:pPr lvl="1"/>
            <a:r>
              <a:rPr lang="en-US" dirty="0"/>
              <a:t>Birth in Water</a:t>
            </a:r>
          </a:p>
          <a:p>
            <a:pPr lvl="1"/>
            <a:r>
              <a:rPr lang="en-US" dirty="0"/>
              <a:t>Home Delivery</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Types of Delivery</a:t>
            </a:r>
          </a:p>
        </p:txBody>
      </p:sp>
    </p:spTree>
    <p:extLst>
      <p:ext uri="{BB962C8B-B14F-4D97-AF65-F5344CB8AC3E}">
        <p14:creationId xmlns:p14="http://schemas.microsoft.com/office/powerpoint/2010/main" val="1592662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Labor begins about thirty-eight weeks after conception for a full-term pregnancy.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The Birth Process</a:t>
            </a:r>
          </a:p>
        </p:txBody>
      </p:sp>
      <p:sp>
        <p:nvSpPr>
          <p:cNvPr id="5" name="object 4">
            <a:extLst>
              <a:ext uri="{FF2B5EF4-FFF2-40B4-BE49-F238E27FC236}">
                <a16:creationId xmlns:a16="http://schemas.microsoft.com/office/drawing/2014/main" id="{9D0191F3-B125-9844-B56E-851095BFBC60}"/>
              </a:ext>
            </a:extLst>
          </p:cNvPr>
          <p:cNvSpPr/>
          <p:nvPr/>
        </p:nvSpPr>
        <p:spPr>
          <a:xfrm>
            <a:off x="6621436" y="3487738"/>
            <a:ext cx="4178680" cy="2667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5246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Dilation stage</a:t>
            </a:r>
          </a:p>
          <a:p>
            <a:pPr lvl="1"/>
            <a:r>
              <a:rPr lang="en-US" dirty="0"/>
              <a:t>Contractions become stronger, more frequent and last longer</a:t>
            </a:r>
          </a:p>
          <a:p>
            <a:pPr lvl="1"/>
            <a:r>
              <a:rPr lang="en-US" dirty="0"/>
              <a:t>May last for an average of ten to  twelve hours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First Stage of Labor</a:t>
            </a:r>
          </a:p>
        </p:txBody>
      </p:sp>
      <p:sp>
        <p:nvSpPr>
          <p:cNvPr id="7" name="object 4">
            <a:extLst>
              <a:ext uri="{FF2B5EF4-FFF2-40B4-BE49-F238E27FC236}">
                <a16:creationId xmlns:a16="http://schemas.microsoft.com/office/drawing/2014/main" id="{A2316F12-3BFD-E646-9A6A-836274D9DC16}"/>
              </a:ext>
            </a:extLst>
          </p:cNvPr>
          <p:cNvSpPr/>
          <p:nvPr/>
        </p:nvSpPr>
        <p:spPr>
          <a:xfrm>
            <a:off x="7738527" y="2949131"/>
            <a:ext cx="3061589" cy="3205607"/>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425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10062235" cy="4734318"/>
          </a:xfrm>
        </p:spPr>
        <p:txBody>
          <a:bodyPr>
            <a:noAutofit/>
          </a:bodyPr>
          <a:lstStyle/>
          <a:p>
            <a:pPr lvl="1"/>
            <a:r>
              <a:rPr lang="en-US" dirty="0"/>
              <a:t>Preconception Health Quiz</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How Much Do You Know About Preconception Health?</a:t>
            </a:r>
          </a:p>
        </p:txBody>
      </p:sp>
    </p:spTree>
    <p:extLst>
      <p:ext uri="{BB962C8B-B14F-4D97-AF65-F5344CB8AC3E}">
        <p14:creationId xmlns:p14="http://schemas.microsoft.com/office/powerpoint/2010/main" val="55518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Cervix is completely dilated</a:t>
            </a:r>
          </a:p>
          <a:p>
            <a:pPr lvl="1"/>
            <a:r>
              <a:rPr lang="en-US" dirty="0"/>
              <a:t>Crowning occurs</a:t>
            </a:r>
          </a:p>
          <a:p>
            <a:pPr lvl="1"/>
            <a:r>
              <a:rPr lang="en-US" dirty="0"/>
              <a:t>Expulsion of the infant</a:t>
            </a:r>
          </a:p>
          <a:p>
            <a:pPr lvl="1"/>
            <a:r>
              <a:rPr lang="en-US" dirty="0"/>
              <a:t>An episiotomy may need to be performed</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Second Stage of Labor</a:t>
            </a:r>
          </a:p>
        </p:txBody>
      </p:sp>
      <p:sp>
        <p:nvSpPr>
          <p:cNvPr id="5" name="object 4">
            <a:extLst>
              <a:ext uri="{FF2B5EF4-FFF2-40B4-BE49-F238E27FC236}">
                <a16:creationId xmlns:a16="http://schemas.microsoft.com/office/drawing/2014/main" id="{1C391404-AFE8-1F4C-BDC5-5C57F4360E85}"/>
              </a:ext>
            </a:extLst>
          </p:cNvPr>
          <p:cNvSpPr/>
          <p:nvPr/>
        </p:nvSpPr>
        <p:spPr>
          <a:xfrm>
            <a:off x="8057297" y="3935159"/>
            <a:ext cx="2742819" cy="221957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48650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This stage is the expulsion of the placenta</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Third Stage of Labor</a:t>
            </a:r>
          </a:p>
        </p:txBody>
      </p:sp>
      <p:sp>
        <p:nvSpPr>
          <p:cNvPr id="7" name="object 4">
            <a:extLst>
              <a:ext uri="{FF2B5EF4-FFF2-40B4-BE49-F238E27FC236}">
                <a16:creationId xmlns:a16="http://schemas.microsoft.com/office/drawing/2014/main" id="{3F41002A-F57F-2F4D-A64E-AB81FAE8C473}"/>
              </a:ext>
            </a:extLst>
          </p:cNvPr>
          <p:cNvSpPr/>
          <p:nvPr/>
        </p:nvSpPr>
        <p:spPr>
          <a:xfrm>
            <a:off x="7675916" y="3030538"/>
            <a:ext cx="3124200" cy="31242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33660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Questions?</a:t>
            </a:r>
          </a:p>
        </p:txBody>
      </p:sp>
      <p:sp>
        <p:nvSpPr>
          <p:cNvPr id="8" name="object 3">
            <a:extLst>
              <a:ext uri="{FF2B5EF4-FFF2-40B4-BE49-F238E27FC236}">
                <a16:creationId xmlns:a16="http://schemas.microsoft.com/office/drawing/2014/main" id="{8A64D9AE-269D-FA4B-B7CA-88A0E550D3A0}"/>
              </a:ext>
            </a:extLst>
          </p:cNvPr>
          <p:cNvSpPr/>
          <p:nvPr/>
        </p:nvSpPr>
        <p:spPr>
          <a:xfrm>
            <a:off x="3716228" y="1474957"/>
            <a:ext cx="4108323" cy="3082798"/>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1309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70000" lnSpcReduction="20000"/>
          </a:bodyPr>
          <a:lstStyle/>
          <a:p>
            <a:pPr lvl="1"/>
            <a:r>
              <a:rPr lang="en-US" sz="1800" dirty="0"/>
              <a:t>Images:</a:t>
            </a:r>
          </a:p>
          <a:p>
            <a:pPr lvl="2"/>
            <a:r>
              <a:rPr lang="en-US" sz="1800" dirty="0"/>
              <a:t>Microsoft Clip Art: Used with permission from Microsoft</a:t>
            </a:r>
          </a:p>
          <a:p>
            <a:pPr lvl="2"/>
            <a:endParaRPr lang="en-US" sz="1800" dirty="0"/>
          </a:p>
          <a:p>
            <a:pPr lvl="1"/>
            <a:r>
              <a:rPr lang="en-US" sz="1800" dirty="0"/>
              <a:t>Textbook:</a:t>
            </a:r>
          </a:p>
          <a:p>
            <a:pPr lvl="2"/>
            <a:r>
              <a:rPr lang="en-US" sz="1800" dirty="0"/>
              <a:t>Brisbane, H. (2004). The developing child. (9th ed.). New York: McGraw Hill Glencoe.</a:t>
            </a:r>
          </a:p>
          <a:p>
            <a:pPr lvl="2"/>
            <a:endParaRPr lang="en-US" sz="1800" dirty="0"/>
          </a:p>
          <a:p>
            <a:pPr lvl="1"/>
            <a:r>
              <a:rPr lang="en-US" sz="1800" dirty="0"/>
              <a:t>Websites:</a:t>
            </a:r>
          </a:p>
          <a:p>
            <a:pPr lvl="2"/>
            <a:r>
              <a:rPr lang="en-US" sz="1800" dirty="0"/>
              <a:t>Centers for Disease Control and Prevention  </a:t>
            </a:r>
          </a:p>
          <a:p>
            <a:pPr marL="457200" lvl="2" indent="0">
              <a:buNone/>
            </a:pPr>
            <a:r>
              <a:rPr lang="en-US" sz="1800" dirty="0"/>
              <a:t>You’re Pregnant: Now What? </a:t>
            </a:r>
            <a:r>
              <a:rPr lang="en-US" sz="1800" dirty="0">
                <a:hlinkClick r:id="rId2"/>
              </a:rPr>
              <a:t>http://www.womenshealth.gov/pregnancy/you-are-pregnant/</a:t>
            </a:r>
            <a:endParaRPr lang="en-US" sz="1800" dirty="0"/>
          </a:p>
          <a:p>
            <a:pPr marL="457200" lvl="2" indent="0">
              <a:buNone/>
            </a:pPr>
            <a:endParaRPr lang="en-US" sz="1800" dirty="0"/>
          </a:p>
          <a:p>
            <a:pPr lvl="2"/>
            <a:r>
              <a:rPr lang="en-US" sz="1800" dirty="0"/>
              <a:t>Exploring Birth Options</a:t>
            </a:r>
          </a:p>
          <a:p>
            <a:pPr marL="457200" lvl="2" indent="0">
              <a:buNone/>
            </a:pPr>
            <a:r>
              <a:rPr lang="en-US" sz="1800" dirty="0"/>
              <a:t>Witness the wonderful emotions and deeply felt connection to womanhood in this short preview to our series exploring natural childbirth, midwifery, and your birth options. </a:t>
            </a:r>
            <a:r>
              <a:rPr lang="en-US" sz="1800" dirty="0">
                <a:hlinkClick r:id="rId3"/>
              </a:rPr>
              <a:t>http://www.mothersnaturally.org/videoSeries/</a:t>
            </a:r>
            <a:endParaRPr lang="en-US" sz="1800" dirty="0"/>
          </a:p>
          <a:p>
            <a:pPr marL="457200" lvl="2" indent="0">
              <a:buNone/>
            </a:pPr>
            <a:endParaRPr lang="en-US" sz="1800" dirty="0"/>
          </a:p>
          <a:p>
            <a:pPr lvl="2"/>
            <a:r>
              <a:rPr lang="en-US" sz="1800" dirty="0"/>
              <a:t>Gerber</a:t>
            </a:r>
          </a:p>
          <a:p>
            <a:pPr marL="457200" lvl="2" indent="0">
              <a:buNone/>
            </a:pPr>
            <a:r>
              <a:rPr lang="en-US" sz="1800" dirty="0"/>
              <a:t>Essential minerals for pregnancy-Be sure to get these 12 important minerals for you and your baby’s health. You can  meet many of your daily mineral needs by eating a well-balanced diet. </a:t>
            </a:r>
            <a:r>
              <a:rPr lang="en-US" sz="1800" dirty="0">
                <a:hlinkClick r:id="rId4"/>
              </a:rPr>
              <a:t>http://www.gerber.com/allstages/nutrition_and_feeding/essential_minerals_for_pregnancy.aspx</a:t>
            </a:r>
            <a:endParaRPr lang="en-US" sz="1800" dirty="0"/>
          </a:p>
          <a:p>
            <a:pPr marL="457200" lvl="2" indent="0">
              <a:buNone/>
            </a:pPr>
            <a:endParaRPr lang="en-US" sz="1800" dirty="0"/>
          </a:p>
          <a:p>
            <a:pPr lvl="2"/>
            <a:r>
              <a:rPr lang="en-US" sz="1800" dirty="0"/>
              <a:t>Immunizations and Pregnancy</a:t>
            </a:r>
          </a:p>
          <a:p>
            <a:pPr marL="457200" lvl="2" indent="0">
              <a:buNone/>
            </a:pPr>
            <a:r>
              <a:rPr lang="en-US" sz="1800" dirty="0"/>
              <a:t>Before becoming pregnant, a woman should be up-to-date on routine adult vaccines. </a:t>
            </a:r>
            <a:r>
              <a:rPr lang="en-US" sz="1800" dirty="0">
                <a:hlinkClick r:id="rId5"/>
              </a:rPr>
              <a:t>https://www.cdc.gov/vaccines/pregnancy/downloads/pregnancy-vaccination.pdf</a:t>
            </a:r>
            <a:endParaRPr lang="en-US" sz="1600" dirty="0"/>
          </a:p>
          <a:p>
            <a:pPr marL="457200" lvl="2" indent="0">
              <a:buNone/>
            </a:pPr>
            <a:endParaRPr lang="en-US" sz="1600" dirty="0"/>
          </a:p>
          <a:p>
            <a:pPr marL="457200" lvl="2" indent="0">
              <a:buNone/>
            </a:pPr>
            <a:endParaRPr lang="en-US" sz="1600" dirty="0"/>
          </a:p>
          <a:p>
            <a:pPr lvl="2"/>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20000"/>
          </a:bodyPr>
          <a:lstStyle/>
          <a:p>
            <a:pPr lvl="1"/>
            <a:r>
              <a:rPr lang="en-US" sz="1600" dirty="0"/>
              <a:t>Videos: </a:t>
            </a:r>
          </a:p>
          <a:p>
            <a:pPr lvl="2"/>
            <a:r>
              <a:rPr lang="en-US" sz="1600" dirty="0"/>
              <a:t>Pregnancy</a:t>
            </a:r>
          </a:p>
          <a:p>
            <a:pPr marL="457200" lvl="2" indent="0">
              <a:buNone/>
            </a:pPr>
            <a:r>
              <a:rPr lang="en-US" sz="1600" dirty="0"/>
              <a:t>Becoming a mother is one of the most exciting times in a woman’s life. This section of </a:t>
            </a:r>
            <a:r>
              <a:rPr lang="en-US" sz="1600" dirty="0" err="1"/>
              <a:t>womenshealth.gov</a:t>
            </a:r>
            <a:r>
              <a:rPr lang="en-US" sz="1600" dirty="0"/>
              <a:t> will help you  learn what you can do before, during, and after pregnancy to give your baby a healthy start to life.  </a:t>
            </a:r>
            <a:r>
              <a:rPr lang="en-US" sz="1600" dirty="0">
                <a:hlinkClick r:id="rId2"/>
              </a:rPr>
              <a:t>http://www.womenshealth.gov/pregnancy/</a:t>
            </a:r>
            <a:endParaRPr lang="en-US" sz="1600" dirty="0"/>
          </a:p>
          <a:p>
            <a:pPr lvl="2"/>
            <a:endParaRPr lang="en-US" sz="1600" dirty="0"/>
          </a:p>
          <a:p>
            <a:pPr lvl="2"/>
            <a:r>
              <a:rPr lang="en-US" sz="1600" dirty="0"/>
              <a:t>Inside Pregnancy: Fertilization</a:t>
            </a:r>
          </a:p>
          <a:p>
            <a:pPr marL="457200" lvl="2" indent="0">
              <a:buNone/>
            </a:pPr>
            <a:r>
              <a:rPr lang="en-US" sz="1600" dirty="0"/>
              <a:t>The race starts with the act of love. Tens of millions of spermatozoa rush ahead on a hunting trip that may eventually  lead to a fateful encounter and a promise of new life.</a:t>
            </a:r>
          </a:p>
          <a:p>
            <a:pPr marL="457200" lvl="2" indent="0">
              <a:buNone/>
            </a:pPr>
            <a:r>
              <a:rPr lang="en-US" sz="1600" dirty="0">
                <a:hlinkClick r:id="rId3"/>
              </a:rPr>
              <a:t>http://www.babycenter.com/2_inside-pregnancy-fertilization_10354435.bc</a:t>
            </a:r>
            <a:endParaRPr lang="en-US" sz="1600" dirty="0"/>
          </a:p>
          <a:p>
            <a:pPr marL="457200" lvl="2" indent="0">
              <a:buNone/>
            </a:pPr>
            <a:endParaRPr lang="en-US" sz="1600" dirty="0"/>
          </a:p>
          <a:p>
            <a:pPr lvl="2"/>
            <a:r>
              <a:rPr lang="en-US" sz="1600" dirty="0"/>
              <a:t>Inside Pregnancy: Weeks 1-9</a:t>
            </a:r>
          </a:p>
          <a:p>
            <a:pPr marL="457200" lvl="2" indent="0">
              <a:buNone/>
            </a:pPr>
            <a:r>
              <a:rPr lang="en-US" sz="1600" dirty="0"/>
              <a:t>A 3D animated look at baby development in the first trimester of pregnancy, from the first few cells that make up the blastocyst to a tiny fetus with a brain, beating heart, fingers, eyes, and earlobes.</a:t>
            </a:r>
          </a:p>
          <a:p>
            <a:pPr marL="457200" lvl="2" indent="0">
              <a:buNone/>
            </a:pPr>
            <a:r>
              <a:rPr lang="en-US" sz="1600" dirty="0">
                <a:hlinkClick r:id="rId4"/>
              </a:rPr>
              <a:t>http://www.babycenter.com/2_inside-pregnancy-weeks-1-to-9_10302602.bc</a:t>
            </a:r>
            <a:endParaRPr lang="en-US" sz="1600" dirty="0"/>
          </a:p>
          <a:p>
            <a:pPr marL="457200" lvl="2" indent="0">
              <a:buNone/>
            </a:pPr>
            <a:endParaRPr lang="en-US" sz="1600" dirty="0"/>
          </a:p>
          <a:p>
            <a:pPr lvl="2"/>
            <a:r>
              <a:rPr lang="en-US" sz="1600" dirty="0"/>
              <a:t>Inside Pregnancy: Weeks 10-14</a:t>
            </a:r>
          </a:p>
          <a:p>
            <a:pPr marL="457200" lvl="2" indent="0">
              <a:buNone/>
            </a:pPr>
            <a:r>
              <a:rPr lang="en-US" sz="1600" dirty="0"/>
              <a:t>A 3D animated look at baby development in the second trimester of pregnancy</a:t>
            </a:r>
          </a:p>
          <a:p>
            <a:pPr marL="457200" lvl="2" indent="0">
              <a:buNone/>
            </a:pPr>
            <a:r>
              <a:rPr lang="en-US" sz="1600" dirty="0">
                <a:hlinkClick r:id="rId5"/>
              </a:rPr>
              <a:t>http://www.babycenter.com/2_inside-pregnancy-weeks-10-to-14_10308108.bc</a:t>
            </a:r>
            <a:endParaRPr lang="en-US" sz="1600" dirty="0"/>
          </a:p>
          <a:p>
            <a:pPr marL="457200" lvl="2" indent="0">
              <a:buNone/>
            </a:pPr>
            <a:endParaRPr lang="en-US" sz="1900" dirty="0"/>
          </a:p>
          <a:p>
            <a:pPr marL="0" lvl="1" indent="0">
              <a:buNone/>
            </a:pPr>
            <a:endParaRPr lang="en-US" sz="1900" dirty="0"/>
          </a:p>
          <a:p>
            <a:pPr lvl="2"/>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1857968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a:bodyPr>
          <a:lstStyle/>
          <a:p>
            <a:pPr lvl="1"/>
            <a:r>
              <a:rPr lang="en-US" sz="1500" dirty="0"/>
              <a:t>Videos: </a:t>
            </a:r>
          </a:p>
          <a:p>
            <a:pPr lvl="2"/>
            <a:r>
              <a:rPr lang="en-US" sz="1500" dirty="0"/>
              <a:t>Inside Pregnancy: Weeks 15-20</a:t>
            </a:r>
          </a:p>
          <a:p>
            <a:pPr marL="457200" lvl="2" indent="0">
              <a:buNone/>
            </a:pPr>
            <a:r>
              <a:rPr lang="en-US" sz="1500" dirty="0"/>
              <a:t>A 3D animated look at baby development in the third trimester of pregnancy  </a:t>
            </a:r>
            <a:r>
              <a:rPr lang="en-US" sz="1500" dirty="0">
                <a:hlinkClick r:id="rId2"/>
              </a:rPr>
              <a:t>http://www.babycenter.com/2_inside-pregnancy-weeks-15-to-20_10308111.bc</a:t>
            </a:r>
            <a:endParaRPr lang="en-US" sz="1500" dirty="0"/>
          </a:p>
          <a:p>
            <a:pPr marL="457200" lvl="2" indent="0">
              <a:buNone/>
            </a:pPr>
            <a:endParaRPr lang="en-US" sz="1500" dirty="0"/>
          </a:p>
          <a:p>
            <a:pPr lvl="2"/>
            <a:r>
              <a:rPr lang="en-US" sz="1500" dirty="0"/>
              <a:t>Inside Pregnancy: Weeks 21-27</a:t>
            </a:r>
          </a:p>
          <a:p>
            <a:pPr marL="457200" lvl="2" indent="0">
              <a:buNone/>
            </a:pPr>
            <a:r>
              <a:rPr lang="en-US" sz="1500" dirty="0"/>
              <a:t>A 3D animated look at baby development in the second trimester of pregnancy  </a:t>
            </a:r>
            <a:r>
              <a:rPr lang="en-US" sz="1500" dirty="0">
                <a:hlinkClick r:id="rId3"/>
              </a:rPr>
              <a:t>http://www.babycenter.com/2_inside-pregnancy-weeks-21-to-27_10312242.bc</a:t>
            </a:r>
            <a:endParaRPr lang="en-US" sz="1500" dirty="0"/>
          </a:p>
          <a:p>
            <a:pPr marL="457200" lvl="2" indent="0">
              <a:buNone/>
            </a:pPr>
            <a:endParaRPr lang="en-US" sz="1500" dirty="0"/>
          </a:p>
          <a:p>
            <a:pPr lvl="2"/>
            <a:r>
              <a:rPr lang="en-US" sz="1500" dirty="0"/>
              <a:t>Inside Pregnancy: Weeks 28-37</a:t>
            </a:r>
          </a:p>
          <a:p>
            <a:pPr marL="457200" lvl="2" indent="0">
              <a:buNone/>
            </a:pPr>
            <a:r>
              <a:rPr lang="en-US" sz="1500" dirty="0"/>
              <a:t>A 3D animated look at baby development in the third trimester of pregnancy,  </a:t>
            </a:r>
            <a:r>
              <a:rPr lang="en-US" sz="1500" dirty="0">
                <a:hlinkClick r:id="rId4"/>
              </a:rPr>
              <a:t>http://www.babycenter.com/2_inside-pregnancy-weeks-28-to-37_3658874.bc</a:t>
            </a:r>
            <a:endParaRPr lang="en-US" sz="1500" dirty="0"/>
          </a:p>
          <a:p>
            <a:pPr marL="457200" lvl="2" indent="0">
              <a:buNone/>
            </a:pPr>
            <a:endParaRPr lang="en-US" sz="1600" dirty="0"/>
          </a:p>
          <a:p>
            <a:pPr marL="457200" lvl="2" indent="0">
              <a:buNone/>
            </a:pPr>
            <a:endParaRPr lang="en-US" sz="1900" dirty="0"/>
          </a:p>
          <a:p>
            <a:pPr marL="0" lvl="1" indent="0">
              <a:buNone/>
            </a:pPr>
            <a:endParaRPr lang="en-US" sz="1900" dirty="0"/>
          </a:p>
          <a:p>
            <a:pPr lvl="2"/>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1852150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Preconception health is  a woman’s health before she becomes pregnant</a:t>
            </a:r>
          </a:p>
          <a:p>
            <a:pPr lvl="2"/>
            <a:r>
              <a:rPr lang="en-US" dirty="0"/>
              <a:t>Food</a:t>
            </a:r>
          </a:p>
          <a:p>
            <a:pPr lvl="2"/>
            <a:r>
              <a:rPr lang="en-US" dirty="0"/>
              <a:t>Habits</a:t>
            </a:r>
          </a:p>
          <a:p>
            <a:pPr lvl="2"/>
            <a:r>
              <a:rPr lang="en-US" dirty="0"/>
              <a:t>Medicines</a:t>
            </a:r>
          </a:p>
          <a:p>
            <a:pPr lvl="2"/>
            <a:r>
              <a:rPr lang="en-US" dirty="0"/>
              <a:t>Health problems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Why Preconception Health Matters</a:t>
            </a:r>
          </a:p>
        </p:txBody>
      </p:sp>
      <p:sp>
        <p:nvSpPr>
          <p:cNvPr id="7" name="object 3">
            <a:extLst>
              <a:ext uri="{FF2B5EF4-FFF2-40B4-BE49-F238E27FC236}">
                <a16:creationId xmlns:a16="http://schemas.microsoft.com/office/drawing/2014/main" id="{DAC8C38E-CA8F-8B45-A242-58071C34BEAA}"/>
              </a:ext>
            </a:extLst>
          </p:cNvPr>
          <p:cNvSpPr/>
          <p:nvPr/>
        </p:nvSpPr>
        <p:spPr>
          <a:xfrm>
            <a:off x="8285516" y="3890328"/>
            <a:ext cx="2514600" cy="226441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064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2-DCD5-3244-B60E-5F7F842583C4}"/>
              </a:ext>
            </a:extLst>
          </p:cNvPr>
          <p:cNvSpPr>
            <a:spLocks noGrp="1"/>
          </p:cNvSpPr>
          <p:nvPr>
            <p:ph type="title"/>
          </p:nvPr>
        </p:nvSpPr>
        <p:spPr/>
        <p:txBody>
          <a:bodyPr/>
          <a:lstStyle/>
          <a:p>
            <a:r>
              <a:rPr lang="en-US" dirty="0"/>
              <a:t>Five Most Important Things to Boost Your Preconception Health</a:t>
            </a:r>
          </a:p>
        </p:txBody>
      </p:sp>
      <p:sp>
        <p:nvSpPr>
          <p:cNvPr id="6" name="Content Placeholder 5"/>
          <p:cNvSpPr>
            <a:spLocks noGrp="1"/>
          </p:cNvSpPr>
          <p:nvPr>
            <p:ph sz="half" idx="1"/>
          </p:nvPr>
        </p:nvSpPr>
        <p:spPr>
          <a:xfrm>
            <a:off x="740664" y="1420420"/>
            <a:ext cx="10059452" cy="4734318"/>
          </a:xfrm>
        </p:spPr>
        <p:txBody>
          <a:bodyPr>
            <a:noAutofit/>
          </a:bodyPr>
          <a:lstStyle/>
          <a:p>
            <a:pPr lvl="1"/>
            <a:r>
              <a:rPr lang="en-US" dirty="0"/>
              <a:t>Take folic acid</a:t>
            </a:r>
          </a:p>
          <a:p>
            <a:pPr lvl="1"/>
            <a:r>
              <a:rPr lang="en-US" dirty="0"/>
              <a:t>Stop smoking and drinking alcohol</a:t>
            </a:r>
          </a:p>
          <a:p>
            <a:pPr lvl="1"/>
            <a:r>
              <a:rPr lang="en-US" dirty="0"/>
              <a:t>Keep medical conditions under control</a:t>
            </a:r>
          </a:p>
          <a:p>
            <a:pPr lvl="1"/>
            <a:r>
              <a:rPr lang="en-US" dirty="0"/>
              <a:t>Discuss with your doctor any medicine you are using</a:t>
            </a:r>
          </a:p>
          <a:p>
            <a:pPr lvl="1"/>
            <a:r>
              <a:rPr lang="en-US" dirty="0"/>
              <a:t>Avoid toxic substances or materials</a:t>
            </a:r>
          </a:p>
          <a:p>
            <a:pPr lvl="1"/>
            <a:endParaRPr lang="en-US" dirty="0"/>
          </a:p>
        </p:txBody>
      </p:sp>
    </p:spTree>
    <p:extLst>
      <p:ext uri="{BB962C8B-B14F-4D97-AF65-F5344CB8AC3E}">
        <p14:creationId xmlns:p14="http://schemas.microsoft.com/office/powerpoint/2010/main" val="247357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2-DCD5-3244-B60E-5F7F842583C4}"/>
              </a:ext>
            </a:extLst>
          </p:cNvPr>
          <p:cNvSpPr>
            <a:spLocks noGrp="1"/>
          </p:cNvSpPr>
          <p:nvPr>
            <p:ph type="title"/>
          </p:nvPr>
        </p:nvSpPr>
        <p:spPr>
          <a:xfrm>
            <a:off x="740664" y="407209"/>
            <a:ext cx="10059452" cy="876300"/>
          </a:xfrm>
        </p:spPr>
        <p:txBody>
          <a:bodyPr/>
          <a:lstStyle/>
          <a:p>
            <a:r>
              <a:rPr lang="en-US" dirty="0"/>
              <a:t>Talk to Your Doctor Before You Become Pregnant</a:t>
            </a:r>
          </a:p>
        </p:txBody>
      </p:sp>
      <p:sp>
        <p:nvSpPr>
          <p:cNvPr id="6" name="Content Placeholder 5"/>
          <p:cNvSpPr>
            <a:spLocks noGrp="1"/>
          </p:cNvSpPr>
          <p:nvPr>
            <p:ph sz="half" idx="1"/>
          </p:nvPr>
        </p:nvSpPr>
        <p:spPr>
          <a:xfrm>
            <a:off x="740664" y="1420420"/>
            <a:ext cx="10059452" cy="4734318"/>
          </a:xfrm>
        </p:spPr>
        <p:txBody>
          <a:bodyPr>
            <a:noAutofit/>
          </a:bodyPr>
          <a:lstStyle/>
          <a:p>
            <a:pPr lvl="1"/>
            <a:r>
              <a:rPr lang="en-US" dirty="0"/>
              <a:t>Family planning and birth control</a:t>
            </a:r>
          </a:p>
          <a:p>
            <a:pPr lvl="1"/>
            <a:r>
              <a:rPr lang="en-US" dirty="0"/>
              <a:t>Vaccines and screenings</a:t>
            </a:r>
          </a:p>
          <a:p>
            <a:pPr lvl="1"/>
            <a:r>
              <a:rPr lang="en-US" dirty="0"/>
              <a:t>Managing health problems</a:t>
            </a:r>
          </a:p>
          <a:p>
            <a:pPr lvl="1"/>
            <a:r>
              <a:rPr lang="en-US" dirty="0"/>
              <a:t>Ways to improve your overall health</a:t>
            </a:r>
          </a:p>
          <a:p>
            <a:pPr lvl="1"/>
            <a:r>
              <a:rPr lang="en-US" dirty="0"/>
              <a:t>How to avoid illness</a:t>
            </a:r>
          </a:p>
          <a:p>
            <a:pPr lvl="1"/>
            <a:r>
              <a:rPr lang="en-US" dirty="0"/>
              <a:t>Hazards in your workplace or home</a:t>
            </a:r>
          </a:p>
          <a:p>
            <a:pPr lvl="1"/>
            <a:r>
              <a:rPr lang="en-US" dirty="0"/>
              <a:t>Health problems that run  in your or your partner's family</a:t>
            </a:r>
          </a:p>
          <a:p>
            <a:pPr lvl="1"/>
            <a:endParaRPr lang="en-US" dirty="0"/>
          </a:p>
        </p:txBody>
      </p:sp>
    </p:spTree>
    <p:extLst>
      <p:ext uri="{BB962C8B-B14F-4D97-AF65-F5344CB8AC3E}">
        <p14:creationId xmlns:p14="http://schemas.microsoft.com/office/powerpoint/2010/main" val="263889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5AF0E1-6913-154D-9B05-3E3C731E755C}"/>
              </a:ext>
            </a:extLst>
          </p:cNvPr>
          <p:cNvSpPr>
            <a:spLocks noGrp="1"/>
          </p:cNvSpPr>
          <p:nvPr>
            <p:ph type="title"/>
          </p:nvPr>
        </p:nvSpPr>
        <p:spPr/>
        <p:txBody>
          <a:bodyPr/>
          <a:lstStyle/>
          <a:p>
            <a:r>
              <a:rPr lang="en-US" dirty="0"/>
              <a:t>Steps Women Can Take for Healthier Babies</a:t>
            </a:r>
          </a:p>
        </p:txBody>
      </p:sp>
      <p:sp>
        <p:nvSpPr>
          <p:cNvPr id="6" name="Content Placeholder 5"/>
          <p:cNvSpPr>
            <a:spLocks noGrp="1"/>
          </p:cNvSpPr>
          <p:nvPr>
            <p:ph sz="half" idx="1"/>
          </p:nvPr>
        </p:nvSpPr>
        <p:spPr/>
        <p:txBody>
          <a:bodyPr>
            <a:noAutofit/>
          </a:bodyPr>
          <a:lstStyle/>
          <a:p>
            <a:pPr lvl="1"/>
            <a:r>
              <a:rPr lang="en-US" dirty="0"/>
              <a:t>Take folic acid every day</a:t>
            </a:r>
          </a:p>
          <a:p>
            <a:pPr lvl="1"/>
            <a:r>
              <a:rPr lang="en-US" dirty="0"/>
              <a:t>Keep hands clean</a:t>
            </a:r>
          </a:p>
          <a:p>
            <a:pPr lvl="1"/>
            <a:r>
              <a:rPr lang="en-US" dirty="0"/>
              <a:t>See a health care professional regularly</a:t>
            </a:r>
          </a:p>
          <a:p>
            <a:pPr lvl="1"/>
            <a:r>
              <a:rPr lang="en-US" dirty="0"/>
              <a:t>Eat a balanced diet</a:t>
            </a:r>
          </a:p>
        </p:txBody>
      </p:sp>
      <p:sp>
        <p:nvSpPr>
          <p:cNvPr id="7" name="object 4">
            <a:extLst>
              <a:ext uri="{FF2B5EF4-FFF2-40B4-BE49-F238E27FC236}">
                <a16:creationId xmlns:a16="http://schemas.microsoft.com/office/drawing/2014/main" id="{19BEA9F1-0F71-1D41-8613-27F2EE35A773}"/>
              </a:ext>
            </a:extLst>
          </p:cNvPr>
          <p:cNvSpPr/>
          <p:nvPr/>
        </p:nvSpPr>
        <p:spPr>
          <a:xfrm>
            <a:off x="7540144" y="2725738"/>
            <a:ext cx="3259836" cy="3429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6885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4D22-DCD5-3244-B60E-5F7F842583C4}"/>
              </a:ext>
            </a:extLst>
          </p:cNvPr>
          <p:cNvSpPr>
            <a:spLocks noGrp="1"/>
          </p:cNvSpPr>
          <p:nvPr>
            <p:ph type="title"/>
          </p:nvPr>
        </p:nvSpPr>
        <p:spPr/>
        <p:txBody>
          <a:bodyPr/>
          <a:lstStyle/>
          <a:p>
            <a:r>
              <a:rPr lang="en-US" dirty="0"/>
              <a:t>Essential Minerals During Pregnancy</a:t>
            </a:r>
          </a:p>
        </p:txBody>
      </p:sp>
      <p:sp>
        <p:nvSpPr>
          <p:cNvPr id="6" name="Content Placeholder 5"/>
          <p:cNvSpPr>
            <a:spLocks noGrp="1"/>
          </p:cNvSpPr>
          <p:nvPr>
            <p:ph sz="half" idx="1"/>
          </p:nvPr>
        </p:nvSpPr>
        <p:spPr>
          <a:xfrm>
            <a:off x="740664" y="1420420"/>
            <a:ext cx="10059452" cy="4734318"/>
          </a:xfrm>
        </p:spPr>
        <p:txBody>
          <a:bodyPr>
            <a:noAutofit/>
          </a:bodyPr>
          <a:lstStyle/>
          <a:p>
            <a:pPr lvl="1"/>
            <a:r>
              <a:rPr lang="en-US" dirty="0"/>
              <a:t>Be sure to get these 12 important minerals for you and your  baby’s health:</a:t>
            </a:r>
          </a:p>
          <a:p>
            <a:pPr lvl="2"/>
            <a:r>
              <a:rPr lang="en-US" dirty="0"/>
              <a:t>Calcium  </a:t>
            </a:r>
          </a:p>
          <a:p>
            <a:pPr lvl="2"/>
            <a:r>
              <a:rPr lang="en-US" dirty="0"/>
              <a:t>Chromium  </a:t>
            </a:r>
          </a:p>
          <a:p>
            <a:pPr lvl="2"/>
            <a:r>
              <a:rPr lang="en-US" dirty="0"/>
              <a:t>Copper  </a:t>
            </a:r>
          </a:p>
          <a:p>
            <a:pPr lvl="2"/>
            <a:r>
              <a:rPr lang="en-US" dirty="0"/>
              <a:t>Fluoride  </a:t>
            </a:r>
          </a:p>
          <a:p>
            <a:pPr lvl="2"/>
            <a:r>
              <a:rPr lang="en-US" dirty="0"/>
              <a:t>Iodine  </a:t>
            </a:r>
          </a:p>
          <a:p>
            <a:pPr lvl="2"/>
            <a:r>
              <a:rPr lang="en-US" dirty="0"/>
              <a:t>Iron</a:t>
            </a:r>
          </a:p>
          <a:p>
            <a:pPr lvl="1"/>
            <a:endParaRPr lang="en-US" dirty="0"/>
          </a:p>
          <a:p>
            <a:pPr lvl="1"/>
            <a:endParaRPr lang="en-US" dirty="0"/>
          </a:p>
        </p:txBody>
      </p:sp>
      <p:sp>
        <p:nvSpPr>
          <p:cNvPr id="3" name="Content Placeholder 2">
            <a:extLst>
              <a:ext uri="{FF2B5EF4-FFF2-40B4-BE49-F238E27FC236}">
                <a16:creationId xmlns:a16="http://schemas.microsoft.com/office/drawing/2014/main" id="{358516D3-B52B-9A44-A747-06220DEBC395}"/>
              </a:ext>
            </a:extLst>
          </p:cNvPr>
          <p:cNvSpPr>
            <a:spLocks noGrp="1"/>
          </p:cNvSpPr>
          <p:nvPr>
            <p:ph sz="half" idx="10"/>
          </p:nvPr>
        </p:nvSpPr>
        <p:spPr>
          <a:xfrm>
            <a:off x="3409336" y="2315498"/>
            <a:ext cx="5328050" cy="3839240"/>
          </a:xfrm>
        </p:spPr>
        <p:txBody>
          <a:bodyPr/>
          <a:lstStyle/>
          <a:p>
            <a:pPr lvl="2"/>
            <a:r>
              <a:rPr lang="en-US" dirty="0"/>
              <a:t>Magnesium  </a:t>
            </a:r>
          </a:p>
          <a:p>
            <a:pPr lvl="2"/>
            <a:r>
              <a:rPr lang="en-US" dirty="0"/>
              <a:t>Manganese  </a:t>
            </a:r>
          </a:p>
          <a:p>
            <a:pPr lvl="2"/>
            <a:r>
              <a:rPr lang="en-US" dirty="0"/>
              <a:t>Molybdenum  </a:t>
            </a:r>
          </a:p>
          <a:p>
            <a:pPr lvl="2"/>
            <a:r>
              <a:rPr lang="en-US" dirty="0"/>
              <a:t>Phosphorous  </a:t>
            </a:r>
          </a:p>
          <a:p>
            <a:pPr lvl="2"/>
            <a:r>
              <a:rPr lang="en-US" dirty="0"/>
              <a:t>Selenium  </a:t>
            </a:r>
          </a:p>
          <a:p>
            <a:pPr lvl="2"/>
            <a:r>
              <a:rPr lang="en-US" dirty="0"/>
              <a:t>Zinc</a:t>
            </a:r>
          </a:p>
          <a:p>
            <a:endParaRPr lang="en-US" dirty="0"/>
          </a:p>
        </p:txBody>
      </p:sp>
    </p:spTree>
    <p:extLst>
      <p:ext uri="{BB962C8B-B14F-4D97-AF65-F5344CB8AC3E}">
        <p14:creationId xmlns:p14="http://schemas.microsoft.com/office/powerpoint/2010/main" val="165938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1 to 4 pounds total during the first 3 months (first trimester)</a:t>
            </a:r>
          </a:p>
          <a:p>
            <a:pPr lvl="1"/>
            <a:r>
              <a:rPr lang="en-US" dirty="0"/>
              <a:t>2 to 4 pounds per month during the 4</a:t>
            </a:r>
            <a:r>
              <a:rPr lang="en-US" baseline="30000" dirty="0"/>
              <a:t>th</a:t>
            </a:r>
            <a:r>
              <a:rPr lang="en-US" dirty="0"/>
              <a:t> to 9</a:t>
            </a:r>
            <a:r>
              <a:rPr lang="en-US" baseline="30000" dirty="0"/>
              <a:t>th</a:t>
            </a:r>
            <a:r>
              <a:rPr lang="en-US" dirty="0"/>
              <a:t> months (second and  third trimesters)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Weight Gain During Pregnancy</a:t>
            </a:r>
          </a:p>
        </p:txBody>
      </p:sp>
      <p:sp>
        <p:nvSpPr>
          <p:cNvPr id="7" name="object 4">
            <a:extLst>
              <a:ext uri="{FF2B5EF4-FFF2-40B4-BE49-F238E27FC236}">
                <a16:creationId xmlns:a16="http://schemas.microsoft.com/office/drawing/2014/main" id="{5F4685A7-CA62-E34F-A9FE-759ED0B6DD0A}"/>
              </a:ext>
            </a:extLst>
          </p:cNvPr>
          <p:cNvSpPr/>
          <p:nvPr/>
        </p:nvSpPr>
        <p:spPr>
          <a:xfrm>
            <a:off x="7504212" y="2039938"/>
            <a:ext cx="3295904" cy="4114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8345335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1456</TotalTime>
  <Words>4984</Words>
  <Application>Microsoft Macintosh PowerPoint</Application>
  <PresentationFormat>Widescreen</PresentationFormat>
  <Paragraphs>254</Paragraphs>
  <Slides>35</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.AppleSystemUIFont</vt:lpstr>
      <vt:lpstr>Arial</vt:lpstr>
      <vt:lpstr>Calibri</vt:lpstr>
      <vt:lpstr>Open Sans</vt:lpstr>
      <vt:lpstr>Open Sans SemiBold</vt:lpstr>
      <vt:lpstr>2_Office Theme</vt:lpstr>
      <vt:lpstr>3_Office Theme</vt:lpstr>
      <vt:lpstr>Preparing for Parenthood: Pregnancy and Labor </vt:lpstr>
      <vt:lpstr>PowerPoint Presentation</vt:lpstr>
      <vt:lpstr>PowerPoint Presentation</vt:lpstr>
      <vt:lpstr>PowerPoint Presentation</vt:lpstr>
      <vt:lpstr>Five Most Important Things to Boost Your Preconception Health</vt:lpstr>
      <vt:lpstr>Talk to Your Doctor Before You Become Pregnant</vt:lpstr>
      <vt:lpstr>Steps Women Can Take for Healthier Babies</vt:lpstr>
      <vt:lpstr>Essential Minerals During Pregnancy</vt:lpstr>
      <vt:lpstr>PowerPoint Presentation</vt:lpstr>
      <vt:lpstr>PowerPoint Presentation</vt:lpstr>
      <vt:lpstr>PowerPoint Presentation</vt:lpstr>
      <vt:lpstr>Signs of Pregnancy</vt:lpstr>
      <vt:lpstr>Signs of Complications in Pregnancy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References/Resources</vt:lpstr>
      <vt:lpstr>References/Resources</vt:lpstr>
      <vt:lpstr>References/Resources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126</cp:revision>
  <cp:lastPrinted>2017-07-07T16:17:37Z</cp:lastPrinted>
  <dcterms:created xsi:type="dcterms:W3CDTF">2017-07-11T23:58:30Z</dcterms:created>
  <dcterms:modified xsi:type="dcterms:W3CDTF">2018-01-30T19:04:25Z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