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5"/>
  </p:notesMasterIdLst>
  <p:sldIdLst>
    <p:sldId id="321" r:id="rId6"/>
    <p:sldId id="319" r:id="rId7"/>
    <p:sldId id="323" r:id="rId8"/>
    <p:sldId id="351" r:id="rId9"/>
    <p:sldId id="352" r:id="rId10"/>
    <p:sldId id="353" r:id="rId11"/>
    <p:sldId id="354" r:id="rId12"/>
    <p:sldId id="355" r:id="rId13"/>
    <p:sldId id="356" r:id="rId14"/>
    <p:sldId id="357" r:id="rId15"/>
    <p:sldId id="358" r:id="rId16"/>
    <p:sldId id="359" r:id="rId17"/>
    <p:sldId id="360" r:id="rId18"/>
    <p:sldId id="361" r:id="rId19"/>
    <p:sldId id="362" r:id="rId20"/>
    <p:sldId id="363" r:id="rId21"/>
    <p:sldId id="364" r:id="rId22"/>
    <p:sldId id="366" r:id="rId23"/>
    <p:sldId id="367" r:id="rId24"/>
    <p:sldId id="368" r:id="rId25"/>
    <p:sldId id="369" r:id="rId26"/>
    <p:sldId id="370" r:id="rId27"/>
    <p:sldId id="371" r:id="rId28"/>
    <p:sldId id="372" r:id="rId29"/>
    <p:sldId id="373" r:id="rId30"/>
    <p:sldId id="374" r:id="rId31"/>
    <p:sldId id="375" r:id="rId32"/>
    <p:sldId id="376" r:id="rId33"/>
    <p:sldId id="377" r:id="rId3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190" autoAdjust="0"/>
  </p:normalViewPr>
  <p:slideViewPr>
    <p:cSldViewPr snapToGrid="0">
      <p:cViewPr varScale="1">
        <p:scale>
          <a:sx n="105" d="100"/>
          <a:sy n="105" d="100"/>
        </p:scale>
        <p:origin x="77" y="178"/>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want to do want to do after high school? Do you have plans to go to college, or straight to work?</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3552315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you are still in high school, it is a great idea to begin exploring your options for the future.</a:t>
            </a:r>
          </a:p>
          <a:p>
            <a:endParaRPr lang="en-US" dirty="0"/>
          </a:p>
          <a:p>
            <a:r>
              <a:rPr lang="en-US" dirty="0"/>
              <a:t>What will you do after high school? Will you go straight to work, or will you begin some type of training or educational program?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1339102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Postsecondary educational options can include:</a:t>
            </a:r>
          </a:p>
          <a:p>
            <a:endParaRPr lang="en-US" dirty="0"/>
          </a:p>
          <a:p>
            <a:r>
              <a:rPr lang="en-US" dirty="0"/>
              <a:t>Apprenticeship</a:t>
            </a:r>
          </a:p>
          <a:p>
            <a:r>
              <a:rPr lang="en-US" dirty="0"/>
              <a:t>Four-year college/university</a:t>
            </a:r>
          </a:p>
          <a:p>
            <a:r>
              <a:rPr lang="en-US" dirty="0"/>
              <a:t>Technical school</a:t>
            </a:r>
          </a:p>
          <a:p>
            <a:r>
              <a:rPr lang="en-US" dirty="0"/>
              <a:t>Two-year community college</a:t>
            </a:r>
          </a:p>
          <a:p>
            <a:endParaRPr lang="en-US" dirty="0"/>
          </a:p>
          <a:p>
            <a:r>
              <a:rPr lang="en-US" dirty="0"/>
              <a:t>What is an apprenticeship? Apprenticeship is a combination of on-the-job training and related instruction in which workers learn the practical and theoretical aspects of a highly skilled occupation. Apprenticeship programs can be sponsored by individual employers, joint employer and labor groups, and/or employer associations.</a:t>
            </a:r>
          </a:p>
          <a:p>
            <a:endParaRPr lang="en-US" dirty="0"/>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4236167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Postsecondary programs include:</a:t>
            </a:r>
          </a:p>
          <a:p>
            <a:endParaRPr lang="en-US" dirty="0"/>
          </a:p>
          <a:p>
            <a:r>
              <a:rPr lang="en-US" dirty="0"/>
              <a:t>Community colleges that offer associate degrees and credits that transfer to universities.</a:t>
            </a:r>
          </a:p>
          <a:p>
            <a:r>
              <a:rPr lang="en-US" dirty="0"/>
              <a:t>Technical Schools that provide skill development and certifications or licenses.</a:t>
            </a:r>
          </a:p>
          <a:p>
            <a:r>
              <a:rPr lang="en-US" dirty="0"/>
              <a:t>Universities that provide education for bachelor degrees and advanced studies for masters and doctoral degrees.</a:t>
            </a:r>
          </a:p>
          <a:p>
            <a:r>
              <a:rPr lang="en-US" dirty="0"/>
              <a:t>Online programs are increasingly available for all or part of the requirements for degrees.</a:t>
            </a:r>
          </a:p>
          <a:p>
            <a:r>
              <a:rPr lang="en-US" dirty="0"/>
              <a:t>Most public school teachers need to have a bachelor’s degree from an accredited university and successful completion of licensing exams.</a:t>
            </a:r>
          </a:p>
          <a:p>
            <a:endParaRPr lang="en-US" dirty="0"/>
          </a:p>
          <a:p>
            <a:r>
              <a:rPr lang="en-US" dirty="0"/>
              <a:t>Generation TX</a:t>
            </a:r>
          </a:p>
          <a:p>
            <a:r>
              <a:rPr lang="en-US" dirty="0"/>
              <a:t>College Planning Guide.</a:t>
            </a:r>
          </a:p>
          <a:p>
            <a:r>
              <a:rPr lang="en-US" dirty="0"/>
              <a:t>http://gentx.org/wp-content/uploads/2012/06/GenTX_CollegePlanningGuide.pdf</a:t>
            </a:r>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1087028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 technical school or community college</a:t>
            </a:r>
          </a:p>
          <a:p>
            <a:r>
              <a:rPr lang="en-US" dirty="0"/>
              <a:t>Helpful info from NextStepU.com about attending a technical school or community college after high school.</a:t>
            </a:r>
          </a:p>
          <a:p>
            <a:r>
              <a:rPr lang="en-US" dirty="0"/>
              <a:t>http://youtu.be/DbnOqvovHiE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2568900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Texas resident, you have an abundance of educational options. Texas has increased total enrollments in higher education by more than 537,000 students since 2000. During this time, enrollments for Hispanics and African Americans have doubled. </a:t>
            </a:r>
          </a:p>
          <a:p>
            <a:endParaRPr lang="en-US" dirty="0"/>
          </a:p>
          <a:p>
            <a:r>
              <a:rPr lang="en-US" dirty="0"/>
              <a:t>Texas Higher Education Coordinating Board </a:t>
            </a:r>
          </a:p>
          <a:p>
            <a:r>
              <a:rPr lang="en-US" dirty="0"/>
              <a:t>Closing the Gaps by 2015 was adopted by the Texas Higher Education Coordinating Board in 2000 to focus state policy on the goal of creating parity in educational attainment and quality between Texas and peer states like California, New York and Massachusetts. </a:t>
            </a:r>
          </a:p>
          <a:p>
            <a:r>
              <a:rPr lang="en-US" dirty="0"/>
              <a:t>http://www.thecb.state.tx.us/reports/PDF/3052.PDF?CFID=20983454&amp;CFTOKEN=40957335</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22634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want to earn $6000.00 or $25,000.00 more per year than workers with only a high school diploma?</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1485359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Bureau of Labor Statistics said there is a direct link between the amount (and lack thereof) of education to the median salary earned and unemployment rates. Knowing this in mind, it is imperative to receive some type of education after high school.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3201952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Dreams are great. Goals are important. But, putting the plan into writing is the best way to help you sort through all of the information, your interests, abilities, required classes, electives, extracurricular activities, work, service learning and other factors to find the path to the best career.</a:t>
            </a:r>
          </a:p>
          <a:p>
            <a:endParaRPr lang="en-US" dirty="0"/>
          </a:p>
          <a:p>
            <a:r>
              <a:rPr lang="en-US" dirty="0"/>
              <a:t>What are your abilities? Abilities are skills that you learn and develop. Everyone has certain abilities due to training, practice and knowledge. What skills do you have that would help you succeed after graduating from high school?</a:t>
            </a:r>
          </a:p>
          <a:p>
            <a:r>
              <a:rPr lang="en-US" dirty="0"/>
              <a:t>What are your aptitudes? Aptitudes are your natural talents. Do you bake well? Play an instrument? Work well with children? Are a technology wizard?</a:t>
            </a:r>
          </a:p>
          <a:p>
            <a:r>
              <a:rPr lang="en-US" dirty="0"/>
              <a:t>What are your goals? What are your work-related goals?</a:t>
            </a:r>
          </a:p>
          <a:p>
            <a:r>
              <a:rPr lang="en-US" dirty="0"/>
              <a:t>What things are you really interested in?</a:t>
            </a:r>
          </a:p>
          <a:p>
            <a:r>
              <a:rPr lang="en-US" dirty="0"/>
              <a:t>Do you know your likes and dislikes?</a:t>
            </a:r>
          </a:p>
          <a:p>
            <a:r>
              <a:rPr lang="en-US" dirty="0"/>
              <a:t>What are your positive personality traits? Negative?</a:t>
            </a:r>
          </a:p>
          <a:p>
            <a:r>
              <a:rPr lang="en-US" dirty="0"/>
              <a:t>What are your values?</a:t>
            </a:r>
          </a:p>
          <a:p>
            <a:endParaRPr lang="en-US" dirty="0"/>
          </a:p>
          <a:p>
            <a:r>
              <a:rPr lang="en-US" dirty="0"/>
              <a:t>Why should your personal factors be considered when planning for your future? Taking time to assess your personal factors will help you achieve better success in life and in finding your ideal career.</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1003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Career Should I Choose?</a:t>
            </a:r>
          </a:p>
          <a:p>
            <a:r>
              <a:rPr lang="en-US" dirty="0"/>
              <a:t>Choosing a career can be a big decision for sure. In order to get it right you need to answer these three important questions.</a:t>
            </a:r>
          </a:p>
          <a:p>
            <a:r>
              <a:rPr lang="en-US" dirty="0"/>
              <a:t>http://youtu.be/AgyjmO9h-6k</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21</a:t>
            </a:fld>
            <a:endParaRPr lang="en-US"/>
          </a:p>
        </p:txBody>
      </p:sp>
    </p:spTree>
    <p:extLst>
      <p:ext uri="{BB962C8B-B14F-4D97-AF65-F5344CB8AC3E}">
        <p14:creationId xmlns:p14="http://schemas.microsoft.com/office/powerpoint/2010/main" val="4157319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career portfolio? When should you start your career portfolio?</a:t>
            </a:r>
          </a:p>
          <a:p>
            <a:endParaRPr lang="en-US" dirty="0"/>
          </a:p>
          <a:p>
            <a:r>
              <a:rPr lang="en-US" dirty="0"/>
              <a:t>A career portfolio gives you a visual and tangible way to represent your credentials, skills, and achievements.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22</a:t>
            </a:fld>
            <a:endParaRPr lang="en-US"/>
          </a:p>
        </p:txBody>
      </p:sp>
    </p:spTree>
    <p:extLst>
      <p:ext uri="{BB962C8B-B14F-4D97-AF65-F5344CB8AC3E}">
        <p14:creationId xmlns:p14="http://schemas.microsoft.com/office/powerpoint/2010/main" val="2977687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University of La Verne 50 – 70 percent of students change their majors at least one time during college and most students change their major at least three times before graduation.</a:t>
            </a:r>
          </a:p>
          <a:p>
            <a:endParaRPr lang="en-US" dirty="0"/>
          </a:p>
          <a:p>
            <a:r>
              <a:rPr lang="en-US" dirty="0"/>
              <a:t>Why do you think this occurs?</a:t>
            </a:r>
          </a:p>
          <a:p>
            <a:endParaRPr lang="en-US" dirty="0"/>
          </a:p>
          <a:p>
            <a:r>
              <a:rPr lang="en-US" dirty="0"/>
              <a:t>According to a study conducted by National Association of Colleges and Employers (NACE), 66% of students choose their major based on a career in which they are interested, 12% say they “drifted” into a major, 9% say they were inspired by a particular teacher or professor, 7% chose a major based on earning potential and 6% say they were influenced by friends and family.</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915625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 means that a person’s credentials are portable, transportable, convenient and manageable. They provide an image or picture of one’s experience, interests, achievements, goals and capabilities.</a:t>
            </a:r>
          </a:p>
          <a:p>
            <a:endParaRPr lang="en-US" dirty="0"/>
          </a:p>
          <a:p>
            <a:r>
              <a:rPr lang="en-US" dirty="0"/>
              <a:t>Folio means a packaging of one’s credentials through photographs, reproduced evidence, work samples, videos, audio and other formats.</a:t>
            </a:r>
          </a:p>
          <a:p>
            <a:endParaRPr lang="en-US" dirty="0"/>
          </a:p>
          <a:p>
            <a:r>
              <a:rPr lang="en-US" dirty="0"/>
              <a:t>Your career portfolio is a selling tool for you! A portfolio is always changing and evolving.  What does this mean?</a:t>
            </a:r>
          </a:p>
          <a:p>
            <a:endParaRPr lang="en-US" dirty="0"/>
          </a:p>
          <a:p>
            <a:r>
              <a:rPr lang="en-US" dirty="0"/>
              <a:t>Note to teacher: Show the students a sample career portfolio you have and discuss its contents. You can briefly introduce the components of a career portfolio at this time.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23</a:t>
            </a:fld>
            <a:endParaRPr lang="en-US"/>
          </a:p>
        </p:txBody>
      </p:sp>
    </p:spTree>
    <p:extLst>
      <p:ext uri="{BB962C8B-B14F-4D97-AF65-F5344CB8AC3E}">
        <p14:creationId xmlns:p14="http://schemas.microsoft.com/office/powerpoint/2010/main" val="2557240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checklist will help you navigate the process and prepare yourself for college and a career. Discuss each component of the checklist.</a:t>
            </a:r>
          </a:p>
          <a:p>
            <a:r>
              <a:rPr lang="en-US" dirty="0"/>
              <a:t>Take the right courses</a:t>
            </a:r>
          </a:p>
          <a:p>
            <a:r>
              <a:rPr lang="en-US" dirty="0"/>
              <a:t>Challenge yourself</a:t>
            </a:r>
          </a:p>
          <a:p>
            <a:r>
              <a:rPr lang="en-US" dirty="0"/>
              <a:t>Get off to a strong start</a:t>
            </a:r>
          </a:p>
          <a:p>
            <a:r>
              <a:rPr lang="en-US" dirty="0"/>
              <a:t>Explore career options</a:t>
            </a:r>
          </a:p>
          <a:p>
            <a:r>
              <a:rPr lang="en-US" dirty="0"/>
              <a:t>Research colleges</a:t>
            </a:r>
          </a:p>
          <a:p>
            <a:r>
              <a:rPr lang="en-US" dirty="0"/>
              <a:t>Create a college admission plan</a:t>
            </a:r>
          </a:p>
          <a:p>
            <a:r>
              <a:rPr lang="en-US" dirty="0"/>
              <a:t>Get involved</a:t>
            </a:r>
          </a:p>
          <a:p>
            <a:r>
              <a:rPr lang="en-US" dirty="0"/>
              <a:t>Start a brag sheet</a:t>
            </a:r>
          </a:p>
          <a:p>
            <a:endParaRPr lang="en-US" dirty="0"/>
          </a:p>
          <a:p>
            <a:r>
              <a:rPr lang="en-US" dirty="0"/>
              <a:t>Teacher note: You can download a PDF copy and distribute to the freshman. You may also download checklists for sophomore, junior and senior students at http://gentx.org/make-it-happen/sophomore-prep-checklist/</a:t>
            </a:r>
          </a:p>
          <a:p>
            <a:endParaRPr lang="en-US" dirty="0"/>
          </a:p>
          <a:p>
            <a:r>
              <a:rPr lang="en-US" dirty="0"/>
              <a:t>Generation TX</a:t>
            </a:r>
          </a:p>
          <a:p>
            <a:r>
              <a:rPr lang="en-US" dirty="0"/>
              <a:t>Whether you choose a four-year university, a community college, or a career college, you’ll have to do some legwork to make your goal a reality. You don’t have to figure it out all alone though.</a:t>
            </a:r>
          </a:p>
          <a:p>
            <a:r>
              <a:rPr lang="en-US" dirty="0"/>
              <a:t>http://gentx.org/wp-content/uploads/2012/08/04_Freshman_Prep_Checklist.pdf</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24</a:t>
            </a:fld>
            <a:endParaRPr lang="en-US"/>
          </a:p>
        </p:txBody>
      </p:sp>
    </p:spTree>
    <p:extLst>
      <p:ext uri="{BB962C8B-B14F-4D97-AF65-F5344CB8AC3E}">
        <p14:creationId xmlns:p14="http://schemas.microsoft.com/office/powerpoint/2010/main" val="2922421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AchieveTexas</a:t>
            </a:r>
            <a:r>
              <a:rPr lang="en-US" dirty="0"/>
              <a:t> is an invaluable tool for teachers to showcase careers in the sixteen career clusters. You can contact Karen Alexander for additional information and resources or visit:</a:t>
            </a:r>
          </a:p>
          <a:p>
            <a:endParaRPr lang="en-US" dirty="0"/>
          </a:p>
          <a:p>
            <a:r>
              <a:rPr lang="en-US" dirty="0" err="1"/>
              <a:t>AchieveTexas</a:t>
            </a:r>
            <a:r>
              <a:rPr lang="en-US" dirty="0"/>
              <a:t> </a:t>
            </a:r>
          </a:p>
          <a:p>
            <a:r>
              <a:rPr lang="en-US" dirty="0" err="1"/>
              <a:t>AchieveTexas</a:t>
            </a:r>
            <a:r>
              <a:rPr lang="en-US" dirty="0"/>
              <a:t> College and Career Initiative is an education initiative designed to prepare students for a lifetime of success. It allows students to achieve excellence by preparing them for secondary and postsecondary opportunities, career preparation and advancement, meaningful work, and active citizenship.</a:t>
            </a:r>
          </a:p>
          <a:p>
            <a:r>
              <a:rPr lang="en-US" dirty="0"/>
              <a:t>http://www.achievetexas.org/</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25</a:t>
            </a:fld>
            <a:endParaRPr lang="en-US"/>
          </a:p>
        </p:txBody>
      </p:sp>
    </p:spTree>
    <p:extLst>
      <p:ext uri="{BB962C8B-B14F-4D97-AF65-F5344CB8AC3E}">
        <p14:creationId xmlns:p14="http://schemas.microsoft.com/office/powerpoint/2010/main" val="1455025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a high school freshman, why should you care about your future after high school, if statistics show you will most likely change your major?</a:t>
            </a:r>
          </a:p>
          <a:p>
            <a:endParaRPr lang="en-US" dirty="0"/>
          </a:p>
          <a:p>
            <a:r>
              <a:rPr lang="en-US" dirty="0"/>
              <a:t>Allow for student discussion of the question.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2733291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 to the question, “Why should I plan now if chances are I will change my major anyhow in college?” is simple. Creating a plan in high school and weighing your options allows you to pick the college major or career choice you are truly interested in. Exploring your options during high school allows you to save both time and money while in college because you are able to graduate on time and not spend extra time, and thus extra money, in school. Preparing during high school can also help you qualify for free money – grants and scholarships – for college. Grants and scholarships may also be obtained by being involved in career and technical student organizations (CTSOs), maintaining good grades and involving yourself in community service. Last, but not least, you are able to begin a career doing what you are passionate about immediately! </a:t>
            </a:r>
          </a:p>
          <a:p>
            <a:endParaRPr lang="en-US" dirty="0"/>
          </a:p>
          <a:p>
            <a:r>
              <a:rPr lang="en-US" dirty="0"/>
              <a:t>If you are interested in a career in education, continue taking courses in this pathway. With careful planning, it can lead you to the road of being an educator.</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92860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 Click on the picture and once you are on the website, you will find the Graduation Program – Overview on page 3.</a:t>
            </a:r>
          </a:p>
          <a:p>
            <a:endParaRPr lang="en-US" dirty="0"/>
          </a:p>
          <a:p>
            <a:r>
              <a:rPr lang="en-US" dirty="0"/>
              <a:t>The Texas Education Agency (TEA) has identified the following courses to be required by all Texas public high school graduates on the recommended plan. The Foundation High School Program is the basic 22-credit graduation program for Texas public school students.</a:t>
            </a:r>
          </a:p>
          <a:p>
            <a:endParaRPr lang="en-US" dirty="0"/>
          </a:p>
          <a:p>
            <a:r>
              <a:rPr lang="en-US" dirty="0"/>
              <a:t>Even though these are the required courses set forth by the TEA, you can choose which courses are geared toward your post high school plans. For example, if you are interested in teaching English courses, you might consider taking advanced level English courses during high school to prepare yourself for college level courses in literature. </a:t>
            </a:r>
          </a:p>
          <a:p>
            <a:endParaRPr lang="en-US" dirty="0"/>
          </a:p>
          <a:p>
            <a:r>
              <a:rPr lang="en-US" dirty="0"/>
              <a:t>Texas Education Agency</a:t>
            </a:r>
          </a:p>
          <a:p>
            <a:r>
              <a:rPr lang="en-US" dirty="0"/>
              <a:t>Graduation Toolkit - Information for Planning Your High School Years and Beyond</a:t>
            </a:r>
          </a:p>
          <a:p>
            <a:r>
              <a:rPr lang="en-US" dirty="0"/>
              <a:t>http://www.depts.ttu.edu/ttuisd/Files/pdf/14Grad-toolkit-booklet.pdf</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3796987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note: Read and discuss the information on the slide. You may opt to visit the websites on the slide for additional resources and information.</a:t>
            </a:r>
          </a:p>
          <a:p>
            <a:endParaRPr lang="en-US" dirty="0"/>
          </a:p>
          <a:p>
            <a:r>
              <a:rPr lang="en-US" dirty="0"/>
              <a:t>Texas Education Agency (TEA)</a:t>
            </a:r>
          </a:p>
          <a:p>
            <a:r>
              <a:rPr lang="en-US" dirty="0"/>
              <a:t>TEA Graduation Toolkit: Information for Planning Your High School Years and Beyond.</a:t>
            </a:r>
          </a:p>
          <a:p>
            <a:r>
              <a:rPr lang="en-US" dirty="0"/>
              <a:t>http://www.depts.ttu.edu/ttuisd/Files/pdf/14Grad-toolkit-booklet.pdf</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4108002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plan out your next three year in high school, make a plan with the future in mind. Choose courses that display rigor, meaning classes that are challenging to you. Yes, it is easy to choose courses that are “easy” and may be a “GPA boost”, but these courses will not challenge and prepare you for life beyond high school. Next, consider the relevance of each course you select – what do you hope to gain from the course? How will it benefit you in your future career plans?</a:t>
            </a:r>
          </a:p>
          <a:p>
            <a:endParaRPr lang="en-US" dirty="0"/>
          </a:p>
          <a:p>
            <a:r>
              <a:rPr lang="en-US" dirty="0"/>
              <a:t>Courses that will provide you with rigor and relevance are Advanced Placement (AP), dual credit and early college courses. Taking part in these courses can help prepare you for college by giving you college credits while still enrolled in high school.</a:t>
            </a:r>
          </a:p>
          <a:p>
            <a:endParaRPr lang="en-US" dirty="0"/>
          </a:p>
          <a:p>
            <a:r>
              <a:rPr lang="en-US" dirty="0"/>
              <a:t>As you choose your core courses, choose them with your career in mind. You will most likely get the most career exploration from your career and technical (CTE) and elective courses because these are the courses that allow you to try out new careers. In Education and Training, you will be able to work with children side-by-side a mentor teacher and determine if teaching is truly for you. Choose electives that will benefit you during this journey.</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955328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Education and Training career cluster there are four courses designed to help you prepare for a career in the teaching field. Each course builds on the previous creating a foundation of knowledge for you as a future teacher, principal, counselor or educational support staff.  As you go throughout your CTE courses, take vigorous notes on the different careers you explore. Ask yourself questions such as, “Is this career the right one for me?”</a:t>
            </a:r>
          </a:p>
          <a:p>
            <a:endParaRPr lang="en-US" dirty="0"/>
          </a:p>
          <a:p>
            <a:r>
              <a:rPr lang="en-US" dirty="0"/>
              <a:t>CTE courses also provide you with career training while in high school to help prepare you for the future. Some courses even provide you with a certificate after course completion, such as a CPR/First Aid certificate.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180417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CTE electives contribute to the foundation of knowledge you will learn during your CTE courses. Explore the courses your school has to offer. Ask counselors, teachers and other students about the curriculum and sign up for courses that will benefit you in your journey in the education field. If interested in Early Childhood Education, Child Development is a beneficial course to education students because it teaches the foundations of how children interact, why they behave the way they do and how teachers can best educate them.</a:t>
            </a:r>
          </a:p>
          <a:p>
            <a:endParaRPr lang="en-US" dirty="0"/>
          </a:p>
          <a:p>
            <a:r>
              <a:rPr lang="en-US" dirty="0"/>
              <a:t>Dollars and Sense focuses on consumer practices and responsibilities, the money management process, decision- making skills, impact of technology, and preparation for human services careers.</a:t>
            </a:r>
          </a:p>
          <a:p>
            <a:endParaRPr lang="en-US" dirty="0"/>
          </a:p>
          <a:p>
            <a:r>
              <a:rPr lang="en-US" dirty="0"/>
              <a:t>Lifetime Nutrition and Wellness teaches the importance of a healthful lifestyle. Future educators can benefit from this course by learning how the body responds to food, fitness and adolescence. </a:t>
            </a:r>
          </a:p>
          <a:p>
            <a:endParaRPr lang="en-US" dirty="0"/>
          </a:p>
          <a:p>
            <a:r>
              <a:rPr lang="en-US" dirty="0"/>
              <a:t>Teachers: Pass out copies of your student course selection guides, or teach students how to access the guide online. Allow students to explore the courses that are offered on your campus.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3891725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youtu.be/DbnOqvovHiE"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hyperlink" Target="http://youtu.be/AgyjmO9h-6k"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http://gentx.org/wp-content/uploads/2012/08/04_Freshman_Prep_Checklist.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www.achievetexas.or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gentx.org/wp-content/uploads/2012/06/GenTX_CollegePlanningGuide.pdf"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hyperlink" Target="http://www.depts.ttu.edu/ttuisd/Files/pdf/14Grad-toolkit-booklet.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Preparing for YOUR FUTURE!</a:t>
            </a:r>
          </a:p>
          <a:p>
            <a:endParaRPr lang="en-US" dirty="0"/>
          </a:p>
          <a:p>
            <a:pPr lvl="1"/>
            <a:r>
              <a:rPr lang="en-US" dirty="0"/>
              <a:t>Education and Training Career Cluster</a:t>
            </a:r>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Career and Technical Education (CTE) Courses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Principles of Education and Training</a:t>
            </a:r>
          </a:p>
          <a:p>
            <a:pPr lvl="1"/>
            <a:r>
              <a:rPr lang="en-US" dirty="0"/>
              <a:t>Human Growth and Development</a:t>
            </a:r>
          </a:p>
          <a:p>
            <a:pPr lvl="1"/>
            <a:r>
              <a:rPr lang="en-US" dirty="0"/>
              <a:t>Instructional Practices in Education and Training</a:t>
            </a:r>
          </a:p>
          <a:p>
            <a:pPr lvl="1"/>
            <a:r>
              <a:rPr lang="en-US" dirty="0"/>
              <a:t>Practicum in Education and Training</a:t>
            </a:r>
          </a:p>
          <a:p>
            <a:pPr lvl="1"/>
            <a:endParaRPr lang="en-US" dirty="0"/>
          </a:p>
        </p:txBody>
      </p:sp>
    </p:spTree>
    <p:extLst>
      <p:ext uri="{BB962C8B-B14F-4D97-AF65-F5344CB8AC3E}">
        <p14:creationId xmlns:p14="http://schemas.microsoft.com/office/powerpoint/2010/main" val="54044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Additional CTE Electives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Recommended sequence will depend on decisions made by each district.</a:t>
            </a:r>
          </a:p>
          <a:p>
            <a:pPr lvl="2"/>
            <a:r>
              <a:rPr lang="en-US" dirty="0"/>
              <a:t>Child Development</a:t>
            </a:r>
          </a:p>
          <a:p>
            <a:pPr lvl="2"/>
            <a:r>
              <a:rPr lang="en-US" dirty="0"/>
              <a:t>Dollars and Sense</a:t>
            </a:r>
          </a:p>
          <a:p>
            <a:pPr lvl="2"/>
            <a:r>
              <a:rPr lang="en-US" dirty="0"/>
              <a:t>Lifetime Nutrition and Wellness</a:t>
            </a:r>
          </a:p>
          <a:p>
            <a:pPr lvl="1"/>
            <a:endParaRPr lang="en-US" dirty="0"/>
          </a:p>
        </p:txBody>
      </p:sp>
      <p:pic>
        <p:nvPicPr>
          <p:cNvPr id="4" name="Picture 3">
            <a:extLst>
              <a:ext uri="{FF2B5EF4-FFF2-40B4-BE49-F238E27FC236}">
                <a16:creationId xmlns:a16="http://schemas.microsoft.com/office/drawing/2014/main" id="{4EDA9DD4-B60D-48A4-B5EC-16DAFB563015}"/>
              </a:ext>
            </a:extLst>
          </p:cNvPr>
          <p:cNvPicPr>
            <a:picLocks noChangeAspect="1"/>
          </p:cNvPicPr>
          <p:nvPr/>
        </p:nvPicPr>
        <p:blipFill>
          <a:blip r:embed="rId3"/>
          <a:stretch>
            <a:fillRect/>
          </a:stretch>
        </p:blipFill>
        <p:spPr>
          <a:xfrm>
            <a:off x="2869456" y="3628778"/>
            <a:ext cx="7120745" cy="1908213"/>
          </a:xfrm>
          <a:prstGeom prst="rect">
            <a:avLst/>
          </a:prstGeom>
        </p:spPr>
      </p:pic>
    </p:spTree>
    <p:extLst>
      <p:ext uri="{BB962C8B-B14F-4D97-AF65-F5344CB8AC3E}">
        <p14:creationId xmlns:p14="http://schemas.microsoft.com/office/powerpoint/2010/main" val="467839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 Look at the Future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Compare and contrast plans for the future.</a:t>
            </a:r>
          </a:p>
          <a:p>
            <a:pPr lvl="2"/>
            <a:r>
              <a:rPr lang="en-US" dirty="0"/>
              <a:t>Education</a:t>
            </a:r>
          </a:p>
          <a:p>
            <a:pPr lvl="2"/>
            <a:r>
              <a:rPr lang="en-US" dirty="0"/>
              <a:t>Jobs</a:t>
            </a:r>
          </a:p>
          <a:p>
            <a:pPr lvl="2"/>
            <a:r>
              <a:rPr lang="en-US" dirty="0"/>
              <a:t>Training</a:t>
            </a:r>
          </a:p>
          <a:p>
            <a:pPr lvl="1"/>
            <a:endParaRPr lang="en-US" dirty="0"/>
          </a:p>
        </p:txBody>
      </p:sp>
      <p:pic>
        <p:nvPicPr>
          <p:cNvPr id="4" name="Picture 3">
            <a:extLst>
              <a:ext uri="{FF2B5EF4-FFF2-40B4-BE49-F238E27FC236}">
                <a16:creationId xmlns:a16="http://schemas.microsoft.com/office/drawing/2014/main" id="{5232481D-393E-4FC6-9BA6-A7524916C0A9}"/>
              </a:ext>
            </a:extLst>
          </p:cNvPr>
          <p:cNvPicPr>
            <a:picLocks noChangeAspect="1"/>
          </p:cNvPicPr>
          <p:nvPr/>
        </p:nvPicPr>
        <p:blipFill>
          <a:blip r:embed="rId3"/>
          <a:stretch>
            <a:fillRect/>
          </a:stretch>
        </p:blipFill>
        <p:spPr>
          <a:xfrm>
            <a:off x="7532915" y="3429000"/>
            <a:ext cx="3570852" cy="2378940"/>
          </a:xfrm>
          <a:prstGeom prst="rect">
            <a:avLst/>
          </a:prstGeom>
        </p:spPr>
      </p:pic>
    </p:spTree>
    <p:extLst>
      <p:ext uri="{BB962C8B-B14F-4D97-AF65-F5344CB8AC3E}">
        <p14:creationId xmlns:p14="http://schemas.microsoft.com/office/powerpoint/2010/main" val="1858443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are your postsecondary educational options?</a:t>
            </a:r>
          </a:p>
        </p:txBody>
      </p:sp>
      <p:pic>
        <p:nvPicPr>
          <p:cNvPr id="4" name="Content Placeholder 3">
            <a:extLst>
              <a:ext uri="{FF2B5EF4-FFF2-40B4-BE49-F238E27FC236}">
                <a16:creationId xmlns:a16="http://schemas.microsoft.com/office/drawing/2014/main" id="{96D8E514-E71A-4CBD-91BB-2425F47BB964}"/>
              </a:ext>
            </a:extLst>
          </p:cNvPr>
          <p:cNvPicPr>
            <a:picLocks noGrp="1" noChangeAspect="1"/>
          </p:cNvPicPr>
          <p:nvPr>
            <p:ph sz="half" idx="1"/>
          </p:nvPr>
        </p:nvPicPr>
        <p:blipFill>
          <a:blip r:embed="rId3"/>
          <a:stretch>
            <a:fillRect/>
          </a:stretch>
        </p:blipFill>
        <p:spPr>
          <a:xfrm>
            <a:off x="4223656" y="2160109"/>
            <a:ext cx="4816113" cy="3715880"/>
          </a:xfrm>
          <a:prstGeom prst="rect">
            <a:avLst/>
          </a:prstGeom>
        </p:spPr>
      </p:pic>
    </p:spTree>
    <p:extLst>
      <p:ext uri="{BB962C8B-B14F-4D97-AF65-F5344CB8AC3E}">
        <p14:creationId xmlns:p14="http://schemas.microsoft.com/office/powerpoint/2010/main" val="3926976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Postsecondary Educational Options</a:t>
            </a:r>
          </a:p>
        </p:txBody>
      </p:sp>
      <p:pic>
        <p:nvPicPr>
          <p:cNvPr id="4" name="Content Placeholder 3">
            <a:extLst>
              <a:ext uri="{FF2B5EF4-FFF2-40B4-BE49-F238E27FC236}">
                <a16:creationId xmlns:a16="http://schemas.microsoft.com/office/drawing/2014/main" id="{20181346-677C-485C-961B-E2EEF61FEA62}"/>
              </a:ext>
            </a:extLst>
          </p:cNvPr>
          <p:cNvPicPr>
            <a:picLocks noGrp="1" noChangeAspect="1"/>
          </p:cNvPicPr>
          <p:nvPr>
            <p:ph sz="half" idx="1"/>
          </p:nvPr>
        </p:nvPicPr>
        <p:blipFill>
          <a:blip r:embed="rId3"/>
          <a:stretch>
            <a:fillRect/>
          </a:stretch>
        </p:blipFill>
        <p:spPr>
          <a:xfrm>
            <a:off x="2968170" y="1780775"/>
            <a:ext cx="6918251" cy="4352192"/>
          </a:xfrm>
          <a:prstGeom prst="rect">
            <a:avLst/>
          </a:prstGeom>
        </p:spPr>
      </p:pic>
    </p:spTree>
    <p:extLst>
      <p:ext uri="{BB962C8B-B14F-4D97-AF65-F5344CB8AC3E}">
        <p14:creationId xmlns:p14="http://schemas.microsoft.com/office/powerpoint/2010/main" val="474555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Technical School or Community College</a:t>
            </a:r>
          </a:p>
        </p:txBody>
      </p:sp>
      <p:pic>
        <p:nvPicPr>
          <p:cNvPr id="7" name="Content Placeholder 5">
            <a:hlinkClick r:id="rId3"/>
            <a:extLst>
              <a:ext uri="{FF2B5EF4-FFF2-40B4-BE49-F238E27FC236}">
                <a16:creationId xmlns:a16="http://schemas.microsoft.com/office/drawing/2014/main" id="{4DAAC81D-34C5-4D4C-A911-9C6624B02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3992487" y="2053770"/>
            <a:ext cx="4569884" cy="342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D7AB07C4-4493-4B34-8456-11F3D2CBEBB9}"/>
              </a:ext>
            </a:extLst>
          </p:cNvPr>
          <p:cNvPicPr>
            <a:picLocks noChangeAspect="1"/>
          </p:cNvPicPr>
          <p:nvPr/>
        </p:nvPicPr>
        <p:blipFill>
          <a:blip r:embed="rId5"/>
          <a:stretch>
            <a:fillRect/>
          </a:stretch>
        </p:blipFill>
        <p:spPr>
          <a:xfrm>
            <a:off x="4753297" y="5158067"/>
            <a:ext cx="3048264" cy="323116"/>
          </a:xfrm>
          <a:prstGeom prst="rect">
            <a:avLst/>
          </a:prstGeom>
        </p:spPr>
      </p:pic>
    </p:spTree>
    <p:extLst>
      <p:ext uri="{BB962C8B-B14F-4D97-AF65-F5344CB8AC3E}">
        <p14:creationId xmlns:p14="http://schemas.microsoft.com/office/powerpoint/2010/main" val="138401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Texas Institutions of Higher Education</a:t>
            </a:r>
          </a:p>
        </p:txBody>
      </p:sp>
      <p:pic>
        <p:nvPicPr>
          <p:cNvPr id="4" name="Content Placeholder 3">
            <a:extLst>
              <a:ext uri="{FF2B5EF4-FFF2-40B4-BE49-F238E27FC236}">
                <a16:creationId xmlns:a16="http://schemas.microsoft.com/office/drawing/2014/main" id="{1DC6E6D9-E31E-41B6-A9AA-E3E250B4CF6B}"/>
              </a:ext>
            </a:extLst>
          </p:cNvPr>
          <p:cNvPicPr>
            <a:picLocks noGrp="1" noChangeAspect="1"/>
          </p:cNvPicPr>
          <p:nvPr>
            <p:ph sz="half" idx="1"/>
          </p:nvPr>
        </p:nvPicPr>
        <p:blipFill>
          <a:blip r:embed="rId3"/>
          <a:stretch>
            <a:fillRect/>
          </a:stretch>
        </p:blipFill>
        <p:spPr>
          <a:xfrm>
            <a:off x="3116978" y="1966685"/>
            <a:ext cx="6621432" cy="4070415"/>
          </a:xfrm>
          <a:prstGeom prst="rect">
            <a:avLst/>
          </a:prstGeom>
        </p:spPr>
      </p:pic>
    </p:spTree>
    <p:extLst>
      <p:ext uri="{BB962C8B-B14F-4D97-AF65-F5344CB8AC3E}">
        <p14:creationId xmlns:p14="http://schemas.microsoft.com/office/powerpoint/2010/main" val="338359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Learn More, Earn More</a:t>
            </a:r>
          </a:p>
        </p:txBody>
      </p:sp>
      <p:pic>
        <p:nvPicPr>
          <p:cNvPr id="4" name="Content Placeholder 3">
            <a:extLst>
              <a:ext uri="{FF2B5EF4-FFF2-40B4-BE49-F238E27FC236}">
                <a16:creationId xmlns:a16="http://schemas.microsoft.com/office/drawing/2014/main" id="{D824C6F1-77B9-47D0-98DF-382E9F118FAF}"/>
              </a:ext>
            </a:extLst>
          </p:cNvPr>
          <p:cNvPicPr>
            <a:picLocks noGrp="1" noChangeAspect="1"/>
          </p:cNvPicPr>
          <p:nvPr>
            <p:ph sz="half" idx="1"/>
          </p:nvPr>
        </p:nvPicPr>
        <p:blipFill>
          <a:blip r:embed="rId3"/>
          <a:stretch>
            <a:fillRect/>
          </a:stretch>
        </p:blipFill>
        <p:spPr>
          <a:xfrm>
            <a:off x="3172860" y="1872342"/>
            <a:ext cx="6693129" cy="4140665"/>
          </a:xfrm>
          <a:prstGeom prst="rect">
            <a:avLst/>
          </a:prstGeom>
        </p:spPr>
      </p:pic>
    </p:spTree>
    <p:extLst>
      <p:ext uri="{BB962C8B-B14F-4D97-AF65-F5344CB8AC3E}">
        <p14:creationId xmlns:p14="http://schemas.microsoft.com/office/powerpoint/2010/main" val="1462661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Statistics</a:t>
            </a:r>
          </a:p>
        </p:txBody>
      </p:sp>
      <p:pic>
        <p:nvPicPr>
          <p:cNvPr id="4" name="Content Placeholder 3">
            <a:extLst>
              <a:ext uri="{FF2B5EF4-FFF2-40B4-BE49-F238E27FC236}">
                <a16:creationId xmlns:a16="http://schemas.microsoft.com/office/drawing/2014/main" id="{CAD3CA03-F8D7-4F7B-BF75-5C94E02708DC}"/>
              </a:ext>
            </a:extLst>
          </p:cNvPr>
          <p:cNvPicPr>
            <a:picLocks noGrp="1" noChangeAspect="1"/>
          </p:cNvPicPr>
          <p:nvPr>
            <p:ph sz="half" idx="1"/>
          </p:nvPr>
        </p:nvPicPr>
        <p:blipFill>
          <a:blip r:embed="rId3"/>
          <a:stretch>
            <a:fillRect/>
          </a:stretch>
        </p:blipFill>
        <p:spPr>
          <a:xfrm>
            <a:off x="2838614" y="1420813"/>
            <a:ext cx="6860848" cy="4733925"/>
          </a:xfrm>
          <a:prstGeom prst="rect">
            <a:avLst/>
          </a:prstGeom>
        </p:spPr>
      </p:pic>
    </p:spTree>
    <p:extLst>
      <p:ext uri="{BB962C8B-B14F-4D97-AF65-F5344CB8AC3E}">
        <p14:creationId xmlns:p14="http://schemas.microsoft.com/office/powerpoint/2010/main" val="947823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Steps to Get Started</a:t>
            </a:r>
          </a:p>
        </p:txBody>
      </p:sp>
      <p:pic>
        <p:nvPicPr>
          <p:cNvPr id="4" name="Content Placeholder 3">
            <a:extLst>
              <a:ext uri="{FF2B5EF4-FFF2-40B4-BE49-F238E27FC236}">
                <a16:creationId xmlns:a16="http://schemas.microsoft.com/office/drawing/2014/main" id="{D8810BDD-B50D-40AD-9CA0-3C16AFC58BA4}"/>
              </a:ext>
            </a:extLst>
          </p:cNvPr>
          <p:cNvPicPr>
            <a:picLocks noGrp="1" noChangeAspect="1"/>
          </p:cNvPicPr>
          <p:nvPr>
            <p:ph sz="half" idx="1"/>
          </p:nvPr>
        </p:nvPicPr>
        <p:blipFill>
          <a:blip r:embed="rId2"/>
          <a:stretch>
            <a:fillRect/>
          </a:stretch>
        </p:blipFill>
        <p:spPr>
          <a:xfrm>
            <a:off x="3708400" y="1853978"/>
            <a:ext cx="5655055" cy="4141103"/>
          </a:xfrm>
          <a:prstGeom prst="rect">
            <a:avLst/>
          </a:prstGeom>
        </p:spPr>
      </p:pic>
    </p:spTree>
    <p:extLst>
      <p:ext uri="{BB962C8B-B14F-4D97-AF65-F5344CB8AC3E}">
        <p14:creationId xmlns:p14="http://schemas.microsoft.com/office/powerpoint/2010/main" val="3339591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Learning About Yourself</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Assessing your personal factors:</a:t>
            </a:r>
          </a:p>
          <a:p>
            <a:pPr lvl="2"/>
            <a:r>
              <a:rPr lang="en-US" dirty="0"/>
              <a:t>Abilities</a:t>
            </a:r>
          </a:p>
          <a:p>
            <a:pPr lvl="2"/>
            <a:r>
              <a:rPr lang="en-US" dirty="0"/>
              <a:t>Aptitudes</a:t>
            </a:r>
          </a:p>
          <a:p>
            <a:pPr lvl="2"/>
            <a:r>
              <a:rPr lang="en-US" dirty="0"/>
              <a:t>Goals</a:t>
            </a:r>
          </a:p>
          <a:p>
            <a:pPr lvl="2"/>
            <a:r>
              <a:rPr lang="en-US" dirty="0"/>
              <a:t>Interests</a:t>
            </a:r>
          </a:p>
          <a:p>
            <a:pPr lvl="2"/>
            <a:r>
              <a:rPr lang="en-US" dirty="0"/>
              <a:t>Likes and dislikes</a:t>
            </a:r>
          </a:p>
          <a:p>
            <a:pPr lvl="2"/>
            <a:r>
              <a:rPr lang="en-US" dirty="0"/>
              <a:t>Personality traits</a:t>
            </a:r>
          </a:p>
          <a:p>
            <a:pPr lvl="2"/>
            <a:r>
              <a:rPr lang="en-US" dirty="0"/>
              <a:t>Values</a:t>
            </a:r>
          </a:p>
          <a:p>
            <a:pPr lvl="1"/>
            <a:endParaRPr lang="en-US" dirty="0"/>
          </a:p>
        </p:txBody>
      </p:sp>
      <p:pic>
        <p:nvPicPr>
          <p:cNvPr id="4" name="Picture 3">
            <a:extLst>
              <a:ext uri="{FF2B5EF4-FFF2-40B4-BE49-F238E27FC236}">
                <a16:creationId xmlns:a16="http://schemas.microsoft.com/office/drawing/2014/main" id="{A8D29333-52C9-44B4-9670-A7ACE43CC283}"/>
              </a:ext>
            </a:extLst>
          </p:cNvPr>
          <p:cNvPicPr>
            <a:picLocks noChangeAspect="1"/>
          </p:cNvPicPr>
          <p:nvPr/>
        </p:nvPicPr>
        <p:blipFill>
          <a:blip r:embed="rId3"/>
          <a:stretch>
            <a:fillRect/>
          </a:stretch>
        </p:blipFill>
        <p:spPr>
          <a:xfrm>
            <a:off x="7481975" y="3142343"/>
            <a:ext cx="3823578" cy="2813908"/>
          </a:xfrm>
          <a:prstGeom prst="rect">
            <a:avLst/>
          </a:prstGeom>
        </p:spPr>
      </p:pic>
    </p:spTree>
    <p:extLst>
      <p:ext uri="{BB962C8B-B14F-4D97-AF65-F5344CB8AC3E}">
        <p14:creationId xmlns:p14="http://schemas.microsoft.com/office/powerpoint/2010/main" val="45154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Career Should I Choose?</a:t>
            </a:r>
          </a:p>
        </p:txBody>
      </p:sp>
      <p:pic>
        <p:nvPicPr>
          <p:cNvPr id="8" name="Content Placeholder 7">
            <a:extLst>
              <a:ext uri="{FF2B5EF4-FFF2-40B4-BE49-F238E27FC236}">
                <a16:creationId xmlns:a16="http://schemas.microsoft.com/office/drawing/2014/main" id="{0DB25DE4-C70B-4C2A-84E7-F62BD25976B2}"/>
              </a:ext>
            </a:extLst>
          </p:cNvPr>
          <p:cNvPicPr>
            <a:picLocks noGrp="1" noChangeAspect="1"/>
          </p:cNvPicPr>
          <p:nvPr>
            <p:ph sz="half" idx="1"/>
          </p:nvPr>
        </p:nvPicPr>
        <p:blipFill>
          <a:blip r:embed="rId3"/>
          <a:stretch>
            <a:fillRect/>
          </a:stretch>
        </p:blipFill>
        <p:spPr>
          <a:xfrm>
            <a:off x="4470080" y="5292312"/>
            <a:ext cx="3962743" cy="329213"/>
          </a:xfrm>
          <a:prstGeom prst="rect">
            <a:avLst/>
          </a:prstGeom>
        </p:spPr>
      </p:pic>
      <p:pic>
        <p:nvPicPr>
          <p:cNvPr id="7" name="Content Placeholder 8">
            <a:hlinkClick r:id="rId4"/>
            <a:extLst>
              <a:ext uri="{FF2B5EF4-FFF2-40B4-BE49-F238E27FC236}">
                <a16:creationId xmlns:a16="http://schemas.microsoft.com/office/drawing/2014/main" id="{4AA03601-5659-4B84-AE26-95A282C872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470080" y="2162629"/>
            <a:ext cx="3926433" cy="304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9352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 What is a career portfolio?</a:t>
            </a:r>
          </a:p>
        </p:txBody>
      </p:sp>
      <p:pic>
        <p:nvPicPr>
          <p:cNvPr id="4" name="Content Placeholder 3">
            <a:extLst>
              <a:ext uri="{FF2B5EF4-FFF2-40B4-BE49-F238E27FC236}">
                <a16:creationId xmlns:a16="http://schemas.microsoft.com/office/drawing/2014/main" id="{35B151BC-A61F-466C-A23C-976D02FC9504}"/>
              </a:ext>
            </a:extLst>
          </p:cNvPr>
          <p:cNvPicPr>
            <a:picLocks noGrp="1" noChangeAspect="1"/>
          </p:cNvPicPr>
          <p:nvPr>
            <p:ph sz="half" idx="1"/>
          </p:nvPr>
        </p:nvPicPr>
        <p:blipFill>
          <a:blip r:embed="rId3"/>
          <a:stretch>
            <a:fillRect/>
          </a:stretch>
        </p:blipFill>
        <p:spPr>
          <a:xfrm>
            <a:off x="4426857" y="1707560"/>
            <a:ext cx="3938296" cy="4447178"/>
          </a:xfrm>
          <a:prstGeom prst="rect">
            <a:avLst/>
          </a:prstGeom>
        </p:spPr>
      </p:pic>
    </p:spTree>
    <p:extLst>
      <p:ext uri="{BB962C8B-B14F-4D97-AF65-F5344CB8AC3E}">
        <p14:creationId xmlns:p14="http://schemas.microsoft.com/office/powerpoint/2010/main" val="492022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Your Career Portfolio</a:t>
            </a:r>
          </a:p>
        </p:txBody>
      </p:sp>
      <p:sp>
        <p:nvSpPr>
          <p:cNvPr id="4" name="Content Placeholder 3">
            <a:extLst>
              <a:ext uri="{FF2B5EF4-FFF2-40B4-BE49-F238E27FC236}">
                <a16:creationId xmlns:a16="http://schemas.microsoft.com/office/drawing/2014/main" id="{CE06568D-FD2B-41F0-AB1E-516D4C070F44}"/>
              </a:ext>
            </a:extLst>
          </p:cNvPr>
          <p:cNvSpPr>
            <a:spLocks noGrp="1"/>
          </p:cNvSpPr>
          <p:nvPr>
            <p:ph sz="half" idx="1"/>
          </p:nvPr>
        </p:nvSpPr>
        <p:spPr/>
        <p:txBody>
          <a:bodyPr/>
          <a:lstStyle/>
          <a:p>
            <a:pPr lvl="1"/>
            <a:r>
              <a:rPr lang="en-US" dirty="0"/>
              <a:t>Port means that a person’s credentials are portable and transportable:</a:t>
            </a:r>
          </a:p>
          <a:p>
            <a:pPr lvl="2"/>
            <a:r>
              <a:rPr lang="en-US" dirty="0"/>
              <a:t>Convenient and manageable</a:t>
            </a:r>
          </a:p>
          <a:p>
            <a:pPr lvl="2"/>
            <a:r>
              <a:rPr lang="en-US" dirty="0"/>
              <a:t>Experience, interests, achievements, goals and capabilities</a:t>
            </a:r>
          </a:p>
          <a:p>
            <a:endParaRPr lang="en-US" dirty="0"/>
          </a:p>
        </p:txBody>
      </p:sp>
      <p:sp>
        <p:nvSpPr>
          <p:cNvPr id="5" name="Content Placeholder 4">
            <a:extLst>
              <a:ext uri="{FF2B5EF4-FFF2-40B4-BE49-F238E27FC236}">
                <a16:creationId xmlns:a16="http://schemas.microsoft.com/office/drawing/2014/main" id="{47289CD3-A180-400B-8C7A-9296F6A8C590}"/>
              </a:ext>
            </a:extLst>
          </p:cNvPr>
          <p:cNvSpPr>
            <a:spLocks noGrp="1"/>
          </p:cNvSpPr>
          <p:nvPr>
            <p:ph sz="half" idx="10"/>
          </p:nvPr>
        </p:nvSpPr>
        <p:spPr/>
        <p:txBody>
          <a:bodyPr/>
          <a:lstStyle/>
          <a:p>
            <a:pPr lvl="1"/>
            <a:r>
              <a:rPr lang="en-US" dirty="0"/>
              <a:t>Folio means a packaging of one’s credentials through photographs:</a:t>
            </a:r>
          </a:p>
          <a:p>
            <a:pPr lvl="2"/>
            <a:r>
              <a:rPr lang="en-US" dirty="0"/>
              <a:t>Reproduced evidence, work samples, videos, audio and other formats</a:t>
            </a:r>
          </a:p>
          <a:p>
            <a:endParaRPr lang="en-US" dirty="0"/>
          </a:p>
        </p:txBody>
      </p:sp>
    </p:spTree>
    <p:extLst>
      <p:ext uri="{BB962C8B-B14F-4D97-AF65-F5344CB8AC3E}">
        <p14:creationId xmlns:p14="http://schemas.microsoft.com/office/powerpoint/2010/main" val="3737921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Freshman Checklist</a:t>
            </a:r>
          </a:p>
        </p:txBody>
      </p:sp>
      <p:pic>
        <p:nvPicPr>
          <p:cNvPr id="5" name="Picture 4">
            <a:extLst>
              <a:ext uri="{FF2B5EF4-FFF2-40B4-BE49-F238E27FC236}">
                <a16:creationId xmlns:a16="http://schemas.microsoft.com/office/drawing/2014/main" id="{4B1BF183-9C14-44F9-B4D4-6AB82CC8E707}"/>
              </a:ext>
            </a:extLst>
          </p:cNvPr>
          <p:cNvPicPr>
            <a:picLocks noChangeAspect="1"/>
          </p:cNvPicPr>
          <p:nvPr/>
        </p:nvPicPr>
        <p:blipFill>
          <a:blip r:embed="rId3"/>
          <a:stretch>
            <a:fillRect/>
          </a:stretch>
        </p:blipFill>
        <p:spPr>
          <a:xfrm>
            <a:off x="5001689" y="5512130"/>
            <a:ext cx="3048264" cy="586509"/>
          </a:xfrm>
          <a:prstGeom prst="rect">
            <a:avLst/>
          </a:prstGeom>
        </p:spPr>
      </p:pic>
      <p:pic>
        <p:nvPicPr>
          <p:cNvPr id="8" name="Content Placeholder 8">
            <a:hlinkClick r:id="rId4"/>
            <a:extLst>
              <a:ext uri="{FF2B5EF4-FFF2-40B4-BE49-F238E27FC236}">
                <a16:creationId xmlns:a16="http://schemas.microsoft.com/office/drawing/2014/main" id="{4D2B1E0E-350D-4D62-8F47-94BEB97EF0D0}"/>
              </a:ext>
            </a:extLst>
          </p:cNvPr>
          <p:cNvPicPr>
            <a:picLocks noChangeAspect="1"/>
          </p:cNvPicPr>
          <p:nvPr/>
        </p:nvPicPr>
        <p:blipFill rotWithShape="1">
          <a:blip r:embed="rId5"/>
          <a:srcRect l="27174" t="8796" r="28261" b="11938"/>
          <a:stretch/>
        </p:blipFill>
        <p:spPr bwMode="auto">
          <a:xfrm>
            <a:off x="4636985" y="1734457"/>
            <a:ext cx="3777672" cy="3777673"/>
          </a:xfrm>
          <a:prstGeom prst="rect">
            <a:avLst/>
          </a:prstGeom>
          <a:noFill/>
          <a:ln w="9525">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7744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err="1"/>
              <a:t>AchieveTexas</a:t>
            </a:r>
            <a:r>
              <a:rPr lang="en-US" dirty="0"/>
              <a:t> </a:t>
            </a:r>
          </a:p>
        </p:txBody>
      </p:sp>
      <p:pic>
        <p:nvPicPr>
          <p:cNvPr id="5" name="Content Placeholder 4">
            <a:extLst>
              <a:ext uri="{FF2B5EF4-FFF2-40B4-BE49-F238E27FC236}">
                <a16:creationId xmlns:a16="http://schemas.microsoft.com/office/drawing/2014/main" id="{5BABC8E2-6D77-4502-94DC-B794269B201D}"/>
              </a:ext>
            </a:extLst>
          </p:cNvPr>
          <p:cNvPicPr>
            <a:picLocks noGrp="1" noChangeAspect="1"/>
          </p:cNvPicPr>
          <p:nvPr>
            <p:ph sz="half" idx="1"/>
          </p:nvPr>
        </p:nvPicPr>
        <p:blipFill>
          <a:blip r:embed="rId3"/>
          <a:stretch>
            <a:fillRect/>
          </a:stretch>
        </p:blipFill>
        <p:spPr>
          <a:xfrm>
            <a:off x="5526443" y="5730789"/>
            <a:ext cx="2133785" cy="323116"/>
          </a:xfrm>
          <a:prstGeom prst="rect">
            <a:avLst/>
          </a:prstGeom>
        </p:spPr>
      </p:pic>
      <p:pic>
        <p:nvPicPr>
          <p:cNvPr id="4" name="Picture 3">
            <a:hlinkClick r:id="rId4"/>
            <a:extLst>
              <a:ext uri="{FF2B5EF4-FFF2-40B4-BE49-F238E27FC236}">
                <a16:creationId xmlns:a16="http://schemas.microsoft.com/office/drawing/2014/main" id="{A02F2110-A0B9-4903-B7C6-BBF74F6FF4A5}"/>
              </a:ext>
            </a:extLst>
          </p:cNvPr>
          <p:cNvPicPr>
            <a:picLocks noChangeAspect="1"/>
          </p:cNvPicPr>
          <p:nvPr/>
        </p:nvPicPr>
        <p:blipFill rotWithShape="1">
          <a:blip r:embed="rId5"/>
          <a:srcRect l="34188" t="8333" r="35359" b="22501"/>
          <a:stretch/>
        </p:blipFill>
        <p:spPr>
          <a:xfrm>
            <a:off x="5243466" y="2220685"/>
            <a:ext cx="2699741" cy="3447315"/>
          </a:xfrm>
          <a:prstGeom prst="rect">
            <a:avLst/>
          </a:prstGeom>
          <a:ln w="9525">
            <a:solidFill>
              <a:srgbClr val="000000"/>
            </a:solidFill>
          </a:ln>
        </p:spPr>
      </p:pic>
    </p:spTree>
    <p:extLst>
      <p:ext uri="{BB962C8B-B14F-4D97-AF65-F5344CB8AC3E}">
        <p14:creationId xmlns:p14="http://schemas.microsoft.com/office/powerpoint/2010/main" val="1900388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DE2B3D1-E4DE-4AC5-AAF4-A3EA73861B2E}"/>
              </a:ext>
            </a:extLst>
          </p:cNvPr>
          <p:cNvPicPr>
            <a:picLocks noGrp="1" noChangeAspect="1"/>
          </p:cNvPicPr>
          <p:nvPr>
            <p:ph sz="half" idx="1"/>
          </p:nvPr>
        </p:nvPicPr>
        <p:blipFill>
          <a:blip r:embed="rId2"/>
          <a:stretch>
            <a:fillRect/>
          </a:stretch>
        </p:blipFill>
        <p:spPr>
          <a:xfrm>
            <a:off x="3577771" y="1549443"/>
            <a:ext cx="5590878" cy="4409352"/>
          </a:xfrm>
          <a:prstGeom prst="rect">
            <a:avLst/>
          </a:prstGeom>
        </p:spPr>
      </p:pic>
    </p:spTree>
    <p:extLst>
      <p:ext uri="{BB962C8B-B14F-4D97-AF65-F5344CB8AC3E}">
        <p14:creationId xmlns:p14="http://schemas.microsoft.com/office/powerpoint/2010/main" val="3211444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 </a:t>
            </a:r>
          </a:p>
          <a:p>
            <a:pPr lvl="2"/>
            <a:r>
              <a:rPr lang="en-US" sz="2000" dirty="0"/>
              <a:t>Photos obtained through a license with Shutterstock.com™. (slides 3, 4, 5, 6, 11, 12, 13, 15, 19, 21, 21, 22 and 26)</a:t>
            </a:r>
          </a:p>
          <a:p>
            <a:pPr lvl="1"/>
            <a:r>
              <a:rPr lang="en-US" sz="2000" dirty="0"/>
              <a:t>Textbooks:</a:t>
            </a:r>
          </a:p>
          <a:p>
            <a:pPr lvl="2"/>
            <a:r>
              <a:rPr lang="en-US" sz="2000" dirty="0"/>
              <a:t>Diaz, C., Pelletier, C. &amp; </a:t>
            </a:r>
            <a:r>
              <a:rPr lang="en-US" sz="2000" dirty="0" err="1"/>
              <a:t>Provenzo</a:t>
            </a:r>
            <a:r>
              <a:rPr lang="en-US" sz="2000" dirty="0"/>
              <a:t>, Jr., E. (2006). Touch the future: teaching! Boston, MA: Pearson Education, Inc.</a:t>
            </a:r>
          </a:p>
          <a:p>
            <a:pPr lvl="2"/>
            <a:r>
              <a:rPr lang="en-US" sz="2000" dirty="0" err="1"/>
              <a:t>Kauchak</a:t>
            </a:r>
            <a:r>
              <a:rPr lang="en-US" sz="2000" dirty="0"/>
              <a:t>, D. &amp; Eggen, P. (2014). Introduction to teaching: becoming a professional. (Fifth ed.). Saddle River, NJ: Pearson Education, Inc.</a:t>
            </a:r>
          </a:p>
          <a:p>
            <a:pPr lvl="2"/>
            <a:r>
              <a:rPr lang="en-US" sz="2000" dirty="0"/>
              <a:t>Morrison, G. (2012). Early childhood education today. (Twelfth ed.). Upper Saddle River, NJ: Pearson Education, Inc.</a:t>
            </a:r>
          </a:p>
          <a:p>
            <a:pPr lvl="1"/>
            <a:r>
              <a:rPr lang="en-US" sz="2000" dirty="0"/>
              <a:t>Websites:</a:t>
            </a:r>
          </a:p>
          <a:p>
            <a:pPr lvl="2"/>
            <a:r>
              <a:rPr lang="en-US" sz="2000" dirty="0"/>
              <a:t>Bureau of Labor Statistics</a:t>
            </a:r>
          </a:p>
          <a:p>
            <a:pPr lvl="2"/>
            <a:r>
              <a:rPr lang="en-US" sz="2000" dirty="0"/>
              <a:t>Employment Projections. (2014).</a:t>
            </a:r>
          </a:p>
          <a:p>
            <a:pPr lvl="2"/>
            <a:r>
              <a:rPr lang="en-US" sz="2000" dirty="0"/>
              <a:t>http://www.bls.gov/emp/ep_chart_001.htm</a:t>
            </a:r>
          </a:p>
        </p:txBody>
      </p:sp>
    </p:spTree>
    <p:extLst>
      <p:ext uri="{BB962C8B-B14F-4D97-AF65-F5344CB8AC3E}">
        <p14:creationId xmlns:p14="http://schemas.microsoft.com/office/powerpoint/2010/main" val="2551587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2"/>
            <a:r>
              <a:rPr lang="en-US" sz="2000" dirty="0" err="1"/>
              <a:t>FastWeb</a:t>
            </a:r>
            <a:endParaRPr lang="en-US" sz="2000" dirty="0"/>
          </a:p>
          <a:p>
            <a:pPr lvl="2"/>
            <a:r>
              <a:rPr lang="en-US" sz="2000" dirty="0"/>
              <a:t>Find colleges, universities, scholarships and more at </a:t>
            </a:r>
            <a:r>
              <a:rPr lang="en-US" sz="2000" dirty="0" err="1"/>
              <a:t>FastWeb</a:t>
            </a:r>
            <a:r>
              <a:rPr lang="en-US" sz="2000" dirty="0"/>
              <a:t>.</a:t>
            </a:r>
          </a:p>
          <a:p>
            <a:pPr lvl="2"/>
            <a:r>
              <a:rPr lang="en-US" sz="2000" dirty="0"/>
              <a:t>http://www.fastweb.com</a:t>
            </a:r>
          </a:p>
          <a:p>
            <a:pPr lvl="2"/>
            <a:r>
              <a:rPr lang="en-US" sz="2000" dirty="0"/>
              <a:t>Finding Your College Fit</a:t>
            </a:r>
          </a:p>
          <a:p>
            <a:pPr lvl="2"/>
            <a:r>
              <a:rPr lang="en-US" sz="2000" dirty="0"/>
              <a:t>Find the right college for you by doing a college search at Big Future.</a:t>
            </a:r>
          </a:p>
          <a:p>
            <a:pPr lvl="2"/>
            <a:r>
              <a:rPr lang="en-US" sz="2000" dirty="0"/>
              <a:t>https://bigfuture.collegeboard.org/find-colleges/how-find-your-college-fit</a:t>
            </a:r>
          </a:p>
          <a:p>
            <a:pPr lvl="2"/>
            <a:r>
              <a:rPr lang="en-US" sz="2000" dirty="0"/>
              <a:t>Generation TX</a:t>
            </a:r>
          </a:p>
          <a:p>
            <a:pPr lvl="2"/>
            <a:r>
              <a:rPr lang="en-US" sz="2000" dirty="0"/>
              <a:t>College Planning Guide.</a:t>
            </a:r>
          </a:p>
          <a:p>
            <a:pPr lvl="2"/>
            <a:r>
              <a:rPr lang="en-US" sz="2000" dirty="0">
                <a:hlinkClick r:id="rId2"/>
              </a:rPr>
              <a:t>http://gentx.org/wp-content/uploads/2012/06/GenTX_CollegePlanningGuide.pdf</a:t>
            </a:r>
            <a:endParaRPr lang="en-US" sz="2000" dirty="0"/>
          </a:p>
          <a:p>
            <a:pPr lvl="1"/>
            <a:r>
              <a:rPr lang="en-US" sz="2000" dirty="0"/>
              <a:t>Websites:</a:t>
            </a:r>
          </a:p>
          <a:p>
            <a:pPr lvl="2"/>
            <a:r>
              <a:rPr lang="en-US" sz="2000" dirty="0"/>
              <a:t>Generation TX</a:t>
            </a:r>
          </a:p>
          <a:p>
            <a:pPr lvl="2"/>
            <a:r>
              <a:rPr lang="en-US" sz="2000" dirty="0"/>
              <a:t>Whether you choose a four-year university, a community college, or a career college, you’ll have to do some legwork to make your goal a reality. You don’t have to figure it out all alone though.</a:t>
            </a:r>
          </a:p>
          <a:p>
            <a:pPr lvl="1"/>
            <a:endParaRPr lang="en-US" dirty="0"/>
          </a:p>
          <a:p>
            <a:pPr lvl="1"/>
            <a:endParaRPr lang="en-US" dirty="0"/>
          </a:p>
        </p:txBody>
      </p:sp>
    </p:spTree>
    <p:extLst>
      <p:ext uri="{BB962C8B-B14F-4D97-AF65-F5344CB8AC3E}">
        <p14:creationId xmlns:p14="http://schemas.microsoft.com/office/powerpoint/2010/main" val="2905574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2"/>
            <a:r>
              <a:rPr lang="en-US" sz="2000" dirty="0"/>
              <a:t>http://gentx.org/wp-content/uploads/2012/08/04_Freshman_Prep_Checklist.pdf</a:t>
            </a:r>
          </a:p>
          <a:p>
            <a:pPr lvl="2"/>
            <a:r>
              <a:rPr lang="en-US" sz="2000" dirty="0"/>
              <a:t>Ten Steps to Picking the Right College</a:t>
            </a:r>
          </a:p>
          <a:p>
            <a:pPr lvl="2"/>
            <a:r>
              <a:rPr lang="en-US" sz="2000" dirty="0"/>
              <a:t>U.S. News details ten steps to guide students to picking the right college.</a:t>
            </a:r>
          </a:p>
          <a:p>
            <a:pPr lvl="2"/>
            <a:r>
              <a:rPr lang="en-US" sz="2000" dirty="0"/>
              <a:t>http://www.usnews.com/education/best-colleges/articles/2011/04/04/10-steps-to-picking-the-right-college</a:t>
            </a:r>
          </a:p>
          <a:p>
            <a:pPr lvl="2"/>
            <a:r>
              <a:rPr lang="en-US" sz="2000" dirty="0"/>
              <a:t>Texas Education Agency (TEA)</a:t>
            </a:r>
          </a:p>
          <a:p>
            <a:pPr lvl="2"/>
            <a:r>
              <a:rPr lang="en-US" sz="2000" dirty="0"/>
              <a:t>TEA Graduation Toolkit: Information for Planning Your High School Years and Beyond.</a:t>
            </a:r>
          </a:p>
          <a:p>
            <a:pPr lvl="2"/>
            <a:r>
              <a:rPr lang="en-US" sz="2000" dirty="0"/>
              <a:t>http://www.depts.ttu.edu/ttuisd/Files/pdf/14Grad-toolkit-booklet.pdf</a:t>
            </a:r>
          </a:p>
          <a:p>
            <a:pPr lvl="2"/>
            <a:r>
              <a:rPr lang="en-US" sz="2000" dirty="0"/>
              <a:t>Texas Higher Education Coordinating Board </a:t>
            </a:r>
          </a:p>
          <a:p>
            <a:pPr lvl="2"/>
            <a:r>
              <a:rPr lang="en-US" sz="2000" dirty="0"/>
              <a:t>       Closing the Gaps by 2015 was adopted by the Texas Higher Education Coordinating Board in 2000 to focus state policy on the goal of creating parity in educational attainment and quality between Texas and peer states like California, New York and Massachusetts. </a:t>
            </a:r>
          </a:p>
          <a:p>
            <a:pPr lvl="2"/>
            <a:r>
              <a:rPr lang="en-US" sz="2000" dirty="0"/>
              <a:t>http://www.thecb.state.tx.us/reports/PDF/3052.PDF?CFID=20983454&amp;CFTOKEN=40957335</a:t>
            </a:r>
          </a:p>
          <a:p>
            <a:pPr lvl="1"/>
            <a:endParaRPr lang="en-US" dirty="0"/>
          </a:p>
        </p:txBody>
      </p:sp>
    </p:spTree>
    <p:extLst>
      <p:ext uri="{BB962C8B-B14F-4D97-AF65-F5344CB8AC3E}">
        <p14:creationId xmlns:p14="http://schemas.microsoft.com/office/powerpoint/2010/main" val="974056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My Future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plans do you have?</a:t>
            </a:r>
          </a:p>
          <a:p>
            <a:pPr lvl="1"/>
            <a:endParaRPr lang="en-US" dirty="0"/>
          </a:p>
        </p:txBody>
      </p:sp>
      <p:pic>
        <p:nvPicPr>
          <p:cNvPr id="4" name="Picture 3">
            <a:extLst>
              <a:ext uri="{FF2B5EF4-FFF2-40B4-BE49-F238E27FC236}">
                <a16:creationId xmlns:a16="http://schemas.microsoft.com/office/drawing/2014/main" id="{EE1749C5-74BA-47FF-B6D1-4F9CE928062B}"/>
              </a:ext>
            </a:extLst>
          </p:cNvPr>
          <p:cNvPicPr>
            <a:picLocks noChangeAspect="1"/>
          </p:cNvPicPr>
          <p:nvPr/>
        </p:nvPicPr>
        <p:blipFill>
          <a:blip r:embed="rId3"/>
          <a:stretch>
            <a:fillRect/>
          </a:stretch>
        </p:blipFill>
        <p:spPr>
          <a:xfrm>
            <a:off x="4152978" y="2713197"/>
            <a:ext cx="4843831" cy="2724383"/>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College Statistics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50 – 70 percent of students change their majors at least one time</a:t>
            </a:r>
          </a:p>
          <a:p>
            <a:pPr lvl="1"/>
            <a:r>
              <a:rPr lang="en-US" dirty="0"/>
              <a:t>Most students change majors at least three times before graduation</a:t>
            </a:r>
          </a:p>
          <a:p>
            <a:pPr lvl="1"/>
            <a:endParaRPr lang="en-US" dirty="0"/>
          </a:p>
        </p:txBody>
      </p:sp>
      <p:pic>
        <p:nvPicPr>
          <p:cNvPr id="4" name="Picture 3">
            <a:extLst>
              <a:ext uri="{FF2B5EF4-FFF2-40B4-BE49-F238E27FC236}">
                <a16:creationId xmlns:a16="http://schemas.microsoft.com/office/drawing/2014/main" id="{F276B9C3-79E0-4013-B2E2-4942689BB7B0}"/>
              </a:ext>
            </a:extLst>
          </p:cNvPr>
          <p:cNvPicPr>
            <a:picLocks noChangeAspect="1"/>
          </p:cNvPicPr>
          <p:nvPr/>
        </p:nvPicPr>
        <p:blipFill>
          <a:blip r:embed="rId3"/>
          <a:stretch>
            <a:fillRect/>
          </a:stretch>
        </p:blipFill>
        <p:spPr>
          <a:xfrm>
            <a:off x="4637182" y="3429000"/>
            <a:ext cx="3048264" cy="2030144"/>
          </a:xfrm>
          <a:prstGeom prst="rect">
            <a:avLst/>
          </a:prstGeom>
        </p:spPr>
      </p:pic>
    </p:spTree>
    <p:extLst>
      <p:ext uri="{BB962C8B-B14F-4D97-AF65-F5344CB8AC3E}">
        <p14:creationId xmlns:p14="http://schemas.microsoft.com/office/powerpoint/2010/main" val="786190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Why Do I Care?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Why should I begin planning now for my future?</a:t>
            </a:r>
          </a:p>
          <a:p>
            <a:pPr lvl="1"/>
            <a:endParaRPr lang="en-US" dirty="0"/>
          </a:p>
        </p:txBody>
      </p:sp>
      <p:pic>
        <p:nvPicPr>
          <p:cNvPr id="4" name="Picture 3">
            <a:extLst>
              <a:ext uri="{FF2B5EF4-FFF2-40B4-BE49-F238E27FC236}">
                <a16:creationId xmlns:a16="http://schemas.microsoft.com/office/drawing/2014/main" id="{F0637352-A881-481C-9623-C065E40365AB}"/>
              </a:ext>
            </a:extLst>
          </p:cNvPr>
          <p:cNvPicPr>
            <a:picLocks noChangeAspect="1"/>
          </p:cNvPicPr>
          <p:nvPr/>
        </p:nvPicPr>
        <p:blipFill>
          <a:blip r:embed="rId3"/>
          <a:stretch>
            <a:fillRect/>
          </a:stretch>
        </p:blipFill>
        <p:spPr>
          <a:xfrm>
            <a:off x="5036457" y="2718511"/>
            <a:ext cx="2928142" cy="3042971"/>
          </a:xfrm>
          <a:prstGeom prst="rect">
            <a:avLst/>
          </a:prstGeom>
        </p:spPr>
      </p:pic>
    </p:spTree>
    <p:extLst>
      <p:ext uri="{BB962C8B-B14F-4D97-AF65-F5344CB8AC3E}">
        <p14:creationId xmlns:p14="http://schemas.microsoft.com/office/powerpoint/2010/main" val="2704040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Benefits of Planning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Begin doing what you love</a:t>
            </a:r>
          </a:p>
          <a:p>
            <a:pPr lvl="1"/>
            <a:r>
              <a:rPr lang="en-US" dirty="0"/>
              <a:t>Cost effective</a:t>
            </a:r>
          </a:p>
          <a:p>
            <a:pPr lvl="1"/>
            <a:r>
              <a:rPr lang="en-US" dirty="0"/>
              <a:t>Graduate on time</a:t>
            </a:r>
          </a:p>
          <a:p>
            <a:pPr lvl="1"/>
            <a:r>
              <a:rPr lang="en-US" dirty="0"/>
              <a:t>Qualify for grants and scholarships</a:t>
            </a:r>
          </a:p>
          <a:p>
            <a:pPr lvl="1"/>
            <a:endParaRPr lang="en-US" dirty="0"/>
          </a:p>
        </p:txBody>
      </p:sp>
      <p:pic>
        <p:nvPicPr>
          <p:cNvPr id="4" name="Picture 3">
            <a:extLst>
              <a:ext uri="{FF2B5EF4-FFF2-40B4-BE49-F238E27FC236}">
                <a16:creationId xmlns:a16="http://schemas.microsoft.com/office/drawing/2014/main" id="{E359495E-9934-4538-B770-589C3698335A}"/>
              </a:ext>
            </a:extLst>
          </p:cNvPr>
          <p:cNvPicPr>
            <a:picLocks noChangeAspect="1"/>
          </p:cNvPicPr>
          <p:nvPr/>
        </p:nvPicPr>
        <p:blipFill>
          <a:blip r:embed="rId3"/>
          <a:stretch>
            <a:fillRect/>
          </a:stretch>
        </p:blipFill>
        <p:spPr>
          <a:xfrm>
            <a:off x="8678868" y="2734952"/>
            <a:ext cx="2273031" cy="3419786"/>
          </a:xfrm>
          <a:prstGeom prst="rect">
            <a:avLst/>
          </a:prstGeom>
        </p:spPr>
      </p:pic>
    </p:spTree>
    <p:extLst>
      <p:ext uri="{BB962C8B-B14F-4D97-AF65-F5344CB8AC3E}">
        <p14:creationId xmlns:p14="http://schemas.microsoft.com/office/powerpoint/2010/main" val="1275861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Texas Graduation Program</a:t>
            </a:r>
          </a:p>
        </p:txBody>
      </p:sp>
      <p:pic>
        <p:nvPicPr>
          <p:cNvPr id="5" name="Picture 4">
            <a:extLst>
              <a:ext uri="{FF2B5EF4-FFF2-40B4-BE49-F238E27FC236}">
                <a16:creationId xmlns:a16="http://schemas.microsoft.com/office/drawing/2014/main" id="{B65562AA-89B2-480E-B5B1-15E1884778F5}"/>
              </a:ext>
            </a:extLst>
          </p:cNvPr>
          <p:cNvPicPr>
            <a:picLocks noChangeAspect="1"/>
          </p:cNvPicPr>
          <p:nvPr/>
        </p:nvPicPr>
        <p:blipFill>
          <a:blip r:embed="rId3"/>
          <a:stretch>
            <a:fillRect/>
          </a:stretch>
        </p:blipFill>
        <p:spPr>
          <a:xfrm>
            <a:off x="5267015" y="5508171"/>
            <a:ext cx="2286198" cy="493819"/>
          </a:xfrm>
          <a:prstGeom prst="rect">
            <a:avLst/>
          </a:prstGeom>
        </p:spPr>
      </p:pic>
      <p:pic>
        <p:nvPicPr>
          <p:cNvPr id="8" name="Content Placeholder 8">
            <a:hlinkClick r:id="rId4"/>
            <a:extLst>
              <a:ext uri="{FF2B5EF4-FFF2-40B4-BE49-F238E27FC236}">
                <a16:creationId xmlns:a16="http://schemas.microsoft.com/office/drawing/2014/main" id="{21A55FE9-3172-4D10-AE89-A573623943FF}"/>
              </a:ext>
            </a:extLst>
          </p:cNvPr>
          <p:cNvPicPr>
            <a:picLocks noChangeAspect="1"/>
          </p:cNvPicPr>
          <p:nvPr/>
        </p:nvPicPr>
        <p:blipFill rotWithShape="1">
          <a:blip r:embed="rId5"/>
          <a:srcRect l="34783" t="14597" r="35869" b="17738"/>
          <a:stretch/>
        </p:blipFill>
        <p:spPr bwMode="auto">
          <a:xfrm>
            <a:off x="5014685" y="1746486"/>
            <a:ext cx="2920999" cy="3761685"/>
          </a:xfrm>
          <a:prstGeom prst="rect">
            <a:avLst/>
          </a:prstGeom>
          <a:noFill/>
          <a:ln w="9525">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Planning for Your Future</a:t>
            </a:r>
          </a:p>
        </p:txBody>
      </p:sp>
      <p:pic>
        <p:nvPicPr>
          <p:cNvPr id="4" name="Content Placeholder 3">
            <a:extLst>
              <a:ext uri="{FF2B5EF4-FFF2-40B4-BE49-F238E27FC236}">
                <a16:creationId xmlns:a16="http://schemas.microsoft.com/office/drawing/2014/main" id="{2A4D22C2-871E-425C-B583-9796E55763D9}"/>
              </a:ext>
            </a:extLst>
          </p:cNvPr>
          <p:cNvPicPr>
            <a:picLocks noGrp="1" noChangeAspect="1"/>
          </p:cNvPicPr>
          <p:nvPr>
            <p:ph sz="half" idx="1"/>
          </p:nvPr>
        </p:nvPicPr>
        <p:blipFill>
          <a:blip r:embed="rId3"/>
          <a:stretch>
            <a:fillRect/>
          </a:stretch>
        </p:blipFill>
        <p:spPr>
          <a:xfrm>
            <a:off x="3846286" y="1858875"/>
            <a:ext cx="5251129" cy="4099920"/>
          </a:xfrm>
          <a:prstGeom prst="rect">
            <a:avLst/>
          </a:prstGeom>
        </p:spPr>
      </p:pic>
    </p:spTree>
    <p:extLst>
      <p:ext uri="{BB962C8B-B14F-4D97-AF65-F5344CB8AC3E}">
        <p14:creationId xmlns:p14="http://schemas.microsoft.com/office/powerpoint/2010/main" val="403583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Choosing the Right Courses</a:t>
            </a:r>
          </a:p>
        </p:txBody>
      </p:sp>
      <p:sp>
        <p:nvSpPr>
          <p:cNvPr id="4" name="Content Placeholder 3">
            <a:extLst>
              <a:ext uri="{FF2B5EF4-FFF2-40B4-BE49-F238E27FC236}">
                <a16:creationId xmlns:a16="http://schemas.microsoft.com/office/drawing/2014/main" id="{63374EDA-1ED6-4AD2-90BB-623041328B91}"/>
              </a:ext>
            </a:extLst>
          </p:cNvPr>
          <p:cNvSpPr>
            <a:spLocks noGrp="1"/>
          </p:cNvSpPr>
          <p:nvPr>
            <p:ph sz="half" idx="1"/>
          </p:nvPr>
        </p:nvSpPr>
        <p:spPr/>
        <p:txBody>
          <a:bodyPr/>
          <a:lstStyle/>
          <a:p>
            <a:pPr lvl="1"/>
            <a:r>
              <a:rPr lang="en-US" dirty="0"/>
              <a:t>Advanced Placement (AP)</a:t>
            </a:r>
          </a:p>
          <a:p>
            <a:pPr lvl="1"/>
            <a:r>
              <a:rPr lang="en-US" dirty="0"/>
              <a:t>Appropriate core courses</a:t>
            </a:r>
          </a:p>
          <a:p>
            <a:pPr lvl="1"/>
            <a:r>
              <a:rPr lang="en-US" dirty="0"/>
              <a:t>Career and Technical Education (CTE)</a:t>
            </a:r>
          </a:p>
          <a:p>
            <a:pPr lvl="1"/>
            <a:r>
              <a:rPr lang="en-US" dirty="0"/>
              <a:t>Dual credit</a:t>
            </a:r>
          </a:p>
          <a:p>
            <a:endParaRPr lang="en-US" dirty="0"/>
          </a:p>
        </p:txBody>
      </p:sp>
      <p:sp>
        <p:nvSpPr>
          <p:cNvPr id="5" name="Content Placeholder 4">
            <a:extLst>
              <a:ext uri="{FF2B5EF4-FFF2-40B4-BE49-F238E27FC236}">
                <a16:creationId xmlns:a16="http://schemas.microsoft.com/office/drawing/2014/main" id="{60A350A6-7E2C-4CAC-BA39-8DFAC34C5A3A}"/>
              </a:ext>
            </a:extLst>
          </p:cNvPr>
          <p:cNvSpPr>
            <a:spLocks noGrp="1"/>
          </p:cNvSpPr>
          <p:nvPr>
            <p:ph sz="half" idx="10"/>
          </p:nvPr>
        </p:nvSpPr>
        <p:spPr/>
        <p:txBody>
          <a:bodyPr/>
          <a:lstStyle/>
          <a:p>
            <a:pPr lvl="1"/>
            <a:r>
              <a:rPr lang="en-US" dirty="0"/>
              <a:t>Early college</a:t>
            </a:r>
          </a:p>
          <a:p>
            <a:pPr lvl="1"/>
            <a:r>
              <a:rPr lang="en-US" dirty="0"/>
              <a:t>Electives</a:t>
            </a:r>
          </a:p>
          <a:p>
            <a:pPr lvl="1"/>
            <a:r>
              <a:rPr lang="en-US" dirty="0"/>
              <a:t>Relevance</a:t>
            </a:r>
          </a:p>
          <a:p>
            <a:pPr lvl="1"/>
            <a:r>
              <a:rPr lang="en-US" dirty="0"/>
              <a:t>Rigor</a:t>
            </a:r>
          </a:p>
          <a:p>
            <a:endParaRPr lang="en-US" dirty="0"/>
          </a:p>
        </p:txBody>
      </p:sp>
    </p:spTree>
    <p:extLst>
      <p:ext uri="{BB962C8B-B14F-4D97-AF65-F5344CB8AC3E}">
        <p14:creationId xmlns:p14="http://schemas.microsoft.com/office/powerpoint/2010/main" val="3675910818"/>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10B6C6-E837-483C-A857-03CE8FC2D022}">
  <ds:schemaRefs>
    <ds:schemaRef ds:uri="http://schemas.microsoft.com/sharepoint/v3/contenttype/forms"/>
  </ds:schemaRefs>
</ds:datastoreItem>
</file>

<file path=customXml/itemProps2.xml><?xml version="1.0" encoding="utf-8"?>
<ds:datastoreItem xmlns:ds="http://schemas.openxmlformats.org/officeDocument/2006/customXml" ds:itemID="{371B5C7F-2497-4FAB-9E2E-E6A7EB669C3E}">
  <ds:schemaRefs>
    <ds:schemaRef ds:uri="http://schemas.microsoft.com/sharepoint/v3"/>
    <ds:schemaRef ds:uri="http://purl.org/dc/terms/"/>
    <ds:schemaRef ds:uri="56ea17bb-c96d-4826-b465-01eec0dd23dd"/>
    <ds:schemaRef ds:uri="http://purl.org/dc/dcmitype/"/>
    <ds:schemaRef ds:uri="http://schemas.microsoft.com/office/2006/documentManagement/types"/>
    <ds:schemaRef ds:uri="http://purl.org/dc/elements/1.1/"/>
    <ds:schemaRef ds:uri="05d88611-e516-4d1a-b12e-39107e78b3d0"/>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220</TotalTime>
  <Words>2949</Words>
  <Application>Microsoft Office PowerPoint</Application>
  <PresentationFormat>Widescreen</PresentationFormat>
  <Paragraphs>241</Paragraphs>
  <Slides>29</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My Future</vt:lpstr>
      <vt:lpstr>College Statistics</vt:lpstr>
      <vt:lpstr>Why Do I Care?</vt:lpstr>
      <vt:lpstr>Benefits of Planning</vt:lpstr>
      <vt:lpstr>Texas Graduation Program</vt:lpstr>
      <vt:lpstr>Planning for Your Future</vt:lpstr>
      <vt:lpstr>Choosing the Right Courses</vt:lpstr>
      <vt:lpstr>Career and Technical Education (CTE) Courses</vt:lpstr>
      <vt:lpstr>Additional CTE Electives</vt:lpstr>
      <vt:lpstr>A Look at the Future</vt:lpstr>
      <vt:lpstr>What are your postsecondary educational options?</vt:lpstr>
      <vt:lpstr>Postsecondary Educational Options</vt:lpstr>
      <vt:lpstr>Technical School or Community College</vt:lpstr>
      <vt:lpstr>Texas Institutions of Higher Education</vt:lpstr>
      <vt:lpstr>Learn More, Earn More</vt:lpstr>
      <vt:lpstr>Statistics</vt:lpstr>
      <vt:lpstr>Steps to Get Started</vt:lpstr>
      <vt:lpstr>Learning About Yourself</vt:lpstr>
      <vt:lpstr>What Career Should I Choose?</vt:lpstr>
      <vt:lpstr> What is a career portfolio?</vt:lpstr>
      <vt:lpstr>Your Career Portfolio</vt:lpstr>
      <vt:lpstr>Freshman Checklist</vt:lpstr>
      <vt:lpstr>AchieveTexas </vt:lpstr>
      <vt:lpstr>PowerPoint Presentation</vt:lpstr>
      <vt:lpstr>References and Resources</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10</cp:revision>
  <cp:lastPrinted>2017-07-07T16:17:37Z</cp:lastPrinted>
  <dcterms:created xsi:type="dcterms:W3CDTF">2017-07-11T23:58:30Z</dcterms:created>
  <dcterms:modified xsi:type="dcterms:W3CDTF">2017-11-28T17:41:01Z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