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Lst>
  <p:notesMasterIdLst>
    <p:notesMasterId r:id="rId33"/>
  </p:notesMasterIdLst>
  <p:sldIdLst>
    <p:sldId id="321" r:id="rId6"/>
    <p:sldId id="319" r:id="rId7"/>
    <p:sldId id="323" r:id="rId8"/>
    <p:sldId id="324" r:id="rId9"/>
    <p:sldId id="325" r:id="rId10"/>
    <p:sldId id="351" r:id="rId11"/>
    <p:sldId id="352" r:id="rId12"/>
    <p:sldId id="353" r:id="rId13"/>
    <p:sldId id="354" r:id="rId14"/>
    <p:sldId id="355" r:id="rId15"/>
    <p:sldId id="356" r:id="rId16"/>
    <p:sldId id="357" r:id="rId17"/>
    <p:sldId id="358" r:id="rId18"/>
    <p:sldId id="359" r:id="rId19"/>
    <p:sldId id="360" r:id="rId20"/>
    <p:sldId id="361" r:id="rId21"/>
    <p:sldId id="362" r:id="rId22"/>
    <p:sldId id="363" r:id="rId23"/>
    <p:sldId id="364" r:id="rId24"/>
    <p:sldId id="365" r:id="rId25"/>
    <p:sldId id="366" r:id="rId26"/>
    <p:sldId id="367" r:id="rId27"/>
    <p:sldId id="368" r:id="rId28"/>
    <p:sldId id="369" r:id="rId29"/>
    <p:sldId id="370" r:id="rId30"/>
    <p:sldId id="371" r:id="rId31"/>
    <p:sldId id="372" r:id="rId3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CC" lastIdx="1" clrIdx="0">
    <p:extLst/>
  </p:cmAuthor>
  <p:cmAuthor id="2" name="Chris Cambron" initials="CC [2]" lastIdx="1" clrIdx="1">
    <p:extLst/>
  </p:cmAuthor>
  <p:cmAuthor id="3" name="Chris Cambron" initials="CC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78" autoAdjust="0"/>
    <p:restoredTop sz="95190" autoAdjust="0"/>
  </p:normalViewPr>
  <p:slideViewPr>
    <p:cSldViewPr snapToGrid="0">
      <p:cViewPr varScale="1">
        <p:scale>
          <a:sx n="105" d="100"/>
          <a:sy n="105" d="100"/>
        </p:scale>
        <p:origin x="82" y="178"/>
      </p:cViewPr>
      <p:guideLst>
        <p:guide orient="horz" pos="15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D6D5D6-24C7-4B56-B2DF-FCCD525C5D1F}" type="datetimeFigureOut">
              <a:rPr lang="en-US" smtClean="0"/>
              <a:t>11/30/2017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392A5-00F8-4B40-B46C-7CA31B660224}" type="slidenum">
              <a:rPr lang="en-US" smtClean="0"/>
              <a:t>‹#›</a:t>
            </a:fld>
            <a:endParaRPr lang="en-US"/>
          </a:p>
        </p:txBody>
      </p:sp>
    </p:spTree>
    <p:extLst>
      <p:ext uri="{BB962C8B-B14F-4D97-AF65-F5344CB8AC3E}">
        <p14:creationId xmlns:p14="http://schemas.microsoft.com/office/powerpoint/2010/main" val="5509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salon environment, infections can be a problem if proper procedures are not followed.</a:t>
            </a:r>
          </a:p>
          <a:p>
            <a:endParaRPr lang="en-US" dirty="0"/>
          </a:p>
          <a:p>
            <a:r>
              <a:rPr lang="en-US" dirty="0"/>
              <a:t>It is up to you to prevent infections in the salon.</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a:t>
            </a:fld>
            <a:endParaRPr lang="en-US"/>
          </a:p>
        </p:txBody>
      </p:sp>
    </p:spTree>
    <p:extLst>
      <p:ext uri="{BB962C8B-B14F-4D97-AF65-F5344CB8AC3E}">
        <p14:creationId xmlns:p14="http://schemas.microsoft.com/office/powerpoint/2010/main" val="2150032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 lice are a type of parasite and are contagious. </a:t>
            </a:r>
          </a:p>
          <a:p>
            <a:endParaRPr lang="en-US" dirty="0"/>
          </a:p>
          <a:p>
            <a:r>
              <a:rPr lang="en-US" dirty="0"/>
              <a:t>Scabies are caused by the itch mite which burrows under the skin.</a:t>
            </a:r>
          </a:p>
          <a:p>
            <a:endParaRPr lang="en-US" dirty="0"/>
          </a:p>
          <a:p>
            <a:r>
              <a:rPr lang="en-US" dirty="0"/>
              <a:t>Clients with parasitic infections should not be serviced in the salon.  They should be referred to a physician. </a:t>
            </a:r>
          </a:p>
        </p:txBody>
      </p:sp>
      <p:sp>
        <p:nvSpPr>
          <p:cNvPr id="4" name="Slide Number Placeholder 3"/>
          <p:cNvSpPr>
            <a:spLocks noGrp="1"/>
          </p:cNvSpPr>
          <p:nvPr>
            <p:ph type="sldNum" sz="quarter" idx="10"/>
          </p:nvPr>
        </p:nvSpPr>
        <p:spPr/>
        <p:txBody>
          <a:bodyPr/>
          <a:lstStyle/>
          <a:p>
            <a:fld id="{B36392A5-00F8-4B40-B46C-7CA31B660224}" type="slidenum">
              <a:rPr lang="en-US" smtClean="0"/>
              <a:t>12</a:t>
            </a:fld>
            <a:endParaRPr lang="en-US"/>
          </a:p>
        </p:txBody>
      </p:sp>
    </p:spTree>
    <p:extLst>
      <p:ext uri="{BB962C8B-B14F-4D97-AF65-F5344CB8AC3E}">
        <p14:creationId xmlns:p14="http://schemas.microsoft.com/office/powerpoint/2010/main" val="3594559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Occupational Safety and Health Administration sets safety standards and precautions that protect salon employees.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13</a:t>
            </a:fld>
            <a:endParaRPr lang="en-US"/>
          </a:p>
        </p:txBody>
      </p:sp>
    </p:spTree>
    <p:extLst>
      <p:ext uri="{BB962C8B-B14F-4D97-AF65-F5344CB8AC3E}">
        <p14:creationId xmlns:p14="http://schemas.microsoft.com/office/powerpoint/2010/main" val="2745285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Distribute the OSHA Fact Sheet OSHA’s Bloodborne Pathogens Standard (see All Lesson Attachments tab) so that students may read and understand how they should treat all human blood and other potentially infectious materials.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14</a:t>
            </a:fld>
            <a:endParaRPr lang="en-US"/>
          </a:p>
        </p:txBody>
      </p:sp>
    </p:spTree>
    <p:extLst>
      <p:ext uri="{BB962C8B-B14F-4D97-AF65-F5344CB8AC3E}">
        <p14:creationId xmlns:p14="http://schemas.microsoft.com/office/powerpoint/2010/main" val="912533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Occupational Safety and Health Administration (OSHA) was created as part of the U.S. Department of Labor to regulate and enforce safety and health standards to protect employees in the workplace. It also addresses issues relating to the handling, mixing, storing and disposing of products.</a:t>
            </a:r>
          </a:p>
          <a:p>
            <a:endParaRPr lang="en-US" dirty="0"/>
          </a:p>
          <a:p>
            <a:r>
              <a:rPr lang="en-US" dirty="0"/>
              <a:t>Occupational Safety and Health Act of 1970 regulates employee exposure to potentially toxic substances and informs them of possible hazards of materials used in the workplace. This regulation created the HCS.</a:t>
            </a:r>
          </a:p>
          <a:p>
            <a:r>
              <a:rPr lang="en-US" dirty="0"/>
              <a:t>Hazard Communication Standard (HCS) requires that chemical manufacturers and importers assess and communicate the potential hazards associated with their products.</a:t>
            </a:r>
          </a:p>
          <a:p>
            <a:r>
              <a:rPr lang="en-US" dirty="0"/>
              <a:t>Material Safety Data Sheets are a result of the HCS.  It contains information compiled by the manufacturer about product safety, including the names of hazardous ingredients, safe handling and use procedures, precautions to reduce the risk of accidental harm or overexposure, and flammability warnings.</a:t>
            </a:r>
          </a:p>
          <a:p>
            <a:r>
              <a:rPr lang="en-US" dirty="0"/>
              <a:t>The MSDS also provides useful disposal guidelines and medical and first aid information.</a:t>
            </a:r>
          </a:p>
          <a:p>
            <a:endParaRPr lang="en-US" dirty="0"/>
          </a:p>
          <a:p>
            <a:r>
              <a:rPr lang="en-US" dirty="0"/>
              <a:t>The Environmental Protection Agency (EPA) registers all types of disinfectants sold and used in the United States. </a:t>
            </a:r>
          </a:p>
          <a:p>
            <a:endParaRPr lang="en-US" dirty="0"/>
          </a:p>
          <a:p>
            <a:r>
              <a:rPr lang="en-US" dirty="0"/>
              <a:t>Display several MSDS sheets from chemicals used in the salon for students to see.</a:t>
            </a:r>
          </a:p>
        </p:txBody>
      </p:sp>
      <p:sp>
        <p:nvSpPr>
          <p:cNvPr id="4" name="Slide Number Placeholder 3"/>
          <p:cNvSpPr>
            <a:spLocks noGrp="1"/>
          </p:cNvSpPr>
          <p:nvPr>
            <p:ph type="sldNum" sz="quarter" idx="10"/>
          </p:nvPr>
        </p:nvSpPr>
        <p:spPr/>
        <p:txBody>
          <a:bodyPr/>
          <a:lstStyle/>
          <a:p>
            <a:fld id="{B36392A5-00F8-4B40-B46C-7CA31B660224}" type="slidenum">
              <a:rPr lang="en-US" smtClean="0"/>
              <a:t>15</a:t>
            </a:fld>
            <a:endParaRPr lang="en-US"/>
          </a:p>
        </p:txBody>
      </p:sp>
    </p:spTree>
    <p:extLst>
      <p:ext uri="{BB962C8B-B14F-4D97-AF65-F5344CB8AC3E}">
        <p14:creationId xmlns:p14="http://schemas.microsoft.com/office/powerpoint/2010/main" val="2147360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regulatory agencies exist to protect salon professionals and to protect consumers’ health, safety, and welfare while they receive salon services.  </a:t>
            </a:r>
          </a:p>
          <a:p>
            <a:endParaRPr lang="en-US" dirty="0"/>
          </a:p>
          <a:p>
            <a:r>
              <a:rPr lang="en-US" dirty="0"/>
              <a:t>They also include licensing agencies, state boards of cosmetology, commissions and health departments. </a:t>
            </a:r>
          </a:p>
        </p:txBody>
      </p:sp>
      <p:sp>
        <p:nvSpPr>
          <p:cNvPr id="4" name="Slide Number Placeholder 3"/>
          <p:cNvSpPr>
            <a:spLocks noGrp="1"/>
          </p:cNvSpPr>
          <p:nvPr>
            <p:ph type="sldNum" sz="quarter" idx="10"/>
          </p:nvPr>
        </p:nvSpPr>
        <p:spPr/>
        <p:txBody>
          <a:bodyPr/>
          <a:lstStyle/>
          <a:p>
            <a:fld id="{B36392A5-00F8-4B40-B46C-7CA31B660224}" type="slidenum">
              <a:rPr lang="en-US" smtClean="0"/>
              <a:t>16</a:t>
            </a:fld>
            <a:endParaRPr lang="en-US"/>
          </a:p>
        </p:txBody>
      </p:sp>
    </p:spTree>
    <p:extLst>
      <p:ext uri="{BB962C8B-B14F-4D97-AF65-F5344CB8AC3E}">
        <p14:creationId xmlns:p14="http://schemas.microsoft.com/office/powerpoint/2010/main" val="3878476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your responsibility to protect you and your client’s health and safety.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17</a:t>
            </a:fld>
            <a:endParaRPr lang="en-US"/>
          </a:p>
        </p:txBody>
      </p:sp>
    </p:spTree>
    <p:extLst>
      <p:ext uri="{BB962C8B-B14F-4D97-AF65-F5344CB8AC3E}">
        <p14:creationId xmlns:p14="http://schemas.microsoft.com/office/powerpoint/2010/main" val="2555325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 decontamination can prevent the spread of disease caused by exposure to potentially infectious materials on an item’s surface. </a:t>
            </a:r>
          </a:p>
          <a:p>
            <a:endParaRPr lang="en-US" dirty="0"/>
          </a:p>
          <a:p>
            <a:r>
              <a:rPr lang="en-US" dirty="0"/>
              <a:t>Decontamination - the removal of blood or other potentially infectious materials on an item’s surface and the removal of visible debris or residue such as dust, hair, and skin.</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18</a:t>
            </a:fld>
            <a:endParaRPr lang="en-US"/>
          </a:p>
        </p:txBody>
      </p:sp>
    </p:spTree>
    <p:extLst>
      <p:ext uri="{BB962C8B-B14F-4D97-AF65-F5344CB8AC3E}">
        <p14:creationId xmlns:p14="http://schemas.microsoft.com/office/powerpoint/2010/main" val="3768342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cleaning used implements, you must remove all visible dirt and debris (contaminants) from tools, implements and equipment by washing with liquid soap and warm water and by using a clean and disinfected nail brush to scrub any grooved or hinged portions of the item.</a:t>
            </a:r>
          </a:p>
          <a:p>
            <a:endParaRPr lang="en-US" dirty="0"/>
          </a:p>
          <a:p>
            <a:r>
              <a:rPr lang="en-US" dirty="0"/>
              <a:t>Disinfection eliminates MOST, but not all, microorganisms on nonliving surfaces.  Disinfectants are not effective on bacterial spores.  Disinfectants should have an EPA registered number on the label and directions should be followed on mixing and usage.  Remember that disinfectants should not be used on hair, skin, or nails as an allergy can be developed.  Disinfection is effective on most reusable items such as combs, shears, nippers and equipment.  Porous or disposable items should be thrown away or given to the client to take home as they cannot be disinfected or reused on another client.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19</a:t>
            </a:fld>
            <a:endParaRPr lang="en-US"/>
          </a:p>
        </p:txBody>
      </p:sp>
    </p:spTree>
    <p:extLst>
      <p:ext uri="{BB962C8B-B14F-4D97-AF65-F5344CB8AC3E}">
        <p14:creationId xmlns:p14="http://schemas.microsoft.com/office/powerpoint/2010/main" val="701300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cleaning process is the same as decontamination method #1</a:t>
            </a:r>
          </a:p>
          <a:p>
            <a:endParaRPr lang="en-US" dirty="0"/>
          </a:p>
          <a:p>
            <a:r>
              <a:rPr lang="en-US" dirty="0"/>
              <a:t>Sterilization is the process that completely destroys ALL microbial life, including spores. </a:t>
            </a:r>
          </a:p>
          <a:p>
            <a:endParaRPr lang="en-US" dirty="0"/>
          </a:p>
          <a:p>
            <a:r>
              <a:rPr lang="en-US" dirty="0"/>
              <a:t>The most effective form of sterilization uses high-pressure steam equipment called an autoclave.  </a:t>
            </a:r>
          </a:p>
          <a:p>
            <a:endParaRPr lang="en-US" dirty="0"/>
          </a:p>
          <a:p>
            <a:r>
              <a:rPr lang="en-US" dirty="0"/>
              <a:t>Steam alone is not enough.  Dirty implements cannot be properly sterilized without being properly cleaned/sanitized first. </a:t>
            </a:r>
          </a:p>
        </p:txBody>
      </p:sp>
      <p:sp>
        <p:nvSpPr>
          <p:cNvPr id="4" name="Slide Number Placeholder 3"/>
          <p:cNvSpPr>
            <a:spLocks noGrp="1"/>
          </p:cNvSpPr>
          <p:nvPr>
            <p:ph type="sldNum" sz="quarter" idx="10"/>
          </p:nvPr>
        </p:nvSpPr>
        <p:spPr/>
        <p:txBody>
          <a:bodyPr/>
          <a:lstStyle/>
          <a:p>
            <a:fld id="{B36392A5-00F8-4B40-B46C-7CA31B660224}" type="slidenum">
              <a:rPr lang="en-US" smtClean="0"/>
              <a:t>20</a:t>
            </a:fld>
            <a:endParaRPr lang="en-US"/>
          </a:p>
        </p:txBody>
      </p:sp>
    </p:spTree>
    <p:extLst>
      <p:ext uri="{BB962C8B-B14F-4D97-AF65-F5344CB8AC3E}">
        <p14:creationId xmlns:p14="http://schemas.microsoft.com/office/powerpoint/2010/main" val="4173250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Quats</a:t>
            </a:r>
            <a:r>
              <a:rPr lang="en-US" dirty="0"/>
              <a:t> are disinfectants that are very effective when used properly in the salon.  They usually disinfect implements in 10 minutes but prolonged exposure can cause dulling or damage to implements.  Example of a </a:t>
            </a:r>
            <a:r>
              <a:rPr lang="en-US" dirty="0" err="1"/>
              <a:t>quat</a:t>
            </a:r>
            <a:r>
              <a:rPr lang="en-US" dirty="0"/>
              <a:t> is </a:t>
            </a:r>
            <a:r>
              <a:rPr lang="en-US" dirty="0" err="1"/>
              <a:t>Barbacide</a:t>
            </a:r>
            <a:r>
              <a:rPr lang="en-US" dirty="0"/>
              <a:t>.</a:t>
            </a:r>
          </a:p>
          <a:p>
            <a:endParaRPr lang="en-US" dirty="0"/>
          </a:p>
          <a:p>
            <a:r>
              <a:rPr lang="en-US" dirty="0"/>
              <a:t>Phenolic disinfectants are powerful tuberculocidal disinfectants.  They contain formaldehyde, have a high pH, and cause damage to the skin and eyes.  Phenolics are known carcinogens and are not environmentally friendly so they should be treated carefully.  They can damage plastic and rubber and can rust certain metals.</a:t>
            </a:r>
          </a:p>
          <a:p>
            <a:endParaRPr lang="en-US" dirty="0"/>
          </a:p>
          <a:p>
            <a:r>
              <a:rPr lang="en-US" dirty="0"/>
              <a:t>Household bleach, 5.25% (sodium hypochlorite), is an effective disinfectant as well.  Using bleach too much can damage metals and plastics.  To be effective, the bleach must have an EPA-registration number and diluted properly to a 10% solution-9 parts water to 1 part bleach.</a:t>
            </a:r>
          </a:p>
          <a:p>
            <a:endParaRPr lang="en-US" dirty="0"/>
          </a:p>
          <a:p>
            <a:r>
              <a:rPr lang="en-US" dirty="0"/>
              <a:t>Fumigants are no longer used in the salon in the state of Texas because they contain formaldehyde and emit a formaldehyde gas. </a:t>
            </a:r>
          </a:p>
        </p:txBody>
      </p:sp>
      <p:sp>
        <p:nvSpPr>
          <p:cNvPr id="4" name="Slide Number Placeholder 3"/>
          <p:cNvSpPr>
            <a:spLocks noGrp="1"/>
          </p:cNvSpPr>
          <p:nvPr>
            <p:ph type="sldNum" sz="quarter" idx="10"/>
          </p:nvPr>
        </p:nvSpPr>
        <p:spPr/>
        <p:txBody>
          <a:bodyPr/>
          <a:lstStyle/>
          <a:p>
            <a:fld id="{B36392A5-00F8-4B40-B46C-7CA31B660224}" type="slidenum">
              <a:rPr lang="en-US" smtClean="0"/>
              <a:t>21</a:t>
            </a:fld>
            <a:endParaRPr lang="en-US"/>
          </a:p>
        </p:txBody>
      </p:sp>
    </p:spTree>
    <p:extLst>
      <p:ext uri="{BB962C8B-B14F-4D97-AF65-F5344CB8AC3E}">
        <p14:creationId xmlns:p14="http://schemas.microsoft.com/office/powerpoint/2010/main" val="923509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Infections can be transferred through salon tools that have been contaminated and not properly disinfected.</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4</a:t>
            </a:fld>
            <a:endParaRPr lang="en-US"/>
          </a:p>
        </p:txBody>
      </p:sp>
    </p:spTree>
    <p:extLst>
      <p:ext uri="{BB962C8B-B14F-4D97-AF65-F5344CB8AC3E}">
        <p14:creationId xmlns:p14="http://schemas.microsoft.com/office/powerpoint/2010/main" val="3438170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Efficacious – the ability to produce an effect; the effectiveness with which a disinfecting solution kills organisms when used according to the label instructions.</a:t>
            </a:r>
          </a:p>
          <a:p>
            <a:endParaRPr lang="en-US" dirty="0"/>
          </a:p>
          <a:p>
            <a:r>
              <a:rPr lang="en-US" dirty="0"/>
              <a:t>The disinfectant solution should: </a:t>
            </a:r>
          </a:p>
          <a:p>
            <a:r>
              <a:rPr lang="en-US" dirty="0"/>
              <a:t>Last at least one week or more.  It should not have to be changed out daily.</a:t>
            </a:r>
          </a:p>
          <a:p>
            <a:r>
              <a:rPr lang="en-US" dirty="0"/>
              <a:t>Must have an EPA registered number and should be able to be poured down the drain safely so as not to affect the environment.</a:t>
            </a:r>
          </a:p>
          <a:p>
            <a:r>
              <a:rPr lang="en-US" dirty="0"/>
              <a:t>Should be able to be purchased from different manufacturers.</a:t>
            </a:r>
          </a:p>
          <a:p>
            <a:r>
              <a:rPr lang="en-US" dirty="0"/>
              <a:t>Should not be expensive so the salon can afford to purchase it regularly.</a:t>
            </a:r>
          </a:p>
          <a:p>
            <a:r>
              <a:rPr lang="en-US" dirty="0"/>
              <a:t>Should not be irritating or nontoxic for use.</a:t>
            </a:r>
          </a:p>
          <a:p>
            <a:r>
              <a:rPr lang="en-US" dirty="0"/>
              <a:t>Should not have an odor that irritates and should not corrode implements.</a:t>
            </a:r>
          </a:p>
        </p:txBody>
      </p:sp>
      <p:sp>
        <p:nvSpPr>
          <p:cNvPr id="4" name="Slide Number Placeholder 3"/>
          <p:cNvSpPr>
            <a:spLocks noGrp="1"/>
          </p:cNvSpPr>
          <p:nvPr>
            <p:ph type="sldNum" sz="quarter" idx="10"/>
          </p:nvPr>
        </p:nvSpPr>
        <p:spPr/>
        <p:txBody>
          <a:bodyPr/>
          <a:lstStyle/>
          <a:p>
            <a:fld id="{B36392A5-00F8-4B40-B46C-7CA31B660224}" type="slidenum">
              <a:rPr lang="en-US" smtClean="0"/>
              <a:t>22</a:t>
            </a:fld>
            <a:endParaRPr lang="en-US"/>
          </a:p>
        </p:txBody>
      </p:sp>
    </p:spTree>
    <p:extLst>
      <p:ext uri="{BB962C8B-B14F-4D97-AF65-F5344CB8AC3E}">
        <p14:creationId xmlns:p14="http://schemas.microsoft.com/office/powerpoint/2010/main" val="3455821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Wash hands properly before and after working with a client. </a:t>
            </a:r>
          </a:p>
          <a:p>
            <a:endParaRPr lang="en-US" dirty="0"/>
          </a:p>
          <a:p>
            <a:r>
              <a:rPr lang="en-US" dirty="0"/>
              <a:t>This can prevent spreading germs from one person to another.</a:t>
            </a:r>
          </a:p>
          <a:p>
            <a:endParaRPr lang="en-US" dirty="0"/>
          </a:p>
          <a:p>
            <a:r>
              <a:rPr lang="en-US" dirty="0"/>
              <a:t>We will practice review the science of handwashing later in the lesson.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23</a:t>
            </a:fld>
            <a:endParaRPr lang="en-US"/>
          </a:p>
        </p:txBody>
      </p:sp>
    </p:spTree>
    <p:extLst>
      <p:ext uri="{BB962C8B-B14F-4D97-AF65-F5344CB8AC3E}">
        <p14:creationId xmlns:p14="http://schemas.microsoft.com/office/powerpoint/2010/main" val="2078586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invasion of body tissues by disease-causing pathogens</a:t>
            </a:r>
          </a:p>
          <a:p>
            <a:r>
              <a:rPr lang="en-US" dirty="0"/>
              <a:t>Infections can be transferred through salon tools that have been contaminated and not properly disinfected.</a:t>
            </a:r>
          </a:p>
          <a:p>
            <a:r>
              <a:rPr lang="en-US" dirty="0"/>
              <a:t>Bacteria can exist on skin, in water, in the air, in decayed matter, on environmental surfaces, in body secretions, on clothing or under the free edge of nails.</a:t>
            </a:r>
          </a:p>
          <a:p>
            <a:r>
              <a:rPr lang="en-US" dirty="0"/>
              <a:t>Yogurt, cheese, medicines </a:t>
            </a:r>
          </a:p>
          <a:p>
            <a:r>
              <a:rPr lang="en-US" dirty="0"/>
              <a:t>A common viral infection often seen in salons is the Human Papilloma Virus (HPV), also known as  plantar warts. </a:t>
            </a:r>
          </a:p>
          <a:p>
            <a:r>
              <a:rPr lang="en-US" dirty="0"/>
              <a:t>Passed through blood and body fluids.</a:t>
            </a:r>
          </a:p>
          <a:p>
            <a:r>
              <a:rPr lang="en-US" dirty="0"/>
              <a:t>Parasites are organisms that grow, feed, and shelter on or in another organism, while contributing nothing to the survival of that organism.</a:t>
            </a:r>
          </a:p>
          <a:p>
            <a:r>
              <a:rPr lang="en-US" dirty="0"/>
              <a:t>Treat all human blood and other potentially infectious material (OPIM) as if known to be infectious for bloodborne pathogens</a:t>
            </a:r>
          </a:p>
          <a:p>
            <a:r>
              <a:rPr lang="en-US" dirty="0"/>
              <a:t>Cleaning tools</a:t>
            </a:r>
          </a:p>
          <a:p>
            <a:r>
              <a:rPr lang="en-US" dirty="0"/>
              <a:t>Wash with soap and warm water, then scrub with a clean and disinfected nail brush</a:t>
            </a:r>
          </a:p>
          <a:p>
            <a:r>
              <a:rPr lang="en-US" dirty="0"/>
              <a:t>Use an ultrasonic unit</a:t>
            </a:r>
          </a:p>
          <a:p>
            <a:r>
              <a:rPr lang="en-US" dirty="0"/>
              <a:t>Use a cleaning solvent</a:t>
            </a:r>
          </a:p>
          <a:p>
            <a:r>
              <a:rPr lang="en-US" dirty="0"/>
              <a:t>Disinfect</a:t>
            </a:r>
          </a:p>
          <a:p>
            <a:endParaRPr lang="en-US" dirty="0"/>
          </a:p>
          <a:p>
            <a:r>
              <a:rPr lang="en-US" dirty="0"/>
              <a:t>Wash your hands!</a:t>
            </a:r>
          </a:p>
        </p:txBody>
      </p:sp>
      <p:sp>
        <p:nvSpPr>
          <p:cNvPr id="4" name="Slide Number Placeholder 3"/>
          <p:cNvSpPr>
            <a:spLocks noGrp="1"/>
          </p:cNvSpPr>
          <p:nvPr>
            <p:ph type="sldNum" sz="quarter" idx="10"/>
          </p:nvPr>
        </p:nvSpPr>
        <p:spPr/>
        <p:txBody>
          <a:bodyPr/>
          <a:lstStyle/>
          <a:p>
            <a:fld id="{B36392A5-00F8-4B40-B46C-7CA31B660224}" type="slidenum">
              <a:rPr lang="en-US" smtClean="0"/>
              <a:t>24</a:t>
            </a:fld>
            <a:endParaRPr lang="en-US"/>
          </a:p>
        </p:txBody>
      </p:sp>
    </p:spTree>
    <p:extLst>
      <p:ext uri="{BB962C8B-B14F-4D97-AF65-F5344CB8AC3E}">
        <p14:creationId xmlns:p14="http://schemas.microsoft.com/office/powerpoint/2010/main" val="3428953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Bacteria can exist on skin, in water, in the air, in decayed matter, on environmental surfaces, in body secretions, on clothing or under the free edge of nails.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5</a:t>
            </a:fld>
            <a:endParaRPr lang="en-US"/>
          </a:p>
        </p:txBody>
      </p:sp>
    </p:spTree>
    <p:extLst>
      <p:ext uri="{BB962C8B-B14F-4D97-AF65-F5344CB8AC3E}">
        <p14:creationId xmlns:p14="http://schemas.microsoft.com/office/powerpoint/2010/main" val="2504566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Nonpathogenic: Helpful or harmless bacteria that perform useful functions such as decomposing refuse and improving soil fertility. They help metabolize food, protect against microorganisms and stimulate immune response.</a:t>
            </a:r>
          </a:p>
          <a:p>
            <a:endParaRPr lang="en-US" dirty="0"/>
          </a:p>
          <a:p>
            <a:r>
              <a:rPr lang="en-US" dirty="0"/>
              <a:t>Pathogenic: Harmful and disease producing when they invade plant or animal tissue.</a:t>
            </a:r>
          </a:p>
          <a:p>
            <a:endParaRPr lang="en-US" dirty="0"/>
          </a:p>
          <a:p>
            <a:r>
              <a:rPr lang="en-US" dirty="0"/>
              <a:t>Cocci: Round-shaped bacteria that appear singly (alone) or in groups:</a:t>
            </a:r>
          </a:p>
          <a:p>
            <a:r>
              <a:rPr lang="en-US" dirty="0"/>
              <a:t>– Staphylococci: Pus-forming bacteria that grow in clusters like grapes; cause abscesses, pustules, and boils.</a:t>
            </a:r>
          </a:p>
          <a:p>
            <a:r>
              <a:rPr lang="en-US" dirty="0"/>
              <a:t>– Streptococci: Pus-forming bacteria arranged in curved lines resembling a string of beads; cause infections such as strep throat and blood poisoning.</a:t>
            </a:r>
          </a:p>
          <a:p>
            <a:r>
              <a:rPr lang="en-US" dirty="0"/>
              <a:t>– Diplococci: Spherical bacteria that grow in pairs and cause diseases such as pneumonia.</a:t>
            </a:r>
          </a:p>
          <a:p>
            <a:r>
              <a:rPr lang="en-US" dirty="0"/>
              <a:t>Bacilli: Short, rod-shaped bacteria. They are the most common bacteria and produce diseases such as tetanus (lockjaw), typhoid fever, tuberculosis, and diphtheria.</a:t>
            </a:r>
          </a:p>
          <a:p>
            <a:r>
              <a:rPr lang="en-US" dirty="0" err="1"/>
              <a:t>Spirilla</a:t>
            </a:r>
            <a:r>
              <a:rPr lang="en-US" dirty="0"/>
              <a:t>: Spiral or corkscrew-shaped bacteria. They are divided into subgroups: Treponema pallidum, which causes syphilis (a sexually transmitted disease - STD); or Borrelia burgdorferi, which causes Lyme disease.</a:t>
            </a:r>
          </a:p>
          <a:p>
            <a:endParaRPr lang="en-US" dirty="0"/>
          </a:p>
          <a:p>
            <a:r>
              <a:rPr lang="en-US" dirty="0"/>
              <a:t>We will learn more about these later in the lesson.</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6</a:t>
            </a:fld>
            <a:endParaRPr lang="en-US"/>
          </a:p>
        </p:txBody>
      </p:sp>
    </p:spTree>
    <p:extLst>
      <p:ext uri="{BB962C8B-B14F-4D97-AF65-F5344CB8AC3E}">
        <p14:creationId xmlns:p14="http://schemas.microsoft.com/office/powerpoint/2010/main" val="1012859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virus is a parasitic submicroscopic particle that infects and resides in the cells of a biological organism; capable of replication only by taking over the host cell’s reproductive function; cannot reproduce without a host cell; hard to kill; antibiotics do not affect them; some vaccines are available.</a:t>
            </a:r>
          </a:p>
          <a:p>
            <a:endParaRPr lang="en-US" dirty="0"/>
          </a:p>
          <a:p>
            <a:r>
              <a:rPr lang="en-US" dirty="0"/>
              <a:t>A common viral infection often seen in salons is the Human Papilloma Virus (HPV), also known as plantar warts.  This virus is difficult to kill and usually infects the bottom of the foot resembling small black dots clustered in groups.  HPV is highly contagious and can be passed from pedicure client to pedicure client by dirty implements and foot baths.  Refer this client to a physician before performing services.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7</a:t>
            </a:fld>
            <a:endParaRPr lang="en-US"/>
          </a:p>
        </p:txBody>
      </p:sp>
    </p:spTree>
    <p:extLst>
      <p:ext uri="{BB962C8B-B14F-4D97-AF65-F5344CB8AC3E}">
        <p14:creationId xmlns:p14="http://schemas.microsoft.com/office/powerpoint/2010/main" val="3571209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Bloodborne pathogens are disease-causing microorganisms that are carried through the body in the blood or body fluids.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8</a:t>
            </a:fld>
            <a:endParaRPr lang="en-US"/>
          </a:p>
        </p:txBody>
      </p:sp>
    </p:spTree>
    <p:extLst>
      <p:ext uri="{BB962C8B-B14F-4D97-AF65-F5344CB8AC3E}">
        <p14:creationId xmlns:p14="http://schemas.microsoft.com/office/powerpoint/2010/main" val="664026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Hepatitis and HIV are bloodborne pathogens. </a:t>
            </a:r>
          </a:p>
          <a:p>
            <a:endParaRPr lang="en-US" dirty="0"/>
          </a:p>
          <a:p>
            <a:r>
              <a:rPr lang="en-US" dirty="0"/>
              <a:t>Hepatitis - Disease marked by inflammation of the liver and caused by a bloodborne virus similar to HIV/AIDS in transmission.  It is present in the body fluids of an infected individual.</a:t>
            </a:r>
          </a:p>
          <a:p>
            <a:endParaRPr lang="en-US" dirty="0"/>
          </a:p>
          <a:p>
            <a:r>
              <a:rPr lang="en-US" dirty="0"/>
              <a:t>Hepatitis A, B and C are of concern to a salon.</a:t>
            </a:r>
          </a:p>
          <a:p>
            <a:endParaRPr lang="en-US" dirty="0"/>
          </a:p>
          <a:p>
            <a:r>
              <a:rPr lang="en-US" dirty="0"/>
              <a:t>Human Immunodeficiency Virus (HIV) - the virus that causes AIDS (Acquired Immune Deficiency Syndrome).  AIDS breaks down the body’s immune system.  Passed through blood and body fluids.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9</a:t>
            </a:fld>
            <a:endParaRPr lang="en-US"/>
          </a:p>
        </p:txBody>
      </p:sp>
    </p:spTree>
    <p:extLst>
      <p:ext uri="{BB962C8B-B14F-4D97-AF65-F5344CB8AC3E}">
        <p14:creationId xmlns:p14="http://schemas.microsoft.com/office/powerpoint/2010/main" val="3326553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Fungi can produce contagious diseases such as ringworm.</a:t>
            </a:r>
          </a:p>
          <a:p>
            <a:endParaRPr lang="en-US" dirty="0"/>
          </a:p>
          <a:p>
            <a:r>
              <a:rPr lang="en-US" dirty="0"/>
              <a:t>Tinea </a:t>
            </a:r>
            <a:r>
              <a:rPr lang="en-US" dirty="0" err="1"/>
              <a:t>barbae</a:t>
            </a:r>
            <a:r>
              <a:rPr lang="en-US" dirty="0"/>
              <a:t>- a superficial fungal infection that commonly affects the bearded areas of the face, neck, or around the scalp.  Most common in older males.</a:t>
            </a:r>
          </a:p>
          <a:p>
            <a:r>
              <a:rPr lang="en-US" dirty="0"/>
              <a:t>Tinea capitis- fungal infection of the scalp characterized by red papules, or spots, at the opening of the hair follicles.</a:t>
            </a:r>
          </a:p>
          <a:p>
            <a:r>
              <a:rPr lang="en-US" dirty="0"/>
              <a:t>Tinea pedis- ringworm infection of the foot.  More common on feet than hands.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10</a:t>
            </a:fld>
            <a:endParaRPr lang="en-US"/>
          </a:p>
        </p:txBody>
      </p:sp>
    </p:spTree>
    <p:extLst>
      <p:ext uri="{BB962C8B-B14F-4D97-AF65-F5344CB8AC3E}">
        <p14:creationId xmlns:p14="http://schemas.microsoft.com/office/powerpoint/2010/main" val="1831966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Parasites are organisms that grow, feed, and shelter on or in another organism, while contributing nothing to the survival of that organism.</a:t>
            </a:r>
          </a:p>
          <a:p>
            <a:endParaRPr lang="en-US" dirty="0"/>
          </a:p>
          <a:p>
            <a:r>
              <a:rPr lang="en-US" dirty="0"/>
              <a:t>They can live inside humans and animals. </a:t>
            </a:r>
          </a:p>
          <a:p>
            <a:endParaRPr lang="en-US" dirty="0"/>
          </a:p>
          <a:p>
            <a:r>
              <a:rPr lang="en-US" dirty="0"/>
              <a:t>They are also found in food, on plants, trees and in water.</a:t>
            </a:r>
          </a:p>
          <a:p>
            <a:endParaRPr lang="en-US" dirty="0"/>
          </a:p>
          <a:p>
            <a:r>
              <a:rPr lang="en-US" dirty="0"/>
              <a:t>External parasites include ticks, fleas and mites.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11</a:t>
            </a:fld>
            <a:endParaRPr lang="en-US"/>
          </a:p>
        </p:txBody>
      </p:sp>
    </p:spTree>
    <p:extLst>
      <p:ext uri="{BB962C8B-B14F-4D97-AF65-F5344CB8AC3E}">
        <p14:creationId xmlns:p14="http://schemas.microsoft.com/office/powerpoint/2010/main" val="11756846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4395718" y="0"/>
            <a:ext cx="77962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1296586"/>
            <a:ext cx="3568700" cy="146032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2919" y="5591286"/>
            <a:ext cx="1729826" cy="847614"/>
          </a:xfrm>
          <a:prstGeom prst="rect">
            <a:avLst/>
          </a:prstGeom>
        </p:spPr>
      </p:pic>
      <p:sp>
        <p:nvSpPr>
          <p:cNvPr id="7" name="Text Placeholder 6"/>
          <p:cNvSpPr>
            <a:spLocks noGrp="1"/>
          </p:cNvSpPr>
          <p:nvPr>
            <p:ph type="body" sz="quarter" idx="10"/>
          </p:nvPr>
        </p:nvSpPr>
        <p:spPr bwMode="white">
          <a:xfrm>
            <a:off x="4735870" y="1219200"/>
            <a:ext cx="7080130" cy="5072063"/>
          </a:xfrm>
        </p:spPr>
        <p:txBody>
          <a:bodyPr lIns="0" tIns="0" rIns="0" bIns="0" anchor="t" anchorCtr="0"/>
          <a:lstStyle>
            <a:lvl1pPr marL="0" indent="0">
              <a:spcAft>
                <a:spcPts val="600"/>
              </a:spcAft>
              <a:buFontTx/>
              <a:buNone/>
              <a:defRPr sz="7200" spc="-60" baseline="0">
                <a:solidFill>
                  <a:schemeClr val="bg1"/>
                </a:solidFill>
              </a:defRPr>
            </a:lvl1pPr>
            <a:lvl2pPr marL="0" indent="0">
              <a:buFontTx/>
              <a:buNone/>
              <a:defRPr sz="4400">
                <a:solidFill>
                  <a:schemeClr val="accent2">
                    <a:lumMod val="60000"/>
                    <a:lumOff val="40000"/>
                  </a:schemeClr>
                </a:solidFill>
              </a:defRPr>
            </a:lvl2pPr>
          </a:lstStyle>
          <a:p>
            <a:pPr lvl="0"/>
            <a:r>
              <a:rPr lang="en-US"/>
              <a:t>Edit Master text styles</a:t>
            </a:r>
          </a:p>
          <a:p>
            <a:pPr lvl="1"/>
            <a:r>
              <a:rPr lang="en-US"/>
              <a:t>Second level</a:t>
            </a:r>
          </a:p>
        </p:txBody>
      </p:sp>
      <p:cxnSp>
        <p:nvCxnSpPr>
          <p:cNvPr id="13" name="Straight Connector 12"/>
          <p:cNvCxnSpPr/>
          <p:nvPr userDrawn="1"/>
        </p:nvCxnSpPr>
        <p:spPr>
          <a:xfrm>
            <a:off x="4365361"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160">
          <p15:clr>
            <a:srgbClr val="FBAE40"/>
          </p15:clr>
        </p15:guide>
        <p15:guide id="3" orient="horz" pos="816" userDrawn="1">
          <p15:clr>
            <a:srgbClr val="FBAE40"/>
          </p15:clr>
        </p15:guide>
        <p15:guide id="4" orient="horz" pos="1064" userDrawn="1">
          <p15:clr>
            <a:srgbClr val="FBAE40"/>
          </p15:clr>
        </p15:guide>
        <p15:guide id="5" pos="30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2273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30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r">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8179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53740"/>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Open San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8" userDrawn="1">
          <p15:clr>
            <a:srgbClr val="F26B43"/>
          </p15:clr>
        </p15:guide>
        <p15:guide id="2" pos="236" userDrawn="1">
          <p15:clr>
            <a:srgbClr val="F26B43"/>
          </p15:clr>
        </p15:guide>
        <p15:guide id="3" orient="horz" pos="2160">
          <p15:clr>
            <a:srgbClr val="F26B43"/>
          </p15:clr>
        </p15:guide>
        <p15:guide id="4" orient="horz" pos="264">
          <p15:clr>
            <a:srgbClr val="F26B43"/>
          </p15:clr>
        </p15:guide>
        <p15:guide id="5" pos="7450" userDrawn="1">
          <p15:clr>
            <a:srgbClr val="F26B43"/>
          </p15:clr>
        </p15:guide>
        <p15:guide id="6" orient="horz" pos="4056">
          <p15:clr>
            <a:srgbClr val="F26B43"/>
          </p15:clr>
        </p15:guide>
        <p15:guide id="7" pos="2722" userDrawn="1">
          <p15:clr>
            <a:srgbClr val="F26B43"/>
          </p15:clr>
        </p15:guide>
        <p15:guide id="8" pos="3718" userDrawn="1">
          <p15:clr>
            <a:srgbClr val="F26B43"/>
          </p15:clr>
        </p15:guide>
        <p15:guide id="13" pos="3958" userDrawn="1">
          <p15:clr>
            <a:srgbClr val="F26B43"/>
          </p15:clr>
        </p15:guide>
        <p15:guide id="14" pos="2484" userDrawn="1">
          <p15:clr>
            <a:srgbClr val="F26B43"/>
          </p15:clr>
        </p15:guide>
        <p15:guide id="15" pos="4968" userDrawn="1">
          <p15:clr>
            <a:srgbClr val="F26B43"/>
          </p15:clr>
        </p15:guide>
        <p15:guide id="16" pos="5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2817940"/>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6" r:id="rId3"/>
    <p:sldLayoutId id="2147483787" r:id="rId4"/>
    <p:sldLayoutId id="2147483792"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userDrawn="1">
          <p15:clr>
            <a:srgbClr val="F26B43"/>
          </p15:clr>
        </p15:guide>
        <p15:guide id="3" orient="horz" pos="2160">
          <p15:clr>
            <a:srgbClr val="F26B43"/>
          </p15:clr>
        </p15:guide>
        <p15:guide id="4" orient="horz" pos="264">
          <p15:clr>
            <a:srgbClr val="F26B43"/>
          </p15:clr>
        </p15:guide>
        <p15:guide id="6" orient="horz" pos="3877" userDrawn="1">
          <p15:clr>
            <a:srgbClr val="F26B43"/>
          </p15:clr>
        </p15:guide>
        <p15:guide id="8" pos="2638" userDrawn="1">
          <p15:clr>
            <a:srgbClr val="F26B43"/>
          </p15:clr>
        </p15:guide>
        <p15:guide id="17" orient="horz" pos="738" userDrawn="1">
          <p15:clr>
            <a:srgbClr val="F26B43"/>
          </p15:clr>
        </p15:guide>
        <p15:guide id="18" pos="3838" userDrawn="1">
          <p15:clr>
            <a:srgbClr val="F26B43"/>
          </p15:clr>
        </p15:guide>
        <p15:guide id="19" pos="472" userDrawn="1">
          <p15:clr>
            <a:srgbClr val="F26B43"/>
          </p15:clr>
        </p15:guide>
        <p15:guide id="20" pos="7446" userDrawn="1">
          <p15:clr>
            <a:srgbClr val="F26B43"/>
          </p15:clr>
        </p15:guide>
        <p15:guide id="21" pos="4076" userDrawn="1">
          <p15:clr>
            <a:srgbClr val="F26B43"/>
          </p15:clr>
        </p15:guide>
        <p15:guide id="22" pos="3958" userDrawn="1">
          <p15:clr>
            <a:srgbClr val="F26B43"/>
          </p15:clr>
        </p15:guide>
        <p15:guide id="23" pos="5042" userDrawn="1">
          <p15:clr>
            <a:srgbClr val="F26B43"/>
          </p15:clr>
        </p15:guide>
        <p15:guide id="24" pos="5280" userDrawn="1">
          <p15:clr>
            <a:srgbClr val="F26B43"/>
          </p15:clr>
        </p15:guide>
        <p15:guide id="25"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dirty="0"/>
              <a:t>Preventing Infections in the Salon Environment</a:t>
            </a:r>
          </a:p>
          <a:p>
            <a:endParaRPr lang="en-US" dirty="0"/>
          </a:p>
          <a:p>
            <a:pPr lvl="1"/>
            <a:r>
              <a:rPr lang="en-US" dirty="0"/>
              <a:t>Cosmetology I, Cosmetology II</a:t>
            </a:r>
          </a:p>
          <a:p>
            <a:pPr lvl="1"/>
            <a:endParaRPr lang="en-US" dirty="0"/>
          </a:p>
          <a:p>
            <a:pPr lvl="1"/>
            <a:endParaRPr lang="en-US" dirty="0"/>
          </a:p>
        </p:txBody>
      </p:sp>
    </p:spTree>
    <p:extLst>
      <p:ext uri="{BB962C8B-B14F-4D97-AF65-F5344CB8AC3E}">
        <p14:creationId xmlns:p14="http://schemas.microsoft.com/office/powerpoint/2010/main" val="1994561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Fungi</a:t>
            </a:r>
          </a:p>
        </p:txBody>
      </p:sp>
      <p:sp>
        <p:nvSpPr>
          <p:cNvPr id="4" name="Content Placeholder 3">
            <a:extLst>
              <a:ext uri="{FF2B5EF4-FFF2-40B4-BE49-F238E27FC236}">
                <a16:creationId xmlns:a16="http://schemas.microsoft.com/office/drawing/2014/main" id="{34D4D61A-6697-4BE9-AA41-41D213C42095}"/>
              </a:ext>
            </a:extLst>
          </p:cNvPr>
          <p:cNvSpPr>
            <a:spLocks noGrp="1"/>
          </p:cNvSpPr>
          <p:nvPr>
            <p:ph sz="half" idx="1"/>
          </p:nvPr>
        </p:nvSpPr>
        <p:spPr/>
        <p:txBody>
          <a:bodyPr/>
          <a:lstStyle/>
          <a:p>
            <a:pPr lvl="1"/>
            <a:r>
              <a:rPr lang="en-US" dirty="0"/>
              <a:t>Microscopic plant parasites that include molds, mildews and yeasts</a:t>
            </a:r>
          </a:p>
          <a:p>
            <a:pPr lvl="2"/>
            <a:r>
              <a:rPr lang="en-US" dirty="0"/>
              <a:t>Tinea </a:t>
            </a:r>
            <a:r>
              <a:rPr lang="en-US" dirty="0" err="1"/>
              <a:t>barbae</a:t>
            </a:r>
            <a:r>
              <a:rPr lang="en-US" dirty="0"/>
              <a:t>  </a:t>
            </a:r>
          </a:p>
          <a:p>
            <a:pPr lvl="3"/>
            <a:r>
              <a:rPr lang="en-US" dirty="0"/>
              <a:t>(barber’s itch)</a:t>
            </a:r>
          </a:p>
          <a:p>
            <a:pPr lvl="2"/>
            <a:r>
              <a:rPr lang="en-US" dirty="0"/>
              <a:t>Tinea capitis</a:t>
            </a:r>
          </a:p>
          <a:p>
            <a:pPr lvl="2"/>
            <a:r>
              <a:rPr lang="en-US" dirty="0"/>
              <a:t>Tinea pedis </a:t>
            </a:r>
          </a:p>
          <a:p>
            <a:endParaRPr lang="en-US" dirty="0"/>
          </a:p>
        </p:txBody>
      </p:sp>
      <p:pic>
        <p:nvPicPr>
          <p:cNvPr id="6" name="Picture 5">
            <a:extLst>
              <a:ext uri="{FF2B5EF4-FFF2-40B4-BE49-F238E27FC236}">
                <a16:creationId xmlns:a16="http://schemas.microsoft.com/office/drawing/2014/main" id="{978C9F79-8010-49A5-8DCC-CBA6A86F24FD}"/>
              </a:ext>
            </a:extLst>
          </p:cNvPr>
          <p:cNvPicPr>
            <a:picLocks noChangeAspect="1"/>
          </p:cNvPicPr>
          <p:nvPr/>
        </p:nvPicPr>
        <p:blipFill>
          <a:blip r:embed="rId3"/>
          <a:stretch>
            <a:fillRect/>
          </a:stretch>
        </p:blipFill>
        <p:spPr>
          <a:xfrm>
            <a:off x="4711807" y="3113057"/>
            <a:ext cx="3485559" cy="3178592"/>
          </a:xfrm>
          <a:prstGeom prst="rect">
            <a:avLst/>
          </a:prstGeom>
        </p:spPr>
      </p:pic>
    </p:spTree>
    <p:extLst>
      <p:ext uri="{BB962C8B-B14F-4D97-AF65-F5344CB8AC3E}">
        <p14:creationId xmlns:p14="http://schemas.microsoft.com/office/powerpoint/2010/main" val="2274864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Vegetable and Animal Parasites</a:t>
            </a:r>
          </a:p>
        </p:txBody>
      </p:sp>
      <p:pic>
        <p:nvPicPr>
          <p:cNvPr id="4" name="Content Placeholder 3">
            <a:extLst>
              <a:ext uri="{FF2B5EF4-FFF2-40B4-BE49-F238E27FC236}">
                <a16:creationId xmlns:a16="http://schemas.microsoft.com/office/drawing/2014/main" id="{3EFE6861-68B8-4D0D-9D00-8508D6DCFB83}"/>
              </a:ext>
            </a:extLst>
          </p:cNvPr>
          <p:cNvPicPr>
            <a:picLocks noGrp="1" noChangeAspect="1"/>
          </p:cNvPicPr>
          <p:nvPr>
            <p:ph sz="half" idx="1"/>
          </p:nvPr>
        </p:nvPicPr>
        <p:blipFill>
          <a:blip r:embed="rId3"/>
          <a:stretch>
            <a:fillRect/>
          </a:stretch>
        </p:blipFill>
        <p:spPr>
          <a:xfrm>
            <a:off x="4460631" y="2375178"/>
            <a:ext cx="3922171" cy="3343434"/>
          </a:xfrm>
          <a:prstGeom prst="rect">
            <a:avLst/>
          </a:prstGeom>
        </p:spPr>
      </p:pic>
    </p:spTree>
    <p:extLst>
      <p:ext uri="{BB962C8B-B14F-4D97-AF65-F5344CB8AC3E}">
        <p14:creationId xmlns:p14="http://schemas.microsoft.com/office/powerpoint/2010/main" val="3706681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Parasites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Organisms that need a host to survive</a:t>
            </a:r>
          </a:p>
          <a:p>
            <a:pPr lvl="1"/>
            <a:r>
              <a:rPr lang="en-US" dirty="0"/>
              <a:t>Can live on or inside of humans and animals</a:t>
            </a:r>
          </a:p>
          <a:p>
            <a:pPr lvl="2"/>
            <a:r>
              <a:rPr lang="en-US" dirty="0"/>
              <a:t>Pediculosis capitis (head lice)</a:t>
            </a:r>
          </a:p>
          <a:p>
            <a:pPr lvl="2"/>
            <a:r>
              <a:rPr lang="en-US" dirty="0"/>
              <a:t>Scabies (itch mite)</a:t>
            </a:r>
          </a:p>
          <a:p>
            <a:pPr lvl="2"/>
            <a:r>
              <a:rPr lang="en-US" dirty="0"/>
              <a:t>Both contagious</a:t>
            </a:r>
          </a:p>
          <a:p>
            <a:pPr lvl="1"/>
            <a:endParaRPr lang="en-US" dirty="0"/>
          </a:p>
        </p:txBody>
      </p:sp>
      <p:pic>
        <p:nvPicPr>
          <p:cNvPr id="4" name="Picture 3">
            <a:extLst>
              <a:ext uri="{FF2B5EF4-FFF2-40B4-BE49-F238E27FC236}">
                <a16:creationId xmlns:a16="http://schemas.microsoft.com/office/drawing/2014/main" id="{68EA3458-BB71-4327-AA51-D87318B7E273}"/>
              </a:ext>
            </a:extLst>
          </p:cNvPr>
          <p:cNvPicPr>
            <a:picLocks noChangeAspect="1"/>
          </p:cNvPicPr>
          <p:nvPr/>
        </p:nvPicPr>
        <p:blipFill>
          <a:blip r:embed="rId3"/>
          <a:stretch>
            <a:fillRect/>
          </a:stretch>
        </p:blipFill>
        <p:spPr>
          <a:xfrm>
            <a:off x="5105088" y="2843639"/>
            <a:ext cx="3132033" cy="3311099"/>
          </a:xfrm>
          <a:prstGeom prst="rect">
            <a:avLst/>
          </a:prstGeom>
        </p:spPr>
      </p:pic>
    </p:spTree>
    <p:extLst>
      <p:ext uri="{BB962C8B-B14F-4D97-AF65-F5344CB8AC3E}">
        <p14:creationId xmlns:p14="http://schemas.microsoft.com/office/powerpoint/2010/main" val="2121559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Universal Precautions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Agencies and Responsibilities</a:t>
            </a:r>
          </a:p>
          <a:p>
            <a:pPr lvl="1"/>
            <a:endParaRPr lang="en-US" dirty="0"/>
          </a:p>
        </p:txBody>
      </p:sp>
      <p:pic>
        <p:nvPicPr>
          <p:cNvPr id="4" name="Picture 3">
            <a:extLst>
              <a:ext uri="{FF2B5EF4-FFF2-40B4-BE49-F238E27FC236}">
                <a16:creationId xmlns:a16="http://schemas.microsoft.com/office/drawing/2014/main" id="{74616676-80EF-461D-804F-608935B8AA4F}"/>
              </a:ext>
            </a:extLst>
          </p:cNvPr>
          <p:cNvPicPr>
            <a:picLocks noChangeAspect="1"/>
          </p:cNvPicPr>
          <p:nvPr/>
        </p:nvPicPr>
        <p:blipFill>
          <a:blip r:embed="rId3"/>
          <a:stretch>
            <a:fillRect/>
          </a:stretch>
        </p:blipFill>
        <p:spPr>
          <a:xfrm>
            <a:off x="4149967" y="2284589"/>
            <a:ext cx="4540059" cy="3870149"/>
          </a:xfrm>
          <a:prstGeom prst="rect">
            <a:avLst/>
          </a:prstGeom>
        </p:spPr>
      </p:pic>
    </p:spTree>
    <p:extLst>
      <p:ext uri="{BB962C8B-B14F-4D97-AF65-F5344CB8AC3E}">
        <p14:creationId xmlns:p14="http://schemas.microsoft.com/office/powerpoint/2010/main" val="3550236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OSHA’s Bloodborne Pathogens Standards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Treat all human blood and other potentially infectious material (OPIM) as if known to be infectious for bloodborne pathogens</a:t>
            </a:r>
          </a:p>
          <a:p>
            <a:pPr lvl="1"/>
            <a:endParaRPr lang="en-US" dirty="0"/>
          </a:p>
        </p:txBody>
      </p:sp>
      <p:pic>
        <p:nvPicPr>
          <p:cNvPr id="4" name="Picture 3">
            <a:extLst>
              <a:ext uri="{FF2B5EF4-FFF2-40B4-BE49-F238E27FC236}">
                <a16:creationId xmlns:a16="http://schemas.microsoft.com/office/drawing/2014/main" id="{D2AA8B27-C0E9-4196-A8D6-DDAA8AAEB8DC}"/>
              </a:ext>
            </a:extLst>
          </p:cNvPr>
          <p:cNvPicPr>
            <a:picLocks noChangeAspect="1"/>
          </p:cNvPicPr>
          <p:nvPr/>
        </p:nvPicPr>
        <p:blipFill>
          <a:blip r:embed="rId3"/>
          <a:stretch>
            <a:fillRect/>
          </a:stretch>
        </p:blipFill>
        <p:spPr>
          <a:xfrm>
            <a:off x="4220308" y="2400390"/>
            <a:ext cx="4471234" cy="3719179"/>
          </a:xfrm>
          <a:prstGeom prst="rect">
            <a:avLst/>
          </a:prstGeom>
        </p:spPr>
      </p:pic>
    </p:spTree>
    <p:extLst>
      <p:ext uri="{BB962C8B-B14F-4D97-AF65-F5344CB8AC3E}">
        <p14:creationId xmlns:p14="http://schemas.microsoft.com/office/powerpoint/2010/main" val="1655935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Federal Agencies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Occupational Safety and Health Administration (OSHA)</a:t>
            </a:r>
          </a:p>
          <a:p>
            <a:pPr lvl="2"/>
            <a:r>
              <a:rPr lang="en-US" dirty="0"/>
              <a:t>Occupational Safety and Health Act of 1970</a:t>
            </a:r>
          </a:p>
          <a:p>
            <a:pPr lvl="3"/>
            <a:r>
              <a:rPr lang="en-US" dirty="0"/>
              <a:t>Hazard Communication Standard (HCS)</a:t>
            </a:r>
          </a:p>
          <a:p>
            <a:pPr lvl="4"/>
            <a:r>
              <a:rPr lang="en-US" dirty="0"/>
              <a:t>Material Safety Data Sheet (MSDS)</a:t>
            </a:r>
          </a:p>
          <a:p>
            <a:pPr lvl="1"/>
            <a:r>
              <a:rPr lang="en-US" dirty="0"/>
              <a:t>Environmental Protection Agency (EPA)</a:t>
            </a:r>
          </a:p>
          <a:p>
            <a:pPr lvl="1"/>
            <a:endParaRPr lang="en-US" dirty="0"/>
          </a:p>
        </p:txBody>
      </p:sp>
      <p:pic>
        <p:nvPicPr>
          <p:cNvPr id="4" name="Picture 3">
            <a:extLst>
              <a:ext uri="{FF2B5EF4-FFF2-40B4-BE49-F238E27FC236}">
                <a16:creationId xmlns:a16="http://schemas.microsoft.com/office/drawing/2014/main" id="{7EA976B1-CCF5-4B20-ABCE-1EC482E140C0}"/>
              </a:ext>
            </a:extLst>
          </p:cNvPr>
          <p:cNvPicPr>
            <a:picLocks noChangeAspect="1"/>
          </p:cNvPicPr>
          <p:nvPr/>
        </p:nvPicPr>
        <p:blipFill>
          <a:blip r:embed="rId3"/>
          <a:stretch>
            <a:fillRect/>
          </a:stretch>
        </p:blipFill>
        <p:spPr>
          <a:xfrm>
            <a:off x="9263836" y="2834524"/>
            <a:ext cx="2383743" cy="3320214"/>
          </a:xfrm>
          <a:prstGeom prst="rect">
            <a:avLst/>
          </a:prstGeom>
        </p:spPr>
      </p:pic>
    </p:spTree>
    <p:extLst>
      <p:ext uri="{BB962C8B-B14F-4D97-AF65-F5344CB8AC3E}">
        <p14:creationId xmlns:p14="http://schemas.microsoft.com/office/powerpoint/2010/main" val="3362210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State Agency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Texas Department of Licensing and Regulation (TDLR)</a:t>
            </a:r>
          </a:p>
          <a:p>
            <a:pPr lvl="2"/>
            <a:r>
              <a:rPr lang="en-US" dirty="0"/>
              <a:t>TDLR's Mission</a:t>
            </a:r>
          </a:p>
          <a:p>
            <a:pPr lvl="3"/>
            <a:r>
              <a:rPr lang="en-US" dirty="0"/>
              <a:t>The mission of the Texas Department of Licensing and Regulation is to honor the trust of all Texans, ensure public safety and consumer protection, and provide a fair and efficient regulatory environment. </a:t>
            </a:r>
          </a:p>
          <a:p>
            <a:pPr lvl="3"/>
            <a:r>
              <a:rPr lang="en-US" dirty="0"/>
              <a:t>http://www.tdlr.texas.gov/</a:t>
            </a:r>
          </a:p>
          <a:p>
            <a:pPr lvl="1"/>
            <a:endParaRPr lang="en-US" dirty="0"/>
          </a:p>
        </p:txBody>
      </p:sp>
      <p:pic>
        <p:nvPicPr>
          <p:cNvPr id="4" name="Picture 3">
            <a:extLst>
              <a:ext uri="{FF2B5EF4-FFF2-40B4-BE49-F238E27FC236}">
                <a16:creationId xmlns:a16="http://schemas.microsoft.com/office/drawing/2014/main" id="{8FBF43F9-1293-4673-BCD3-F502149C2EC8}"/>
              </a:ext>
            </a:extLst>
          </p:cNvPr>
          <p:cNvPicPr>
            <a:picLocks noChangeAspect="1"/>
          </p:cNvPicPr>
          <p:nvPr/>
        </p:nvPicPr>
        <p:blipFill>
          <a:blip r:embed="rId3"/>
          <a:stretch>
            <a:fillRect/>
          </a:stretch>
        </p:blipFill>
        <p:spPr>
          <a:xfrm>
            <a:off x="4103342" y="4151977"/>
            <a:ext cx="4330394" cy="1590660"/>
          </a:xfrm>
          <a:prstGeom prst="rect">
            <a:avLst/>
          </a:prstGeom>
        </p:spPr>
      </p:pic>
      <p:pic>
        <p:nvPicPr>
          <p:cNvPr id="5" name="Picture 4">
            <a:extLst>
              <a:ext uri="{FF2B5EF4-FFF2-40B4-BE49-F238E27FC236}">
                <a16:creationId xmlns:a16="http://schemas.microsoft.com/office/drawing/2014/main" id="{38A1444B-721C-4635-8A6A-3A8B11EF928C}"/>
              </a:ext>
            </a:extLst>
          </p:cNvPr>
          <p:cNvPicPr>
            <a:picLocks noChangeAspect="1"/>
          </p:cNvPicPr>
          <p:nvPr/>
        </p:nvPicPr>
        <p:blipFill>
          <a:blip r:embed="rId4"/>
          <a:stretch>
            <a:fillRect/>
          </a:stretch>
        </p:blipFill>
        <p:spPr>
          <a:xfrm>
            <a:off x="5043137" y="5742637"/>
            <a:ext cx="2450804" cy="493819"/>
          </a:xfrm>
          <a:prstGeom prst="rect">
            <a:avLst/>
          </a:prstGeom>
        </p:spPr>
      </p:pic>
    </p:spTree>
    <p:extLst>
      <p:ext uri="{BB962C8B-B14F-4D97-AF65-F5344CB8AC3E}">
        <p14:creationId xmlns:p14="http://schemas.microsoft.com/office/powerpoint/2010/main" val="2779008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Responsibilities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a:xfrm>
            <a:off x="740664" y="1420420"/>
            <a:ext cx="7953393" cy="4734318"/>
          </a:xfrm>
        </p:spPr>
        <p:txBody>
          <a:bodyPr/>
          <a:lstStyle/>
          <a:p>
            <a:pPr lvl="1"/>
            <a:r>
              <a:rPr lang="en-US" dirty="0"/>
              <a:t>Never take shortcuts for cleaning and disinfecting</a:t>
            </a:r>
          </a:p>
          <a:p>
            <a:pPr lvl="1"/>
            <a:r>
              <a:rPr lang="en-US" dirty="0"/>
              <a:t>Follow state and federal laws</a:t>
            </a:r>
          </a:p>
          <a:p>
            <a:pPr lvl="1"/>
            <a:r>
              <a:rPr lang="en-US" dirty="0"/>
              <a:t>Keep your license current</a:t>
            </a:r>
          </a:p>
          <a:p>
            <a:pPr lvl="1"/>
            <a:r>
              <a:rPr lang="en-US" dirty="0"/>
              <a:t>Check TDLR website frequently for updates to rules and regulations</a:t>
            </a:r>
          </a:p>
          <a:p>
            <a:pPr lvl="1"/>
            <a:endParaRPr lang="en-US" dirty="0"/>
          </a:p>
        </p:txBody>
      </p:sp>
      <p:pic>
        <p:nvPicPr>
          <p:cNvPr id="4" name="Picture 3">
            <a:extLst>
              <a:ext uri="{FF2B5EF4-FFF2-40B4-BE49-F238E27FC236}">
                <a16:creationId xmlns:a16="http://schemas.microsoft.com/office/drawing/2014/main" id="{172DF094-BC41-4528-BDFD-A83DB68FE7A9}"/>
              </a:ext>
            </a:extLst>
          </p:cNvPr>
          <p:cNvPicPr>
            <a:picLocks noChangeAspect="1"/>
          </p:cNvPicPr>
          <p:nvPr/>
        </p:nvPicPr>
        <p:blipFill>
          <a:blip r:embed="rId3"/>
          <a:stretch>
            <a:fillRect/>
          </a:stretch>
        </p:blipFill>
        <p:spPr>
          <a:xfrm>
            <a:off x="9145674" y="2416589"/>
            <a:ext cx="2655938" cy="3778063"/>
          </a:xfrm>
          <a:prstGeom prst="rect">
            <a:avLst/>
          </a:prstGeom>
        </p:spPr>
      </p:pic>
    </p:spTree>
    <p:extLst>
      <p:ext uri="{BB962C8B-B14F-4D97-AF65-F5344CB8AC3E}">
        <p14:creationId xmlns:p14="http://schemas.microsoft.com/office/powerpoint/2010/main" val="200103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Cosmetology Services in a Safe Environment</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Decontamination Methods</a:t>
            </a:r>
          </a:p>
          <a:p>
            <a:pPr lvl="1"/>
            <a:endParaRPr lang="en-US" dirty="0"/>
          </a:p>
        </p:txBody>
      </p:sp>
      <p:pic>
        <p:nvPicPr>
          <p:cNvPr id="4" name="Picture 3">
            <a:extLst>
              <a:ext uri="{FF2B5EF4-FFF2-40B4-BE49-F238E27FC236}">
                <a16:creationId xmlns:a16="http://schemas.microsoft.com/office/drawing/2014/main" id="{3123AB72-FCC7-4C16-B752-65034E883D67}"/>
              </a:ext>
            </a:extLst>
          </p:cNvPr>
          <p:cNvPicPr>
            <a:picLocks noChangeAspect="1"/>
          </p:cNvPicPr>
          <p:nvPr/>
        </p:nvPicPr>
        <p:blipFill>
          <a:blip r:embed="rId3"/>
          <a:stretch>
            <a:fillRect/>
          </a:stretch>
        </p:blipFill>
        <p:spPr>
          <a:xfrm>
            <a:off x="4281715" y="2514629"/>
            <a:ext cx="4274658" cy="3640109"/>
          </a:xfrm>
          <a:prstGeom prst="rect">
            <a:avLst/>
          </a:prstGeom>
        </p:spPr>
      </p:pic>
    </p:spTree>
    <p:extLst>
      <p:ext uri="{BB962C8B-B14F-4D97-AF65-F5344CB8AC3E}">
        <p14:creationId xmlns:p14="http://schemas.microsoft.com/office/powerpoint/2010/main" val="682637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Decontamination Method #1</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Two step process</a:t>
            </a:r>
          </a:p>
          <a:p>
            <a:pPr lvl="2"/>
            <a:r>
              <a:rPr lang="en-US" dirty="0"/>
              <a:t>Cleaning tools</a:t>
            </a:r>
          </a:p>
          <a:p>
            <a:pPr lvl="3"/>
            <a:r>
              <a:rPr lang="en-US" dirty="0"/>
              <a:t>Wash with soap and warm water, then scrub with a clean and disinfected nail brush</a:t>
            </a:r>
          </a:p>
          <a:p>
            <a:pPr lvl="3"/>
            <a:r>
              <a:rPr lang="en-US" dirty="0"/>
              <a:t>Use an ultrasonic unit</a:t>
            </a:r>
          </a:p>
          <a:p>
            <a:pPr lvl="3"/>
            <a:r>
              <a:rPr lang="en-US" dirty="0"/>
              <a:t>Use a cleaning solvent</a:t>
            </a:r>
          </a:p>
          <a:p>
            <a:pPr lvl="2"/>
            <a:r>
              <a:rPr lang="en-US" dirty="0"/>
              <a:t>Disinfect</a:t>
            </a:r>
          </a:p>
          <a:p>
            <a:pPr lvl="1"/>
            <a:endParaRPr lang="en-US" dirty="0"/>
          </a:p>
        </p:txBody>
      </p:sp>
      <p:pic>
        <p:nvPicPr>
          <p:cNvPr id="4" name="Picture 3">
            <a:extLst>
              <a:ext uri="{FF2B5EF4-FFF2-40B4-BE49-F238E27FC236}">
                <a16:creationId xmlns:a16="http://schemas.microsoft.com/office/drawing/2014/main" id="{FAC13BB0-B876-4D3E-BEB9-A06498915B6C}"/>
              </a:ext>
            </a:extLst>
          </p:cNvPr>
          <p:cNvPicPr>
            <a:picLocks noChangeAspect="1"/>
          </p:cNvPicPr>
          <p:nvPr/>
        </p:nvPicPr>
        <p:blipFill>
          <a:blip r:embed="rId3"/>
          <a:stretch>
            <a:fillRect/>
          </a:stretch>
        </p:blipFill>
        <p:spPr>
          <a:xfrm>
            <a:off x="8510134" y="3161351"/>
            <a:ext cx="2733793" cy="3130298"/>
          </a:xfrm>
          <a:prstGeom prst="rect">
            <a:avLst/>
          </a:prstGeom>
        </p:spPr>
      </p:pic>
    </p:spTree>
    <p:extLst>
      <p:ext uri="{BB962C8B-B14F-4D97-AF65-F5344CB8AC3E}">
        <p14:creationId xmlns:p14="http://schemas.microsoft.com/office/powerpoint/2010/main" val="917122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Decontamination Method #2</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Two step process</a:t>
            </a:r>
          </a:p>
          <a:p>
            <a:pPr lvl="2"/>
            <a:r>
              <a:rPr lang="en-US" dirty="0"/>
              <a:t>Cleaning tools</a:t>
            </a:r>
          </a:p>
          <a:p>
            <a:pPr lvl="2"/>
            <a:r>
              <a:rPr lang="en-US" dirty="0"/>
              <a:t>Sterilizing </a:t>
            </a:r>
          </a:p>
          <a:p>
            <a:pPr lvl="3"/>
            <a:r>
              <a:rPr lang="en-US" dirty="0"/>
              <a:t>Autoclaves</a:t>
            </a:r>
          </a:p>
          <a:p>
            <a:pPr lvl="1"/>
            <a:endParaRPr lang="en-US" dirty="0"/>
          </a:p>
        </p:txBody>
      </p:sp>
      <p:pic>
        <p:nvPicPr>
          <p:cNvPr id="4" name="Picture 3">
            <a:extLst>
              <a:ext uri="{FF2B5EF4-FFF2-40B4-BE49-F238E27FC236}">
                <a16:creationId xmlns:a16="http://schemas.microsoft.com/office/drawing/2014/main" id="{3AFABDF7-A868-4786-A6B5-B971C4113B01}"/>
              </a:ext>
            </a:extLst>
          </p:cNvPr>
          <p:cNvPicPr>
            <a:picLocks noChangeAspect="1"/>
          </p:cNvPicPr>
          <p:nvPr/>
        </p:nvPicPr>
        <p:blipFill>
          <a:blip r:embed="rId3"/>
          <a:stretch>
            <a:fillRect/>
          </a:stretch>
        </p:blipFill>
        <p:spPr>
          <a:xfrm>
            <a:off x="4572000" y="2735969"/>
            <a:ext cx="3891320" cy="3555680"/>
          </a:xfrm>
          <a:prstGeom prst="rect">
            <a:avLst/>
          </a:prstGeom>
        </p:spPr>
      </p:pic>
    </p:spTree>
    <p:extLst>
      <p:ext uri="{BB962C8B-B14F-4D97-AF65-F5344CB8AC3E}">
        <p14:creationId xmlns:p14="http://schemas.microsoft.com/office/powerpoint/2010/main" val="3397897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Disinfectants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Appropriate for salon use:</a:t>
            </a:r>
          </a:p>
          <a:p>
            <a:pPr lvl="2"/>
            <a:r>
              <a:rPr lang="en-US" dirty="0"/>
              <a:t>Quaternary Ammonium Compounds (</a:t>
            </a:r>
            <a:r>
              <a:rPr lang="en-US" dirty="0" err="1"/>
              <a:t>quats</a:t>
            </a:r>
            <a:r>
              <a:rPr lang="en-US" dirty="0"/>
              <a:t>)</a:t>
            </a:r>
          </a:p>
          <a:p>
            <a:pPr lvl="2"/>
            <a:r>
              <a:rPr lang="en-US" dirty="0"/>
              <a:t>Phenolics</a:t>
            </a:r>
          </a:p>
          <a:p>
            <a:pPr lvl="2"/>
            <a:r>
              <a:rPr lang="en-US" dirty="0"/>
              <a:t>Bleach</a:t>
            </a:r>
          </a:p>
          <a:p>
            <a:pPr lvl="1"/>
            <a:endParaRPr lang="en-US" dirty="0"/>
          </a:p>
        </p:txBody>
      </p:sp>
      <p:pic>
        <p:nvPicPr>
          <p:cNvPr id="4" name="Picture 3">
            <a:extLst>
              <a:ext uri="{FF2B5EF4-FFF2-40B4-BE49-F238E27FC236}">
                <a16:creationId xmlns:a16="http://schemas.microsoft.com/office/drawing/2014/main" id="{5B473E45-224E-430F-94C9-55CFA7675120}"/>
              </a:ext>
            </a:extLst>
          </p:cNvPr>
          <p:cNvPicPr>
            <a:picLocks noChangeAspect="1"/>
          </p:cNvPicPr>
          <p:nvPr/>
        </p:nvPicPr>
        <p:blipFill>
          <a:blip r:embed="rId3"/>
          <a:stretch>
            <a:fillRect/>
          </a:stretch>
        </p:blipFill>
        <p:spPr>
          <a:xfrm>
            <a:off x="4840131" y="3269758"/>
            <a:ext cx="3216006" cy="3021891"/>
          </a:xfrm>
          <a:prstGeom prst="rect">
            <a:avLst/>
          </a:prstGeom>
        </p:spPr>
      </p:pic>
    </p:spTree>
    <p:extLst>
      <p:ext uri="{BB962C8B-B14F-4D97-AF65-F5344CB8AC3E}">
        <p14:creationId xmlns:p14="http://schemas.microsoft.com/office/powerpoint/2010/main" val="610506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Choosing a Disinfectant</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Be readily available</a:t>
            </a:r>
          </a:p>
          <a:p>
            <a:pPr lvl="1"/>
            <a:r>
              <a:rPr lang="en-US" dirty="0"/>
              <a:t>EPA approved and environmentally friendly</a:t>
            </a:r>
          </a:p>
          <a:p>
            <a:pPr lvl="1"/>
            <a:r>
              <a:rPr lang="en-US" dirty="0"/>
              <a:t>Inexpensive</a:t>
            </a:r>
          </a:p>
          <a:p>
            <a:pPr lvl="1"/>
            <a:r>
              <a:rPr lang="en-US" dirty="0"/>
              <a:t>Must be efficacious</a:t>
            </a:r>
          </a:p>
          <a:p>
            <a:pPr lvl="1"/>
            <a:r>
              <a:rPr lang="en-US" dirty="0"/>
              <a:t>Nontoxic and nonirritating</a:t>
            </a:r>
          </a:p>
          <a:p>
            <a:pPr lvl="1"/>
            <a:r>
              <a:rPr lang="en-US" dirty="0"/>
              <a:t>No odor and noncorrosive</a:t>
            </a:r>
          </a:p>
          <a:p>
            <a:pPr lvl="1"/>
            <a:r>
              <a:rPr lang="en-US" dirty="0"/>
              <a:t>Sustainable for at least a week or more</a:t>
            </a:r>
          </a:p>
          <a:p>
            <a:pPr lvl="1"/>
            <a:endParaRPr lang="en-US" dirty="0"/>
          </a:p>
        </p:txBody>
      </p:sp>
    </p:spTree>
    <p:extLst>
      <p:ext uri="{BB962C8B-B14F-4D97-AF65-F5344CB8AC3E}">
        <p14:creationId xmlns:p14="http://schemas.microsoft.com/office/powerpoint/2010/main" val="2372382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90E8295-588A-4116-B782-A6D28460C100}"/>
              </a:ext>
            </a:extLst>
          </p:cNvPr>
          <p:cNvPicPr>
            <a:picLocks noGrp="1" noChangeAspect="1"/>
          </p:cNvPicPr>
          <p:nvPr>
            <p:ph sz="half" idx="1"/>
          </p:nvPr>
        </p:nvPicPr>
        <p:blipFill>
          <a:blip r:embed="rId3"/>
          <a:stretch>
            <a:fillRect/>
          </a:stretch>
        </p:blipFill>
        <p:spPr>
          <a:xfrm>
            <a:off x="3307074" y="1297721"/>
            <a:ext cx="5836003" cy="4733925"/>
          </a:xfrm>
          <a:prstGeom prst="rect">
            <a:avLst/>
          </a:prstGeom>
        </p:spPr>
      </p:pic>
    </p:spTree>
    <p:extLst>
      <p:ext uri="{BB962C8B-B14F-4D97-AF65-F5344CB8AC3E}">
        <p14:creationId xmlns:p14="http://schemas.microsoft.com/office/powerpoint/2010/main" val="1854432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Review</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What is an infection?</a:t>
            </a:r>
          </a:p>
          <a:p>
            <a:pPr lvl="1"/>
            <a:r>
              <a:rPr lang="en-US" dirty="0"/>
              <a:t>How can infections be transferred?</a:t>
            </a:r>
          </a:p>
          <a:p>
            <a:pPr lvl="1"/>
            <a:r>
              <a:rPr lang="en-US" dirty="0"/>
              <a:t>Where can bacteria exist?</a:t>
            </a:r>
          </a:p>
          <a:p>
            <a:pPr lvl="1"/>
            <a:r>
              <a:rPr lang="en-US" dirty="0"/>
              <a:t>Name a harmless bacteria</a:t>
            </a:r>
          </a:p>
          <a:p>
            <a:pPr lvl="1"/>
            <a:r>
              <a:rPr lang="en-US" dirty="0"/>
              <a:t>What is a common viral infection in salons?</a:t>
            </a:r>
          </a:p>
          <a:p>
            <a:pPr lvl="1"/>
            <a:r>
              <a:rPr lang="en-US" dirty="0"/>
              <a:t>How are hepatitis and HIV carried in the body?</a:t>
            </a:r>
          </a:p>
          <a:p>
            <a:pPr lvl="1"/>
            <a:r>
              <a:rPr lang="en-US" dirty="0"/>
              <a:t>What are parasites?</a:t>
            </a:r>
          </a:p>
          <a:p>
            <a:pPr lvl="1"/>
            <a:r>
              <a:rPr lang="en-US" dirty="0"/>
              <a:t>What are universal precautions? </a:t>
            </a:r>
          </a:p>
          <a:p>
            <a:pPr lvl="1"/>
            <a:r>
              <a:rPr lang="en-US" dirty="0"/>
              <a:t>What are the steps for the decontamination method #1?</a:t>
            </a:r>
          </a:p>
          <a:p>
            <a:pPr lvl="1"/>
            <a:r>
              <a:rPr lang="en-US" dirty="0"/>
              <a:t>What should you do before and after working with a client?</a:t>
            </a:r>
          </a:p>
          <a:p>
            <a:pPr lvl="1"/>
            <a:endParaRPr lang="en-US" dirty="0"/>
          </a:p>
        </p:txBody>
      </p:sp>
    </p:spTree>
    <p:extLst>
      <p:ext uri="{BB962C8B-B14F-4D97-AF65-F5344CB8AC3E}">
        <p14:creationId xmlns:p14="http://schemas.microsoft.com/office/powerpoint/2010/main" val="2849151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3CE846E-DAA6-4F73-B0B4-727197A33ED5}"/>
              </a:ext>
            </a:extLst>
          </p:cNvPr>
          <p:cNvPicPr>
            <a:picLocks noGrp="1" noChangeAspect="1"/>
          </p:cNvPicPr>
          <p:nvPr>
            <p:ph sz="half" idx="1"/>
          </p:nvPr>
        </p:nvPicPr>
        <p:blipFill>
          <a:blip r:embed="rId2"/>
          <a:stretch>
            <a:fillRect/>
          </a:stretch>
        </p:blipFill>
        <p:spPr>
          <a:xfrm>
            <a:off x="3113088" y="1420813"/>
            <a:ext cx="6311900" cy="4733925"/>
          </a:xfrm>
          <a:prstGeom prst="rect">
            <a:avLst/>
          </a:prstGeom>
        </p:spPr>
      </p:pic>
    </p:spTree>
    <p:extLst>
      <p:ext uri="{BB962C8B-B14F-4D97-AF65-F5344CB8AC3E}">
        <p14:creationId xmlns:p14="http://schemas.microsoft.com/office/powerpoint/2010/main" val="365176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sz="2000" dirty="0"/>
              <a:t>Images:</a:t>
            </a:r>
          </a:p>
          <a:p>
            <a:pPr lvl="2"/>
            <a:r>
              <a:rPr lang="en-US" sz="2000" dirty="0"/>
              <a:t>Microsoft Office Clip Art: Used with permission from Microsoft. (Slides 5, 7, 9, 12, 19, 20, 21)</a:t>
            </a:r>
          </a:p>
          <a:p>
            <a:pPr lvl="2"/>
            <a:r>
              <a:rPr lang="en-US" sz="2000" dirty="0"/>
              <a:t>Shutterstock™ images. Photos obtained with subscription. (Slides 1, 3, 4, 8, 10, 11, 13, 15, 17, 18, 23, 25)</a:t>
            </a:r>
          </a:p>
          <a:p>
            <a:pPr lvl="1"/>
            <a:r>
              <a:rPr lang="en-US" sz="2000" dirty="0"/>
              <a:t>Textbook:</a:t>
            </a:r>
          </a:p>
          <a:p>
            <a:pPr lvl="2"/>
            <a:r>
              <a:rPr lang="en-US" sz="2000" dirty="0" err="1"/>
              <a:t>Frangie</a:t>
            </a:r>
            <a:r>
              <a:rPr lang="en-US" sz="2000" dirty="0"/>
              <a:t>, C. M. (2012). Milady standard cosmetology. Clifton Park, NY: Cengage Learning.</a:t>
            </a:r>
          </a:p>
          <a:p>
            <a:pPr lvl="2"/>
            <a:r>
              <a:rPr lang="en-US" sz="2000" dirty="0" err="1"/>
              <a:t>Backe</a:t>
            </a:r>
            <a:r>
              <a:rPr lang="en-US" sz="2000" dirty="0"/>
              <a:t>, J. (2016). Milady standard cosmetology. Clifton Park, NY: Cengage Learning.</a:t>
            </a:r>
          </a:p>
          <a:p>
            <a:pPr lvl="2"/>
            <a:r>
              <a:rPr lang="en-US" sz="2000" dirty="0"/>
              <a:t>Salon fundamentals. (2012). Evanston, IL: Pivot Point International.</a:t>
            </a:r>
          </a:p>
          <a:p>
            <a:pPr lvl="1"/>
            <a:r>
              <a:rPr lang="en-US" sz="2000" dirty="0"/>
              <a:t>Websites:</a:t>
            </a:r>
          </a:p>
          <a:p>
            <a:pPr lvl="2"/>
            <a:r>
              <a:rPr lang="en-US" sz="2000" dirty="0"/>
              <a:t>Centers for Disease Control and Prevention (CDC)</a:t>
            </a:r>
          </a:p>
          <a:p>
            <a:pPr lvl="2"/>
            <a:r>
              <a:rPr lang="en-US" sz="2000" dirty="0"/>
              <a:t>Keeping hands clean is one of the best ways to prevent the spread of infection and illness.</a:t>
            </a:r>
          </a:p>
          <a:p>
            <a:pPr lvl="2"/>
            <a:r>
              <a:rPr lang="en-US" sz="2000" dirty="0"/>
              <a:t>http://www.cdc.gov/features/handwashing/</a:t>
            </a:r>
          </a:p>
          <a:p>
            <a:pPr lvl="1"/>
            <a:endParaRPr lang="en-US" dirty="0"/>
          </a:p>
        </p:txBody>
      </p:sp>
    </p:spTree>
    <p:extLst>
      <p:ext uri="{BB962C8B-B14F-4D97-AF65-F5344CB8AC3E}">
        <p14:creationId xmlns:p14="http://schemas.microsoft.com/office/powerpoint/2010/main" val="3476565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2"/>
            <a:r>
              <a:rPr lang="en-US" sz="2000" dirty="0"/>
              <a:t>Occupational Safety and Health Administration (OSHA)</a:t>
            </a:r>
          </a:p>
          <a:p>
            <a:pPr lvl="2"/>
            <a:r>
              <a:rPr lang="en-US" sz="2000" dirty="0"/>
              <a:t>Nail Salon Workers: Stay Healthy and Safe While Giving Manicures and Pedicures </a:t>
            </a:r>
          </a:p>
          <a:p>
            <a:pPr lvl="2"/>
            <a:r>
              <a:rPr lang="en-US" sz="2000" dirty="0"/>
              <a:t>https://www.osha.gov/pls/publications/publication.html</a:t>
            </a:r>
          </a:p>
          <a:p>
            <a:pPr lvl="2"/>
            <a:r>
              <a:rPr lang="en-US" sz="2000" dirty="0"/>
              <a:t>Texas Department of Licensing and Regulations</a:t>
            </a:r>
          </a:p>
          <a:p>
            <a:pPr lvl="2"/>
            <a:r>
              <a:rPr lang="en-US" sz="2000" dirty="0"/>
              <a:t>The leader in public service, customer satisfaction, and innovation</a:t>
            </a:r>
          </a:p>
          <a:p>
            <a:pPr lvl="2"/>
            <a:r>
              <a:rPr lang="en-US" sz="2000" dirty="0"/>
              <a:t>http://www.tdlr.texas.gov/index.htm</a:t>
            </a:r>
          </a:p>
          <a:p>
            <a:pPr lvl="2"/>
            <a:r>
              <a:rPr lang="en-US" sz="2000" dirty="0"/>
              <a:t>United States Environmental Protection Agency (EPA)</a:t>
            </a:r>
          </a:p>
          <a:p>
            <a:pPr lvl="2"/>
            <a:r>
              <a:rPr lang="en-US" sz="2000" dirty="0"/>
              <a:t>Guidance from the EPA and the Centers for Disease Control and Prevention (CDC)</a:t>
            </a:r>
          </a:p>
          <a:p>
            <a:pPr lvl="2"/>
            <a:r>
              <a:rPr lang="en-US" sz="2000" dirty="0"/>
              <a:t>http://www.epa.gov/pesticides/factsheets/pedicure.htm</a:t>
            </a:r>
          </a:p>
          <a:p>
            <a:pPr lvl="1"/>
            <a:endParaRPr lang="en-US" dirty="0"/>
          </a:p>
        </p:txBody>
      </p:sp>
    </p:spTree>
    <p:extLst>
      <p:ext uri="{BB962C8B-B14F-4D97-AF65-F5344CB8AC3E}">
        <p14:creationId xmlns:p14="http://schemas.microsoft.com/office/powerpoint/2010/main" val="2452995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What is an Infection?</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The invasion of body tissues by disease-causing pathogens</a:t>
            </a:r>
          </a:p>
          <a:p>
            <a:pPr lvl="1"/>
            <a:endParaRPr lang="en-US" dirty="0"/>
          </a:p>
        </p:txBody>
      </p:sp>
      <p:pic>
        <p:nvPicPr>
          <p:cNvPr id="4" name="Picture 3">
            <a:extLst>
              <a:ext uri="{FF2B5EF4-FFF2-40B4-BE49-F238E27FC236}">
                <a16:creationId xmlns:a16="http://schemas.microsoft.com/office/drawing/2014/main" id="{E9E1266E-1BF5-4BB4-97B3-E10F865C67A2}"/>
              </a:ext>
            </a:extLst>
          </p:cNvPr>
          <p:cNvPicPr>
            <a:picLocks noChangeAspect="1"/>
          </p:cNvPicPr>
          <p:nvPr/>
        </p:nvPicPr>
        <p:blipFill>
          <a:blip r:embed="rId3"/>
          <a:stretch>
            <a:fillRect/>
          </a:stretch>
        </p:blipFill>
        <p:spPr>
          <a:xfrm>
            <a:off x="4548978" y="2757714"/>
            <a:ext cx="3094043" cy="3094043"/>
          </a:xfrm>
          <a:prstGeom prst="rect">
            <a:avLst/>
          </a:prstGeom>
        </p:spPr>
      </p:pic>
    </p:spTree>
    <p:extLst>
      <p:ext uri="{BB962C8B-B14F-4D97-AF65-F5344CB8AC3E}">
        <p14:creationId xmlns:p14="http://schemas.microsoft.com/office/powerpoint/2010/main" val="37081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Types and Classifications </a:t>
            </a:r>
            <a:br>
              <a:rPr lang="en-US" dirty="0"/>
            </a:br>
            <a:r>
              <a:rPr lang="en-US" dirty="0"/>
              <a:t>of Bacteria</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Bacteria and Viruses</a:t>
            </a:r>
          </a:p>
          <a:p>
            <a:pPr lvl="1"/>
            <a:endParaRPr lang="en-US" dirty="0"/>
          </a:p>
        </p:txBody>
      </p:sp>
      <p:pic>
        <p:nvPicPr>
          <p:cNvPr id="4" name="Picture 3">
            <a:extLst>
              <a:ext uri="{FF2B5EF4-FFF2-40B4-BE49-F238E27FC236}">
                <a16:creationId xmlns:a16="http://schemas.microsoft.com/office/drawing/2014/main" id="{1FA8A236-88B6-4429-89D1-1A4E798E2471}"/>
              </a:ext>
            </a:extLst>
          </p:cNvPr>
          <p:cNvPicPr>
            <a:picLocks noChangeAspect="1"/>
          </p:cNvPicPr>
          <p:nvPr/>
        </p:nvPicPr>
        <p:blipFill>
          <a:blip r:embed="rId3"/>
          <a:stretch>
            <a:fillRect/>
          </a:stretch>
        </p:blipFill>
        <p:spPr>
          <a:xfrm>
            <a:off x="4363357" y="2370748"/>
            <a:ext cx="4046154" cy="3449122"/>
          </a:xfrm>
          <a:prstGeom prst="rect">
            <a:avLst/>
          </a:prstGeom>
        </p:spPr>
      </p:pic>
    </p:spTree>
    <p:extLst>
      <p:ext uri="{BB962C8B-B14F-4D97-AF65-F5344CB8AC3E}">
        <p14:creationId xmlns:p14="http://schemas.microsoft.com/office/powerpoint/2010/main" val="3219747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Bacteria</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One celled microorganisms that have both plant and animal characteristics</a:t>
            </a:r>
          </a:p>
          <a:p>
            <a:pPr lvl="1"/>
            <a:r>
              <a:rPr lang="en-US" dirty="0"/>
              <a:t>Microscopic in size</a:t>
            </a:r>
          </a:p>
          <a:p>
            <a:pPr lvl="1"/>
            <a:r>
              <a:rPr lang="en-US" dirty="0"/>
              <a:t>Can exist almost anywhere</a:t>
            </a:r>
          </a:p>
          <a:p>
            <a:pPr lvl="1"/>
            <a:endParaRPr lang="en-US" dirty="0"/>
          </a:p>
        </p:txBody>
      </p:sp>
      <p:pic>
        <p:nvPicPr>
          <p:cNvPr id="4" name="Picture 3">
            <a:extLst>
              <a:ext uri="{FF2B5EF4-FFF2-40B4-BE49-F238E27FC236}">
                <a16:creationId xmlns:a16="http://schemas.microsoft.com/office/drawing/2014/main" id="{EC3584F8-3E0F-4B49-8811-046144913717}"/>
              </a:ext>
            </a:extLst>
          </p:cNvPr>
          <p:cNvPicPr>
            <a:picLocks noChangeAspect="1"/>
          </p:cNvPicPr>
          <p:nvPr/>
        </p:nvPicPr>
        <p:blipFill>
          <a:blip r:embed="rId3"/>
          <a:stretch>
            <a:fillRect/>
          </a:stretch>
        </p:blipFill>
        <p:spPr>
          <a:xfrm>
            <a:off x="7882885" y="2655277"/>
            <a:ext cx="3568451" cy="3572049"/>
          </a:xfrm>
          <a:prstGeom prst="rect">
            <a:avLst/>
          </a:prstGeom>
        </p:spPr>
      </p:pic>
    </p:spTree>
    <p:extLst>
      <p:ext uri="{BB962C8B-B14F-4D97-AF65-F5344CB8AC3E}">
        <p14:creationId xmlns:p14="http://schemas.microsoft.com/office/powerpoint/2010/main" val="385597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Types of Bacteria</a:t>
            </a:r>
          </a:p>
        </p:txBody>
      </p:sp>
      <p:sp>
        <p:nvSpPr>
          <p:cNvPr id="4" name="Content Placeholder 3">
            <a:extLst>
              <a:ext uri="{FF2B5EF4-FFF2-40B4-BE49-F238E27FC236}">
                <a16:creationId xmlns:a16="http://schemas.microsoft.com/office/drawing/2014/main" id="{4489857C-FBEF-455E-B26C-FB1137B4D1D4}"/>
              </a:ext>
            </a:extLst>
          </p:cNvPr>
          <p:cNvSpPr>
            <a:spLocks noGrp="1"/>
          </p:cNvSpPr>
          <p:nvPr>
            <p:ph sz="half" idx="1"/>
          </p:nvPr>
        </p:nvSpPr>
        <p:spPr/>
        <p:txBody>
          <a:bodyPr/>
          <a:lstStyle/>
          <a:p>
            <a:pPr lvl="1"/>
            <a:r>
              <a:rPr lang="en-US" dirty="0"/>
              <a:t>Nonpathogenic</a:t>
            </a:r>
          </a:p>
          <a:p>
            <a:pPr lvl="2"/>
            <a:r>
              <a:rPr lang="en-US" dirty="0"/>
              <a:t>Harmless bacteria</a:t>
            </a:r>
          </a:p>
          <a:p>
            <a:pPr lvl="3"/>
            <a:r>
              <a:rPr lang="en-US" dirty="0"/>
              <a:t>Yogurt, cheese, medicines </a:t>
            </a:r>
          </a:p>
          <a:p>
            <a:endParaRPr lang="en-US" dirty="0"/>
          </a:p>
          <a:p>
            <a:endParaRPr lang="en-US" dirty="0"/>
          </a:p>
        </p:txBody>
      </p:sp>
      <p:sp>
        <p:nvSpPr>
          <p:cNvPr id="5" name="Content Placeholder 4">
            <a:extLst>
              <a:ext uri="{FF2B5EF4-FFF2-40B4-BE49-F238E27FC236}">
                <a16:creationId xmlns:a16="http://schemas.microsoft.com/office/drawing/2014/main" id="{EF85F031-9354-451B-B9B5-7B46371C9E32}"/>
              </a:ext>
            </a:extLst>
          </p:cNvPr>
          <p:cNvSpPr>
            <a:spLocks noGrp="1"/>
          </p:cNvSpPr>
          <p:nvPr>
            <p:ph sz="half" idx="10"/>
          </p:nvPr>
        </p:nvSpPr>
        <p:spPr/>
        <p:txBody>
          <a:bodyPr/>
          <a:lstStyle/>
          <a:p>
            <a:pPr lvl="1"/>
            <a:r>
              <a:rPr lang="en-US" dirty="0"/>
              <a:t>Pathogenic</a:t>
            </a:r>
          </a:p>
          <a:p>
            <a:pPr lvl="2"/>
            <a:r>
              <a:rPr lang="en-US" dirty="0"/>
              <a:t>Harmful bacteria</a:t>
            </a:r>
          </a:p>
          <a:p>
            <a:pPr lvl="2"/>
            <a:r>
              <a:rPr lang="en-US" dirty="0"/>
              <a:t>Cocci</a:t>
            </a:r>
          </a:p>
          <a:p>
            <a:pPr lvl="2"/>
            <a:r>
              <a:rPr lang="en-US" dirty="0"/>
              <a:t>Staphylococci</a:t>
            </a:r>
          </a:p>
          <a:p>
            <a:pPr lvl="2"/>
            <a:r>
              <a:rPr lang="en-US" dirty="0"/>
              <a:t>Streptococci</a:t>
            </a:r>
          </a:p>
          <a:p>
            <a:pPr lvl="2"/>
            <a:r>
              <a:rPr lang="en-US" dirty="0"/>
              <a:t>Diplococci</a:t>
            </a:r>
          </a:p>
          <a:p>
            <a:pPr lvl="2"/>
            <a:r>
              <a:rPr lang="en-US" dirty="0"/>
              <a:t>Bacilli</a:t>
            </a:r>
          </a:p>
          <a:p>
            <a:pPr lvl="2"/>
            <a:r>
              <a:rPr lang="en-US" dirty="0" err="1"/>
              <a:t>Spirilla</a:t>
            </a:r>
            <a:endParaRPr lang="en-US" dirty="0"/>
          </a:p>
          <a:p>
            <a:endParaRPr lang="en-US" dirty="0"/>
          </a:p>
        </p:txBody>
      </p:sp>
    </p:spTree>
    <p:extLst>
      <p:ext uri="{BB962C8B-B14F-4D97-AF65-F5344CB8AC3E}">
        <p14:creationId xmlns:p14="http://schemas.microsoft.com/office/powerpoint/2010/main" val="4168234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Viruses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Live by penetrating and taking over cells</a:t>
            </a:r>
          </a:p>
          <a:p>
            <a:pPr lvl="1"/>
            <a:r>
              <a:rPr lang="en-US" dirty="0"/>
              <a:t>Resistant to antibiotics</a:t>
            </a:r>
          </a:p>
          <a:p>
            <a:pPr lvl="1"/>
            <a:r>
              <a:rPr lang="en-US" dirty="0"/>
              <a:t>Some vaccines are available</a:t>
            </a:r>
          </a:p>
          <a:p>
            <a:pPr lvl="1"/>
            <a:r>
              <a:rPr lang="en-US" dirty="0"/>
              <a:t>Common virus in salons</a:t>
            </a:r>
          </a:p>
          <a:p>
            <a:pPr lvl="1"/>
            <a:r>
              <a:rPr lang="en-US" dirty="0"/>
              <a:t>HPV-Human Papilloma Virus</a:t>
            </a:r>
          </a:p>
          <a:p>
            <a:pPr lvl="1"/>
            <a:endParaRPr lang="en-US" dirty="0"/>
          </a:p>
        </p:txBody>
      </p:sp>
      <p:pic>
        <p:nvPicPr>
          <p:cNvPr id="4" name="Picture 3">
            <a:extLst>
              <a:ext uri="{FF2B5EF4-FFF2-40B4-BE49-F238E27FC236}">
                <a16:creationId xmlns:a16="http://schemas.microsoft.com/office/drawing/2014/main" id="{498E0860-ADC9-4B02-8369-FB24FC6BE7B4}"/>
              </a:ext>
            </a:extLst>
          </p:cNvPr>
          <p:cNvPicPr>
            <a:picLocks noChangeAspect="1"/>
          </p:cNvPicPr>
          <p:nvPr/>
        </p:nvPicPr>
        <p:blipFill>
          <a:blip r:embed="rId3"/>
          <a:stretch>
            <a:fillRect/>
          </a:stretch>
        </p:blipFill>
        <p:spPr>
          <a:xfrm>
            <a:off x="7877388" y="3209193"/>
            <a:ext cx="3713023" cy="2782092"/>
          </a:xfrm>
          <a:prstGeom prst="rect">
            <a:avLst/>
          </a:prstGeom>
        </p:spPr>
      </p:pic>
    </p:spTree>
    <p:extLst>
      <p:ext uri="{BB962C8B-B14F-4D97-AF65-F5344CB8AC3E}">
        <p14:creationId xmlns:p14="http://schemas.microsoft.com/office/powerpoint/2010/main" val="2828578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Hepatitis and AIDS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Bloodborne Pathogens</a:t>
            </a:r>
          </a:p>
          <a:p>
            <a:pPr lvl="1"/>
            <a:endParaRPr lang="en-US" dirty="0"/>
          </a:p>
        </p:txBody>
      </p:sp>
      <p:pic>
        <p:nvPicPr>
          <p:cNvPr id="4" name="Picture 3">
            <a:extLst>
              <a:ext uri="{FF2B5EF4-FFF2-40B4-BE49-F238E27FC236}">
                <a16:creationId xmlns:a16="http://schemas.microsoft.com/office/drawing/2014/main" id="{BE0D02EB-B86E-4778-AB95-494D78B9051A}"/>
              </a:ext>
            </a:extLst>
          </p:cNvPr>
          <p:cNvPicPr>
            <a:picLocks noChangeAspect="1"/>
          </p:cNvPicPr>
          <p:nvPr/>
        </p:nvPicPr>
        <p:blipFill>
          <a:blip r:embed="rId3"/>
          <a:stretch>
            <a:fillRect/>
          </a:stretch>
        </p:blipFill>
        <p:spPr>
          <a:xfrm>
            <a:off x="4217498" y="2486854"/>
            <a:ext cx="4102081" cy="3531324"/>
          </a:xfrm>
          <a:prstGeom prst="rect">
            <a:avLst/>
          </a:prstGeom>
        </p:spPr>
      </p:pic>
    </p:spTree>
    <p:extLst>
      <p:ext uri="{BB962C8B-B14F-4D97-AF65-F5344CB8AC3E}">
        <p14:creationId xmlns:p14="http://schemas.microsoft.com/office/powerpoint/2010/main" val="3719737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Bloodborne Pathogens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Carried in the body by blood or body fluids</a:t>
            </a:r>
          </a:p>
          <a:p>
            <a:pPr lvl="2"/>
            <a:r>
              <a:rPr lang="en-US" dirty="0"/>
              <a:t>Hepatitis A</a:t>
            </a:r>
          </a:p>
          <a:p>
            <a:pPr lvl="2"/>
            <a:r>
              <a:rPr lang="en-US" dirty="0"/>
              <a:t>Hepatitis B</a:t>
            </a:r>
          </a:p>
          <a:p>
            <a:pPr lvl="2"/>
            <a:r>
              <a:rPr lang="en-US" dirty="0"/>
              <a:t>Hepatitis C</a:t>
            </a:r>
          </a:p>
          <a:p>
            <a:pPr lvl="2"/>
            <a:r>
              <a:rPr lang="en-US" dirty="0"/>
              <a:t>Human Immunodeficiency Virus (HIV)</a:t>
            </a:r>
          </a:p>
          <a:p>
            <a:pPr lvl="1"/>
            <a:endParaRPr lang="en-US" dirty="0"/>
          </a:p>
        </p:txBody>
      </p:sp>
      <p:pic>
        <p:nvPicPr>
          <p:cNvPr id="4" name="Picture 3">
            <a:extLst>
              <a:ext uri="{FF2B5EF4-FFF2-40B4-BE49-F238E27FC236}">
                <a16:creationId xmlns:a16="http://schemas.microsoft.com/office/drawing/2014/main" id="{C7CEC216-25B5-4D4D-BA84-B5FB5F82BE51}"/>
              </a:ext>
            </a:extLst>
          </p:cNvPr>
          <p:cNvPicPr>
            <a:picLocks noChangeAspect="1"/>
          </p:cNvPicPr>
          <p:nvPr/>
        </p:nvPicPr>
        <p:blipFill>
          <a:blip r:embed="rId3"/>
          <a:stretch>
            <a:fillRect/>
          </a:stretch>
        </p:blipFill>
        <p:spPr>
          <a:xfrm>
            <a:off x="8563708" y="3053938"/>
            <a:ext cx="3001697" cy="3237711"/>
          </a:xfrm>
          <a:prstGeom prst="rect">
            <a:avLst/>
          </a:prstGeom>
        </p:spPr>
      </p:pic>
    </p:spTree>
    <p:extLst>
      <p:ext uri="{BB962C8B-B14F-4D97-AF65-F5344CB8AC3E}">
        <p14:creationId xmlns:p14="http://schemas.microsoft.com/office/powerpoint/2010/main" val="3815792100"/>
      </p:ext>
    </p:extLst>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2" ma:contentTypeDescription="Create a new document." ma:contentTypeScope="" ma:versionID="04606bd753c2445e9070f0c6dd2da2ed">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ad1efff391d1fe3edf90899dfd79df61"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910175-B4C0-4C89-A952-D99991918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71B5C7F-2497-4FAB-9E2E-E6A7EB669C3E}">
  <ds:schemaRefs>
    <ds:schemaRef ds:uri="http://schemas.openxmlformats.org/package/2006/metadata/core-properties"/>
    <ds:schemaRef ds:uri="http://schemas.microsoft.com/office/infopath/2007/PartnerControls"/>
    <ds:schemaRef ds:uri="05d88611-e516-4d1a-b12e-39107e78b3d0"/>
    <ds:schemaRef ds:uri="http://schemas.microsoft.com/office/2006/documentManagement/types"/>
    <ds:schemaRef ds:uri="http://purl.org/dc/terms/"/>
    <ds:schemaRef ds:uri="http://purl.org/dc/dcmitype/"/>
    <ds:schemaRef ds:uri="http://schemas.microsoft.com/office/2006/metadata/properties"/>
    <ds:schemaRef ds:uri="56ea17bb-c96d-4826-b465-01eec0dd23dd"/>
    <ds:schemaRef ds:uri="http://schemas.microsoft.com/sharepoint/v3"/>
    <ds:schemaRef ds:uri="http://www.w3.org/XML/1998/namespace"/>
    <ds:schemaRef ds:uri="http://purl.org/dc/elements/1.1/"/>
  </ds:schemaRefs>
</ds:datastoreItem>
</file>

<file path=customXml/itemProps3.xml><?xml version="1.0" encoding="utf-8"?>
<ds:datastoreItem xmlns:ds="http://schemas.openxmlformats.org/officeDocument/2006/customXml" ds:itemID="{E510B6C6-E837-483C-A857-03CE8FC2D0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185</TotalTime>
  <Words>2552</Words>
  <Application>Microsoft Office PowerPoint</Application>
  <PresentationFormat>Widescreen</PresentationFormat>
  <Paragraphs>262</Paragraphs>
  <Slides>27</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.AppleSystemUIFont</vt:lpstr>
      <vt:lpstr>Arial</vt:lpstr>
      <vt:lpstr>Calibri</vt:lpstr>
      <vt:lpstr>Open Sans</vt:lpstr>
      <vt:lpstr>Open Sans SemiBold</vt:lpstr>
      <vt:lpstr>2_Office Theme</vt:lpstr>
      <vt:lpstr>3_Office Theme</vt:lpstr>
      <vt:lpstr>PowerPoint Presentation</vt:lpstr>
      <vt:lpstr>PowerPoint Presentation</vt:lpstr>
      <vt:lpstr>What is an Infection?</vt:lpstr>
      <vt:lpstr>Types and Classifications  of Bacteria</vt:lpstr>
      <vt:lpstr>Bacteria</vt:lpstr>
      <vt:lpstr>Types of Bacteria</vt:lpstr>
      <vt:lpstr>Viruses</vt:lpstr>
      <vt:lpstr>Hepatitis and AIDS</vt:lpstr>
      <vt:lpstr>Bloodborne Pathogens</vt:lpstr>
      <vt:lpstr>Fungi</vt:lpstr>
      <vt:lpstr>Vegetable and Animal Parasites</vt:lpstr>
      <vt:lpstr>Parasites</vt:lpstr>
      <vt:lpstr>Universal Precautions</vt:lpstr>
      <vt:lpstr>OSHA’s Bloodborne Pathogens Standards</vt:lpstr>
      <vt:lpstr>Federal Agencies</vt:lpstr>
      <vt:lpstr>State Agency</vt:lpstr>
      <vt:lpstr>Responsibilities</vt:lpstr>
      <vt:lpstr>Cosmetology Services in a Safe Environment</vt:lpstr>
      <vt:lpstr>Decontamination Method #1</vt:lpstr>
      <vt:lpstr>Decontamination Method #2</vt:lpstr>
      <vt:lpstr>Disinfectants</vt:lpstr>
      <vt:lpstr>Choosing a Disinfectant</vt:lpstr>
      <vt:lpstr>PowerPoint Presentation</vt:lpstr>
      <vt:lpstr>Review</vt:lpstr>
      <vt:lpstr>PowerPoint Presentation</vt:lpstr>
      <vt:lpstr>References and Resources</vt:lpstr>
      <vt:lpstr>References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Rajit Podder</cp:lastModifiedBy>
  <cp:revision>11</cp:revision>
  <cp:lastPrinted>2017-07-07T16:17:37Z</cp:lastPrinted>
  <dcterms:created xsi:type="dcterms:W3CDTF">2017-07-11T23:58:30Z</dcterms:created>
  <dcterms:modified xsi:type="dcterms:W3CDTF">2017-11-30T22:46:37Z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