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4"/>
  </p:notesMasterIdLst>
  <p:handoutMasterIdLst>
    <p:handoutMasterId r:id="rId25"/>
  </p:handoutMasterIdLst>
  <p:sldIdLst>
    <p:sldId id="322"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6" r:id="rId21"/>
    <p:sldId id="337" r:id="rId22"/>
    <p:sldId id="338" r:id="rId2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73369" autoAdjust="0"/>
  </p:normalViewPr>
  <p:slideViewPr>
    <p:cSldViewPr snapToGrid="0">
      <p:cViewPr varScale="1">
        <p:scale>
          <a:sx n="49" d="100"/>
          <a:sy n="49" d="100"/>
        </p:scale>
        <p:origin x="1356" y="5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22-Nov-17</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22-Nov-17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howjsay.com/index.php?word=proximodistal"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www.howjsay.com/index.php?word=cephalocaudal&amp;submit=Submit"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a:t>The study of the development of children involves several principles. Principles are like facts.  They are always the same and they apply to everyone.  </a:t>
            </a:r>
          </a:p>
          <a:p>
            <a:pPr eaLnBrk="1" hangingPunct="1">
              <a:spcBef>
                <a:spcPct val="0"/>
              </a:spcBef>
            </a:pPr>
            <a:r>
              <a:rPr lang="en-US" altLang="en-US" dirty="0"/>
              <a:t>Today we will be looking at principles and areas of human development.</a:t>
            </a:r>
          </a:p>
          <a:p>
            <a:pPr eaLnBrk="1" hangingPunct="1">
              <a:spcBef>
                <a:spcPct val="0"/>
              </a:spcBef>
            </a:pPr>
            <a:endParaRPr lang="en-US" altLang="en-US" dirty="0"/>
          </a:p>
          <a:p>
            <a:pPr eaLnBrk="1" hangingPunct="1">
              <a:spcBef>
                <a:spcPct val="0"/>
              </a:spcBef>
            </a:pPr>
            <a:r>
              <a:rPr lang="en-US" altLang="en-US" dirty="0"/>
              <a:t>In this lesson we will be looking at five (5) principles  and four (4) areas of development.</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35812154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2258439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33892488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a:t>P – I – E – S is an easy way to remember the four area of human development.</a:t>
            </a:r>
          </a:p>
          <a:p>
            <a:pPr eaLnBrk="1" hangingPunct="1">
              <a:spcBef>
                <a:spcPct val="0"/>
              </a:spcBef>
            </a:pPr>
            <a:endParaRPr lang="en-US" altLang="en-US" dirty="0"/>
          </a:p>
          <a:p>
            <a:pPr eaLnBrk="1" hangingPunct="1">
              <a:spcBef>
                <a:spcPct val="0"/>
              </a:spcBef>
            </a:pPr>
            <a:r>
              <a:rPr lang="en-US" altLang="en-US" dirty="0"/>
              <a:t>Physical</a:t>
            </a:r>
          </a:p>
          <a:p>
            <a:pPr eaLnBrk="1" hangingPunct="1">
              <a:spcBef>
                <a:spcPct val="0"/>
              </a:spcBef>
            </a:pPr>
            <a:r>
              <a:rPr lang="en-US" altLang="en-US" dirty="0"/>
              <a:t>Intellectual</a:t>
            </a:r>
          </a:p>
          <a:p>
            <a:pPr eaLnBrk="1" hangingPunct="1">
              <a:spcBef>
                <a:spcPct val="0"/>
              </a:spcBef>
            </a:pPr>
            <a:r>
              <a:rPr lang="en-US" altLang="en-US" dirty="0"/>
              <a:t>Emotional</a:t>
            </a:r>
          </a:p>
          <a:p>
            <a:pPr eaLnBrk="1" hangingPunct="1">
              <a:spcBef>
                <a:spcPct val="0"/>
              </a:spcBef>
            </a:pPr>
            <a:r>
              <a:rPr lang="en-US" altLang="en-US" dirty="0"/>
              <a:t>Social</a:t>
            </a:r>
          </a:p>
          <a:p>
            <a:pPr eaLnBrk="1" hangingPunct="1">
              <a:spcBef>
                <a:spcPct val="0"/>
              </a:spcBef>
            </a:pPr>
            <a:endParaRPr lang="en-US" alt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10899346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Physical development involves the changes in size, shape, and physical maturity of the body, including physical abilities and coordination.</a:t>
            </a:r>
          </a:p>
          <a:p>
            <a:r>
              <a:rPr lang="en-US" altLang="en-US" dirty="0"/>
              <a:t>Discuss and provide examples.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285689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Intellectual development involves the learning and use of language; the ability to reason, problem-solve, and organize ideas; it is related to the physical growth of the brain.</a:t>
            </a:r>
          </a:p>
          <a:p>
            <a:pPr eaLnBrk="1" hangingPunct="1">
              <a:spcBef>
                <a:spcPct val="0"/>
              </a:spcBef>
            </a:pPr>
            <a:r>
              <a:rPr lang="en-US" altLang="en-US" dirty="0"/>
              <a:t>Discuss and provide examples.</a:t>
            </a:r>
          </a:p>
          <a:p>
            <a:pPr eaLnBrk="1" hangingPunct="1">
              <a:spcBef>
                <a:spcPct val="0"/>
              </a:spcBef>
            </a:pPr>
            <a:endParaRPr lang="en-US" alt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25698954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Emotional development involves feelings and emotional responses to events; changes in understanding one's own feelings and appropriate forms of expressing them.</a:t>
            </a:r>
          </a:p>
          <a:p>
            <a:r>
              <a:rPr lang="en-US" altLang="en-US" dirty="0"/>
              <a:t>Discuss and provide examples.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22282053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Social development involves the process of gaining the knowledge and skills needed to interact successfully with others.</a:t>
            </a:r>
            <a:br>
              <a:rPr lang="en-US" altLang="en-US" dirty="0"/>
            </a:br>
            <a:r>
              <a:rPr lang="en-US" altLang="en-US" dirty="0"/>
              <a:t>Discuss and provide examples.</a:t>
            </a:r>
          </a:p>
          <a:p>
            <a:endParaRPr lang="en-US" alt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26979590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7630858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24029511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What do you already know about Human Development? What other courses have you taken that have covered this topic?</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Development is similar for everyone. An example of this principle can be observed as babies develop physically.  Babies learn to hold up their heads before they learn to sit up.  This is the same or similar children everywhere in the world.</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451629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Development builds in stages based on earlier learning and follows a step by step pattern.  Children first learn to roll over and  sit up. Then they learn to crawl and explore the world around them. As they become stronger and more secure in this step, they develop balance and stand alone. Soon they will develop the core strength and balance to walk and run and jump and play. The sequence is the same as long as there are no physical limitations.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661134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a:t>These are two “big words” that were actually created from shorter words in the Latin language.  </a:t>
            </a:r>
          </a:p>
          <a:p>
            <a:pPr eaLnBrk="1" hangingPunct="1">
              <a:spcBef>
                <a:spcPct val="0"/>
              </a:spcBef>
            </a:pPr>
            <a:endParaRPr lang="en-US" altLang="en-US" dirty="0"/>
          </a:p>
          <a:p>
            <a:pPr eaLnBrk="1" hangingPunct="1">
              <a:spcBef>
                <a:spcPct val="0"/>
              </a:spcBef>
            </a:pPr>
            <a:r>
              <a:rPr lang="en-US" altLang="en-US" dirty="0"/>
              <a:t>Cephalocaudal (</a:t>
            </a:r>
            <a:r>
              <a:rPr lang="en-US" altLang="en-US" dirty="0" err="1"/>
              <a:t>ceph·a·lo·cau·dal</a:t>
            </a:r>
            <a:r>
              <a:rPr lang="en-US" altLang="en-US" dirty="0"/>
              <a:t>. </a:t>
            </a:r>
            <a:r>
              <a:rPr lang="en-US" altLang="en-US" dirty="0" err="1"/>
              <a:t>adj</a:t>
            </a:r>
            <a:r>
              <a:rPr lang="en-US" altLang="en-US" dirty="0"/>
              <a:t> \ˌ</a:t>
            </a:r>
            <a:r>
              <a:rPr lang="en-US" altLang="en-US" dirty="0" err="1"/>
              <a:t>sef</a:t>
            </a:r>
            <a:r>
              <a:rPr lang="en-US" altLang="en-US" dirty="0"/>
              <a:t>-ə-</a:t>
            </a:r>
            <a:r>
              <a:rPr lang="en-US" altLang="en-US" dirty="0" err="1"/>
              <a:t>lō</a:t>
            </a:r>
            <a:r>
              <a:rPr lang="en-US" altLang="en-US" dirty="0"/>
              <a:t>-ˈ</a:t>
            </a:r>
            <a:r>
              <a:rPr lang="en-US" altLang="en-US" dirty="0" err="1"/>
              <a:t>kȯd-əl</a:t>
            </a:r>
            <a:r>
              <a:rPr lang="en-US" altLang="en-US" dirty="0"/>
              <a:t>\) directly translated means head to tail.  Development progresses from top to bottom.  The brain is developing faster than the feet.</a:t>
            </a:r>
          </a:p>
          <a:p>
            <a:pPr eaLnBrk="1" hangingPunct="1">
              <a:spcBef>
                <a:spcPct val="0"/>
              </a:spcBef>
            </a:pPr>
            <a:endParaRPr lang="en-US" altLang="en-US" dirty="0"/>
          </a:p>
          <a:p>
            <a:pPr eaLnBrk="1" hangingPunct="1">
              <a:spcBef>
                <a:spcPct val="0"/>
              </a:spcBef>
            </a:pPr>
            <a:r>
              <a:rPr lang="en-US" altLang="en-US" dirty="0"/>
              <a:t>Proximodistal comes from words that mean near and far.  Development also moves from the trunk or center of the body to the outer areas.  For example, the heart and other organs in the center of the body are developing before the hands and fingers.  </a:t>
            </a:r>
          </a:p>
          <a:p>
            <a:pPr eaLnBrk="1" hangingPunct="1">
              <a:spcBef>
                <a:spcPct val="0"/>
              </a:spcBef>
            </a:pPr>
            <a:endParaRPr lang="en-US" altLang="en-US" dirty="0"/>
          </a:p>
          <a:p>
            <a:pPr eaLnBrk="1" hangingPunct="1">
              <a:spcBef>
                <a:spcPct val="0"/>
              </a:spcBef>
            </a:pPr>
            <a:r>
              <a:rPr lang="en-US" altLang="en-US" dirty="0"/>
              <a:t>(Teacher) Practice saying these words with me:  cephalocaudal (</a:t>
            </a:r>
            <a:r>
              <a:rPr lang="en-US" altLang="en-US" dirty="0" err="1"/>
              <a:t>ceph·a·lo·cau·dal</a:t>
            </a:r>
            <a:r>
              <a:rPr lang="en-US" altLang="en-US" dirty="0"/>
              <a:t>. </a:t>
            </a:r>
            <a:r>
              <a:rPr lang="en-US" altLang="en-US" dirty="0" err="1"/>
              <a:t>adj</a:t>
            </a:r>
            <a:r>
              <a:rPr lang="en-US" altLang="en-US" dirty="0"/>
              <a:t> \ˌ</a:t>
            </a:r>
            <a:r>
              <a:rPr lang="en-US" altLang="en-US" dirty="0" err="1"/>
              <a:t>sef</a:t>
            </a:r>
            <a:r>
              <a:rPr lang="en-US" altLang="en-US" dirty="0"/>
              <a:t>-ə-</a:t>
            </a:r>
            <a:r>
              <a:rPr lang="en-US" altLang="en-US" dirty="0" err="1"/>
              <a:t>lō</a:t>
            </a:r>
            <a:r>
              <a:rPr lang="en-US" altLang="en-US" dirty="0"/>
              <a:t>-ˈ</a:t>
            </a:r>
            <a:r>
              <a:rPr lang="en-US" altLang="en-US" dirty="0" err="1"/>
              <a:t>kȯd-əl</a:t>
            </a:r>
            <a:r>
              <a:rPr lang="en-US" altLang="en-US" dirty="0"/>
              <a:t>\) and </a:t>
            </a:r>
            <a:r>
              <a:rPr lang="en-US" altLang="en-US" dirty="0" err="1"/>
              <a:t>proximodistal</a:t>
            </a:r>
            <a:r>
              <a:rPr lang="en-US" altLang="en-US" dirty="0"/>
              <a:t>.</a:t>
            </a:r>
          </a:p>
          <a:p>
            <a:pPr eaLnBrk="1" hangingPunct="1">
              <a:spcBef>
                <a:spcPct val="0"/>
              </a:spcBef>
            </a:pPr>
            <a:endParaRPr lang="en-US" altLang="en-US" dirty="0"/>
          </a:p>
          <a:p>
            <a:pPr eaLnBrk="1" hangingPunct="1">
              <a:spcBef>
                <a:spcPct val="0"/>
              </a:spcBef>
            </a:pPr>
            <a:r>
              <a:rPr lang="en-US" altLang="en-US" dirty="0">
                <a:hlinkClick r:id="rId3"/>
              </a:rPr>
              <a:t>http://www.howjsay.com/index.php?word=proximodistal</a:t>
            </a:r>
            <a:endParaRPr lang="en-US" altLang="en-US" dirty="0"/>
          </a:p>
          <a:p>
            <a:pPr eaLnBrk="1" hangingPunct="1">
              <a:spcBef>
                <a:spcPct val="0"/>
              </a:spcBef>
            </a:pPr>
            <a:endParaRPr lang="en-US" altLang="en-US" dirty="0"/>
          </a:p>
          <a:p>
            <a:pPr eaLnBrk="1" hangingPunct="1">
              <a:spcBef>
                <a:spcPct val="0"/>
              </a:spcBef>
            </a:pPr>
            <a:r>
              <a:rPr lang="en-US" altLang="en-US" dirty="0">
                <a:hlinkClick r:id="rId4"/>
              </a:rPr>
              <a:t>http://www.howjsay.com/index.php?word=cephalocaudal&amp;submit=Submit</a:t>
            </a:r>
            <a:endParaRPr lang="en-US" alt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925381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a:t>When you learn about the areas of development, it is easier to think about them one at a time.  But, as children develop, the areas overlap and work together.  They are interrelated.  They are developing in several areas at the same time.  One day is not only physical development and another day only intellectual.  They are constantly developing in the four areas.  </a:t>
            </a:r>
          </a:p>
          <a:p>
            <a:pPr eaLnBrk="1" hangingPunct="1">
              <a:spcBef>
                <a:spcPct val="0"/>
              </a:spcBef>
            </a:pPr>
            <a:endParaRPr lang="en-US" altLang="en-US" dirty="0"/>
          </a:p>
          <a:p>
            <a:pPr eaLnBrk="1" hangingPunct="1">
              <a:spcBef>
                <a:spcPct val="0"/>
              </a:spcBef>
            </a:pPr>
            <a:r>
              <a:rPr lang="en-US" altLang="en-US" dirty="0"/>
              <a:t>Check for understanding: What are the four areas of development?</a:t>
            </a:r>
          </a:p>
          <a:p>
            <a:pPr eaLnBrk="1" hangingPunct="1">
              <a:spcBef>
                <a:spcPct val="0"/>
              </a:spcBef>
            </a:pPr>
            <a:r>
              <a:rPr lang="en-US" altLang="en-US" dirty="0"/>
              <a:t>Physical</a:t>
            </a:r>
          </a:p>
          <a:p>
            <a:pPr eaLnBrk="1" hangingPunct="1">
              <a:spcBef>
                <a:spcPct val="0"/>
              </a:spcBef>
            </a:pPr>
            <a:r>
              <a:rPr lang="en-US" altLang="en-US" dirty="0"/>
              <a:t>Intellectual</a:t>
            </a:r>
          </a:p>
          <a:p>
            <a:pPr eaLnBrk="1" hangingPunct="1">
              <a:spcBef>
                <a:spcPct val="0"/>
              </a:spcBef>
            </a:pPr>
            <a:r>
              <a:rPr lang="en-US" altLang="en-US" dirty="0"/>
              <a:t>Emotional</a:t>
            </a:r>
          </a:p>
          <a:p>
            <a:pPr eaLnBrk="1" hangingPunct="1">
              <a:spcBef>
                <a:spcPct val="0"/>
              </a:spcBef>
            </a:pPr>
            <a:r>
              <a:rPr lang="en-US" altLang="en-US" dirty="0"/>
              <a:t>Social</a:t>
            </a:r>
          </a:p>
          <a:p>
            <a:pPr eaLnBrk="1" hangingPunct="1">
              <a:spcBef>
                <a:spcPct val="0"/>
              </a:spcBef>
            </a:pPr>
            <a:endParaRPr lang="en-US" altLang="en-US" dirty="0"/>
          </a:p>
          <a:p>
            <a:pPr eaLnBrk="1" hangingPunct="1">
              <a:spcBef>
                <a:spcPct val="0"/>
              </a:spcBef>
            </a:pPr>
            <a:endParaRPr lang="en-US" altLang="en-US" dirty="0"/>
          </a:p>
          <a:p>
            <a:pPr eaLnBrk="1" hangingPunct="1">
              <a:spcBef>
                <a:spcPct val="0"/>
              </a:spcBef>
            </a:pPr>
            <a:r>
              <a:rPr lang="en-US" altLang="en-US" dirty="0"/>
              <a:t>For example, as children learn to speak, they first must have the physical coordination of their tongue and teeth to produce a sound.  They also must have the intellectual development to think of a word, and the social motivation to want to speak to someone.  The areas work together.</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4461994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a:t>Development is similar for everyone, and follows a sequence, but each child has his/her own rate or pace.  If we knew when you started to walk, it would probably be a different time for each of you.  Some children walk before they are one-year-old, others may be several weeks or months older.  It is the same with other areas of development.</a:t>
            </a:r>
          </a:p>
          <a:p>
            <a:pPr eaLnBrk="1" hangingPunct="1">
              <a:spcBef>
                <a:spcPct val="0"/>
              </a:spcBef>
            </a:pPr>
            <a:endParaRPr lang="en-US" altLang="en-US" dirty="0"/>
          </a:p>
          <a:p>
            <a:pPr eaLnBrk="1" hangingPunct="1">
              <a:spcBef>
                <a:spcPct val="0"/>
              </a:spcBef>
            </a:pPr>
            <a:r>
              <a:rPr lang="en-US" altLang="en-US" dirty="0"/>
              <a:t>There are no right or wrong rates; although if an area seems considerably delayed, the parent may want to consult the child’s physician.</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22490631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Development never stops.  It is continuous throughout our lives.  There are periods when it is very fast and other times it is slower.  A baby develops very quickly during the first year of life.  Perhaps, more then during any other time.  They learn to move about, feed themselves, talk, attach to people and start the foundation for the rest of their lives.  On the other end of the  lifeline, older people may have to learn to use walkers to move around and adapt their lifestyle to accommodate changes they are experiencing as they grow older.</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22870094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Principles  and Areas of Human Development</a:t>
            </a:r>
          </a:p>
        </p:txBody>
      </p:sp>
      <p:sp>
        <p:nvSpPr>
          <p:cNvPr id="4" name="Rectangle 3">
            <a:extLst>
              <a:ext uri="{FF2B5EF4-FFF2-40B4-BE49-F238E27FC236}">
                <a16:creationId xmlns:a16="http://schemas.microsoft.com/office/drawing/2014/main" id="{4BA9E6C6-F6D5-44E9-BE1F-5E0A18B8F321}"/>
              </a:ext>
            </a:extLst>
          </p:cNvPr>
          <p:cNvSpPr/>
          <p:nvPr/>
        </p:nvSpPr>
        <p:spPr>
          <a:xfrm>
            <a:off x="4639853" y="4045357"/>
            <a:ext cx="6096000" cy="2123658"/>
          </a:xfrm>
          <a:prstGeom prst="rect">
            <a:avLst/>
          </a:prstGeom>
        </p:spPr>
        <p:txBody>
          <a:bodyPr>
            <a:spAutoFit/>
          </a:bodyPr>
          <a:lstStyle/>
          <a:p>
            <a:r>
              <a:rPr lang="en-US" sz="4400" dirty="0">
                <a:solidFill>
                  <a:schemeClr val="accent2">
                    <a:lumMod val="60000"/>
                    <a:lumOff val="40000"/>
                  </a:schemeClr>
                </a:solidFill>
                <a:latin typeface="Open Sans"/>
              </a:rPr>
              <a:t>Instructional Practices in Education and Training</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“Seek the wisdom of the ages but look at the world through the eyes </a:t>
            </a:r>
          </a:p>
          <a:p>
            <a:pPr marL="0" lvl="1" indent="0">
              <a:buNone/>
            </a:pPr>
            <a:r>
              <a:rPr lang="en-US" dirty="0"/>
              <a:t>     of a child.” - Ron Wild</a:t>
            </a:r>
          </a:p>
        </p:txBody>
      </p:sp>
    </p:spTree>
    <p:extLst>
      <p:ext uri="{BB962C8B-B14F-4D97-AF65-F5344CB8AC3E}">
        <p14:creationId xmlns:p14="http://schemas.microsoft.com/office/powerpoint/2010/main" val="2998462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Principles of Development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With a partner:</a:t>
            </a:r>
          </a:p>
          <a:p>
            <a:pPr lvl="2"/>
            <a:r>
              <a:rPr lang="en-US" dirty="0"/>
              <a:t>1. Write down one principle of development</a:t>
            </a:r>
          </a:p>
          <a:p>
            <a:pPr lvl="2"/>
            <a:r>
              <a:rPr lang="en-US" dirty="0"/>
              <a:t>2. Draw a visual representation of the principle </a:t>
            </a:r>
          </a:p>
          <a:p>
            <a:pPr lvl="2"/>
            <a:r>
              <a:rPr lang="en-US" dirty="0"/>
              <a:t>3. List five (5) examples/situations that represent the principle</a:t>
            </a:r>
          </a:p>
          <a:p>
            <a:pPr lvl="1"/>
            <a:endParaRPr lang="en-US" dirty="0"/>
          </a:p>
        </p:txBody>
      </p:sp>
    </p:spTree>
    <p:extLst>
      <p:ext uri="{BB962C8B-B14F-4D97-AF65-F5344CB8AC3E}">
        <p14:creationId xmlns:p14="http://schemas.microsoft.com/office/powerpoint/2010/main" val="4014631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Areas of Development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P-I-E-S</a:t>
            </a:r>
          </a:p>
          <a:p>
            <a:pPr lvl="1"/>
            <a:r>
              <a:rPr lang="en-US" dirty="0"/>
              <a:t>Areas = Aspects, Domains</a:t>
            </a:r>
          </a:p>
        </p:txBody>
      </p:sp>
    </p:spTree>
    <p:extLst>
      <p:ext uri="{BB962C8B-B14F-4D97-AF65-F5344CB8AC3E}">
        <p14:creationId xmlns:p14="http://schemas.microsoft.com/office/powerpoint/2010/main" val="2767533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br>
              <a:rPr lang="en-US" dirty="0"/>
            </a:br>
            <a:r>
              <a:rPr lang="en-US" dirty="0"/>
              <a:t>Physical Development</a:t>
            </a:r>
          </a:p>
        </p:txBody>
      </p:sp>
    </p:spTree>
    <p:extLst>
      <p:ext uri="{BB962C8B-B14F-4D97-AF65-F5344CB8AC3E}">
        <p14:creationId xmlns:p14="http://schemas.microsoft.com/office/powerpoint/2010/main" val="15051639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br>
              <a:rPr lang="en-US" dirty="0"/>
            </a:br>
            <a:r>
              <a:rPr lang="en-US" dirty="0"/>
              <a:t>Intellectual Development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Also known as Cognitive Development </a:t>
            </a:r>
          </a:p>
        </p:txBody>
      </p:sp>
    </p:spTree>
    <p:extLst>
      <p:ext uri="{BB962C8B-B14F-4D97-AF65-F5344CB8AC3E}">
        <p14:creationId xmlns:p14="http://schemas.microsoft.com/office/powerpoint/2010/main" val="23885847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br>
              <a:rPr lang="en-US" dirty="0"/>
            </a:br>
            <a:r>
              <a:rPr lang="en-US" dirty="0"/>
              <a:t>Emotional Development</a:t>
            </a:r>
          </a:p>
        </p:txBody>
      </p:sp>
    </p:spTree>
    <p:extLst>
      <p:ext uri="{BB962C8B-B14F-4D97-AF65-F5344CB8AC3E}">
        <p14:creationId xmlns:p14="http://schemas.microsoft.com/office/powerpoint/2010/main" val="13133395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br>
              <a:rPr lang="en-US" dirty="0"/>
            </a:br>
            <a:r>
              <a:rPr lang="en-US" dirty="0"/>
              <a:t>Social Development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Emotional and Social Development are often grouped together and referred to as Social-Emotional Development</a:t>
            </a:r>
          </a:p>
        </p:txBody>
      </p:sp>
    </p:spTree>
    <p:extLst>
      <p:ext uri="{BB962C8B-B14F-4D97-AF65-F5344CB8AC3E}">
        <p14:creationId xmlns:p14="http://schemas.microsoft.com/office/powerpoint/2010/main" val="30884735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altLang="en-US" dirty="0"/>
              <a:t>Questions?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err="1"/>
              <a:t>Abc</a:t>
            </a:r>
            <a:endParaRPr lang="en-US" dirty="0"/>
          </a:p>
          <a:p>
            <a:pPr lvl="1"/>
            <a:r>
              <a:rPr lang="en-US" dirty="0" err="1"/>
              <a:t>Abc</a:t>
            </a:r>
            <a:endParaRPr lang="en-US" dirty="0"/>
          </a:p>
          <a:p>
            <a:endParaRPr lang="en-US" dirty="0"/>
          </a:p>
        </p:txBody>
      </p:sp>
    </p:spTree>
    <p:extLst>
      <p:ext uri="{BB962C8B-B14F-4D97-AF65-F5344CB8AC3E}">
        <p14:creationId xmlns:p14="http://schemas.microsoft.com/office/powerpoint/2010/main" val="35519367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altLang="en-US" dirty="0"/>
              <a:t>Resources and References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err="1"/>
              <a:t>Bredekamp</a:t>
            </a:r>
            <a:r>
              <a:rPr lang="en-US" sz="2000" dirty="0"/>
              <a:t>, Sue.  Effective Practices in Early Childhood Education. Pearson, 2011. </a:t>
            </a:r>
            <a:br>
              <a:rPr lang="en-US" sz="2000" dirty="0"/>
            </a:br>
            <a:r>
              <a:rPr lang="en-US" sz="2000" dirty="0"/>
              <a:t>Herr, Judy. Working With Young Children. </a:t>
            </a:r>
            <a:r>
              <a:rPr lang="en-US" sz="2000" dirty="0" err="1"/>
              <a:t>Goodheart</a:t>
            </a:r>
            <a:r>
              <a:rPr lang="en-US" sz="2000" dirty="0"/>
              <a:t>-Wilcox. 1998.</a:t>
            </a:r>
          </a:p>
          <a:p>
            <a:pPr lvl="1"/>
            <a:r>
              <a:rPr lang="en-US" sz="2000" dirty="0"/>
              <a:t>National Association for the Education of Young Children (NAEYC). Site provides  brief summary of developmental practice designed by NAEYC. http://oldweb.naeyc.org/ece/1998/05.asp</a:t>
            </a:r>
          </a:p>
          <a:p>
            <a:pPr lvl="1"/>
            <a:r>
              <a:rPr lang="en-US" sz="2000" dirty="0"/>
              <a:t>Texas Education Agency website for Texas Essential Knowledge and Skills  http://www.tea.state.tx.us/index2.aspx?id=6148</a:t>
            </a:r>
          </a:p>
        </p:txBody>
      </p:sp>
    </p:spTree>
    <p:extLst>
      <p:ext uri="{BB962C8B-B14F-4D97-AF65-F5344CB8AC3E}">
        <p14:creationId xmlns:p14="http://schemas.microsoft.com/office/powerpoint/2010/main" val="2520626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Principles of Human Development</a:t>
            </a:r>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br>
              <a:rPr lang="en-US" dirty="0"/>
            </a:br>
            <a:r>
              <a:rPr lang="en-US" dirty="0"/>
              <a:t>Development is similar for everyone</a:t>
            </a:r>
          </a:p>
        </p:txBody>
      </p:sp>
    </p:spTree>
    <p:extLst>
      <p:ext uri="{BB962C8B-B14F-4D97-AF65-F5344CB8AC3E}">
        <p14:creationId xmlns:p14="http://schemas.microsoft.com/office/powerpoint/2010/main" val="2480070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br>
              <a:rPr lang="en-US" dirty="0"/>
            </a:br>
            <a:r>
              <a:rPr lang="en-US" dirty="0"/>
              <a:t>Development builds on earlier learning</a:t>
            </a:r>
          </a:p>
        </p:txBody>
      </p:sp>
    </p:spTree>
    <p:extLst>
      <p:ext uri="{BB962C8B-B14F-4D97-AF65-F5344CB8AC3E}">
        <p14:creationId xmlns:p14="http://schemas.microsoft.com/office/powerpoint/2010/main" val="403953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Development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Cephalocaudal-</a:t>
            </a:r>
          </a:p>
          <a:p>
            <a:pPr lvl="2"/>
            <a:r>
              <a:rPr lang="en-US" dirty="0"/>
              <a:t>From head to foot</a:t>
            </a:r>
          </a:p>
          <a:p>
            <a:pPr lvl="1"/>
            <a:endParaRPr lang="en-US" dirty="0"/>
          </a:p>
          <a:p>
            <a:pPr lvl="1"/>
            <a:r>
              <a:rPr lang="en-US" dirty="0"/>
              <a:t>Proximodistal-</a:t>
            </a:r>
          </a:p>
          <a:p>
            <a:pPr lvl="2"/>
            <a:r>
              <a:rPr lang="en-US" dirty="0"/>
              <a:t>From near to far</a:t>
            </a:r>
          </a:p>
        </p:txBody>
      </p:sp>
    </p:spTree>
    <p:extLst>
      <p:ext uri="{BB962C8B-B14F-4D97-AF65-F5344CB8AC3E}">
        <p14:creationId xmlns:p14="http://schemas.microsoft.com/office/powerpoint/2010/main" val="94287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09534" y="982270"/>
            <a:ext cx="10059452" cy="876300"/>
          </a:xfrm>
        </p:spPr>
        <p:txBody>
          <a:bodyPr/>
          <a:lstStyle/>
          <a:p>
            <a:br>
              <a:rPr lang="en-US" dirty="0"/>
            </a:br>
            <a:br>
              <a:rPr lang="en-US" dirty="0"/>
            </a:br>
            <a:r>
              <a:rPr lang="en-US" dirty="0"/>
              <a:t>The different areas of development are interrelated</a:t>
            </a:r>
          </a:p>
        </p:txBody>
      </p:sp>
    </p:spTree>
    <p:extLst>
      <p:ext uri="{BB962C8B-B14F-4D97-AF65-F5344CB8AC3E}">
        <p14:creationId xmlns:p14="http://schemas.microsoft.com/office/powerpoint/2010/main" val="1341939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br>
              <a:rPr lang="en-US" dirty="0"/>
            </a:br>
            <a:r>
              <a:rPr lang="en-US" dirty="0"/>
              <a:t>Development proceeds at an individual rate</a:t>
            </a:r>
          </a:p>
        </p:txBody>
      </p:sp>
    </p:spTree>
    <p:extLst>
      <p:ext uri="{BB962C8B-B14F-4D97-AF65-F5344CB8AC3E}">
        <p14:creationId xmlns:p14="http://schemas.microsoft.com/office/powerpoint/2010/main" val="747272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br>
              <a:rPr lang="en-US" dirty="0"/>
            </a:br>
            <a:r>
              <a:rPr lang="en-US" dirty="0"/>
              <a:t>Development is continuous throughout life</a:t>
            </a:r>
          </a:p>
        </p:txBody>
      </p:sp>
    </p:spTree>
    <p:extLst>
      <p:ext uri="{BB962C8B-B14F-4D97-AF65-F5344CB8AC3E}">
        <p14:creationId xmlns:p14="http://schemas.microsoft.com/office/powerpoint/2010/main" val="233239276"/>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purl.org/dc/term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05d88611-e516-4d1a-b12e-39107e78b3d0"/>
    <ds:schemaRef ds:uri="http://schemas.microsoft.com/sharepoint/v3"/>
    <ds:schemaRef ds:uri="56ea17bb-c96d-4826-b465-01eec0dd23dd"/>
    <ds:schemaRef ds:uri="http://www.w3.org/XML/1998/namespace"/>
    <ds:schemaRef ds:uri="http://purl.org/dc/dcmitype/"/>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1088</TotalTime>
  <Words>952</Words>
  <Application>Microsoft Office PowerPoint</Application>
  <PresentationFormat>Widescreen</PresentationFormat>
  <Paragraphs>100</Paragraphs>
  <Slides>18</Slides>
  <Notes>18</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18</vt:i4>
      </vt:variant>
    </vt:vector>
  </HeadingPairs>
  <TitlesOfParts>
    <vt:vector size="25" baseType="lpstr">
      <vt:lpstr>.AppleSystemUIFont</vt:lpstr>
      <vt:lpstr>Arial</vt:lpstr>
      <vt:lpstr>Calibri</vt:lpstr>
      <vt:lpstr>Open Sans</vt:lpstr>
      <vt:lpstr>Open Sans SemiBold</vt:lpstr>
      <vt:lpstr>2_Office Theme</vt:lpstr>
      <vt:lpstr>3_Office Theme</vt:lpstr>
      <vt:lpstr>Principles  and Areas of Human Development</vt:lpstr>
      <vt:lpstr>PowerPoint Presentation</vt:lpstr>
      <vt:lpstr>Principles of Human Development</vt:lpstr>
      <vt:lpstr> Development is similar for everyone</vt:lpstr>
      <vt:lpstr> Development builds on earlier learning</vt:lpstr>
      <vt:lpstr>Development</vt:lpstr>
      <vt:lpstr>  The different areas of development are interrelated</vt:lpstr>
      <vt:lpstr> Development proceeds at an individual rate</vt:lpstr>
      <vt:lpstr> Development is continuous throughout life</vt:lpstr>
      <vt:lpstr>PowerPoint Presentation</vt:lpstr>
      <vt:lpstr>Principles of Development</vt:lpstr>
      <vt:lpstr>Areas of Development </vt:lpstr>
      <vt:lpstr> Physical Development</vt:lpstr>
      <vt:lpstr> Intellectual Development</vt:lpstr>
      <vt:lpstr> Emotional Development</vt:lpstr>
      <vt:lpstr> Social Development</vt:lpstr>
      <vt:lpstr>Questions?</vt:lpstr>
      <vt:lpstr>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8</cp:revision>
  <cp:lastPrinted>2017-07-07T16:17:37Z</cp:lastPrinted>
  <dcterms:created xsi:type="dcterms:W3CDTF">2017-07-11T23:58:30Z</dcterms:created>
  <dcterms:modified xsi:type="dcterms:W3CDTF">2017-11-23T11:29:51Z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