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sldIdLst>
    <p:sldId id="321" r:id="rId6"/>
    <p:sldId id="319" r:id="rId7"/>
    <p:sldId id="323" r:id="rId8"/>
    <p:sldId id="324" r:id="rId9"/>
    <p:sldId id="325" r:id="rId10"/>
    <p:sldId id="326" r:id="rId11"/>
    <p:sldId id="327" r:id="rId12"/>
    <p:sldId id="328" r:id="rId13"/>
    <p:sldId id="329" r:id="rId14"/>
    <p:sldId id="330" r:id="rId15"/>
    <p:sldId id="331" r:id="rId16"/>
    <p:sldId id="342" r:id="rId17"/>
    <p:sldId id="343" r:id="rId18"/>
    <p:sldId id="344" r:id="rId19"/>
    <p:sldId id="345" r:id="rId20"/>
    <p:sldId id="346" r:id="rId21"/>
    <p:sldId id="347" r:id="rId22"/>
    <p:sldId id="332"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57" d="100"/>
          <a:sy n="57" d="100"/>
        </p:scale>
        <p:origin x="62" y="28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Information Technology</a:t>
            </a:r>
          </a:p>
          <a:p>
            <a:pPr lvl="1"/>
            <a:r>
              <a:rPr lang="en-US" dirty="0"/>
              <a:t>Computer Hardware</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Computer Mouse</a:t>
            </a:r>
          </a:p>
          <a:p>
            <a:pPr lvl="2"/>
            <a:r>
              <a:rPr lang="en-US" sz="2400" dirty="0"/>
              <a:t>A device that connects to a computer system that allows the user to point and click to select items from the monitor screen</a:t>
            </a:r>
          </a:p>
          <a:p>
            <a:pPr lvl="1"/>
            <a:r>
              <a:rPr lang="en-US" sz="2400" dirty="0"/>
              <a:t>Mechanical</a:t>
            </a:r>
          </a:p>
          <a:p>
            <a:pPr lvl="2"/>
            <a:r>
              <a:rPr lang="en-US" sz="2400" dirty="0"/>
              <a:t>Older version with a rubber ball inside</a:t>
            </a:r>
          </a:p>
          <a:p>
            <a:pPr lvl="2"/>
            <a:r>
              <a:rPr lang="en-US" sz="2400" dirty="0"/>
              <a:t>Inside had to be cleaned frequently </a:t>
            </a:r>
          </a:p>
          <a:p>
            <a:pPr lvl="2"/>
            <a:r>
              <a:rPr lang="en-US" sz="2400" dirty="0"/>
              <a:t>Needed a pad on which to roll the rubber ball</a:t>
            </a:r>
          </a:p>
          <a:p>
            <a:pPr lvl="1"/>
            <a:r>
              <a:rPr lang="en-US" sz="2400" dirty="0"/>
              <a:t>Optical</a:t>
            </a:r>
          </a:p>
          <a:p>
            <a:pPr lvl="2"/>
            <a:r>
              <a:rPr lang="en-US" sz="2400" dirty="0"/>
              <a:t>Has a red beam of light that is directed out of the bottom of the mouse</a:t>
            </a:r>
          </a:p>
          <a:p>
            <a:pPr lvl="2"/>
            <a:r>
              <a:rPr lang="en-US" sz="2400" dirty="0"/>
              <a:t>The reflected light bouncing off of the desktop surface is what causes the mouse to communicate with the computer system</a:t>
            </a:r>
          </a:p>
          <a:p>
            <a:pPr lvl="1"/>
            <a:endParaRPr lang="en-US" dirty="0"/>
          </a:p>
        </p:txBody>
      </p:sp>
      <p:pic>
        <p:nvPicPr>
          <p:cNvPr id="4" name="Picture 3">
            <a:extLst>
              <a:ext uri="{FF2B5EF4-FFF2-40B4-BE49-F238E27FC236}">
                <a16:creationId xmlns:a16="http://schemas.microsoft.com/office/drawing/2014/main" id="{43C8C22F-4BD2-4883-9299-170D5F0A8D1B}"/>
              </a:ext>
            </a:extLst>
          </p:cNvPr>
          <p:cNvPicPr>
            <a:picLocks noChangeAspect="1"/>
          </p:cNvPicPr>
          <p:nvPr/>
        </p:nvPicPr>
        <p:blipFill>
          <a:blip r:embed="rId2"/>
          <a:stretch>
            <a:fillRect/>
          </a:stretch>
        </p:blipFill>
        <p:spPr>
          <a:xfrm>
            <a:off x="9294273" y="2643198"/>
            <a:ext cx="1505843" cy="1755800"/>
          </a:xfrm>
          <a:prstGeom prst="rect">
            <a:avLst/>
          </a:prstGeom>
        </p:spPr>
      </p:pic>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Wireless Devices</a:t>
            </a:r>
          </a:p>
          <a:p>
            <a:pPr lvl="2"/>
            <a:r>
              <a:rPr lang="en-US" sz="2400" dirty="0"/>
              <a:t>A device that runs on batteries and has a transmitter that communicates with the computer system using an antenna-type receiver </a:t>
            </a:r>
          </a:p>
          <a:p>
            <a:pPr lvl="1"/>
            <a:r>
              <a:rPr lang="en-US" dirty="0"/>
              <a:t>Wireless Keyboard or Mouse</a:t>
            </a:r>
          </a:p>
          <a:p>
            <a:pPr lvl="2"/>
            <a:r>
              <a:rPr lang="en-US" sz="2400" dirty="0"/>
              <a:t>Runs on batteries</a:t>
            </a:r>
          </a:p>
          <a:p>
            <a:pPr lvl="2"/>
            <a:r>
              <a:rPr lang="en-US" sz="2400" dirty="0"/>
              <a:t>Does not have a wire connection</a:t>
            </a:r>
          </a:p>
          <a:p>
            <a:pPr lvl="2"/>
            <a:r>
              <a:rPr lang="en-US" sz="2400" dirty="0"/>
              <a:t>Communicates with a USB plug-in antenna</a:t>
            </a:r>
          </a:p>
          <a:p>
            <a:pPr lvl="2"/>
            <a:r>
              <a:rPr lang="en-US" sz="2400" dirty="0"/>
              <a:t>Maintaining batteries for either device can become troublesome</a:t>
            </a:r>
          </a:p>
          <a:p>
            <a:pPr lvl="1"/>
            <a:endParaRPr lang="en-US" dirty="0"/>
          </a:p>
        </p:txBody>
      </p:sp>
    </p:spTree>
    <p:extLst>
      <p:ext uri="{BB962C8B-B14F-4D97-AF65-F5344CB8AC3E}">
        <p14:creationId xmlns:p14="http://schemas.microsoft.com/office/powerpoint/2010/main" val="213238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Printers</a:t>
            </a:r>
          </a:p>
          <a:p>
            <a:pPr lvl="2"/>
            <a:r>
              <a:rPr lang="en-US" sz="2400" dirty="0"/>
              <a:t>A device that connects to a computer system that allows the user to create a hardcopy of the data displayed on the computer screen</a:t>
            </a:r>
            <a:endParaRPr lang="en-US" dirty="0"/>
          </a:p>
          <a:p>
            <a:pPr lvl="1"/>
            <a:r>
              <a:rPr lang="en-US" dirty="0"/>
              <a:t>Inkjet Printer</a:t>
            </a:r>
          </a:p>
          <a:p>
            <a:pPr lvl="2"/>
            <a:r>
              <a:rPr lang="en-US" sz="2400" dirty="0"/>
              <a:t>Sprays ink onto the paper to create text or images</a:t>
            </a:r>
          </a:p>
          <a:p>
            <a:pPr lvl="2"/>
            <a:r>
              <a:rPr lang="en-US" sz="2400" dirty="0"/>
              <a:t>Uses a lot of ink to create good quality printouts</a:t>
            </a:r>
          </a:p>
          <a:p>
            <a:pPr lvl="2"/>
            <a:r>
              <a:rPr lang="en-US" sz="2400" dirty="0"/>
              <a:t>Is usually slower in printing each page than a laser printer</a:t>
            </a:r>
          </a:p>
          <a:p>
            <a:pPr lvl="2"/>
            <a:r>
              <a:rPr lang="en-US" sz="2400" dirty="0"/>
              <a:t>Ink cartridge replacements are more expensive than the printer itself</a:t>
            </a:r>
          </a:p>
          <a:p>
            <a:pPr lvl="1"/>
            <a:endParaRPr lang="en-US" dirty="0"/>
          </a:p>
          <a:p>
            <a:pPr lvl="1"/>
            <a:endParaRPr lang="en-US" dirty="0"/>
          </a:p>
        </p:txBody>
      </p:sp>
    </p:spTree>
    <p:extLst>
      <p:ext uri="{BB962C8B-B14F-4D97-AF65-F5344CB8AC3E}">
        <p14:creationId xmlns:p14="http://schemas.microsoft.com/office/powerpoint/2010/main" val="284771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Laser Printer</a:t>
            </a:r>
          </a:p>
          <a:p>
            <a:pPr lvl="2"/>
            <a:r>
              <a:rPr lang="en-US" sz="2400" dirty="0"/>
              <a:t>A laser shines light onto a surface; the surface pulls toner onto it in the form of the text or image; then it is heated onto the paper</a:t>
            </a:r>
          </a:p>
          <a:p>
            <a:pPr lvl="2"/>
            <a:r>
              <a:rPr lang="en-US" sz="2400" dirty="0"/>
              <a:t>Usually more expensive than inkjet printers</a:t>
            </a:r>
          </a:p>
          <a:p>
            <a:pPr lvl="1"/>
            <a:endParaRPr lang="en-US" dirty="0"/>
          </a:p>
        </p:txBody>
      </p:sp>
    </p:spTree>
    <p:extLst>
      <p:ext uri="{BB962C8B-B14F-4D97-AF65-F5344CB8AC3E}">
        <p14:creationId xmlns:p14="http://schemas.microsoft.com/office/powerpoint/2010/main" val="4290189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Motherboard</a:t>
            </a:r>
          </a:p>
          <a:p>
            <a:pPr lvl="2"/>
            <a:r>
              <a:rPr lang="en-US" sz="2400" dirty="0"/>
              <a:t>A device that is inside the case of the computer</a:t>
            </a:r>
          </a:p>
          <a:p>
            <a:pPr lvl="2"/>
            <a:r>
              <a:rPr lang="en-US" sz="2400" dirty="0"/>
              <a:t>It is a flat, thin board with circuits welded on it </a:t>
            </a:r>
          </a:p>
          <a:p>
            <a:pPr lvl="2"/>
            <a:r>
              <a:rPr lang="en-US" sz="2400" dirty="0"/>
              <a:t>It has connections to all the other devices that are inside the computer system</a:t>
            </a:r>
          </a:p>
          <a:p>
            <a:pPr lvl="2"/>
            <a:r>
              <a:rPr lang="en-US" sz="2400" dirty="0"/>
              <a:t>It has connections to all the devices that are externally connected to the computer system</a:t>
            </a:r>
          </a:p>
          <a:p>
            <a:pPr lvl="2"/>
            <a:r>
              <a:rPr lang="en-US" sz="2400" dirty="0"/>
              <a:t>Contains the CPU chip and ROM chip</a:t>
            </a:r>
          </a:p>
          <a:p>
            <a:pPr lvl="1"/>
            <a:endParaRPr lang="en-US" dirty="0"/>
          </a:p>
        </p:txBody>
      </p:sp>
    </p:spTree>
    <p:extLst>
      <p:ext uri="{BB962C8B-B14F-4D97-AF65-F5344CB8AC3E}">
        <p14:creationId xmlns:p14="http://schemas.microsoft.com/office/powerpoint/2010/main" val="44053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CPU</a:t>
            </a:r>
          </a:p>
          <a:p>
            <a:pPr lvl="2"/>
            <a:r>
              <a:rPr lang="en-US" sz="2400" dirty="0"/>
              <a:t>Central Processing Unit – a silicon chip </a:t>
            </a:r>
          </a:p>
          <a:p>
            <a:pPr lvl="2"/>
            <a:r>
              <a:rPr lang="en-US" sz="2400" dirty="0"/>
              <a:t>Chip that transfers or processes ALL the data/information from one device to the other</a:t>
            </a:r>
          </a:p>
          <a:p>
            <a:pPr lvl="2"/>
            <a:r>
              <a:rPr lang="en-US" sz="2400" dirty="0"/>
              <a:t>Speed or processing time of the chip is measured in hertz</a:t>
            </a:r>
          </a:p>
          <a:p>
            <a:pPr lvl="2"/>
            <a:r>
              <a:rPr lang="en-US" sz="2400" dirty="0"/>
              <a:t>The latest and fastest </a:t>
            </a:r>
            <a:r>
              <a:rPr lang="en-US" sz="2400" dirty="0" err="1"/>
              <a:t>cpu</a:t>
            </a:r>
            <a:r>
              <a:rPr lang="en-US" sz="2400" dirty="0"/>
              <a:t> currently available is the Intel i7</a:t>
            </a:r>
          </a:p>
          <a:p>
            <a:pPr lvl="1"/>
            <a:endParaRPr lang="en-US" dirty="0"/>
          </a:p>
        </p:txBody>
      </p:sp>
      <p:pic>
        <p:nvPicPr>
          <p:cNvPr id="4" name="Picture 3">
            <a:extLst>
              <a:ext uri="{FF2B5EF4-FFF2-40B4-BE49-F238E27FC236}">
                <a16:creationId xmlns:a16="http://schemas.microsoft.com/office/drawing/2014/main" id="{0BD81342-CDCF-447B-8637-9E6E43566E08}"/>
              </a:ext>
            </a:extLst>
          </p:cNvPr>
          <p:cNvPicPr>
            <a:picLocks noChangeAspect="1"/>
          </p:cNvPicPr>
          <p:nvPr/>
        </p:nvPicPr>
        <p:blipFill>
          <a:blip r:embed="rId2"/>
          <a:stretch>
            <a:fillRect/>
          </a:stretch>
        </p:blipFill>
        <p:spPr>
          <a:xfrm>
            <a:off x="3848779" y="4354382"/>
            <a:ext cx="4310246" cy="1609483"/>
          </a:xfrm>
          <a:prstGeom prst="rect">
            <a:avLst/>
          </a:prstGeom>
        </p:spPr>
      </p:pic>
    </p:spTree>
    <p:extLst>
      <p:ext uri="{BB962C8B-B14F-4D97-AF65-F5344CB8AC3E}">
        <p14:creationId xmlns:p14="http://schemas.microsoft.com/office/powerpoint/2010/main" val="40801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ROM</a:t>
            </a:r>
          </a:p>
          <a:p>
            <a:pPr lvl="2"/>
            <a:r>
              <a:rPr lang="en-US" sz="2400" dirty="0"/>
              <a:t>Read Only Memory – a silicon chip </a:t>
            </a:r>
          </a:p>
          <a:p>
            <a:pPr lvl="2"/>
            <a:r>
              <a:rPr lang="en-US" sz="2400" dirty="0"/>
              <a:t>Information placed there at manufacture of motherboard is readable information only</a:t>
            </a:r>
          </a:p>
          <a:p>
            <a:pPr lvl="2"/>
            <a:r>
              <a:rPr lang="en-US" sz="2400" dirty="0"/>
              <a:t>Information can not be changed at a later date</a:t>
            </a:r>
          </a:p>
          <a:p>
            <a:pPr lvl="2"/>
            <a:r>
              <a:rPr lang="en-US" sz="2400" dirty="0"/>
              <a:t>Chip that contains the boot-up instructions of the computer</a:t>
            </a:r>
          </a:p>
          <a:p>
            <a:pPr lvl="2"/>
            <a:r>
              <a:rPr lang="en-US" sz="2400" dirty="0"/>
              <a:t>These are basic boot-up instructions that remain the same no matter how many times you power-on or off.</a:t>
            </a:r>
          </a:p>
          <a:p>
            <a:pPr lvl="2"/>
            <a:r>
              <a:rPr lang="en-US" sz="2400" dirty="0"/>
              <a:t>Therefore, these instructions do not need to be altered for the life of the computer system</a:t>
            </a:r>
          </a:p>
          <a:p>
            <a:pPr lvl="1"/>
            <a:endParaRPr lang="en-US" dirty="0"/>
          </a:p>
        </p:txBody>
      </p:sp>
      <p:pic>
        <p:nvPicPr>
          <p:cNvPr id="4" name="Picture 3">
            <a:extLst>
              <a:ext uri="{FF2B5EF4-FFF2-40B4-BE49-F238E27FC236}">
                <a16:creationId xmlns:a16="http://schemas.microsoft.com/office/drawing/2014/main" id="{2000865C-55CF-47FE-A7EC-AD8013D1248D}"/>
              </a:ext>
            </a:extLst>
          </p:cNvPr>
          <p:cNvPicPr>
            <a:picLocks noChangeAspect="1"/>
          </p:cNvPicPr>
          <p:nvPr/>
        </p:nvPicPr>
        <p:blipFill>
          <a:blip r:embed="rId2"/>
          <a:stretch>
            <a:fillRect/>
          </a:stretch>
        </p:blipFill>
        <p:spPr>
          <a:xfrm>
            <a:off x="10140985" y="2680601"/>
            <a:ext cx="1818221" cy="1229220"/>
          </a:xfrm>
          <a:prstGeom prst="rect">
            <a:avLst/>
          </a:prstGeom>
        </p:spPr>
      </p:pic>
    </p:spTree>
    <p:extLst>
      <p:ext uri="{BB962C8B-B14F-4D97-AF65-F5344CB8AC3E}">
        <p14:creationId xmlns:p14="http://schemas.microsoft.com/office/powerpoint/2010/main" val="3603699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Hard Disc Drive</a:t>
            </a:r>
          </a:p>
          <a:p>
            <a:pPr lvl="2"/>
            <a:r>
              <a:rPr lang="en-US" sz="2000" dirty="0"/>
              <a:t>Also called hard drive</a:t>
            </a:r>
          </a:p>
          <a:p>
            <a:pPr lvl="2"/>
            <a:r>
              <a:rPr lang="en-US" sz="2000" dirty="0"/>
              <a:t>Device inside the computer case</a:t>
            </a:r>
          </a:p>
          <a:p>
            <a:pPr lvl="2"/>
            <a:r>
              <a:rPr lang="en-US" sz="2000" dirty="0"/>
              <a:t>Is connected to the motherboard</a:t>
            </a:r>
          </a:p>
          <a:p>
            <a:pPr lvl="2"/>
            <a:r>
              <a:rPr lang="en-US" sz="2000" dirty="0"/>
              <a:t>Contains a stack of discs that spin rapidly when functioning</a:t>
            </a:r>
          </a:p>
          <a:p>
            <a:pPr lvl="2"/>
            <a:r>
              <a:rPr lang="en-US" sz="2000" dirty="0"/>
              <a:t>The operating system software (Windows or MAC) is stored in the memory of the hard drive</a:t>
            </a:r>
          </a:p>
          <a:p>
            <a:pPr lvl="2"/>
            <a:r>
              <a:rPr lang="en-US" sz="2000" dirty="0"/>
              <a:t>Contains memory storage area to save files to</a:t>
            </a:r>
          </a:p>
          <a:p>
            <a:pPr lvl="2"/>
            <a:r>
              <a:rPr lang="en-US" sz="2000" dirty="0"/>
              <a:t>Are measured by:</a:t>
            </a:r>
          </a:p>
          <a:p>
            <a:pPr lvl="3"/>
            <a:r>
              <a:rPr lang="en-US" sz="1800" dirty="0"/>
              <a:t>How much information they can hold/ memory (bytes)</a:t>
            </a:r>
          </a:p>
          <a:p>
            <a:pPr lvl="3"/>
            <a:r>
              <a:rPr lang="en-US" sz="1800" dirty="0"/>
              <a:t>How fast the discs spin (rpm)</a:t>
            </a:r>
          </a:p>
          <a:p>
            <a:pPr lvl="3"/>
            <a:r>
              <a:rPr lang="en-US" sz="1800" dirty="0"/>
              <a:t>Common current systems: 3 Terabytes, 7200 rpm</a:t>
            </a:r>
          </a:p>
          <a:p>
            <a:pPr lvl="2"/>
            <a:r>
              <a:rPr lang="en-US" sz="2000" dirty="0"/>
              <a:t>A user can also purchase hard drives that can connect externally/ USB port to the computer system</a:t>
            </a:r>
          </a:p>
          <a:p>
            <a:pPr lvl="1"/>
            <a:endParaRPr lang="en-US" dirty="0"/>
          </a:p>
        </p:txBody>
      </p:sp>
    </p:spTree>
    <p:extLst>
      <p:ext uri="{BB962C8B-B14F-4D97-AF65-F5344CB8AC3E}">
        <p14:creationId xmlns:p14="http://schemas.microsoft.com/office/powerpoint/2010/main" val="370517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RAM</a:t>
            </a:r>
          </a:p>
          <a:p>
            <a:pPr lvl="2"/>
            <a:r>
              <a:rPr lang="en-US" sz="2000" dirty="0"/>
              <a:t>Random Access Memory - A small circuit board containing silicon chips that fits into slots on the motherboard </a:t>
            </a:r>
          </a:p>
          <a:p>
            <a:pPr lvl="2"/>
            <a:r>
              <a:rPr lang="en-US" sz="2000" dirty="0"/>
              <a:t>A computer system can have more than 1 RAM card</a:t>
            </a:r>
          </a:p>
          <a:p>
            <a:pPr lvl="2"/>
            <a:r>
              <a:rPr lang="en-US" sz="2000" dirty="0"/>
              <a:t>Each RAM card can hold a limited amount of information</a:t>
            </a:r>
          </a:p>
          <a:p>
            <a:pPr lvl="2"/>
            <a:r>
              <a:rPr lang="en-US" sz="2000" dirty="0"/>
              <a:t>RAM is measured in:</a:t>
            </a:r>
          </a:p>
          <a:p>
            <a:pPr lvl="3"/>
            <a:r>
              <a:rPr lang="en-US" sz="1800" dirty="0"/>
              <a:t>Speed (hertz): how fast it can process information</a:t>
            </a:r>
          </a:p>
          <a:p>
            <a:pPr lvl="3"/>
            <a:r>
              <a:rPr lang="en-US" sz="1800" dirty="0"/>
              <a:t>memory space (bytes): how much information it can store at one time</a:t>
            </a:r>
          </a:p>
          <a:p>
            <a:pPr lvl="2"/>
            <a:r>
              <a:rPr lang="en-US" sz="2000" dirty="0"/>
              <a:t>Current systems usually have approx. 4GB of RAM</a:t>
            </a:r>
          </a:p>
          <a:p>
            <a:pPr lvl="2"/>
            <a:r>
              <a:rPr lang="en-US" sz="2000" dirty="0"/>
              <a:t>This is temporary memory that holds the document you are currently working on</a:t>
            </a:r>
          </a:p>
          <a:p>
            <a:pPr lvl="2"/>
            <a:r>
              <a:rPr lang="en-US" sz="2000" dirty="0"/>
              <a:t>When the power to the computer or the program you are using shuts off, everything stored in RAM disappears</a:t>
            </a:r>
          </a:p>
          <a:p>
            <a:pPr lvl="2"/>
            <a:r>
              <a:rPr lang="en-US" sz="2000" dirty="0"/>
              <a:t>Unless you saved your work to the hard disc drive or to another memory space, your work is lost</a:t>
            </a:r>
          </a:p>
          <a:p>
            <a:pPr lvl="1"/>
            <a:endParaRPr lang="en-US" dirty="0"/>
          </a:p>
        </p:txBody>
      </p:sp>
    </p:spTree>
    <p:extLst>
      <p:ext uri="{BB962C8B-B14F-4D97-AF65-F5344CB8AC3E}">
        <p14:creationId xmlns:p14="http://schemas.microsoft.com/office/powerpoint/2010/main" val="98757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TEKS Correlations (130)</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(4) The student demonstrates knowledge of the hardware components associated with information systems. The student is expected to: </a:t>
            </a:r>
          </a:p>
          <a:p>
            <a:pPr lvl="1"/>
            <a:r>
              <a:rPr lang="en-US" dirty="0"/>
              <a:t>(A) identify the different computer classifications such as minicomputer, mainframe, and microcomputer; </a:t>
            </a:r>
          </a:p>
          <a:p>
            <a:pPr lvl="1"/>
            <a:r>
              <a:rPr lang="en-US" dirty="0"/>
              <a:t>(B) identify major hardware components and their functions such as the central processor unit, input and output peripherals, and storage systems and devices.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computer classifications</a:t>
            </a:r>
          </a:p>
          <a:p>
            <a:pPr lvl="1"/>
            <a:r>
              <a:rPr lang="en-US" dirty="0"/>
              <a:t>Identify types and functions of various computer hardware devices</a:t>
            </a:r>
          </a:p>
          <a:p>
            <a:pPr lvl="1"/>
            <a:r>
              <a:rPr lang="en-US" dirty="0"/>
              <a:t>Interpret the listed specifications of computer systems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Classifications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Computer System</a:t>
            </a:r>
          </a:p>
          <a:p>
            <a:pPr lvl="2"/>
            <a:r>
              <a:rPr lang="en-US" sz="2400" dirty="0"/>
              <a:t>A collection of devices communicating with each other for data processing purposes:</a:t>
            </a:r>
          </a:p>
          <a:p>
            <a:pPr lvl="1"/>
            <a:r>
              <a:rPr lang="en-US" dirty="0"/>
              <a:t>	keyboard			mouse</a:t>
            </a:r>
          </a:p>
          <a:p>
            <a:pPr lvl="1"/>
            <a:r>
              <a:rPr lang="en-US" dirty="0"/>
              <a:t>	monitor screen		data processing hardware</a:t>
            </a:r>
          </a:p>
          <a:p>
            <a:pPr lvl="1"/>
            <a:r>
              <a:rPr lang="en-US" dirty="0"/>
              <a:t>	memory storage		printer </a:t>
            </a:r>
          </a:p>
          <a:p>
            <a:pPr lvl="1"/>
            <a:r>
              <a:rPr lang="en-US" dirty="0"/>
              <a:t>Mainframe</a:t>
            </a:r>
          </a:p>
          <a:p>
            <a:pPr lvl="2"/>
            <a:r>
              <a:rPr lang="en-US" sz="2400" dirty="0"/>
              <a:t>A large computer system comprised of several pieces of hardware</a:t>
            </a:r>
          </a:p>
          <a:p>
            <a:pPr lvl="2"/>
            <a:r>
              <a:rPr lang="en-US" sz="2400" dirty="0"/>
              <a:t>Can fill a large room or even a warehouse</a:t>
            </a:r>
          </a:p>
          <a:p>
            <a:pPr lvl="2"/>
            <a:r>
              <a:rPr lang="en-US" sz="2400" dirty="0"/>
              <a:t>Used mostly by large businesses or corporations that need to process large amounts of data</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Classifications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Microcomputer</a:t>
            </a:r>
          </a:p>
          <a:p>
            <a:pPr lvl="2"/>
            <a:r>
              <a:rPr lang="en-US" dirty="0"/>
              <a:t>Computer system built on a smaller scale for single person use, sometimes referred to as a PC, which stands for Personal Computer</a:t>
            </a:r>
          </a:p>
          <a:p>
            <a:pPr lvl="1"/>
            <a:endParaRPr lang="en-US" dirty="0"/>
          </a:p>
          <a:p>
            <a:pPr lvl="1"/>
            <a:r>
              <a:rPr lang="en-US" dirty="0"/>
              <a:t>Desktop</a:t>
            </a:r>
          </a:p>
          <a:p>
            <a:pPr lvl="2"/>
            <a:r>
              <a:rPr lang="en-US" dirty="0"/>
              <a:t>A microcomputer that rests on a table or desk and is not meant to be portable but to remain at the original place of installation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Classifications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Laptop</a:t>
            </a:r>
          </a:p>
          <a:p>
            <a:pPr lvl="2"/>
            <a:r>
              <a:rPr lang="en-US" sz="2400" dirty="0"/>
              <a:t>A much smaller version of the desktop which incorporates a flat-screen monitor, keyboard, mouse/touchpad, data processor, and memory storage in a compact case </a:t>
            </a:r>
          </a:p>
          <a:p>
            <a:pPr lvl="2"/>
            <a:r>
              <a:rPr lang="en-US" sz="2400" dirty="0"/>
              <a:t>Approximately the size of a notebook, thus the nickname of “notebook” computer  </a:t>
            </a:r>
          </a:p>
          <a:p>
            <a:pPr lvl="2"/>
            <a:r>
              <a:rPr lang="en-US" sz="2400" dirty="0"/>
              <a:t>Battery operated</a:t>
            </a:r>
          </a:p>
          <a:p>
            <a:pPr lvl="2"/>
            <a:r>
              <a:rPr lang="en-US" sz="2400" dirty="0"/>
              <a:t>Intended to be portable </a:t>
            </a:r>
          </a:p>
          <a:p>
            <a:pPr lvl="1"/>
            <a:r>
              <a:rPr lang="en-US" sz="2400" dirty="0"/>
              <a:t>Laptop Dock</a:t>
            </a:r>
          </a:p>
          <a:p>
            <a:pPr lvl="2"/>
            <a:r>
              <a:rPr lang="en-US" sz="2400" dirty="0"/>
              <a:t>A device built to reside on the desktop area, maintaining permanent connections to the printer and Internet, so that a laptop can just be placed on the dock rather than having to reconnect the wires to the printer and Internet every time it is moved</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Computer Monitor</a:t>
            </a:r>
          </a:p>
          <a:p>
            <a:pPr lvl="2"/>
            <a:r>
              <a:rPr lang="en-US" sz="2400" dirty="0"/>
              <a:t>A device with a television-type screen that displays information relayed from the computer system</a:t>
            </a:r>
          </a:p>
          <a:p>
            <a:pPr lvl="1"/>
            <a:r>
              <a:rPr lang="en-US" dirty="0"/>
              <a:t>CRT Monitor</a:t>
            </a:r>
          </a:p>
          <a:p>
            <a:pPr lvl="2"/>
            <a:r>
              <a:rPr lang="en-US" sz="2400" dirty="0"/>
              <a:t>Cathode Ray Tube</a:t>
            </a:r>
          </a:p>
          <a:p>
            <a:pPr lvl="2"/>
            <a:r>
              <a:rPr lang="en-US" sz="2400" dirty="0"/>
              <a:t>Older version monitor with a depth dimension about 12” that caused it to take up a lot of space on the desktop</a:t>
            </a:r>
          </a:p>
          <a:p>
            <a:pPr lvl="1"/>
            <a:r>
              <a:rPr lang="en-US" dirty="0"/>
              <a:t>LCD Monitor</a:t>
            </a:r>
          </a:p>
          <a:p>
            <a:pPr lvl="2"/>
            <a:r>
              <a:rPr lang="en-US" sz="2400" dirty="0"/>
              <a:t>Liquid Crystal Display</a:t>
            </a:r>
          </a:p>
          <a:p>
            <a:pPr lvl="2"/>
            <a:r>
              <a:rPr lang="en-US" sz="2400" dirty="0"/>
              <a:t>Has a flat-screen appearance with a depth dimension about 3”</a:t>
            </a:r>
          </a:p>
          <a:p>
            <a:pPr lvl="1"/>
            <a:endParaRPr lang="en-US" dirty="0"/>
          </a:p>
        </p:txBody>
      </p:sp>
      <p:pic>
        <p:nvPicPr>
          <p:cNvPr id="5" name="Picture 4">
            <a:extLst>
              <a:ext uri="{FF2B5EF4-FFF2-40B4-BE49-F238E27FC236}">
                <a16:creationId xmlns:a16="http://schemas.microsoft.com/office/drawing/2014/main" id="{6C09FCCF-FC6C-48CE-90D1-D5C1261183D0}"/>
              </a:ext>
            </a:extLst>
          </p:cNvPr>
          <p:cNvPicPr>
            <a:picLocks noChangeAspect="1"/>
          </p:cNvPicPr>
          <p:nvPr/>
        </p:nvPicPr>
        <p:blipFill>
          <a:blip r:embed="rId2"/>
          <a:stretch>
            <a:fillRect/>
          </a:stretch>
        </p:blipFill>
        <p:spPr>
          <a:xfrm>
            <a:off x="5297942" y="2435599"/>
            <a:ext cx="1450974" cy="999831"/>
          </a:xfrm>
          <a:prstGeom prst="rect">
            <a:avLst/>
          </a:prstGeom>
        </p:spPr>
      </p:pic>
      <p:pic>
        <p:nvPicPr>
          <p:cNvPr id="6" name="Picture 5">
            <a:extLst>
              <a:ext uri="{FF2B5EF4-FFF2-40B4-BE49-F238E27FC236}">
                <a16:creationId xmlns:a16="http://schemas.microsoft.com/office/drawing/2014/main" id="{4A723CA9-D05A-47DF-BE2C-55A76F8548A5}"/>
              </a:ext>
            </a:extLst>
          </p:cNvPr>
          <p:cNvPicPr>
            <a:picLocks noChangeAspect="1"/>
          </p:cNvPicPr>
          <p:nvPr/>
        </p:nvPicPr>
        <p:blipFill>
          <a:blip r:embed="rId3"/>
          <a:stretch>
            <a:fillRect/>
          </a:stretch>
        </p:blipFill>
        <p:spPr>
          <a:xfrm>
            <a:off x="6748916" y="4143782"/>
            <a:ext cx="883997" cy="1066892"/>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Computer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400" dirty="0"/>
              <a:t>Computer Keyboard</a:t>
            </a:r>
          </a:p>
          <a:p>
            <a:pPr lvl="2"/>
            <a:r>
              <a:rPr lang="en-US" sz="2400" dirty="0"/>
              <a:t>A device with moveable keys representing the alphabet, numbers, symbols and frequently used commands used to input data into a computer system</a:t>
            </a:r>
          </a:p>
          <a:p>
            <a:pPr lvl="1"/>
            <a:r>
              <a:rPr lang="en-US" sz="2400" dirty="0"/>
              <a:t>Qwerty Keyboard</a:t>
            </a:r>
          </a:p>
          <a:p>
            <a:pPr lvl="2"/>
            <a:r>
              <a:rPr lang="en-US" sz="2400" dirty="0"/>
              <a:t>A keyboard that arranges the alphabet letters so that the letters qwerty are arranged in the upper left of the keyboard.  This arrangement was initially designed to keep typewriter keys from jamming</a:t>
            </a:r>
          </a:p>
          <a:p>
            <a:pPr lvl="1"/>
            <a:r>
              <a:rPr lang="en-US" sz="2400" dirty="0"/>
              <a:t>Ergonomic Keyboard</a:t>
            </a:r>
          </a:p>
          <a:p>
            <a:pPr lvl="2"/>
            <a:r>
              <a:rPr lang="en-US" sz="2400" dirty="0"/>
              <a:t>Alphabet arrangement similar to the Qwerty keyboard</a:t>
            </a:r>
          </a:p>
          <a:p>
            <a:pPr lvl="2"/>
            <a:r>
              <a:rPr lang="en-US" sz="2400" dirty="0"/>
              <a:t>The keys for the left hand are separated from the keys for the right hand to help prevent hand/wrist/arm cramps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http://schemas.microsoft.com/office/infopath/2007/PartnerControls"/>
    <ds:schemaRef ds:uri="http://schemas.microsoft.com/sharepoint/v3"/>
    <ds:schemaRef ds:uri="05d88611-e516-4d1a-b12e-39107e78b3d0"/>
    <ds:schemaRef ds:uri="http://purl.org/dc/terms/"/>
    <ds:schemaRef ds:uri="56ea17bb-c96d-4826-b465-01eec0dd23dd"/>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201</TotalTime>
  <Words>1099</Words>
  <Application>Microsoft Office PowerPoint</Application>
  <PresentationFormat>Widescreen</PresentationFormat>
  <Paragraphs>127</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TEKS Correlations (130)</vt:lpstr>
      <vt:lpstr>Lesson Objectives</vt:lpstr>
      <vt:lpstr>Computer Classifications</vt:lpstr>
      <vt:lpstr>Computer Classifications</vt:lpstr>
      <vt:lpstr>Computer Classifications</vt:lpstr>
      <vt:lpstr>Computer Components</vt:lpstr>
      <vt:lpstr>Computer Components</vt:lpstr>
      <vt:lpstr>Computer Components</vt:lpstr>
      <vt:lpstr>Computer Components</vt:lpstr>
      <vt:lpstr>Computer Components</vt:lpstr>
      <vt:lpstr>Computer Components</vt:lpstr>
      <vt:lpstr>Computer Components</vt:lpstr>
      <vt:lpstr>Computer Components</vt:lpstr>
      <vt:lpstr>Computer Components</vt:lpstr>
      <vt:lpstr>Computer Components</vt:lpstr>
      <vt:lpstr>Computer Components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7</cp:revision>
  <cp:lastPrinted>2017-07-07T16:17:37Z</cp:lastPrinted>
  <dcterms:created xsi:type="dcterms:W3CDTF">2017-07-11T23:58:30Z</dcterms:created>
  <dcterms:modified xsi:type="dcterms:W3CDTF">2018-01-11T20:16:01Z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