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2" r:id="rId8"/>
    <p:sldId id="313" r:id="rId9"/>
    <p:sldId id="314" r:id="rId10"/>
    <p:sldId id="315" r:id="rId11"/>
    <p:sldId id="316" r:id="rId12"/>
    <p:sldId id="317" r:id="rId13"/>
    <p:sldId id="318" r:id="rId14"/>
    <p:sldId id="323" r:id="rId15"/>
    <p:sldId id="324" r:id="rId16"/>
    <p:sldId id="325" r:id="rId17"/>
    <p:sldId id="326" r:id="rId18"/>
    <p:sldId id="327" r:id="rId19"/>
    <p:sldId id="328" r:id="rId20"/>
    <p:sldId id="329"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Slide" id="{0E726C1B-87FA-4C65-997D-3671F0AB581A}">
          <p14:sldIdLst>
            <p14:sldId id="322"/>
          </p14:sldIdLst>
        </p14:section>
        <p14:section name="3 Content Slide" id="{04318CB8-38A5-4927-B19B-008D3FCACEAB}">
          <p14:sldIdLst>
            <p14:sldId id="313"/>
          </p14:sldIdLst>
        </p14:section>
        <p14:section name="2 Content with Picture Slide" id="{63D2E889-0739-4A6E-B185-D5D1175C00F9}">
          <p14:sldIdLst>
            <p14:sldId id="314"/>
          </p14:sldIdLst>
        </p14:section>
        <p14:section name="Comparison 1 Slide" id="{F9BB8C20-4CF8-45CF-8B10-03FCBE8F7558}">
          <p14:sldIdLst>
            <p14:sldId id="315"/>
          </p14:sldIdLst>
        </p14:section>
        <p14:section name="2 Content Slide" id="{E47D722E-CC80-47DB-BB10-A94228CB52F4}">
          <p14:sldIdLst>
            <p14:sldId id="316"/>
          </p14:sldIdLst>
        </p14:section>
        <p14:section name="Agenda Slide" id="{57BFFEE1-DF9A-4FF3-AE02-A8DFD7BF1D8B}">
          <p14:sldIdLst>
            <p14:sldId id="317"/>
          </p14:sldIdLst>
        </p14:section>
        <p14:section name="Content Slide" id="{585275F3-E454-4F3B-BDFE-6A8497E28118}">
          <p14:sldIdLst>
            <p14:sldId id="318"/>
            <p14:sldId id="323"/>
            <p14:sldId id="324"/>
            <p14:sldId id="325"/>
            <p14:sldId id="326"/>
            <p14:sldId id="327"/>
            <p14:sldId id="328"/>
            <p14:sldId id="329"/>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09" d="100"/>
          <a:sy n="109" d="100"/>
        </p:scale>
        <p:origin x="106" y="235"/>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9/29/2017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dol.gov/" TargetMode="External"/><Relationship Id="rId2" Type="http://schemas.openxmlformats.org/officeDocument/2006/relationships/hyperlink" Target="http://www.bls.gov/ooh/" TargetMode="External"/><Relationship Id="rId1" Type="http://schemas.openxmlformats.org/officeDocument/2006/relationships/slideLayout" Target="../slideLayouts/slideLayout3.xml"/><Relationship Id="rId4" Type="http://schemas.openxmlformats.org/officeDocument/2006/relationships/hyperlink" Target="https://www.onetonline.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Career Pathways</a:t>
            </a:r>
          </a:p>
          <a:p>
            <a:pPr lvl="1"/>
            <a:r>
              <a:rPr lang="en-US" dirty="0"/>
              <a:t>Printing Imaging Practicum</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904B-4A41-4222-9F9D-82DF41C82024}"/>
              </a:ext>
            </a:extLst>
          </p:cNvPr>
          <p:cNvSpPr>
            <a:spLocks noGrp="1"/>
          </p:cNvSpPr>
          <p:nvPr>
            <p:ph type="title"/>
          </p:nvPr>
        </p:nvSpPr>
        <p:spPr/>
        <p:txBody>
          <a:bodyPr/>
          <a:lstStyle/>
          <a:p>
            <a:r>
              <a:rPr lang="en-US" dirty="0"/>
              <a:t>Activity 1 – My Career Pathway	</a:t>
            </a:r>
          </a:p>
        </p:txBody>
      </p:sp>
      <p:sp>
        <p:nvSpPr>
          <p:cNvPr id="3" name="Content Placeholder 2">
            <a:extLst>
              <a:ext uri="{FF2B5EF4-FFF2-40B4-BE49-F238E27FC236}">
                <a16:creationId xmlns:a16="http://schemas.microsoft.com/office/drawing/2014/main" id="{68A6E3AE-E185-467A-9ACA-FAE7C5129E12}"/>
              </a:ext>
            </a:extLst>
          </p:cNvPr>
          <p:cNvSpPr>
            <a:spLocks noGrp="1"/>
          </p:cNvSpPr>
          <p:nvPr>
            <p:ph sz="half" idx="1"/>
          </p:nvPr>
        </p:nvSpPr>
        <p:spPr>
          <a:xfrm>
            <a:off x="740664" y="1420420"/>
            <a:ext cx="11055750" cy="422448"/>
          </a:xfrm>
        </p:spPr>
        <p:txBody>
          <a:bodyPr/>
          <a:lstStyle/>
          <a:p>
            <a:r>
              <a:rPr lang="en-US" dirty="0"/>
              <a:t>Complete the </a:t>
            </a:r>
            <a:r>
              <a:rPr lang="en-US" i="1" dirty="0"/>
              <a:t>My Career Pathway </a:t>
            </a:r>
            <a:r>
              <a:rPr lang="en-US" dirty="0"/>
              <a:t>handout. </a:t>
            </a:r>
          </a:p>
        </p:txBody>
      </p:sp>
      <p:graphicFrame>
        <p:nvGraphicFramePr>
          <p:cNvPr id="4" name="Table 3">
            <a:extLst>
              <a:ext uri="{FF2B5EF4-FFF2-40B4-BE49-F238E27FC236}">
                <a16:creationId xmlns:a16="http://schemas.microsoft.com/office/drawing/2014/main" id="{2D06CD7A-E736-49FE-B472-80FF7D75BA5A}"/>
              </a:ext>
            </a:extLst>
          </p:cNvPr>
          <p:cNvGraphicFramePr>
            <a:graphicFrameLocks noGrp="1"/>
          </p:cNvGraphicFramePr>
          <p:nvPr>
            <p:extLst>
              <p:ext uri="{D42A27DB-BD31-4B8C-83A1-F6EECF244321}">
                <p14:modId xmlns:p14="http://schemas.microsoft.com/office/powerpoint/2010/main" val="467370961"/>
              </p:ext>
            </p:extLst>
          </p:nvPr>
        </p:nvGraphicFramePr>
        <p:xfrm>
          <a:off x="2042694" y="2512256"/>
          <a:ext cx="8686800" cy="2103120"/>
        </p:xfrm>
        <a:graphic>
          <a:graphicData uri="http://schemas.openxmlformats.org/drawingml/2006/table">
            <a:tbl>
              <a:tblPr firstRow="1" bandRow="1">
                <a:tableStyleId>{5940675A-B579-460E-94D1-54222C63F5DA}</a:tableStyleId>
              </a:tblPr>
              <a:tblGrid>
                <a:gridCol w="8686800">
                  <a:extLst>
                    <a:ext uri="{9D8B030D-6E8A-4147-A177-3AD203B41FA5}">
                      <a16:colId xmlns:a16="http://schemas.microsoft.com/office/drawing/2014/main" val="20000"/>
                    </a:ext>
                  </a:extLst>
                </a:gridCol>
              </a:tblGrid>
              <a:tr h="370840">
                <a:tc>
                  <a:txBody>
                    <a:bodyPr/>
                    <a:lstStyle/>
                    <a:p>
                      <a:pPr algn="l"/>
                      <a:r>
                        <a:rPr lang="en-US" sz="2400" dirty="0">
                          <a:latin typeface="Calibri" panose="020F0502020204030204" pitchFamily="34" charset="0"/>
                          <a:cs typeface="Times New Roman" pitchFamily="18" charset="0"/>
                        </a:rPr>
                        <a:t>6. List preferred environment</a:t>
                      </a:r>
                      <a:r>
                        <a:rPr lang="en-US" sz="2400" baseline="0" dirty="0">
                          <a:latin typeface="Calibri" panose="020F0502020204030204" pitchFamily="34" charset="0"/>
                          <a:cs typeface="Times New Roman" pitchFamily="18" charset="0"/>
                        </a:rPr>
                        <a:t> (e.g., medical, education, etc.).</a:t>
                      </a:r>
                      <a:endParaRPr lang="en-US" sz="2400" dirty="0">
                        <a:latin typeface="Calibri" panose="020F0502020204030204" pitchFamily="34" charset="0"/>
                        <a:cs typeface="Times New Roman" pitchFamily="18" charset="0"/>
                      </a:endParaRPr>
                    </a:p>
                  </a:txBody>
                  <a:tcPr/>
                </a:tc>
                <a:extLst>
                  <a:ext uri="{0D108BD9-81ED-4DB2-BD59-A6C34878D82A}">
                    <a16:rowId xmlns:a16="http://schemas.microsoft.com/office/drawing/2014/main" val="10000"/>
                  </a:ext>
                </a:extLst>
              </a:tr>
              <a:tr h="370840">
                <a:tc>
                  <a:txBody>
                    <a:bodyPr/>
                    <a:lstStyle/>
                    <a:p>
                      <a:pPr algn="l"/>
                      <a:r>
                        <a:rPr lang="en-US" sz="2400" dirty="0">
                          <a:latin typeface="Calibri" panose="020F0502020204030204" pitchFamily="34" charset="0"/>
                          <a:cs typeface="Times New Roman" pitchFamily="18" charset="0"/>
                        </a:rPr>
                        <a:t>7. List preferred salary.</a:t>
                      </a:r>
                      <a:r>
                        <a:rPr lang="en-US" sz="2400" baseline="0" dirty="0">
                          <a:latin typeface="Calibri" panose="020F0502020204030204" pitchFamily="34" charset="0"/>
                          <a:cs typeface="Times New Roman" pitchFamily="18" charset="0"/>
                        </a:rPr>
                        <a:t> How much money do you realistically expect </a:t>
                      </a:r>
                      <a:r>
                        <a:rPr lang="en-US" sz="2400" baseline="0" dirty="0">
                          <a:solidFill>
                            <a:schemeClr val="tx1"/>
                          </a:solidFill>
                          <a:latin typeface="Calibri" panose="020F0502020204030204" pitchFamily="34" charset="0"/>
                          <a:cs typeface="Times New Roman" pitchFamily="18" charset="0"/>
                        </a:rPr>
                        <a:t>to earn?</a:t>
                      </a:r>
                    </a:p>
                  </a:txBody>
                  <a:tcPr/>
                </a:tc>
                <a:extLst>
                  <a:ext uri="{0D108BD9-81ED-4DB2-BD59-A6C34878D82A}">
                    <a16:rowId xmlns:a16="http://schemas.microsoft.com/office/drawing/2014/main" val="10001"/>
                  </a:ext>
                </a:extLst>
              </a:tr>
              <a:tr h="370840">
                <a:tc>
                  <a:txBody>
                    <a:bodyPr/>
                    <a:lstStyle/>
                    <a:p>
                      <a:pPr algn="l"/>
                      <a:r>
                        <a:rPr lang="en-US" sz="2400" baseline="0" dirty="0">
                          <a:solidFill>
                            <a:schemeClr val="tx1"/>
                          </a:solidFill>
                          <a:latin typeface="Calibri" panose="020F0502020204030204" pitchFamily="34" charset="0"/>
                          <a:cs typeface="Times New Roman" pitchFamily="18" charset="0"/>
                        </a:rPr>
                        <a:t>8. Select a Career Pathway – Program of Study that matches your interests and preferred salary.</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09919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EC06-1A78-4C98-A111-36F0F08BC710}"/>
              </a:ext>
            </a:extLst>
          </p:cNvPr>
          <p:cNvSpPr>
            <a:spLocks noGrp="1"/>
          </p:cNvSpPr>
          <p:nvPr>
            <p:ph type="title"/>
          </p:nvPr>
        </p:nvSpPr>
        <p:spPr/>
        <p:txBody>
          <a:bodyPr/>
          <a:lstStyle/>
          <a:p>
            <a:r>
              <a:rPr lang="en-US" dirty="0"/>
              <a:t>Career Pathways Resources</a:t>
            </a:r>
          </a:p>
        </p:txBody>
      </p:sp>
      <p:sp>
        <p:nvSpPr>
          <p:cNvPr id="3" name="Content Placeholder 2">
            <a:extLst>
              <a:ext uri="{FF2B5EF4-FFF2-40B4-BE49-F238E27FC236}">
                <a16:creationId xmlns:a16="http://schemas.microsoft.com/office/drawing/2014/main" id="{3F0EEC36-1995-4452-8FFA-02AE8C4AEF6F}"/>
              </a:ext>
            </a:extLst>
          </p:cNvPr>
          <p:cNvSpPr>
            <a:spLocks noGrp="1"/>
          </p:cNvSpPr>
          <p:nvPr>
            <p:ph sz="half" idx="1"/>
          </p:nvPr>
        </p:nvSpPr>
        <p:spPr/>
        <p:txBody>
          <a:bodyPr/>
          <a:lstStyle/>
          <a:p>
            <a:r>
              <a:rPr lang="en-US" sz="2800" dirty="0">
                <a:latin typeface="Calibri" panose="020F0502020204030204" pitchFamily="34" charset="0"/>
                <a:cs typeface="Times New Roman" pitchFamily="18" charset="0"/>
              </a:rPr>
              <a:t>There are several resources available to assist you with learning about the various Career Pathways. Please visit each website to learn more about each resource.</a:t>
            </a:r>
          </a:p>
          <a:p>
            <a:endParaRPr lang="en-US" sz="600" dirty="0">
              <a:latin typeface="Calibri" panose="020F0502020204030204" pitchFamily="34" charset="0"/>
              <a:cs typeface="Times New Roman" pitchFamily="18" charset="0"/>
            </a:endParaRPr>
          </a:p>
          <a:p>
            <a:r>
              <a:rPr lang="en-US" sz="2400" b="1" dirty="0">
                <a:latin typeface="Calibri" panose="020F0502020204030204" pitchFamily="34" charset="0"/>
                <a:cs typeface="Times New Roman" pitchFamily="18" charset="0"/>
              </a:rPr>
              <a:t>Bureau of Labor Statistics</a:t>
            </a:r>
          </a:p>
          <a:p>
            <a:r>
              <a:rPr lang="en-US" sz="2400" u="sng" dirty="0">
                <a:latin typeface="Calibri" panose="020F0502020204030204" pitchFamily="34" charset="0"/>
                <a:cs typeface="Times New Roman" pitchFamily="18" charset="0"/>
                <a:hlinkClick r:id="rId2"/>
              </a:rPr>
              <a:t>http://www.bls.gov/ooh/</a:t>
            </a:r>
            <a:endParaRPr lang="en-US" sz="2400" u="sng" dirty="0">
              <a:latin typeface="Calibri" panose="020F0502020204030204" pitchFamily="34" charset="0"/>
              <a:cs typeface="Times New Roman" pitchFamily="18" charset="0"/>
            </a:endParaRPr>
          </a:p>
          <a:p>
            <a:r>
              <a:rPr lang="en-US" sz="2400" b="1" dirty="0">
                <a:latin typeface="Calibri" panose="020F0502020204030204" pitchFamily="34" charset="0"/>
                <a:cs typeface="Times New Roman" pitchFamily="18" charset="0"/>
              </a:rPr>
              <a:t>Department of Labor</a:t>
            </a:r>
          </a:p>
          <a:p>
            <a:r>
              <a:rPr lang="en-US" sz="2400" u="sng" dirty="0">
                <a:latin typeface="Calibri" panose="020F0502020204030204" pitchFamily="34" charset="0"/>
                <a:cs typeface="Times New Roman" pitchFamily="18" charset="0"/>
                <a:hlinkClick r:id="rId3"/>
              </a:rPr>
              <a:t>http://www.dol.gov/</a:t>
            </a:r>
            <a:endParaRPr lang="en-US" sz="2400" dirty="0">
              <a:latin typeface="Calibri" panose="020F0502020204030204" pitchFamily="34" charset="0"/>
              <a:cs typeface="Times New Roman" pitchFamily="18" charset="0"/>
            </a:endParaRPr>
          </a:p>
          <a:p>
            <a:r>
              <a:rPr lang="en-US" sz="2400" b="1" dirty="0">
                <a:latin typeface="Calibri" panose="020F0502020204030204" pitchFamily="34" charset="0"/>
                <a:cs typeface="Times New Roman" pitchFamily="18" charset="0"/>
              </a:rPr>
              <a:t>O-Net Online</a:t>
            </a:r>
          </a:p>
          <a:p>
            <a:r>
              <a:rPr lang="en-US" sz="2400" dirty="0">
                <a:latin typeface="Calibri" panose="020F0502020204030204" pitchFamily="34" charset="0"/>
                <a:cs typeface="Times New Roman" pitchFamily="18" charset="0"/>
                <a:hlinkClick r:id="rId4"/>
              </a:rPr>
              <a:t>https://www.onetonline.org/</a:t>
            </a:r>
            <a:r>
              <a:rPr lang="en-US" sz="2400" dirty="0">
                <a:latin typeface="Calibri" panose="020F0502020204030204" pitchFamily="34" charset="0"/>
                <a:cs typeface="Times New Roman" pitchFamily="18" charset="0"/>
              </a:rPr>
              <a:t> </a:t>
            </a:r>
          </a:p>
          <a:p>
            <a:endParaRPr lang="en-US" dirty="0"/>
          </a:p>
        </p:txBody>
      </p:sp>
    </p:spTree>
    <p:extLst>
      <p:ext uri="{BB962C8B-B14F-4D97-AF65-F5344CB8AC3E}">
        <p14:creationId xmlns:p14="http://schemas.microsoft.com/office/powerpoint/2010/main" val="498796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C894F-3547-4C28-BA97-32EABC1A6823}"/>
              </a:ext>
            </a:extLst>
          </p:cNvPr>
          <p:cNvSpPr>
            <a:spLocks noGrp="1"/>
          </p:cNvSpPr>
          <p:nvPr>
            <p:ph type="title"/>
          </p:nvPr>
        </p:nvSpPr>
        <p:spPr/>
        <p:txBody>
          <a:bodyPr/>
          <a:lstStyle/>
          <a:p>
            <a:r>
              <a:rPr lang="en-US" dirty="0"/>
              <a:t>Activity 2 – Career Pathway Presentation</a:t>
            </a:r>
          </a:p>
        </p:txBody>
      </p:sp>
      <p:sp>
        <p:nvSpPr>
          <p:cNvPr id="3" name="Content Placeholder 2">
            <a:extLst>
              <a:ext uri="{FF2B5EF4-FFF2-40B4-BE49-F238E27FC236}">
                <a16:creationId xmlns:a16="http://schemas.microsoft.com/office/drawing/2014/main" id="{1882ABE1-9199-4871-A407-234A6FF54593}"/>
              </a:ext>
            </a:extLst>
          </p:cNvPr>
          <p:cNvSpPr>
            <a:spLocks noGrp="1"/>
          </p:cNvSpPr>
          <p:nvPr>
            <p:ph sz="half" idx="1"/>
          </p:nvPr>
        </p:nvSpPr>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Research and create a presentation about a career that you are interested in pursuing after graduation.</a:t>
            </a:r>
          </a:p>
          <a:p>
            <a:endParaRPr lang="en-US" sz="2800" dirty="0">
              <a:latin typeface="Calibri" panose="020F0502020204030204" pitchFamily="34" charset="0"/>
              <a:cs typeface="Times New Roman" pitchFamily="18" charset="0"/>
            </a:endParaRPr>
          </a:p>
          <a:p>
            <a:pPr marL="457200" indent="-457200">
              <a:buFont typeface="Arial" panose="020B0604020202020204" pitchFamily="34" charset="0"/>
              <a:buChar char="•"/>
            </a:pPr>
            <a:r>
              <a:rPr lang="en-US" sz="2800" b="1" dirty="0">
                <a:latin typeface="Calibri" panose="020F0502020204030204" pitchFamily="34" charset="0"/>
                <a:cs typeface="Times New Roman" pitchFamily="18" charset="0"/>
              </a:rPr>
              <a:t>NOTE - </a:t>
            </a:r>
            <a:r>
              <a:rPr lang="en-US" sz="2800" dirty="0">
                <a:latin typeface="Calibri" panose="020F0502020204030204" pitchFamily="34" charset="0"/>
                <a:cs typeface="Times New Roman" pitchFamily="18" charset="0"/>
              </a:rPr>
              <a:t>Please use the </a:t>
            </a:r>
            <a:r>
              <a:rPr lang="en-US" sz="2800" b="1" dirty="0">
                <a:latin typeface="Calibri" panose="020F0502020204030204" pitchFamily="34" charset="0"/>
                <a:cs typeface="Times New Roman" pitchFamily="18" charset="0"/>
              </a:rPr>
              <a:t>Career Pathways Resources</a:t>
            </a:r>
            <a:r>
              <a:rPr lang="en-US" sz="2800" dirty="0">
                <a:latin typeface="Calibri" panose="020F0502020204030204" pitchFamily="34" charset="0"/>
                <a:cs typeface="Times New Roman" pitchFamily="18" charset="0"/>
              </a:rPr>
              <a:t> links to assist you with your presentation.</a:t>
            </a:r>
          </a:p>
          <a:p>
            <a:endParaRPr lang="en-US" dirty="0"/>
          </a:p>
        </p:txBody>
      </p:sp>
    </p:spTree>
    <p:extLst>
      <p:ext uri="{BB962C8B-B14F-4D97-AF65-F5344CB8AC3E}">
        <p14:creationId xmlns:p14="http://schemas.microsoft.com/office/powerpoint/2010/main" val="3080881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81BC-3099-4118-BCA3-7954AE502488}"/>
              </a:ext>
            </a:extLst>
          </p:cNvPr>
          <p:cNvSpPr>
            <a:spLocks noGrp="1"/>
          </p:cNvSpPr>
          <p:nvPr>
            <p:ph type="title"/>
          </p:nvPr>
        </p:nvSpPr>
        <p:spPr/>
        <p:txBody>
          <a:bodyPr/>
          <a:lstStyle/>
          <a:p>
            <a:r>
              <a:rPr lang="en-US" dirty="0"/>
              <a:t>College or University of Choice	</a:t>
            </a:r>
          </a:p>
        </p:txBody>
      </p:sp>
      <p:sp>
        <p:nvSpPr>
          <p:cNvPr id="3" name="Content Placeholder 2">
            <a:extLst>
              <a:ext uri="{FF2B5EF4-FFF2-40B4-BE49-F238E27FC236}">
                <a16:creationId xmlns:a16="http://schemas.microsoft.com/office/drawing/2014/main" id="{2EA6792C-CF75-43A5-9309-C37AAEAFCAFF}"/>
              </a:ext>
            </a:extLst>
          </p:cNvPr>
          <p:cNvSpPr>
            <a:spLocks noGrp="1"/>
          </p:cNvSpPr>
          <p:nvPr>
            <p:ph sz="half" idx="1"/>
          </p:nvPr>
        </p:nvSpPr>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Research a college or university of interest that will assist you with pursuing your Career Pathway.</a:t>
            </a:r>
          </a:p>
          <a:p>
            <a:endParaRPr lang="en-US" sz="2800" dirty="0">
              <a:latin typeface="Calibri" panose="020F0502020204030204" pitchFamily="34" charset="0"/>
              <a:cs typeface="Times New Roman" pitchFamily="18" charset="0"/>
            </a:endParaRPr>
          </a:p>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Create and deliver your research in a presentation.  </a:t>
            </a:r>
          </a:p>
          <a:p>
            <a:endParaRPr lang="en-US" dirty="0"/>
          </a:p>
        </p:txBody>
      </p:sp>
    </p:spTree>
    <p:extLst>
      <p:ext uri="{BB962C8B-B14F-4D97-AF65-F5344CB8AC3E}">
        <p14:creationId xmlns:p14="http://schemas.microsoft.com/office/powerpoint/2010/main" val="3436472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005E1-187F-4558-9B59-A94B7421293C}"/>
              </a:ext>
            </a:extLst>
          </p:cNvPr>
          <p:cNvSpPr>
            <a:spLocks noGrp="1"/>
          </p:cNvSpPr>
          <p:nvPr>
            <p:ph type="title"/>
          </p:nvPr>
        </p:nvSpPr>
        <p:spPr/>
        <p:txBody>
          <a:bodyPr/>
          <a:lstStyle/>
          <a:p>
            <a:r>
              <a:rPr lang="en-US" dirty="0"/>
              <a:t>Activity 3 – College or University Research </a:t>
            </a:r>
          </a:p>
        </p:txBody>
      </p:sp>
      <p:sp>
        <p:nvSpPr>
          <p:cNvPr id="3" name="Content Placeholder 2">
            <a:extLst>
              <a:ext uri="{FF2B5EF4-FFF2-40B4-BE49-F238E27FC236}">
                <a16:creationId xmlns:a16="http://schemas.microsoft.com/office/drawing/2014/main" id="{1F3411A3-C4C0-4092-94CE-0453B0384706}"/>
              </a:ext>
            </a:extLst>
          </p:cNvPr>
          <p:cNvSpPr>
            <a:spLocks noGrp="1"/>
          </p:cNvSpPr>
          <p:nvPr>
            <p:ph sz="half" idx="1"/>
          </p:nvPr>
        </p:nvSpPr>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Research the college or university of your choice and produce a presentation.</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89190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E327-DB06-4BA9-B2E0-A5CA6F723D67}"/>
              </a:ext>
            </a:extLst>
          </p:cNvPr>
          <p:cNvSpPr>
            <a:spLocks noGrp="1"/>
          </p:cNvSpPr>
          <p:nvPr>
            <p:ph type="title"/>
          </p:nvPr>
        </p:nvSpPr>
        <p:spPr/>
        <p:txBody>
          <a:bodyPr/>
          <a:lstStyle/>
          <a:p>
            <a:r>
              <a:rPr lang="en-US" dirty="0"/>
              <a:t>Companies of Interest</a:t>
            </a:r>
          </a:p>
        </p:txBody>
      </p:sp>
      <p:sp>
        <p:nvSpPr>
          <p:cNvPr id="3" name="Content Placeholder 2">
            <a:extLst>
              <a:ext uri="{FF2B5EF4-FFF2-40B4-BE49-F238E27FC236}">
                <a16:creationId xmlns:a16="http://schemas.microsoft.com/office/drawing/2014/main" id="{0B7AA09A-4D83-4CE3-9D73-CFCFA95A0185}"/>
              </a:ext>
            </a:extLst>
          </p:cNvPr>
          <p:cNvSpPr>
            <a:spLocks noGrp="1"/>
          </p:cNvSpPr>
          <p:nvPr>
            <p:ph sz="half" idx="1"/>
          </p:nvPr>
        </p:nvSpPr>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Research 10 companies of interest that will assist you in pursuing your Career Pathway.</a:t>
            </a:r>
          </a:p>
          <a:p>
            <a:endParaRPr lang="en-US" sz="2800" dirty="0">
              <a:latin typeface="Calibri" panose="020F0502020204030204" pitchFamily="34" charset="0"/>
              <a:cs typeface="Times New Roman" pitchFamily="18" charset="0"/>
            </a:endParaRPr>
          </a:p>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Create and deliver your research in a presentation.  </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793274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EA74A-3CD5-4EB9-AB7E-0246AB3E7765}"/>
              </a:ext>
            </a:extLst>
          </p:cNvPr>
          <p:cNvSpPr>
            <a:spLocks noGrp="1"/>
          </p:cNvSpPr>
          <p:nvPr>
            <p:ph type="title"/>
          </p:nvPr>
        </p:nvSpPr>
        <p:spPr/>
        <p:txBody>
          <a:bodyPr/>
          <a:lstStyle/>
          <a:p>
            <a:r>
              <a:rPr lang="en-US" dirty="0"/>
              <a:t>Activity 4 – Companies of Interest Research</a:t>
            </a:r>
          </a:p>
        </p:txBody>
      </p:sp>
      <p:sp>
        <p:nvSpPr>
          <p:cNvPr id="3" name="Content Placeholder 2">
            <a:extLst>
              <a:ext uri="{FF2B5EF4-FFF2-40B4-BE49-F238E27FC236}">
                <a16:creationId xmlns:a16="http://schemas.microsoft.com/office/drawing/2014/main" id="{7BD0374B-1A2B-4888-91A7-F5B1ED25B4E8}"/>
              </a:ext>
            </a:extLst>
          </p:cNvPr>
          <p:cNvSpPr>
            <a:spLocks noGrp="1"/>
          </p:cNvSpPr>
          <p:nvPr>
            <p:ph sz="half" idx="1"/>
          </p:nvPr>
        </p:nvSpPr>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Research 10 companies of interest that will assist you in pursuing your Career Pathway.</a:t>
            </a:r>
            <a:endParaRPr lang="en-US" sz="2800" dirty="0">
              <a:latin typeface="Calibri" panose="020F0502020204030204" pitchFamily="34" charset="0"/>
            </a:endParaRPr>
          </a:p>
          <a:p>
            <a:endParaRPr lang="en-US" dirty="0"/>
          </a:p>
        </p:txBody>
      </p:sp>
    </p:spTree>
    <p:extLst>
      <p:ext uri="{BB962C8B-B14F-4D97-AF65-F5344CB8AC3E}">
        <p14:creationId xmlns:p14="http://schemas.microsoft.com/office/powerpoint/2010/main" val="29472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Objectives</a:t>
            </a:r>
          </a:p>
        </p:txBody>
      </p:sp>
      <p:sp>
        <p:nvSpPr>
          <p:cNvPr id="6" name="Content Placeholder 5"/>
          <p:cNvSpPr>
            <a:spLocks noGrp="1"/>
          </p:cNvSpPr>
          <p:nvPr>
            <p:ph sz="half" idx="1"/>
          </p:nvPr>
        </p:nvSpPr>
        <p:spPr/>
        <p:txBody>
          <a:bodyPr/>
          <a:lstStyle/>
          <a:p>
            <a:pPr marL="457200" indent="-457200">
              <a:buFont typeface="Arial" panose="020B0604020202020204" pitchFamily="34" charset="0"/>
              <a:buChar char="•"/>
            </a:pPr>
            <a:r>
              <a:rPr lang="en-US" dirty="0"/>
              <a:t>Students will learn about the various Career Pathways models adopted by the federal government, explore a career of interest, research a college of choice, and choose companies of interest to work for after graduating from college.</a:t>
            </a:r>
          </a:p>
          <a:p>
            <a:endParaRPr lang="en-US" dirty="0"/>
          </a:p>
        </p:txBody>
      </p:sp>
      <p:sp>
        <p:nvSpPr>
          <p:cNvPr id="7" name="Content Placeholder 6"/>
          <p:cNvSpPr>
            <a:spLocks noGrp="1"/>
          </p:cNvSpPr>
          <p:nvPr>
            <p:ph sz="half" idx="4294967295"/>
          </p:nvPr>
        </p:nvSpPr>
        <p:spPr>
          <a:xfrm>
            <a:off x="0" y="1420813"/>
            <a:ext cx="5343525" cy="4554537"/>
          </a:xfrm>
          <a:prstGeom prst="rect">
            <a:avLst/>
          </a:prstGeom>
        </p:spPr>
        <p:txBody>
          <a:bodyPr/>
          <a:lstStyle/>
          <a:p>
            <a:endParaRPr lang="en-US" dirty="0"/>
          </a:p>
          <a:p>
            <a:endParaRPr lang="en-US" dirty="0"/>
          </a:p>
        </p:txBody>
      </p:sp>
    </p:spTree>
    <p:extLst>
      <p:ext uri="{BB962C8B-B14F-4D97-AF65-F5344CB8AC3E}">
        <p14:creationId xmlns:p14="http://schemas.microsoft.com/office/powerpoint/2010/main" val="117486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3F6B-1D22-402E-87C6-A4DA9E1CD0D1}"/>
              </a:ext>
            </a:extLst>
          </p:cNvPr>
          <p:cNvSpPr>
            <a:spLocks noGrp="1"/>
          </p:cNvSpPr>
          <p:nvPr>
            <p:ph type="title"/>
          </p:nvPr>
        </p:nvSpPr>
        <p:spPr/>
        <p:txBody>
          <a:bodyPr/>
          <a:lstStyle/>
          <a:p>
            <a:r>
              <a:rPr lang="en-US" dirty="0"/>
              <a:t>What are Career Pathways?	</a:t>
            </a:r>
          </a:p>
        </p:txBody>
      </p:sp>
      <p:sp>
        <p:nvSpPr>
          <p:cNvPr id="3" name="Text Placeholder 2">
            <a:extLst>
              <a:ext uri="{FF2B5EF4-FFF2-40B4-BE49-F238E27FC236}">
                <a16:creationId xmlns:a16="http://schemas.microsoft.com/office/drawing/2014/main" id="{BCC5F738-707F-40D1-95F6-E0D2E004A607}"/>
              </a:ext>
            </a:extLst>
          </p:cNvPr>
          <p:cNvSpPr>
            <a:spLocks noGrp="1"/>
          </p:cNvSpPr>
          <p:nvPr>
            <p:ph sz="half" idx="1"/>
          </p:nvPr>
        </p:nvSpPr>
        <p:spPr/>
        <p:txBody>
          <a:bodyPr anchor="t" anchorCtr="0"/>
          <a:lstStyle/>
          <a:p>
            <a:pPr marL="342900" indent="-342900">
              <a:buFont typeface="Arial" panose="020B0604020202020204" pitchFamily="34" charset="0"/>
              <a:buChar char="•"/>
            </a:pPr>
            <a:r>
              <a:rPr lang="en-US" sz="2200" dirty="0"/>
              <a:t>Career Pathways is a workforce development strategy used in the United States of America to support workers’ transitions from education into and through the workforce</a:t>
            </a:r>
          </a:p>
        </p:txBody>
      </p:sp>
    </p:spTree>
    <p:extLst>
      <p:ext uri="{BB962C8B-B14F-4D97-AF65-F5344CB8AC3E}">
        <p14:creationId xmlns:p14="http://schemas.microsoft.com/office/powerpoint/2010/main" val="255225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3716557A-01DC-4B9D-82B2-2D9A1FD87806}"/>
              </a:ext>
            </a:extLst>
          </p:cNvPr>
          <p:cNvSpPr>
            <a:spLocks noGrp="1"/>
          </p:cNvSpPr>
          <p:nvPr>
            <p:ph type="title"/>
          </p:nvPr>
        </p:nvSpPr>
        <p:spPr/>
        <p:txBody>
          <a:bodyPr/>
          <a:lstStyle/>
          <a:p>
            <a:r>
              <a:rPr lang="en-US" dirty="0"/>
              <a:t>What are the Career Pathways?		</a:t>
            </a:r>
          </a:p>
        </p:txBody>
      </p:sp>
      <p:sp>
        <p:nvSpPr>
          <p:cNvPr id="20" name="Content Placeholder 19">
            <a:extLst>
              <a:ext uri="{FF2B5EF4-FFF2-40B4-BE49-F238E27FC236}">
                <a16:creationId xmlns:a16="http://schemas.microsoft.com/office/drawing/2014/main" id="{B9587E97-4D21-47D1-BF00-28165796637E}"/>
              </a:ext>
            </a:extLst>
          </p:cNvPr>
          <p:cNvSpPr>
            <a:spLocks noGrp="1"/>
          </p:cNvSpPr>
          <p:nvPr>
            <p:ph sz="half" idx="1"/>
          </p:nvPr>
        </p:nvSpPr>
        <p:spPr/>
        <p:txBody>
          <a:bodyPr/>
          <a:lstStyle/>
          <a:p>
            <a:pPr marL="457200" indent="-457200">
              <a:buFont typeface="Arial" panose="020B0604020202020204" pitchFamily="34" charset="0"/>
              <a:buChar char="•"/>
            </a:pPr>
            <a:r>
              <a:rPr lang="en-US" dirty="0"/>
              <a:t>In the State of Texas, Career Pathways are offered through Career Clusters – Programs of Study in high school.	</a:t>
            </a:r>
          </a:p>
        </p:txBody>
      </p:sp>
      <p:sp>
        <p:nvSpPr>
          <p:cNvPr id="21" name="Content Placeholder 20">
            <a:extLst>
              <a:ext uri="{FF2B5EF4-FFF2-40B4-BE49-F238E27FC236}">
                <a16:creationId xmlns:a16="http://schemas.microsoft.com/office/drawing/2014/main" id="{D96E12F6-82D5-402E-9C03-BF1CC21ADE71}"/>
              </a:ext>
            </a:extLst>
          </p:cNvPr>
          <p:cNvSpPr>
            <a:spLocks noGrp="1"/>
          </p:cNvSpPr>
          <p:nvPr>
            <p:ph sz="half" idx="10"/>
          </p:nvPr>
        </p:nvSpPr>
        <p:spPr/>
        <p:txBody>
          <a:bodyPr/>
          <a:lstStyle/>
          <a:p>
            <a:pPr marL="457200" indent="-457200">
              <a:buFont typeface="Arial" panose="020B0604020202020204" pitchFamily="34" charset="0"/>
              <a:buChar char="•"/>
            </a:pPr>
            <a:r>
              <a:rPr lang="en-US" dirty="0"/>
              <a:t>Each Career Cluster – Program of Study is aligned with post secondary/industry collaboration. </a:t>
            </a:r>
          </a:p>
        </p:txBody>
      </p:sp>
    </p:spTree>
    <p:extLst>
      <p:ext uri="{BB962C8B-B14F-4D97-AF65-F5344CB8AC3E}">
        <p14:creationId xmlns:p14="http://schemas.microsoft.com/office/powerpoint/2010/main" val="423412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0A50-EE4B-4146-9D86-45E6A03A9540}"/>
              </a:ext>
            </a:extLst>
          </p:cNvPr>
          <p:cNvSpPr>
            <a:spLocks noGrp="1"/>
          </p:cNvSpPr>
          <p:nvPr>
            <p:ph type="title"/>
          </p:nvPr>
        </p:nvSpPr>
        <p:spPr/>
        <p:txBody>
          <a:bodyPr/>
          <a:lstStyle/>
          <a:p>
            <a:r>
              <a:rPr lang="en-US" dirty="0"/>
              <a:t>Career Pathways – Programs of Study</a:t>
            </a:r>
          </a:p>
        </p:txBody>
      </p:sp>
      <p:sp>
        <p:nvSpPr>
          <p:cNvPr id="3" name="Content Placeholder 2">
            <a:extLst>
              <a:ext uri="{FF2B5EF4-FFF2-40B4-BE49-F238E27FC236}">
                <a16:creationId xmlns:a16="http://schemas.microsoft.com/office/drawing/2014/main" id="{8FD77533-1C9D-4065-9C2B-853A49759F9D}"/>
              </a:ext>
            </a:extLst>
          </p:cNvPr>
          <p:cNvSpPr>
            <a:spLocks noGrp="1"/>
          </p:cNvSpPr>
          <p:nvPr>
            <p:ph sz="half" idx="1"/>
          </p:nvPr>
        </p:nvSpPr>
        <p:spPr/>
        <p:txBody>
          <a:bodyPr/>
          <a:lstStyle/>
          <a:p>
            <a:pPr marL="457200" indent="-457200">
              <a:buFont typeface="Arial" panose="020B0604020202020204" pitchFamily="34" charset="0"/>
              <a:buChar char="•"/>
            </a:pPr>
            <a:r>
              <a:rPr lang="en-US" dirty="0"/>
              <a:t>There are 16 Career Pathways – Programs of Study available in the State of Texas</a:t>
            </a:r>
          </a:p>
          <a:p>
            <a:pPr marL="457200" indent="-457200">
              <a:buFont typeface="Arial" panose="020B0604020202020204" pitchFamily="34" charset="0"/>
              <a:buChar char="•"/>
            </a:pPr>
            <a:r>
              <a:rPr lang="en-US" sz="2300" dirty="0"/>
              <a:t>All states recognize Career Pathways – Programs of Study are designed to provide skills to students enrolled in Career and Technical Education (CTE) high school courses.</a:t>
            </a:r>
          </a:p>
          <a:p>
            <a:endParaRPr lang="en-US" dirty="0"/>
          </a:p>
        </p:txBody>
      </p:sp>
    </p:spTree>
    <p:extLst>
      <p:ext uri="{BB962C8B-B14F-4D97-AF65-F5344CB8AC3E}">
        <p14:creationId xmlns:p14="http://schemas.microsoft.com/office/powerpoint/2010/main" val="325672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16C56-9057-45A8-874F-F7D5C21910F0}"/>
              </a:ext>
            </a:extLst>
          </p:cNvPr>
          <p:cNvSpPr>
            <a:spLocks noGrp="1"/>
          </p:cNvSpPr>
          <p:nvPr>
            <p:ph type="title"/>
          </p:nvPr>
        </p:nvSpPr>
        <p:spPr/>
        <p:txBody>
          <a:bodyPr/>
          <a:lstStyle/>
          <a:p>
            <a:r>
              <a:rPr lang="en-US" dirty="0"/>
              <a:t>Career Pathways – Programs of Study 	</a:t>
            </a:r>
          </a:p>
        </p:txBody>
      </p:sp>
      <p:sp>
        <p:nvSpPr>
          <p:cNvPr id="3" name="Content Placeholder 2">
            <a:extLst>
              <a:ext uri="{FF2B5EF4-FFF2-40B4-BE49-F238E27FC236}">
                <a16:creationId xmlns:a16="http://schemas.microsoft.com/office/drawing/2014/main" id="{38772257-97D3-4302-A9C5-73BC29C9720F}"/>
              </a:ext>
            </a:extLst>
          </p:cNvPr>
          <p:cNvSpPr>
            <a:spLocks noGrp="1"/>
          </p:cNvSpPr>
          <p:nvPr>
            <p:ph sz="half" idx="1"/>
          </p:nvPr>
        </p:nvSpPr>
        <p:spPr/>
        <p:txBody>
          <a:bodyPr/>
          <a:lstStyle/>
          <a:p>
            <a:endParaRPr lang="en-US" dirty="0"/>
          </a:p>
        </p:txBody>
      </p:sp>
      <p:pic>
        <p:nvPicPr>
          <p:cNvPr id="12" name="Picture 4">
            <a:extLst>
              <a:ext uri="{FF2B5EF4-FFF2-40B4-BE49-F238E27FC236}">
                <a16:creationId xmlns:a16="http://schemas.microsoft.com/office/drawing/2014/main" id="{C12B823D-518F-45B5-AAAF-292C7615BA2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825625" y="1349326"/>
            <a:ext cx="8534400" cy="5105400"/>
          </a:xfrm>
          <a:prstGeom prst="rect">
            <a:avLst/>
          </a:prstGeom>
          <a:noFill/>
          <a:ln w="9525">
            <a:noFill/>
            <a:miter lim="800000"/>
            <a:headEnd/>
            <a:tailEnd/>
          </a:ln>
        </p:spPr>
      </p:pic>
    </p:spTree>
    <p:extLst>
      <p:ext uri="{BB962C8B-B14F-4D97-AF65-F5344CB8AC3E}">
        <p14:creationId xmlns:p14="http://schemas.microsoft.com/office/powerpoint/2010/main" val="222749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ADB86-EB2E-4CB3-AB21-090BB6857379}"/>
              </a:ext>
            </a:extLst>
          </p:cNvPr>
          <p:cNvSpPr>
            <a:spLocks noGrp="1"/>
          </p:cNvSpPr>
          <p:nvPr>
            <p:ph type="title"/>
          </p:nvPr>
        </p:nvSpPr>
        <p:spPr/>
        <p:txBody>
          <a:bodyPr/>
          <a:lstStyle/>
          <a:p>
            <a:r>
              <a:rPr lang="en-US" dirty="0"/>
              <a:t>Career Pathway Research</a:t>
            </a:r>
          </a:p>
        </p:txBody>
      </p:sp>
      <p:sp>
        <p:nvSpPr>
          <p:cNvPr id="3" name="Content Placeholder 2">
            <a:extLst>
              <a:ext uri="{FF2B5EF4-FFF2-40B4-BE49-F238E27FC236}">
                <a16:creationId xmlns:a16="http://schemas.microsoft.com/office/drawing/2014/main" id="{5D4DEC61-E843-4EC4-AAEC-BE3A2391663B}"/>
              </a:ext>
            </a:extLst>
          </p:cNvPr>
          <p:cNvSpPr>
            <a:spLocks noGrp="1"/>
          </p:cNvSpPr>
          <p:nvPr>
            <p:ph sz="half" idx="1"/>
          </p:nvPr>
        </p:nvSpPr>
        <p:spPr/>
        <p:txBody>
          <a:bodyPr/>
          <a:lstStyle/>
          <a:p>
            <a:r>
              <a:rPr lang="en-US" dirty="0"/>
              <a:t>Select a Career Pathway that you are interested in pursuing after graduation. Choosing a Career Pathway requires a lot of researching and thought-provoking decisions.</a:t>
            </a:r>
          </a:p>
          <a:p>
            <a:endParaRPr lang="en-US" dirty="0"/>
          </a:p>
        </p:txBody>
      </p:sp>
    </p:spTree>
    <p:extLst>
      <p:ext uri="{BB962C8B-B14F-4D97-AF65-F5344CB8AC3E}">
        <p14:creationId xmlns:p14="http://schemas.microsoft.com/office/powerpoint/2010/main" val="370333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3A1DE-69A8-46B3-BA50-9AD7FCD311FD}"/>
              </a:ext>
            </a:extLst>
          </p:cNvPr>
          <p:cNvSpPr>
            <a:spLocks noGrp="1"/>
          </p:cNvSpPr>
          <p:nvPr>
            <p:ph type="title"/>
          </p:nvPr>
        </p:nvSpPr>
        <p:spPr/>
        <p:txBody>
          <a:bodyPr/>
          <a:lstStyle/>
          <a:p>
            <a:r>
              <a:rPr lang="en-US" dirty="0"/>
              <a:t>Activity 1 – My Career Pathway </a:t>
            </a:r>
          </a:p>
        </p:txBody>
      </p:sp>
      <p:graphicFrame>
        <p:nvGraphicFramePr>
          <p:cNvPr id="9" name="Table 8">
            <a:extLst>
              <a:ext uri="{FF2B5EF4-FFF2-40B4-BE49-F238E27FC236}">
                <a16:creationId xmlns:a16="http://schemas.microsoft.com/office/drawing/2014/main" id="{730C4C68-6E54-4934-AACD-F77744876073}"/>
              </a:ext>
            </a:extLst>
          </p:cNvPr>
          <p:cNvGraphicFramePr>
            <a:graphicFrameLocks noGrp="1"/>
          </p:cNvGraphicFramePr>
          <p:nvPr>
            <p:extLst>
              <p:ext uri="{D42A27DB-BD31-4B8C-83A1-F6EECF244321}">
                <p14:modId xmlns:p14="http://schemas.microsoft.com/office/powerpoint/2010/main" val="4268473572"/>
              </p:ext>
            </p:extLst>
          </p:nvPr>
        </p:nvGraphicFramePr>
        <p:xfrm>
          <a:off x="1521666" y="1974735"/>
          <a:ext cx="8686800" cy="3017520"/>
        </p:xfrm>
        <a:graphic>
          <a:graphicData uri="http://schemas.openxmlformats.org/drawingml/2006/table">
            <a:tbl>
              <a:tblPr firstRow="1" bandRow="1">
                <a:tableStyleId>{5940675A-B579-460E-94D1-54222C63F5DA}</a:tableStyleId>
              </a:tblPr>
              <a:tblGrid>
                <a:gridCol w="8686800">
                  <a:extLst>
                    <a:ext uri="{9D8B030D-6E8A-4147-A177-3AD203B41FA5}">
                      <a16:colId xmlns:a16="http://schemas.microsoft.com/office/drawing/2014/main" val="20000"/>
                    </a:ext>
                  </a:extLst>
                </a:gridCol>
              </a:tblGrid>
              <a:tr h="370840">
                <a:tc>
                  <a:txBody>
                    <a:bodyPr/>
                    <a:lstStyle/>
                    <a:p>
                      <a:pPr algn="l"/>
                      <a:r>
                        <a:rPr lang="en-US" sz="2400" dirty="0">
                          <a:latin typeface="Calibri" panose="020F0502020204030204" pitchFamily="34" charset="0"/>
                          <a:cs typeface="Times New Roman" pitchFamily="18" charset="0"/>
                        </a:rPr>
                        <a:t>1. Fill your name in the circle.</a:t>
                      </a:r>
                    </a:p>
                  </a:txBody>
                  <a:tcPr/>
                </a:tc>
                <a:extLst>
                  <a:ext uri="{0D108BD9-81ED-4DB2-BD59-A6C34878D82A}">
                    <a16:rowId xmlns:a16="http://schemas.microsoft.com/office/drawing/2014/main" val="10000"/>
                  </a:ext>
                </a:extLst>
              </a:tr>
              <a:tr h="370840">
                <a:tc>
                  <a:txBody>
                    <a:bodyPr/>
                    <a:lstStyle/>
                    <a:p>
                      <a:pPr algn="l"/>
                      <a:r>
                        <a:rPr lang="en-US" sz="2400" dirty="0">
                          <a:latin typeface="Calibri" panose="020F0502020204030204" pitchFamily="34" charset="0"/>
                          <a:cs typeface="Times New Roman" pitchFamily="18" charset="0"/>
                        </a:rPr>
                        <a:t>2. Make a list of your long-term goals.</a:t>
                      </a:r>
                    </a:p>
                  </a:txBody>
                  <a:tcPr/>
                </a:tc>
                <a:extLst>
                  <a:ext uri="{0D108BD9-81ED-4DB2-BD59-A6C34878D82A}">
                    <a16:rowId xmlns:a16="http://schemas.microsoft.com/office/drawing/2014/main" val="10001"/>
                  </a:ext>
                </a:extLst>
              </a:tr>
              <a:tr h="370840">
                <a:tc>
                  <a:txBody>
                    <a:bodyPr/>
                    <a:lstStyle/>
                    <a:p>
                      <a:pPr algn="l"/>
                      <a:r>
                        <a:rPr lang="en-US" sz="2400" dirty="0">
                          <a:latin typeface="Calibri" panose="020F0502020204030204" pitchFamily="34" charset="0"/>
                          <a:cs typeface="Times New Roman" pitchFamily="18" charset="0"/>
                        </a:rPr>
                        <a:t>3. List your interests. </a:t>
                      </a:r>
                    </a:p>
                  </a:txBody>
                  <a:tcPr/>
                </a:tc>
                <a:extLst>
                  <a:ext uri="{0D108BD9-81ED-4DB2-BD59-A6C34878D82A}">
                    <a16:rowId xmlns:a16="http://schemas.microsoft.com/office/drawing/2014/main" val="10002"/>
                  </a:ext>
                </a:extLst>
              </a:tr>
              <a:tr h="370840">
                <a:tc>
                  <a:txBody>
                    <a:bodyPr/>
                    <a:lstStyle/>
                    <a:p>
                      <a:pPr algn="l"/>
                      <a:r>
                        <a:rPr lang="en-US" sz="2400" dirty="0">
                          <a:latin typeface="Calibri" panose="020F0502020204030204" pitchFamily="34" charset="0"/>
                          <a:cs typeface="Times New Roman" pitchFamily="18" charset="0"/>
                        </a:rPr>
                        <a:t>4. Where do you want to live? List the city and state where you would like to live.</a:t>
                      </a:r>
                    </a:p>
                  </a:txBody>
                  <a:tcPr/>
                </a:tc>
                <a:extLst>
                  <a:ext uri="{0D108BD9-81ED-4DB2-BD59-A6C34878D82A}">
                    <a16:rowId xmlns:a16="http://schemas.microsoft.com/office/drawing/2014/main" val="10003"/>
                  </a:ext>
                </a:extLst>
              </a:tr>
              <a:tr h="370840">
                <a:tc>
                  <a:txBody>
                    <a:bodyPr/>
                    <a:lstStyle/>
                    <a:p>
                      <a:pPr algn="l"/>
                      <a:r>
                        <a:rPr lang="en-US" sz="2400" dirty="0">
                          <a:latin typeface="Calibri" panose="020F0502020204030204" pitchFamily="34" charset="0"/>
                          <a:cs typeface="Times New Roman" pitchFamily="18" charset="0"/>
                        </a:rPr>
                        <a:t>5. List at least eight preferred working conditions. For example, would you </a:t>
                      </a:r>
                      <a:r>
                        <a:rPr lang="en-US" sz="2400" baseline="0" dirty="0">
                          <a:latin typeface="Calibri" panose="020F0502020204030204" pitchFamily="34" charset="0"/>
                          <a:cs typeface="Times New Roman" pitchFamily="18" charset="0"/>
                        </a:rPr>
                        <a:t>like to work on weekends or evenings?</a:t>
                      </a:r>
                      <a:endParaRPr lang="en-US" sz="2400" dirty="0">
                        <a:latin typeface="Calibri" panose="020F0502020204030204" pitchFamily="34" charset="0"/>
                        <a:cs typeface="Times New Roman"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168351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dcmitype/"/>
    <ds:schemaRef ds:uri="http://schemas.microsoft.com/office/2006/metadata/properties"/>
    <ds:schemaRef ds:uri="http://schemas.microsoft.com/sharepoint/v3"/>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05d88611-e516-4d1a-b12e-39107e78b3d0"/>
    <ds:schemaRef ds:uri="56ea17bb-c96d-4826-b465-01eec0dd23dd"/>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39</TotalTime>
  <Words>547</Words>
  <Application>Microsoft Office PowerPoint</Application>
  <PresentationFormat>Widescreen</PresentationFormat>
  <Paragraphs>51</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Objectives</vt:lpstr>
      <vt:lpstr>What are Career Pathways? </vt:lpstr>
      <vt:lpstr>What are the Career Pathways?  </vt:lpstr>
      <vt:lpstr>Career Pathways – Programs of Study</vt:lpstr>
      <vt:lpstr>Career Pathways – Programs of Study  </vt:lpstr>
      <vt:lpstr>Career Pathway Research</vt:lpstr>
      <vt:lpstr>Activity 1 – My Career Pathway </vt:lpstr>
      <vt:lpstr>Activity 1 – My Career Pathway </vt:lpstr>
      <vt:lpstr>Career Pathways Resources</vt:lpstr>
      <vt:lpstr>Activity 2 – Career Pathway Presentation</vt:lpstr>
      <vt:lpstr>College or University of Choice </vt:lpstr>
      <vt:lpstr>Activity 3 – College or University Research </vt:lpstr>
      <vt:lpstr>Companies of Interest</vt:lpstr>
      <vt:lpstr>Activity 4 – Companies of Interest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4</cp:revision>
  <cp:lastPrinted>2017-07-07T16:17:37Z</cp:lastPrinted>
  <dcterms:created xsi:type="dcterms:W3CDTF">2017-07-11T23:58:30Z</dcterms:created>
  <dcterms:modified xsi:type="dcterms:W3CDTF">2017-09-29T20:07:50Z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