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handoutMasterIdLst>
    <p:handoutMasterId r:id="rId25"/>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8" r:id="rId19"/>
    <p:sldId id="339" r:id="rId20"/>
    <p:sldId id="334" r:id="rId21"/>
    <p:sldId id="335" r:id="rId22"/>
    <p:sldId id="336"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3382" autoAdjust="0"/>
  </p:normalViewPr>
  <p:slideViewPr>
    <p:cSldViewPr snapToGrid="0">
      <p:cViewPr varScale="1">
        <p:scale>
          <a:sx n="43" d="100"/>
          <a:sy n="43" d="100"/>
        </p:scale>
        <p:origin x="1596"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01-Dec-17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01-Dec-17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itchFamily="34" charset="0"/>
              </a:rPr>
              <a:t>It is critical for culinary professionals to understand how flavor, aroma and taste work. They must produce foods that taste great or the customer will not return. </a:t>
            </a:r>
          </a:p>
          <a:p>
            <a:endParaRPr lang="en-US" dirty="0">
              <a:latin typeface="Tahoma" pitchFamily="34" charset="0"/>
            </a:endParaRPr>
          </a:p>
          <a:p>
            <a:r>
              <a:rPr lang="en-US" dirty="0">
                <a:latin typeface="Tahoma" pitchFamily="34" charset="0"/>
              </a:rPr>
              <a:t>Many things create aromas. Receptors are triggered in the nose that sends a message to the part of the brain responsible for emotional responses. That is why smells are connected to emotions. The aroma of spaghetti sauce cooking might spark a childhood memory for a person. </a:t>
            </a:r>
          </a:p>
          <a:p>
            <a:endParaRPr lang="en-US" dirty="0">
              <a:latin typeface="Tahoma" pitchFamily="34" charset="0"/>
            </a:endParaRPr>
          </a:p>
          <a:p>
            <a:r>
              <a:rPr lang="en-US" dirty="0">
                <a:latin typeface="Tahoma" pitchFamily="34" charset="0"/>
              </a:rPr>
              <a:t>Flavor refers to all the sensations produced by whatever is in the mouth. </a:t>
            </a:r>
          </a:p>
          <a:p>
            <a:endParaRPr lang="en-US" dirty="0">
              <a:latin typeface="Tahoma" pitchFamily="34" charset="0"/>
            </a:endParaRPr>
          </a:p>
          <a:p>
            <a:r>
              <a:rPr lang="en-US" dirty="0">
                <a:latin typeface="Tahoma" pitchFamily="34" charset="0"/>
              </a:rPr>
              <a:t>Taste refers to our ability to identify substances like foods, minerals and even poisons. Some bad-tasting substances are commonly added to dangerous chemicals to warn people away. </a:t>
            </a:r>
          </a:p>
          <a:p>
            <a:endParaRPr lang="en-US" dirty="0">
              <a:latin typeface="Tahoma" pitchFamily="34" charset="0"/>
            </a:endParaRPr>
          </a:p>
          <a:p>
            <a:r>
              <a:rPr lang="en-US" dirty="0">
                <a:latin typeface="Tahoma" pitchFamily="34" charset="0"/>
              </a:rPr>
              <a:t>What is the difference between flavor and taste?</a:t>
            </a:r>
            <a:endParaRPr 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85769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3600" dirty="0"/>
              <a:t>Taste is highly subjective: everyone’s physical and cultural characteristics are different, so everyone has different personal preferences. </a:t>
            </a:r>
          </a:p>
          <a:p>
            <a:pPr>
              <a:defRPr/>
            </a:pPr>
            <a:endParaRPr lang="en-US" sz="3600" dirty="0"/>
          </a:p>
          <a:p>
            <a:pPr>
              <a:defRPr/>
            </a:pPr>
            <a:r>
              <a:rPr lang="en-US" sz="3600" dirty="0"/>
              <a:t>Age, vitamin deficiencies and genetic variations are just some of the reasons why a food will</a:t>
            </a:r>
            <a:r>
              <a:rPr lang="en-US" sz="3600" baseline="0" dirty="0"/>
              <a:t> not</a:t>
            </a:r>
            <a:r>
              <a:rPr lang="en-US" sz="3600" dirty="0"/>
              <a:t> taste the same to any two eaters.</a:t>
            </a:r>
          </a:p>
          <a:p>
            <a:pPr>
              <a:defRPr/>
            </a:pPr>
            <a:endParaRPr lang="en-US" sz="3600" dirty="0"/>
          </a:p>
          <a:p>
            <a:pPr>
              <a:defRPr/>
            </a:pPr>
            <a:r>
              <a:rPr lang="en-US" sz="3600" dirty="0"/>
              <a:t>The five basic tastes are:</a:t>
            </a:r>
          </a:p>
          <a:p>
            <a:pPr marL="173736" indent="-173736">
              <a:spcBef>
                <a:spcPts val="0"/>
              </a:spcBef>
              <a:buFont typeface="Arial" panose="020B0604020202020204" pitchFamily="34" charset="0"/>
              <a:buChar char="•"/>
              <a:defRPr/>
            </a:pPr>
            <a:r>
              <a:rPr lang="en-US" sz="3600" dirty="0"/>
              <a:t>bitter</a:t>
            </a:r>
          </a:p>
          <a:p>
            <a:pPr marL="173736" indent="-173736">
              <a:spcBef>
                <a:spcPts val="0"/>
              </a:spcBef>
              <a:buFont typeface="Arial" panose="020B0604020202020204" pitchFamily="34" charset="0"/>
              <a:buChar char="•"/>
              <a:defRPr/>
            </a:pPr>
            <a:r>
              <a:rPr lang="en-US" sz="3600" dirty="0"/>
              <a:t>salt</a:t>
            </a:r>
          </a:p>
          <a:p>
            <a:pPr marL="173736" indent="-173736">
              <a:spcBef>
                <a:spcPts val="0"/>
              </a:spcBef>
              <a:buFont typeface="Arial" panose="020B0604020202020204" pitchFamily="34" charset="0"/>
              <a:buChar char="•"/>
              <a:defRPr/>
            </a:pPr>
            <a:r>
              <a:rPr lang="en-US" sz="3600" dirty="0"/>
              <a:t>sour</a:t>
            </a:r>
          </a:p>
          <a:p>
            <a:pPr marL="173736" indent="-173736">
              <a:spcBef>
                <a:spcPts val="0"/>
              </a:spcBef>
              <a:buFont typeface="Arial" panose="020B0604020202020204" pitchFamily="34" charset="0"/>
              <a:buChar char="•"/>
              <a:defRPr/>
            </a:pPr>
            <a:r>
              <a:rPr lang="en-US" sz="3600" dirty="0"/>
              <a:t>sweet</a:t>
            </a:r>
          </a:p>
          <a:p>
            <a:pPr marL="173736" indent="-173736">
              <a:spcBef>
                <a:spcPts val="0"/>
              </a:spcBef>
              <a:buFont typeface="Arial" panose="020B0604020202020204" pitchFamily="34" charset="0"/>
              <a:buChar char="•"/>
              <a:defRPr/>
            </a:pPr>
            <a:r>
              <a:rPr lang="en-US" sz="3600" dirty="0"/>
              <a:t>umami (savory)</a:t>
            </a:r>
          </a:p>
          <a:p>
            <a:pPr marL="571500" indent="-571500">
              <a:buFont typeface="Arial" panose="020B0604020202020204" pitchFamily="34" charset="0"/>
              <a:buChar char="•"/>
              <a:defRPr/>
            </a:pPr>
            <a:endParaRPr lang="en-US" sz="3600" dirty="0"/>
          </a:p>
          <a:p>
            <a:pPr marL="0" indent="0">
              <a:buFont typeface="Arial" panose="020B0604020202020204" pitchFamily="34" charset="0"/>
              <a:buNone/>
              <a:defRPr/>
            </a:pPr>
            <a:r>
              <a:rPr lang="en-US" dirty="0"/>
              <a:t>Researchers have determined that the tongue can also recognize other sensations besides taste: </a:t>
            </a:r>
          </a:p>
          <a:p>
            <a:pPr marL="171450" indent="-171450">
              <a:buFont typeface="Arial" panose="020B0604020202020204" pitchFamily="34" charset="0"/>
              <a:buChar char="•"/>
              <a:defRPr/>
            </a:pPr>
            <a:r>
              <a:rPr lang="en-US" dirty="0"/>
              <a:t>astringency</a:t>
            </a:r>
          </a:p>
          <a:p>
            <a:pPr marL="171450" indent="-171450">
              <a:buFont typeface="Arial" panose="020B0604020202020204" pitchFamily="34" charset="0"/>
              <a:buChar char="•"/>
              <a:defRPr/>
            </a:pPr>
            <a:r>
              <a:rPr lang="en-US" dirty="0"/>
              <a:t>calcium</a:t>
            </a:r>
          </a:p>
          <a:p>
            <a:pPr marL="171450" indent="-171450">
              <a:buFont typeface="Arial" panose="020B0604020202020204" pitchFamily="34" charset="0"/>
              <a:buChar char="•"/>
              <a:defRPr/>
            </a:pPr>
            <a:r>
              <a:rPr lang="en-US" dirty="0"/>
              <a:t>fattiness</a:t>
            </a:r>
          </a:p>
          <a:p>
            <a:pPr marL="171450" indent="-171450">
              <a:buFont typeface="Arial" panose="020B0604020202020204" pitchFamily="34" charset="0"/>
              <a:buChar char="•"/>
              <a:defRPr/>
            </a:pPr>
            <a:r>
              <a:rPr lang="en-US" dirty="0"/>
              <a:t>metal</a:t>
            </a:r>
          </a:p>
          <a:p>
            <a:pPr marL="171450" indent="-171450">
              <a:buFont typeface="Arial" panose="020B0604020202020204" pitchFamily="34" charset="0"/>
              <a:buChar char="•"/>
              <a:defRPr/>
            </a:pPr>
            <a:r>
              <a:rPr lang="en-US" dirty="0"/>
              <a:t>minty-cool</a:t>
            </a:r>
          </a:p>
          <a:p>
            <a:pPr marL="171450" indent="-171450">
              <a:buFont typeface="Arial" panose="020B0604020202020204" pitchFamily="34" charset="0"/>
              <a:buChar char="•"/>
              <a:defRPr/>
            </a:pPr>
            <a:r>
              <a:rPr lang="en-US" dirty="0"/>
              <a:t>numbness</a:t>
            </a:r>
          </a:p>
          <a:p>
            <a:pPr marL="171450" indent="-171450">
              <a:buFont typeface="Arial" panose="020B0604020202020204" pitchFamily="34" charset="0"/>
              <a:buChar char="•"/>
              <a:defRPr/>
            </a:pPr>
            <a:r>
              <a:rPr lang="en-US" dirty="0"/>
              <a:t>spicy-hot</a:t>
            </a:r>
          </a:p>
          <a:p>
            <a:pPr marL="171450" indent="-171450">
              <a:buFont typeface="Arial" panose="020B0604020202020204" pitchFamily="34" charset="0"/>
              <a:buChar char="•"/>
              <a:defRPr/>
            </a:pPr>
            <a:r>
              <a:rPr lang="en-US" dirty="0"/>
              <a:t>temperature</a:t>
            </a:r>
          </a:p>
          <a:p>
            <a:pPr marL="171450" indent="-171450">
              <a:buFont typeface="Arial" panose="020B0604020202020204" pitchFamily="34" charset="0"/>
              <a:buChar char="•"/>
              <a:defRPr/>
            </a:pPr>
            <a:endParaRPr lang="en-US" dirty="0"/>
          </a:p>
          <a:p>
            <a:pPr marL="0" indent="0">
              <a:buFont typeface="Arial" panose="020B0604020202020204" pitchFamily="34" charset="0"/>
              <a:buNone/>
              <a:defRPr/>
            </a:pPr>
            <a:r>
              <a:rPr lang="en-US" dirty="0"/>
              <a:t>None of these are an actual taste, however, they affect a person’s perception of what they do taste and experienced chefs use all of these effects to create specific dishes.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093075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itchFamily="34" charset="0"/>
              </a:rPr>
              <a:t>It is important to have a since of pride about your work. </a:t>
            </a:r>
          </a:p>
          <a:p>
            <a:endParaRPr lang="en-US" dirty="0">
              <a:latin typeface="Tahoma" pitchFamily="34" charset="0"/>
            </a:endParaRPr>
          </a:p>
          <a:p>
            <a:r>
              <a:rPr lang="en-US" dirty="0">
                <a:latin typeface="Tahoma" pitchFamily="34" charset="0"/>
              </a:rPr>
              <a:t>Pride extends to personal appearance in and around the kitchen. </a:t>
            </a:r>
          </a:p>
          <a:p>
            <a:endParaRPr lang="en-US" dirty="0">
              <a:latin typeface="Tahoma" pitchFamily="34" charset="0"/>
            </a:endParaRPr>
          </a:p>
          <a:p>
            <a:r>
              <a:rPr lang="en-US" dirty="0">
                <a:latin typeface="Tahoma" pitchFamily="34" charset="0"/>
              </a:rPr>
              <a:t>Professionals are well groomed and dress in clean, ironed uniforms when working. </a:t>
            </a:r>
            <a:endParaRPr lang="en-US" dirty="0">
              <a:latin typeface="Arial" charset="0"/>
            </a:endParaRPr>
          </a:p>
          <a:p>
            <a:endParaRPr 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12851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itchFamily="34" charset="0"/>
              </a:rPr>
              <a:t>Becoming a culinary professional is hard work. </a:t>
            </a:r>
          </a:p>
          <a:p>
            <a:endParaRPr lang="en-US" dirty="0">
              <a:latin typeface="Tahoma" pitchFamily="34" charset="0"/>
            </a:endParaRPr>
          </a:p>
          <a:p>
            <a:r>
              <a:rPr lang="en-US" dirty="0">
                <a:latin typeface="Tahoma" pitchFamily="34" charset="0"/>
              </a:rPr>
              <a:t>The work is physically and mentally challenging. </a:t>
            </a:r>
          </a:p>
          <a:p>
            <a:endParaRPr lang="en-US" dirty="0">
              <a:latin typeface="Tahoma" pitchFamily="34" charset="0"/>
            </a:endParaRPr>
          </a:p>
          <a:p>
            <a:r>
              <a:rPr lang="en-US" dirty="0">
                <a:latin typeface="Tahoma" pitchFamily="34" charset="0"/>
              </a:rPr>
              <a:t>The hours are usually long and the pace is frequently hectic. </a:t>
            </a:r>
          </a:p>
          <a:p>
            <a:endParaRPr lang="en-US" dirty="0">
              <a:latin typeface="Tahoma" pitchFamily="34" charset="0"/>
            </a:endParaRPr>
          </a:p>
          <a:p>
            <a:r>
              <a:rPr lang="en-US" dirty="0">
                <a:latin typeface="Tahoma" pitchFamily="34" charset="0"/>
              </a:rPr>
              <a:t>Despite these pressures, the culinarian is expected to produce consistently fine foods that are properly prepared, seasoned, garnished and presented. This requires dedication! </a:t>
            </a:r>
            <a:endParaRPr lang="en-US" dirty="0">
              <a:latin typeface="Arial" charset="0"/>
            </a:endParaRPr>
          </a:p>
          <a:p>
            <a:endParaRPr lang="en-US" dirty="0">
              <a:latin typeface="Arial" charset="0"/>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944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itchFamily="34" charset="0"/>
              </a:rPr>
              <a:t>It is important to have a since of pride about your work. </a:t>
            </a:r>
            <a:endParaRPr lang="en-US" dirty="0">
              <a:latin typeface="Arial" charset="0"/>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681443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itchFamily="34" charset="0"/>
              </a:rPr>
              <a:t>Word Wall</a:t>
            </a:r>
          </a:p>
          <a:p>
            <a:endParaRPr lang="en-US" dirty="0">
              <a:latin typeface="Tahoma" pitchFamily="34" charset="0"/>
            </a:endParaRPr>
          </a:p>
          <a:p>
            <a:r>
              <a:rPr lang="en-US" dirty="0">
                <a:latin typeface="Tahoma" pitchFamily="34" charset="0"/>
              </a:rPr>
              <a:t>What are the 8 attributes of a Culinary Professional?</a:t>
            </a:r>
          </a:p>
          <a:p>
            <a:r>
              <a:rPr lang="en-US" dirty="0">
                <a:latin typeface="Tahoma" pitchFamily="34" charset="0"/>
              </a:rPr>
              <a:t>Give real world examples of each.</a:t>
            </a:r>
          </a:p>
          <a:p>
            <a:endParaRPr lang="en-US" dirty="0">
              <a:latin typeface="Arial" charset="0"/>
            </a:endParaRPr>
          </a:p>
          <a:p>
            <a:endParaRPr 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151364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324709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024551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23825" eaLnBrk="1" hangingPunct="1">
              <a:buFont typeface="Wingdings" pitchFamily="2" charset="2"/>
              <a:buChar char="ü"/>
            </a:pPr>
            <a:r>
              <a:rPr lang="en-US" b="1" dirty="0">
                <a:solidFill>
                  <a:schemeClr val="tx2"/>
                </a:solidFill>
                <a:latin typeface="Arial" charset="0"/>
              </a:rPr>
              <a:t> Strong work ethic – </a:t>
            </a:r>
            <a:r>
              <a:rPr lang="en-US" dirty="0">
                <a:solidFill>
                  <a:schemeClr val="tx2"/>
                </a:solidFill>
                <a:latin typeface="Arial" charset="0"/>
              </a:rPr>
              <a:t>a personal commitment to doing your very best as part of the team – no matter what your assignment – if you are the dish washer – be the BEST dishwasher ever! When you have a strong work ethic, you have a commitment to quality and excellence. </a:t>
            </a:r>
          </a:p>
          <a:p>
            <a:pPr indent="123825" eaLnBrk="1" hangingPunct="1">
              <a:buFont typeface="Wingdings" pitchFamily="2" charset="2"/>
              <a:buChar char="ü"/>
            </a:pPr>
            <a:r>
              <a:rPr lang="en-US" dirty="0">
                <a:solidFill>
                  <a:schemeClr val="tx2"/>
                </a:solidFill>
                <a:latin typeface="Arial" charset="0"/>
              </a:rPr>
              <a:t>  </a:t>
            </a:r>
            <a:r>
              <a:rPr lang="en-US" b="1" dirty="0">
                <a:solidFill>
                  <a:schemeClr val="tx2"/>
                </a:solidFill>
                <a:latin typeface="Arial" charset="0"/>
              </a:rPr>
              <a:t>Responsible – </a:t>
            </a:r>
            <a:r>
              <a:rPr lang="en-US" dirty="0">
                <a:solidFill>
                  <a:schemeClr val="tx2"/>
                </a:solidFill>
                <a:latin typeface="Arial" charset="0"/>
              </a:rPr>
              <a:t>being responsible is one of the most important qualities for success in any job. Showing up for work on time, becoming familiar with job expectations and carrying them out correctly and accepting the consequences for your actions and choices rather than blaming others. </a:t>
            </a:r>
            <a:endParaRPr lang="en-US" b="1" dirty="0">
              <a:solidFill>
                <a:schemeClr val="tx2"/>
              </a:solidFill>
              <a:latin typeface="Arial" charset="0"/>
            </a:endParaRPr>
          </a:p>
          <a:p>
            <a:pPr indent="123825" eaLnBrk="1" hangingPunct="1">
              <a:buFont typeface="Wingdings" pitchFamily="2" charset="2"/>
              <a:buChar char="ü"/>
            </a:pPr>
            <a:r>
              <a:rPr lang="en-US" b="1" dirty="0">
                <a:solidFill>
                  <a:schemeClr val="tx2"/>
                </a:solidFill>
                <a:latin typeface="Arial" charset="0"/>
              </a:rPr>
              <a:t>  Flexible - </a:t>
            </a:r>
            <a:r>
              <a:rPr lang="en-US" dirty="0">
                <a:solidFill>
                  <a:schemeClr val="tx2"/>
                </a:solidFill>
                <a:latin typeface="Arial" charset="0"/>
              </a:rPr>
              <a:t>being able to adapt willingly to changing circumstances without complaining.</a:t>
            </a:r>
            <a:endParaRPr lang="en-US" b="1" dirty="0">
              <a:solidFill>
                <a:schemeClr val="tx2"/>
              </a:solidFill>
              <a:latin typeface="Arial" charset="0"/>
            </a:endParaRPr>
          </a:p>
          <a:p>
            <a:pPr indent="123825" eaLnBrk="1" hangingPunct="1">
              <a:buFont typeface="Wingdings" pitchFamily="2" charset="2"/>
              <a:buChar char="ü"/>
            </a:pPr>
            <a:r>
              <a:rPr lang="en-US" b="1" dirty="0">
                <a:solidFill>
                  <a:schemeClr val="tx2"/>
                </a:solidFill>
                <a:latin typeface="Arial" charset="0"/>
              </a:rPr>
              <a:t>  Honest – </a:t>
            </a:r>
            <a:r>
              <a:rPr lang="en-US" dirty="0">
                <a:solidFill>
                  <a:schemeClr val="tx2"/>
                </a:solidFill>
                <a:latin typeface="Arial" charset="0"/>
              </a:rPr>
              <a:t>being truthful and loyal in your words and actions. For example, if you make a mistake don’t cover it up or blame someone else. Instead, admit your mistake and find out how to prevent making the same mistake in the future. </a:t>
            </a:r>
            <a:endParaRPr lang="en-US" b="1" dirty="0">
              <a:solidFill>
                <a:schemeClr val="tx2"/>
              </a:solidFill>
              <a:latin typeface="Arial" charset="0"/>
            </a:endParaRPr>
          </a:p>
          <a:p>
            <a:pPr indent="123825" eaLnBrk="1" hangingPunct="1">
              <a:buFont typeface="Wingdings" pitchFamily="2" charset="2"/>
              <a:buChar char="ü"/>
            </a:pPr>
            <a:r>
              <a:rPr lang="en-US" b="1" dirty="0">
                <a:solidFill>
                  <a:schemeClr val="tx2"/>
                </a:solidFill>
                <a:latin typeface="Arial" charset="0"/>
              </a:rPr>
              <a:t>  Reliable – </a:t>
            </a:r>
            <a:r>
              <a:rPr lang="en-US" dirty="0">
                <a:solidFill>
                  <a:schemeClr val="tx2"/>
                </a:solidFill>
                <a:latin typeface="Arial" charset="0"/>
              </a:rPr>
              <a:t>be an employee that can be counted on. A reliable employee arrives at work on time, works full shifts, carries out assigned task with minimal supervision and takes on extra work if needed. Reliable employees are more likely to be promoted more quickly. </a:t>
            </a:r>
            <a:r>
              <a:rPr lang="en-US" b="1" dirty="0">
                <a:solidFill>
                  <a:schemeClr val="tx2"/>
                </a:solidFill>
                <a:latin typeface="Arial" charset="0"/>
              </a:rPr>
              <a:t>  </a:t>
            </a:r>
            <a:endParaRPr lang="en-US" dirty="0">
              <a:solidFill>
                <a:schemeClr val="tx2"/>
              </a:solidFill>
              <a:latin typeface="Arial" charset="0"/>
            </a:endParaRPr>
          </a:p>
          <a:p>
            <a:pPr indent="123825" eaLnBrk="1" hangingPunct="1">
              <a:buFont typeface="Wingdings" pitchFamily="2" charset="2"/>
              <a:buChar char="ü"/>
            </a:pPr>
            <a:r>
              <a:rPr lang="en-US" dirty="0">
                <a:solidFill>
                  <a:schemeClr val="tx2"/>
                </a:solidFill>
                <a:latin typeface="Arial" charset="0"/>
              </a:rPr>
              <a:t>  </a:t>
            </a:r>
            <a:r>
              <a:rPr lang="en-US" b="1" dirty="0">
                <a:solidFill>
                  <a:schemeClr val="tx2"/>
                </a:solidFill>
                <a:latin typeface="Arial" charset="0"/>
              </a:rPr>
              <a:t>Committed - </a:t>
            </a:r>
            <a:r>
              <a:rPr lang="en-US" dirty="0">
                <a:solidFill>
                  <a:schemeClr val="tx2"/>
                </a:solidFill>
                <a:latin typeface="Arial" charset="0"/>
              </a:rPr>
              <a:t>being committed is the quality that supports all your abilities and skills to build a strong work ethic. A strong commitment can set you apart as a valued employee. People who are committed to excellence are not willing to settle for work that’s “just good enough.”</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rPr>
              <a:t>Why do situations like this happen? Is this the kind of professionalism you would expect if you were the boss? </a:t>
            </a:r>
          </a:p>
          <a:p>
            <a:endParaRPr lang="en-US" dirty="0">
              <a:latin typeface="Arial" charset="0"/>
            </a:endParaRPr>
          </a:p>
          <a:p>
            <a:r>
              <a:rPr lang="en-US" b="1" dirty="0">
                <a:latin typeface="Arial" charset="0"/>
              </a:rPr>
              <a:t>Reflect – </a:t>
            </a:r>
            <a:r>
              <a:rPr lang="en-US" dirty="0">
                <a:latin typeface="Arial" charset="0"/>
              </a:rPr>
              <a:t>Take a few minutes and develop your opinion about why this situation might have</a:t>
            </a:r>
            <a:r>
              <a:rPr lang="en-US" baseline="0" dirty="0">
                <a:latin typeface="Arial" charset="0"/>
              </a:rPr>
              <a:t> </a:t>
            </a:r>
            <a:r>
              <a:rPr lang="en-US" dirty="0">
                <a:latin typeface="Arial" charset="0"/>
              </a:rPr>
              <a:t>happened. </a:t>
            </a:r>
          </a:p>
          <a:p>
            <a:r>
              <a:rPr lang="en-US" b="1" dirty="0">
                <a:latin typeface="Arial" charset="0"/>
              </a:rPr>
              <a:t>Pair – </a:t>
            </a:r>
            <a:r>
              <a:rPr lang="en-US" dirty="0">
                <a:latin typeface="Arial" charset="0"/>
              </a:rPr>
              <a:t>Pair up with one other person and</a:t>
            </a:r>
            <a:endParaRPr lang="en-US" b="1" dirty="0">
              <a:latin typeface="Arial" charset="0"/>
            </a:endParaRPr>
          </a:p>
          <a:p>
            <a:r>
              <a:rPr lang="en-US" b="1" dirty="0">
                <a:latin typeface="Arial" charset="0"/>
              </a:rPr>
              <a:t>Share – </a:t>
            </a:r>
            <a:r>
              <a:rPr lang="en-US" dirty="0">
                <a:latin typeface="Arial" charset="0"/>
              </a:rPr>
              <a:t>your opinion.  (Allow a few minutes for this discussion)</a:t>
            </a:r>
          </a:p>
          <a:p>
            <a:br>
              <a:rPr lang="en-US" dirty="0">
                <a:latin typeface="Arial" charset="0"/>
              </a:rPr>
            </a:br>
            <a:r>
              <a:rPr lang="en-US" dirty="0">
                <a:latin typeface="Arial" charset="0"/>
              </a:rPr>
              <a:t>Ask some of the students to share...</a:t>
            </a:r>
          </a:p>
          <a:p>
            <a:endParaRPr lang="en-US" dirty="0">
              <a:latin typeface="Arial" charset="0"/>
            </a:endParaRPr>
          </a:p>
          <a:p>
            <a:endParaRPr 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519057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rPr>
              <a:t>Culinary professionals are expected to be courteous, honest and responsible when dealing with co-workers and customers. </a:t>
            </a:r>
          </a:p>
          <a:p>
            <a:endParaRPr 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159055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rPr>
              <a:t>Wouldn’t it be easy if there were a recipe for making a great culinary professional? </a:t>
            </a:r>
          </a:p>
          <a:p>
            <a:r>
              <a:rPr lang="en-US" dirty="0">
                <a:latin typeface="Arial" charset="0"/>
              </a:rPr>
              <a:t>The good news is that we know the basic ingredients:</a:t>
            </a:r>
          </a:p>
          <a:p>
            <a:pPr marL="171450" indent="-171450">
              <a:buFont typeface="Arial" panose="020B0604020202020204" pitchFamily="34" charset="0"/>
              <a:buChar char="•"/>
            </a:pPr>
            <a:r>
              <a:rPr lang="en-US" dirty="0">
                <a:latin typeface="Arial" charset="0"/>
              </a:rPr>
              <a:t>knowledge</a:t>
            </a:r>
          </a:p>
          <a:p>
            <a:pPr marL="171450" indent="-171450">
              <a:buFont typeface="Arial" panose="020B0604020202020204" pitchFamily="34" charset="0"/>
              <a:buChar char="•"/>
            </a:pPr>
            <a:r>
              <a:rPr lang="en-US" dirty="0">
                <a:latin typeface="Arial" charset="0"/>
              </a:rPr>
              <a:t>skill</a:t>
            </a:r>
          </a:p>
          <a:p>
            <a:pPr marL="171450" indent="-171450">
              <a:buFont typeface="Arial" panose="020B0604020202020204" pitchFamily="34" charset="0"/>
              <a:buChar char="•"/>
            </a:pPr>
            <a:r>
              <a:rPr lang="en-US" dirty="0">
                <a:latin typeface="Arial" charset="0"/>
              </a:rPr>
              <a:t>taste</a:t>
            </a:r>
          </a:p>
          <a:p>
            <a:pPr marL="171450" indent="-171450">
              <a:buFont typeface="Arial" panose="020B0604020202020204" pitchFamily="34" charset="0"/>
              <a:buChar char="•"/>
            </a:pPr>
            <a:r>
              <a:rPr lang="en-US" dirty="0">
                <a:latin typeface="Arial" charset="0"/>
              </a:rPr>
              <a:t>judgment</a:t>
            </a:r>
          </a:p>
          <a:p>
            <a:pPr marL="171450" indent="-171450">
              <a:buFont typeface="Arial" panose="020B0604020202020204" pitchFamily="34" charset="0"/>
              <a:buChar char="•"/>
            </a:pPr>
            <a:r>
              <a:rPr lang="en-US" dirty="0">
                <a:latin typeface="Arial" charset="0"/>
              </a:rPr>
              <a:t>dedication</a:t>
            </a:r>
          </a:p>
          <a:p>
            <a:pPr marL="171450" indent="-171450">
              <a:buFont typeface="Arial" panose="020B0604020202020204" pitchFamily="34" charset="0"/>
              <a:buChar char="•"/>
            </a:pPr>
            <a:r>
              <a:rPr lang="en-US" dirty="0">
                <a:latin typeface="Arial" charset="0"/>
              </a:rPr>
              <a:t>pride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047040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 culinarian </a:t>
            </a:r>
            <a:r>
              <a:rPr lang="en-US"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is someone who </a:t>
            </a:r>
            <a:r>
              <a:rPr lang="en-US" dirty="0"/>
              <a:t>studied and continues to study the art of cooking.</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defRPr/>
            </a:pPr>
            <a:endParaRPr lang="en-US" dirty="0"/>
          </a:p>
          <a:p>
            <a:pPr>
              <a:defRPr/>
            </a:pPr>
            <a:r>
              <a:rPr lang="en-US" dirty="0"/>
              <a:t>Professional culinarians must learn and apply the foundations of the profession:</a:t>
            </a:r>
          </a:p>
          <a:p>
            <a:pPr marL="171450" indent="-171450">
              <a:buFont typeface="Arial" panose="020B0604020202020204" pitchFamily="34" charset="0"/>
              <a:buChar char="•"/>
              <a:defRPr/>
            </a:pPr>
            <a:r>
              <a:rPr lang="en-US" dirty="0"/>
              <a:t>handling ingredients and equipment</a:t>
            </a:r>
          </a:p>
          <a:p>
            <a:pPr marL="171450" indent="-171450">
              <a:buFont typeface="Arial" panose="020B0604020202020204" pitchFamily="34" charset="0"/>
              <a:buChar char="•"/>
              <a:defRPr/>
            </a:pPr>
            <a:r>
              <a:rPr lang="en-US" dirty="0"/>
              <a:t>performing traditional culinary techniques and recipes</a:t>
            </a:r>
          </a:p>
          <a:p>
            <a:pPr>
              <a:defRPr/>
            </a:pPr>
            <a:endParaRPr lang="en-US" dirty="0"/>
          </a:p>
          <a:p>
            <a:pPr>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449133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 culinary professional </a:t>
            </a:r>
            <a:r>
              <a:rPr lang="en-US"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must wear many different hats – artist, scientist, business person and culinary explorer. </a:t>
            </a:r>
            <a:endParaRPr lang="en-US" dirty="0"/>
          </a:p>
          <a:p>
            <a:pPr>
              <a:defRPr/>
            </a:pPr>
            <a:endParaRPr lang="en-US" dirty="0"/>
          </a:p>
          <a:p>
            <a:pPr>
              <a:defRPr/>
            </a:pPr>
            <a:endParaRPr lang="en-US" dirty="0"/>
          </a:p>
          <a:p>
            <a:endParaRPr lang="en-US" b="1"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208747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Clr>
                <a:srgbClr val="008000"/>
              </a:buClr>
              <a:buFont typeface="Wingdings" pitchFamily="2" charset="2"/>
              <a:buNone/>
            </a:pPr>
            <a:r>
              <a:rPr lang="en-US" dirty="0">
                <a:latin typeface="Arial" charset="0"/>
              </a:rPr>
              <a:t>Knowledge</a:t>
            </a:r>
            <a:r>
              <a:rPr lang="en-US" baseline="0" dirty="0">
                <a:latin typeface="Arial" charset="0"/>
              </a:rPr>
              <a:t> includes to:</a:t>
            </a:r>
          </a:p>
          <a:p>
            <a:pPr marL="173736" indent="-173736">
              <a:buClr>
                <a:srgbClr val="008000"/>
              </a:buClr>
              <a:buFont typeface="Arial" panose="020B0604020202020204" pitchFamily="34" charset="0"/>
              <a:buChar char="•"/>
            </a:pPr>
            <a:r>
              <a:rPr lang="en-US" dirty="0">
                <a:latin typeface="Arial" charset="0"/>
              </a:rPr>
              <a:t>identify,</a:t>
            </a:r>
            <a:r>
              <a:rPr lang="en-US" baseline="0" dirty="0">
                <a:latin typeface="Arial" charset="0"/>
              </a:rPr>
              <a:t> </a:t>
            </a:r>
            <a:r>
              <a:rPr lang="en-US" dirty="0">
                <a:latin typeface="Arial" charset="0"/>
              </a:rPr>
              <a:t>purchase,</a:t>
            </a:r>
            <a:r>
              <a:rPr lang="en-US" baseline="0" dirty="0">
                <a:latin typeface="Arial" charset="0"/>
              </a:rPr>
              <a:t> </a:t>
            </a:r>
            <a:r>
              <a:rPr lang="en-US" dirty="0">
                <a:latin typeface="Arial" charset="0"/>
              </a:rPr>
              <a:t>utilize</a:t>
            </a:r>
            <a:r>
              <a:rPr lang="en-US" baseline="0" dirty="0">
                <a:latin typeface="Arial" charset="0"/>
              </a:rPr>
              <a:t> </a:t>
            </a:r>
            <a:r>
              <a:rPr lang="en-US" dirty="0">
                <a:latin typeface="Arial" charset="0"/>
              </a:rPr>
              <a:t>and prepare a wide variety of foods</a:t>
            </a:r>
          </a:p>
          <a:p>
            <a:pPr marL="173736" indent="-173736">
              <a:buClr>
                <a:srgbClr val="008000"/>
              </a:buClr>
              <a:buFont typeface="Arial" panose="020B0604020202020204" pitchFamily="34" charset="0"/>
              <a:buChar char="•"/>
            </a:pPr>
            <a:r>
              <a:rPr lang="en-US" dirty="0">
                <a:latin typeface="Arial" charset="0"/>
              </a:rPr>
              <a:t>apply scientific and business principles</a:t>
            </a:r>
          </a:p>
          <a:p>
            <a:pPr marL="173736" indent="-173736">
              <a:buClr>
                <a:srgbClr val="008000"/>
              </a:buClr>
              <a:buFont typeface="Arial" panose="020B0604020202020204" pitchFamily="34" charset="0"/>
              <a:buChar char="•"/>
            </a:pPr>
            <a:r>
              <a:rPr lang="en-US" dirty="0">
                <a:latin typeface="Arial" charset="0"/>
              </a:rPr>
              <a:t>be “lifelong” learners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748343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rPr>
              <a:t>Culinary schooling alone does not make a student a culinary professional. </a:t>
            </a:r>
          </a:p>
          <a:p>
            <a:endParaRPr lang="en-US" dirty="0">
              <a:latin typeface="Arial" charset="0"/>
            </a:endParaRPr>
          </a:p>
          <a:p>
            <a:r>
              <a:rPr lang="en-US" dirty="0">
                <a:latin typeface="Arial" charset="0"/>
              </a:rPr>
              <a:t>Practice and hands-on experience provide the skills necessary to produce quality foods consistently and efficiently.</a:t>
            </a:r>
          </a:p>
          <a:p>
            <a:endParaRPr lang="en-US" dirty="0">
              <a:latin typeface="Arial" charset="0"/>
            </a:endParaRPr>
          </a:p>
          <a:p>
            <a:r>
              <a:rPr lang="en-US" dirty="0">
                <a:latin typeface="Arial" charset="0"/>
              </a:rPr>
              <a:t>Even graduates of a culinary program need time and experience to develop and improve their skills. </a:t>
            </a:r>
          </a:p>
          <a:p>
            <a:endParaRPr lang="en-US" dirty="0">
              <a:latin typeface="Arial" charset="0"/>
            </a:endParaRPr>
          </a:p>
          <a:p>
            <a:r>
              <a:rPr lang="en-US" dirty="0">
                <a:latin typeface="Arial" charset="0"/>
              </a:rPr>
              <a:t>Most graduates start in entry-level positions – so don’t be discouraged   advancement will come. </a:t>
            </a:r>
          </a:p>
          <a:p>
            <a:endParaRPr lang="en-US"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5613571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vivapixel.com/photo/6982"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Professionalism I </a:t>
            </a:r>
          </a:p>
        </p:txBody>
      </p:sp>
      <p:sp>
        <p:nvSpPr>
          <p:cNvPr id="2" name="Rectangle 1">
            <a:extLst>
              <a:ext uri="{FF2B5EF4-FFF2-40B4-BE49-F238E27FC236}">
                <a16:creationId xmlns:a16="http://schemas.microsoft.com/office/drawing/2014/main" id="{8B465BF5-0B8E-4851-A424-61A803C245C9}"/>
              </a:ext>
            </a:extLst>
          </p:cNvPr>
          <p:cNvSpPr/>
          <p:nvPr/>
        </p:nvSpPr>
        <p:spPr>
          <a:xfrm>
            <a:off x="4525346" y="3121424"/>
            <a:ext cx="7270414" cy="1446550"/>
          </a:xfrm>
          <a:prstGeom prst="rect">
            <a:avLst/>
          </a:prstGeom>
        </p:spPr>
        <p:txBody>
          <a:bodyPr wrap="square">
            <a:spAutoFit/>
          </a:bodyPr>
          <a:lstStyle/>
          <a:p>
            <a:r>
              <a:rPr lang="en-US" sz="4400" dirty="0">
                <a:solidFill>
                  <a:schemeClr val="accent2">
                    <a:lumMod val="60000"/>
                    <a:lumOff val="40000"/>
                  </a:schemeClr>
                </a:solidFill>
                <a:latin typeface="Open Sans"/>
              </a:rPr>
              <a:t>Are You a Cook or a Culinarian?</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Attributes of a Culinary Professional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Skills</a:t>
            </a:r>
          </a:p>
          <a:p>
            <a:pPr lvl="2"/>
            <a:r>
              <a:rPr lang="en-US" sz="2400" dirty="0"/>
              <a:t>Practice and hands-on experience provide the skills necessary to produce quality </a:t>
            </a:r>
          </a:p>
          <a:p>
            <a:pPr lvl="2"/>
            <a:r>
              <a:rPr lang="en-US" sz="2400" dirty="0"/>
              <a:t>foods consistently </a:t>
            </a:r>
          </a:p>
          <a:p>
            <a:pPr lvl="2"/>
            <a:r>
              <a:rPr lang="en-US" sz="2400" dirty="0"/>
              <a:t>and efficiently</a:t>
            </a:r>
          </a:p>
          <a:p>
            <a:endParaRPr lang="en-US" dirty="0"/>
          </a:p>
        </p:txBody>
      </p:sp>
    </p:spTree>
    <p:extLst>
      <p:ext uri="{BB962C8B-B14F-4D97-AF65-F5344CB8AC3E}">
        <p14:creationId xmlns:p14="http://schemas.microsoft.com/office/powerpoint/2010/main" val="853233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Attributes of a Culinary Professional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Aroma </a:t>
            </a:r>
          </a:p>
          <a:p>
            <a:pPr lvl="1"/>
            <a:r>
              <a:rPr lang="en-US" dirty="0"/>
              <a:t>Flavor</a:t>
            </a:r>
          </a:p>
          <a:p>
            <a:pPr lvl="1"/>
            <a:r>
              <a:rPr lang="en-US" dirty="0"/>
              <a:t>Taste</a:t>
            </a:r>
          </a:p>
        </p:txBody>
      </p:sp>
    </p:spTree>
    <p:extLst>
      <p:ext uri="{BB962C8B-B14F-4D97-AF65-F5344CB8AC3E}">
        <p14:creationId xmlns:p14="http://schemas.microsoft.com/office/powerpoint/2010/main" val="3770154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Taste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Five Basic Tastes:</a:t>
            </a:r>
          </a:p>
          <a:p>
            <a:pPr lvl="2"/>
            <a:r>
              <a:rPr lang="en-US" sz="2400" dirty="0"/>
              <a:t>Bitter</a:t>
            </a:r>
          </a:p>
          <a:p>
            <a:pPr lvl="2"/>
            <a:r>
              <a:rPr lang="en-US" sz="2400" dirty="0"/>
              <a:t>Salt</a:t>
            </a:r>
          </a:p>
          <a:p>
            <a:pPr lvl="2"/>
            <a:r>
              <a:rPr lang="en-US" sz="2400" dirty="0"/>
              <a:t>Sour </a:t>
            </a:r>
          </a:p>
          <a:p>
            <a:pPr lvl="2"/>
            <a:r>
              <a:rPr lang="en-US" sz="2400" dirty="0"/>
              <a:t>Sweet</a:t>
            </a:r>
          </a:p>
          <a:p>
            <a:pPr lvl="2"/>
            <a:r>
              <a:rPr lang="en-US" sz="2400" dirty="0"/>
              <a:t>Umami (Savory)</a:t>
            </a:r>
          </a:p>
        </p:txBody>
      </p:sp>
    </p:spTree>
    <p:extLst>
      <p:ext uri="{BB962C8B-B14F-4D97-AF65-F5344CB8AC3E}">
        <p14:creationId xmlns:p14="http://schemas.microsoft.com/office/powerpoint/2010/main" val="3304296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Attributes of a Culinary Professional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Judgement</a:t>
            </a:r>
          </a:p>
          <a:p>
            <a:pPr lvl="2"/>
            <a:r>
              <a:rPr lang="en-US" sz="2400" dirty="0"/>
              <a:t>Sound judgment comes only from experience</a:t>
            </a:r>
          </a:p>
          <a:p>
            <a:pPr lvl="2"/>
            <a:r>
              <a:rPr lang="en-US" sz="2400" dirty="0"/>
              <a:t>Learning from mistakes as well as successes is how everyone develops sound judgment</a:t>
            </a:r>
          </a:p>
          <a:p>
            <a:endParaRPr lang="en-US" dirty="0"/>
          </a:p>
        </p:txBody>
      </p:sp>
    </p:spTree>
    <p:extLst>
      <p:ext uri="{BB962C8B-B14F-4D97-AF65-F5344CB8AC3E}">
        <p14:creationId xmlns:p14="http://schemas.microsoft.com/office/powerpoint/2010/main" val="3266258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Attributes of a Culinary Professional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Dedication</a:t>
            </a:r>
          </a:p>
          <a:p>
            <a:pPr lvl="2"/>
            <a:r>
              <a:rPr lang="en-US" sz="2400" dirty="0"/>
              <a:t>Becoming a culinary professional is hard work… physically and mentally!</a:t>
            </a:r>
          </a:p>
          <a:p>
            <a:endParaRPr lang="en-US" dirty="0"/>
          </a:p>
        </p:txBody>
      </p:sp>
    </p:spTree>
    <p:extLst>
      <p:ext uri="{BB962C8B-B14F-4D97-AF65-F5344CB8AC3E}">
        <p14:creationId xmlns:p14="http://schemas.microsoft.com/office/powerpoint/2010/main" val="469234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Attributes of a Culinary Professional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Pride</a:t>
            </a:r>
          </a:p>
          <a:p>
            <a:pPr lvl="2"/>
            <a:r>
              <a:rPr lang="en-US" sz="2400" dirty="0"/>
              <a:t>It is important to have a sense of pride about your work. </a:t>
            </a:r>
          </a:p>
          <a:p>
            <a:endParaRPr lang="en-US" dirty="0"/>
          </a:p>
        </p:txBody>
      </p:sp>
    </p:spTree>
    <p:extLst>
      <p:ext uri="{BB962C8B-B14F-4D97-AF65-F5344CB8AC3E}">
        <p14:creationId xmlns:p14="http://schemas.microsoft.com/office/powerpoint/2010/main" val="391905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47248"/>
            <a:ext cx="10059452" cy="876300"/>
          </a:xfrm>
        </p:spPr>
        <p:txBody>
          <a:bodyPr/>
          <a:lstStyle/>
          <a:p>
            <a:r>
              <a:rPr lang="en-US" dirty="0"/>
              <a:t>List the 8 attributes of a Culinary Professional</a:t>
            </a:r>
          </a:p>
        </p:txBody>
      </p:sp>
      <p:sp>
        <p:nvSpPr>
          <p:cNvPr id="4" name="Text Box 16">
            <a:extLst>
              <a:ext uri="{FF2B5EF4-FFF2-40B4-BE49-F238E27FC236}">
                <a16:creationId xmlns:a16="http://schemas.microsoft.com/office/drawing/2014/main" id="{F22993F3-8E7A-4B60-96C5-7FA7D396EDB7}"/>
              </a:ext>
            </a:extLst>
          </p:cNvPr>
          <p:cNvSpPr txBox="1">
            <a:spLocks noChangeArrowheads="1"/>
          </p:cNvSpPr>
          <p:nvPr/>
        </p:nvSpPr>
        <p:spPr bwMode="auto">
          <a:xfrm>
            <a:off x="1595201" y="1712043"/>
            <a:ext cx="3276600" cy="707886"/>
          </a:xfrm>
          <a:prstGeom prst="rect">
            <a:avLst/>
          </a:prstGeom>
          <a:solidFill>
            <a:schemeClr val="accent6">
              <a:lumMod val="50000"/>
            </a:schemeClr>
          </a:solidFill>
          <a:ln>
            <a:noFill/>
            <a:headEnd/>
            <a:tailEnd/>
          </a:ln>
          <a:scene3d>
            <a:camera prst="orthographicFront"/>
            <a:lightRig rig="threePt" dir="t"/>
          </a:scene3d>
          <a:sp3d>
            <a:bevelT prst="relaxedInset"/>
          </a:sp3d>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000" b="1" dirty="0">
                <a:solidFill>
                  <a:schemeClr val="accent5"/>
                </a:solidFill>
              </a:rPr>
              <a:t>Dedication</a:t>
            </a:r>
          </a:p>
        </p:txBody>
      </p:sp>
      <p:sp>
        <p:nvSpPr>
          <p:cNvPr id="5" name="Text Box 16">
            <a:extLst>
              <a:ext uri="{FF2B5EF4-FFF2-40B4-BE49-F238E27FC236}">
                <a16:creationId xmlns:a16="http://schemas.microsoft.com/office/drawing/2014/main" id="{96C81FEB-5A42-41D4-9E93-53F4D311B421}"/>
              </a:ext>
            </a:extLst>
          </p:cNvPr>
          <p:cNvSpPr txBox="1">
            <a:spLocks noChangeArrowheads="1"/>
          </p:cNvSpPr>
          <p:nvPr/>
        </p:nvSpPr>
        <p:spPr bwMode="auto">
          <a:xfrm>
            <a:off x="6892042" y="1564786"/>
            <a:ext cx="3424575" cy="769441"/>
          </a:xfrm>
          <a:prstGeom prst="rect">
            <a:avLst/>
          </a:prstGeom>
          <a:solidFill>
            <a:schemeClr val="accent1">
              <a:lumMod val="20000"/>
              <a:lumOff val="80000"/>
            </a:schemeClr>
          </a:solidFill>
          <a:ln>
            <a:noFill/>
            <a:headEnd/>
            <a:tailEnd/>
          </a:ln>
          <a:scene3d>
            <a:camera prst="orthographicFront"/>
            <a:lightRig rig="threePt" dir="t"/>
          </a:scene3d>
          <a:sp3d>
            <a:bevelT prst="relaxedInset"/>
          </a:sp3d>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400" b="1" dirty="0">
                <a:solidFill>
                  <a:schemeClr val="accent6"/>
                </a:solidFill>
              </a:rPr>
              <a:t>Knowledge</a:t>
            </a:r>
          </a:p>
        </p:txBody>
      </p:sp>
      <p:sp>
        <p:nvSpPr>
          <p:cNvPr id="6" name="Text Box 16">
            <a:extLst>
              <a:ext uri="{FF2B5EF4-FFF2-40B4-BE49-F238E27FC236}">
                <a16:creationId xmlns:a16="http://schemas.microsoft.com/office/drawing/2014/main" id="{8BE02E2D-0D12-4ECC-93C0-4EB2087FCCFE}"/>
              </a:ext>
            </a:extLst>
          </p:cNvPr>
          <p:cNvSpPr txBox="1">
            <a:spLocks noChangeArrowheads="1"/>
          </p:cNvSpPr>
          <p:nvPr/>
        </p:nvSpPr>
        <p:spPr bwMode="auto">
          <a:xfrm>
            <a:off x="2471501" y="3057942"/>
            <a:ext cx="1752599" cy="769441"/>
          </a:xfrm>
          <a:prstGeom prst="rect">
            <a:avLst/>
          </a:prstGeom>
          <a:noFill/>
          <a:ln>
            <a:noFill/>
            <a:headEnd/>
            <a:tailEnd/>
          </a:ln>
          <a:scene3d>
            <a:camera prst="orthographicFront"/>
            <a:lightRig rig="threePt" dir="t"/>
          </a:scene3d>
          <a:sp3d>
            <a:bevelT prst="relaxedInset"/>
          </a:sp3d>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n-US" sz="4400" b="1" dirty="0">
                <a:solidFill>
                  <a:schemeClr val="tx1"/>
                </a:solidFill>
              </a:rPr>
              <a:t>Skill</a:t>
            </a:r>
          </a:p>
        </p:txBody>
      </p:sp>
      <p:sp>
        <p:nvSpPr>
          <p:cNvPr id="7" name="Text Box 16">
            <a:extLst>
              <a:ext uri="{FF2B5EF4-FFF2-40B4-BE49-F238E27FC236}">
                <a16:creationId xmlns:a16="http://schemas.microsoft.com/office/drawing/2014/main" id="{937CF188-E23B-4483-8065-987DAD55FB36}"/>
              </a:ext>
            </a:extLst>
          </p:cNvPr>
          <p:cNvSpPr txBox="1">
            <a:spLocks noChangeArrowheads="1"/>
          </p:cNvSpPr>
          <p:nvPr/>
        </p:nvSpPr>
        <p:spPr bwMode="auto">
          <a:xfrm>
            <a:off x="7590018" y="2645896"/>
            <a:ext cx="1752600" cy="769441"/>
          </a:xfrm>
          <a:prstGeom prst="rect">
            <a:avLst/>
          </a:prstGeom>
          <a:solidFill>
            <a:schemeClr val="accent1"/>
          </a:solidFill>
          <a:ln>
            <a:noFill/>
            <a:headEnd/>
            <a:tailEnd/>
          </a:ln>
          <a:scene3d>
            <a:camera prst="orthographicFront"/>
            <a:lightRig rig="threePt" dir="t"/>
          </a:scene3d>
          <a:sp3d>
            <a:bevelT prst="relaxedInset"/>
          </a:sp3d>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400" b="1" dirty="0">
                <a:solidFill>
                  <a:schemeClr val="tx2"/>
                </a:solidFill>
              </a:rPr>
              <a:t>Pride</a:t>
            </a:r>
          </a:p>
        </p:txBody>
      </p:sp>
      <p:sp>
        <p:nvSpPr>
          <p:cNvPr id="8" name="Text Box 16">
            <a:extLst>
              <a:ext uri="{FF2B5EF4-FFF2-40B4-BE49-F238E27FC236}">
                <a16:creationId xmlns:a16="http://schemas.microsoft.com/office/drawing/2014/main" id="{135497E5-A8D0-4B7E-8F60-FB4A65728810}"/>
              </a:ext>
            </a:extLst>
          </p:cNvPr>
          <p:cNvSpPr txBox="1">
            <a:spLocks noChangeArrowheads="1"/>
          </p:cNvSpPr>
          <p:nvPr/>
        </p:nvSpPr>
        <p:spPr bwMode="auto">
          <a:xfrm>
            <a:off x="1595200" y="4504491"/>
            <a:ext cx="3505200" cy="769441"/>
          </a:xfrm>
          <a:prstGeom prst="rect">
            <a:avLst/>
          </a:prstGeom>
          <a:solidFill>
            <a:schemeClr val="bg2">
              <a:lumMod val="90000"/>
            </a:schemeClr>
          </a:solidFill>
          <a:ln>
            <a:noFill/>
            <a:headEnd/>
            <a:tailEnd/>
          </a:ln>
          <a:scene3d>
            <a:camera prst="orthographicFront"/>
            <a:lightRig rig="threePt" dir="t"/>
          </a:scene3d>
          <a:sp3d>
            <a:bevelT prst="relaxedInset"/>
          </a:sp3d>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400" b="1" dirty="0">
                <a:solidFill>
                  <a:schemeClr val="bg2">
                    <a:lumMod val="25000"/>
                  </a:schemeClr>
                </a:solidFill>
              </a:rPr>
              <a:t>Judgment</a:t>
            </a:r>
          </a:p>
        </p:txBody>
      </p:sp>
      <p:sp>
        <p:nvSpPr>
          <p:cNvPr id="9" name="Text Box 16">
            <a:extLst>
              <a:ext uri="{FF2B5EF4-FFF2-40B4-BE49-F238E27FC236}">
                <a16:creationId xmlns:a16="http://schemas.microsoft.com/office/drawing/2014/main" id="{8E22C5A7-C77E-4FEB-8462-5CC0E2E5C117}"/>
              </a:ext>
            </a:extLst>
          </p:cNvPr>
          <p:cNvSpPr txBox="1">
            <a:spLocks noChangeArrowheads="1"/>
          </p:cNvSpPr>
          <p:nvPr/>
        </p:nvSpPr>
        <p:spPr bwMode="auto">
          <a:xfrm>
            <a:off x="7361418" y="3827383"/>
            <a:ext cx="2209800" cy="2123658"/>
          </a:xfrm>
          <a:prstGeom prst="rect">
            <a:avLst/>
          </a:prstGeom>
          <a:solidFill>
            <a:schemeClr val="tx1"/>
          </a:solidFill>
          <a:ln>
            <a:noFill/>
            <a:headEnd/>
            <a:tailEnd/>
          </a:ln>
          <a:scene3d>
            <a:camera prst="orthographicFront"/>
            <a:lightRig rig="threePt" dir="t"/>
          </a:scene3d>
          <a:sp3d>
            <a:bevelT prst="relaxedInset"/>
          </a:sp3d>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defRPr/>
            </a:pPr>
            <a:r>
              <a:rPr lang="en-US" sz="4400" b="1" dirty="0">
                <a:solidFill>
                  <a:schemeClr val="bg2">
                    <a:lumMod val="50000"/>
                  </a:schemeClr>
                </a:solidFill>
              </a:rPr>
              <a:t>Flavor</a:t>
            </a:r>
            <a:br>
              <a:rPr lang="en-US" sz="4400" b="1" dirty="0">
                <a:solidFill>
                  <a:schemeClr val="bg2">
                    <a:lumMod val="50000"/>
                  </a:schemeClr>
                </a:solidFill>
              </a:rPr>
            </a:br>
            <a:r>
              <a:rPr lang="en-US" sz="4400" b="1" dirty="0">
                <a:solidFill>
                  <a:schemeClr val="bg2">
                    <a:lumMod val="50000"/>
                  </a:schemeClr>
                </a:solidFill>
              </a:rPr>
              <a:t>Aroma</a:t>
            </a:r>
            <a:br>
              <a:rPr lang="en-US" sz="4400" b="1" dirty="0">
                <a:solidFill>
                  <a:schemeClr val="bg2">
                    <a:lumMod val="50000"/>
                  </a:schemeClr>
                </a:solidFill>
              </a:rPr>
            </a:br>
            <a:r>
              <a:rPr lang="en-US" sz="4400" b="1" dirty="0">
                <a:solidFill>
                  <a:schemeClr val="bg2">
                    <a:lumMod val="50000"/>
                  </a:schemeClr>
                </a:solidFill>
              </a:rPr>
              <a:t>Taste</a:t>
            </a:r>
          </a:p>
        </p:txBody>
      </p:sp>
    </p:spTree>
    <p:extLst>
      <p:ext uri="{BB962C8B-B14F-4D97-AF65-F5344CB8AC3E}">
        <p14:creationId xmlns:p14="http://schemas.microsoft.com/office/powerpoint/2010/main" val="2652500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20410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Textbooks:</a:t>
            </a:r>
          </a:p>
          <a:p>
            <a:pPr lvl="2"/>
            <a:r>
              <a:rPr lang="en-US" sz="2000" dirty="0"/>
              <a:t>Johnson &amp; Wales University, . Culinary Essentials. New York, New York: Glencoe, McGraw-Hill, 2002. Print.</a:t>
            </a:r>
          </a:p>
          <a:p>
            <a:pPr lvl="2"/>
            <a:r>
              <a:rPr lang="en-US" sz="2000" dirty="0"/>
              <a:t>National Restaurant Association, . Foundations of Restaurant Management &amp; Culinary Arts. Level One. Boston: Prentice Hall, 2011. Print.</a:t>
            </a:r>
          </a:p>
          <a:p>
            <a:pPr lvl="1"/>
            <a:r>
              <a:rPr lang="en-US" sz="2000" dirty="0"/>
              <a:t>Website:</a:t>
            </a:r>
          </a:p>
          <a:p>
            <a:pPr lvl="2"/>
            <a:r>
              <a:rPr lang="en-US" sz="2000" dirty="0"/>
              <a:t>The Professional Chef Uniform</a:t>
            </a:r>
            <a:br>
              <a:rPr lang="en-US" sz="2000" dirty="0"/>
            </a:br>
            <a:r>
              <a:rPr lang="en-US" sz="2000" dirty="0"/>
              <a:t>As a professional chef your uniform is your first line of defense for safety protection. Let’s review what a safely dressed chef looks like.</a:t>
            </a:r>
            <a:br>
              <a:rPr lang="en-US" sz="2000" dirty="0"/>
            </a:br>
            <a:r>
              <a:rPr lang="en-US" sz="2000" dirty="0"/>
              <a:t>http://youtu.be/4uPYHDwVwzU</a:t>
            </a:r>
          </a:p>
          <a:p>
            <a:pPr lvl="1"/>
            <a:endParaRPr lang="en-US" sz="2000" dirty="0"/>
          </a:p>
        </p:txBody>
      </p:sp>
    </p:spTree>
    <p:extLst>
      <p:ext uri="{BB962C8B-B14F-4D97-AF65-F5344CB8AC3E}">
        <p14:creationId xmlns:p14="http://schemas.microsoft.com/office/powerpoint/2010/main" val="60045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Professionalism begins with a positive attitude!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Qualities of a professional</a:t>
            </a:r>
          </a:p>
          <a:p>
            <a:pPr lvl="2"/>
            <a:r>
              <a:rPr lang="en-US" sz="2400" dirty="0"/>
              <a:t>Strong work ethic</a:t>
            </a:r>
          </a:p>
          <a:p>
            <a:pPr lvl="2"/>
            <a:r>
              <a:rPr lang="en-US" sz="2400" dirty="0"/>
              <a:t>Responsible</a:t>
            </a:r>
          </a:p>
          <a:p>
            <a:pPr lvl="2"/>
            <a:r>
              <a:rPr lang="en-US" sz="2400" dirty="0"/>
              <a:t>Flexible</a:t>
            </a:r>
          </a:p>
          <a:p>
            <a:pPr lvl="2"/>
            <a:r>
              <a:rPr lang="en-US" sz="2400" dirty="0"/>
              <a:t>Honest</a:t>
            </a:r>
          </a:p>
          <a:p>
            <a:pPr lvl="2"/>
            <a:r>
              <a:rPr lang="en-US" sz="2400" dirty="0"/>
              <a:t>Reliable</a:t>
            </a:r>
          </a:p>
          <a:p>
            <a:pPr lvl="2"/>
            <a:r>
              <a:rPr lang="en-US" sz="2400" dirty="0"/>
              <a:t>Commitment to excellence</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675_motivational_professionalism.jpg">
            <a:hlinkClick r:id="rId3"/>
            <a:extLst>
              <a:ext uri="{FF2B5EF4-FFF2-40B4-BE49-F238E27FC236}">
                <a16:creationId xmlns:a16="http://schemas.microsoft.com/office/drawing/2014/main" id="{AB5C2D9E-4C12-4C2D-A88F-D59C53F3F7E8}"/>
              </a:ext>
            </a:extLst>
          </p:cNvPr>
          <p:cNvPicPr>
            <a:picLocks noChangeAspect="1" noChangeArrowheads="1"/>
          </p:cNvPicPr>
          <p:nvPr/>
        </p:nvPicPr>
        <p:blipFill>
          <a:blip r:embed="rId4" cstate="print"/>
          <a:srcRect/>
          <a:stretch>
            <a:fillRect/>
          </a:stretch>
        </p:blipFill>
        <p:spPr bwMode="auto">
          <a:xfrm>
            <a:off x="2775678" y="521011"/>
            <a:ext cx="6640643" cy="5312515"/>
          </a:xfrm>
          <a:prstGeom prst="rect">
            <a:avLst/>
          </a:prstGeom>
          <a:noFill/>
          <a:ln w="9525">
            <a:noFill/>
            <a:miter lim="800000"/>
            <a:headEnd/>
            <a:tailEnd/>
          </a:ln>
        </p:spPr>
      </p:pic>
    </p:spTree>
    <p:extLst>
      <p:ext uri="{BB962C8B-B14F-4D97-AF65-F5344CB8AC3E}">
        <p14:creationId xmlns:p14="http://schemas.microsoft.com/office/powerpoint/2010/main" val="3287563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55655" y="707012"/>
            <a:ext cx="10059452" cy="876300"/>
          </a:xfrm>
        </p:spPr>
        <p:txBody>
          <a:bodyPr/>
          <a:lstStyle/>
          <a:p>
            <a:r>
              <a:rPr lang="en-US" dirty="0"/>
              <a:t>What Does It Mean To Be a Culinary Professional?</a:t>
            </a:r>
          </a:p>
        </p:txBody>
      </p:sp>
      <p:sp>
        <p:nvSpPr>
          <p:cNvPr id="4" name="Rectangle 3">
            <a:extLst>
              <a:ext uri="{FF2B5EF4-FFF2-40B4-BE49-F238E27FC236}">
                <a16:creationId xmlns:a16="http://schemas.microsoft.com/office/drawing/2014/main" id="{1CFCED6D-5063-4C33-9DE6-E1E8850C5E97}"/>
              </a:ext>
            </a:extLst>
          </p:cNvPr>
          <p:cNvSpPr/>
          <p:nvPr/>
        </p:nvSpPr>
        <p:spPr>
          <a:xfrm>
            <a:off x="2402306" y="2044332"/>
            <a:ext cx="7387388" cy="4247317"/>
          </a:xfrm>
          <a:prstGeom prst="rect">
            <a:avLst/>
          </a:prstGeom>
          <a:ln w="38100"/>
        </p:spPr>
        <p:style>
          <a:lnRef idx="2">
            <a:schemeClr val="accent1"/>
          </a:lnRef>
          <a:fillRef idx="1">
            <a:schemeClr val="lt1"/>
          </a:fillRef>
          <a:effectRef idx="0">
            <a:schemeClr val="accent1"/>
          </a:effectRef>
          <a:fontRef idx="minor">
            <a:schemeClr val="dk1"/>
          </a:fontRef>
        </p:style>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Courteous, honest and responsible when dealing with co-workers and customers</a:t>
            </a:r>
          </a:p>
        </p:txBody>
      </p:sp>
    </p:spTree>
    <p:extLst>
      <p:ext uri="{BB962C8B-B14F-4D97-AF65-F5344CB8AC3E}">
        <p14:creationId xmlns:p14="http://schemas.microsoft.com/office/powerpoint/2010/main" val="129469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Open Sans"/>
                <a:ea typeface="Antiqua-Caps" pitchFamily="2" charset="0"/>
                <a:cs typeface="Antiqua-Caps" pitchFamily="2" charset="0"/>
              </a:rPr>
              <a:t>Recipe for</a:t>
            </a:r>
            <a:endParaRPr lang="en-US" dirty="0">
              <a:latin typeface="Open Sans"/>
            </a:endParaRP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Great Culinary Professional</a:t>
            </a:r>
          </a:p>
          <a:p>
            <a:pPr lvl="2"/>
            <a:r>
              <a:rPr lang="en-US" sz="2400" dirty="0"/>
              <a:t>1 cup of Knowledge </a:t>
            </a:r>
          </a:p>
          <a:p>
            <a:pPr lvl="2"/>
            <a:r>
              <a:rPr lang="en-US" sz="2400" dirty="0"/>
              <a:t>2 cups of Skill</a:t>
            </a:r>
          </a:p>
          <a:p>
            <a:pPr lvl="2"/>
            <a:r>
              <a:rPr lang="en-US" sz="2400" dirty="0"/>
              <a:t>3 tablespoons of Taste</a:t>
            </a:r>
          </a:p>
          <a:p>
            <a:pPr lvl="2"/>
            <a:r>
              <a:rPr lang="en-US" sz="2400" dirty="0"/>
              <a:t>4 ounces of Judgement </a:t>
            </a:r>
          </a:p>
          <a:p>
            <a:pPr lvl="2"/>
            <a:r>
              <a:rPr lang="en-US" sz="2400" dirty="0"/>
              <a:t>5 pounds of Dedication</a:t>
            </a:r>
          </a:p>
          <a:p>
            <a:pPr lvl="2"/>
            <a:r>
              <a:rPr lang="en-US" sz="2400" dirty="0"/>
              <a:t>Fill to the top with pride </a:t>
            </a:r>
          </a:p>
          <a:p>
            <a:pPr lvl="1"/>
            <a:endParaRPr lang="en-US" dirty="0"/>
          </a:p>
          <a:p>
            <a:endParaRPr lang="en-US" dirty="0"/>
          </a:p>
        </p:txBody>
      </p:sp>
    </p:spTree>
    <p:extLst>
      <p:ext uri="{BB962C8B-B14F-4D97-AF65-F5344CB8AC3E}">
        <p14:creationId xmlns:p14="http://schemas.microsoft.com/office/powerpoint/2010/main" val="2747873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Open Sans"/>
                <a:ea typeface="Antiqua-Caps" pitchFamily="2" charset="0"/>
                <a:cs typeface="Antiqua-Caps" pitchFamily="2" charset="0"/>
              </a:rPr>
              <a:t>Professional Culinarians</a:t>
            </a:r>
            <a:endParaRPr lang="en-US" dirty="0">
              <a:latin typeface="Open Sans"/>
            </a:endParaRP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Study the art of cooking</a:t>
            </a:r>
          </a:p>
          <a:p>
            <a:pPr lvl="1"/>
            <a:r>
              <a:rPr lang="en-US" dirty="0"/>
              <a:t>Must learn and apply the foundations of the profession:</a:t>
            </a:r>
          </a:p>
          <a:p>
            <a:pPr lvl="2"/>
            <a:r>
              <a:rPr lang="en-US" dirty="0"/>
              <a:t>handling ingredients and equipment</a:t>
            </a:r>
          </a:p>
          <a:p>
            <a:pPr lvl="2"/>
            <a:r>
              <a:rPr lang="en-US" dirty="0"/>
              <a:t>performing traditional culinary   </a:t>
            </a:r>
            <a:br>
              <a:rPr lang="en-US" dirty="0"/>
            </a:br>
            <a:r>
              <a:rPr lang="en-US" dirty="0"/>
              <a:t>techniques and recipes</a:t>
            </a:r>
          </a:p>
          <a:p>
            <a:pPr lvl="1"/>
            <a:endParaRPr lang="en-US" dirty="0"/>
          </a:p>
        </p:txBody>
      </p:sp>
    </p:spTree>
    <p:extLst>
      <p:ext uri="{BB962C8B-B14F-4D97-AF65-F5344CB8AC3E}">
        <p14:creationId xmlns:p14="http://schemas.microsoft.com/office/powerpoint/2010/main" val="1870741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Culinary Professional</a:t>
            </a:r>
          </a:p>
        </p:txBody>
      </p:sp>
      <p:sp>
        <p:nvSpPr>
          <p:cNvPr id="4" name="Rectangle 3">
            <a:extLst>
              <a:ext uri="{FF2B5EF4-FFF2-40B4-BE49-F238E27FC236}">
                <a16:creationId xmlns:a16="http://schemas.microsoft.com/office/drawing/2014/main" id="{9367F155-36E5-4B62-8CF0-99F6AFE8C9B6}"/>
              </a:ext>
            </a:extLst>
          </p:cNvPr>
          <p:cNvSpPr/>
          <p:nvPr/>
        </p:nvSpPr>
        <p:spPr>
          <a:xfrm>
            <a:off x="1719837" y="2328264"/>
            <a:ext cx="2834980" cy="923330"/>
          </a:xfrm>
          <a:prstGeom prst="rect">
            <a:avLst/>
          </a:prstGeom>
          <a:noFill/>
        </p:spPr>
        <p:txBody>
          <a:bodyPr>
            <a:spAutoFit/>
          </a:bodyPr>
          <a:lstStyle/>
          <a:p>
            <a:pPr algn="ctr">
              <a:defRPr/>
            </a:pP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Artist</a:t>
            </a:r>
          </a:p>
        </p:txBody>
      </p:sp>
      <p:sp>
        <p:nvSpPr>
          <p:cNvPr id="5" name="Rectangle 4">
            <a:extLst>
              <a:ext uri="{FF2B5EF4-FFF2-40B4-BE49-F238E27FC236}">
                <a16:creationId xmlns:a16="http://schemas.microsoft.com/office/drawing/2014/main" id="{7CC4631C-2380-48B6-8A12-0DF38537D048}"/>
              </a:ext>
            </a:extLst>
          </p:cNvPr>
          <p:cNvSpPr/>
          <p:nvPr/>
        </p:nvSpPr>
        <p:spPr>
          <a:xfrm>
            <a:off x="740664" y="4286556"/>
            <a:ext cx="5833648" cy="923330"/>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5400" b="1" dirty="0">
                <a:ln w="11430"/>
                <a:solidFill>
                  <a:schemeClr val="accent2">
                    <a:lumMod val="75000"/>
                  </a:schemeClr>
                </a:solidFill>
                <a:effectLst>
                  <a:outerShdw blurRad="80000" dist="40000" dir="5040000" algn="tl">
                    <a:srgbClr val="000000">
                      <a:alpha val="30000"/>
                    </a:srgbClr>
                  </a:outerShdw>
                </a:effectLst>
              </a:rPr>
              <a:t>Business Person</a:t>
            </a:r>
          </a:p>
        </p:txBody>
      </p:sp>
      <p:sp>
        <p:nvSpPr>
          <p:cNvPr id="6" name="Rectangle 5">
            <a:extLst>
              <a:ext uri="{FF2B5EF4-FFF2-40B4-BE49-F238E27FC236}">
                <a16:creationId xmlns:a16="http://schemas.microsoft.com/office/drawing/2014/main" id="{A5C8310A-917B-4313-B704-ABA83A88BEED}"/>
              </a:ext>
            </a:extLst>
          </p:cNvPr>
          <p:cNvSpPr/>
          <p:nvPr/>
        </p:nvSpPr>
        <p:spPr>
          <a:xfrm>
            <a:off x="5803053" y="4332628"/>
            <a:ext cx="6197530" cy="923330"/>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5400" b="1" dirty="0">
                <a:ln w="11430"/>
                <a:effectLst>
                  <a:outerShdw blurRad="80000" dist="40000" dir="5040000" algn="tl">
                    <a:srgbClr val="000000">
                      <a:alpha val="30000"/>
                    </a:srgbClr>
                  </a:outerShdw>
                </a:effectLst>
              </a:rPr>
              <a:t>Culinary Explorer</a:t>
            </a:r>
          </a:p>
        </p:txBody>
      </p:sp>
      <p:sp>
        <p:nvSpPr>
          <p:cNvPr id="7" name="Rectangle 6">
            <a:extLst>
              <a:ext uri="{FF2B5EF4-FFF2-40B4-BE49-F238E27FC236}">
                <a16:creationId xmlns:a16="http://schemas.microsoft.com/office/drawing/2014/main" id="{6482E21F-1717-48A0-9B38-718555DD6FA6}"/>
              </a:ext>
            </a:extLst>
          </p:cNvPr>
          <p:cNvSpPr/>
          <p:nvPr/>
        </p:nvSpPr>
        <p:spPr>
          <a:xfrm>
            <a:off x="7304265" y="2450709"/>
            <a:ext cx="3195106" cy="923330"/>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5400" b="1" dirty="0">
                <a:ln w="11430"/>
                <a:solidFill>
                  <a:srgbClr val="008000"/>
                </a:solidFill>
                <a:effectLst>
                  <a:outerShdw blurRad="80000" dist="40000" dir="5040000" algn="tl">
                    <a:srgbClr val="000000">
                      <a:alpha val="30000"/>
                    </a:srgbClr>
                  </a:outerShdw>
                </a:effectLst>
              </a:rPr>
              <a:t>Scientist</a:t>
            </a:r>
          </a:p>
        </p:txBody>
      </p:sp>
      <p:pic>
        <p:nvPicPr>
          <p:cNvPr id="8" name="Picture 4" descr="http://www.cksinfo.com/clipart/food/chefs/chefs-cap.png">
            <a:extLst>
              <a:ext uri="{FF2B5EF4-FFF2-40B4-BE49-F238E27FC236}">
                <a16:creationId xmlns:a16="http://schemas.microsoft.com/office/drawing/2014/main" id="{9A76D956-B75D-470B-92D5-DF670FDF00E6}"/>
              </a:ext>
            </a:extLst>
          </p:cNvPr>
          <p:cNvPicPr>
            <a:picLocks noChangeAspect="1" noChangeArrowheads="1"/>
          </p:cNvPicPr>
          <p:nvPr/>
        </p:nvPicPr>
        <p:blipFill>
          <a:blip r:embed="rId3" cstate="print"/>
          <a:srcRect/>
          <a:stretch>
            <a:fillRect/>
          </a:stretch>
        </p:blipFill>
        <p:spPr bwMode="auto">
          <a:xfrm>
            <a:off x="4877121" y="1647440"/>
            <a:ext cx="2362200" cy="2736850"/>
          </a:xfrm>
          <a:prstGeom prst="rect">
            <a:avLst/>
          </a:prstGeom>
          <a:noFill/>
          <a:ln w="9525">
            <a:noFill/>
            <a:miter lim="800000"/>
            <a:headEnd/>
            <a:tailEnd/>
          </a:ln>
        </p:spPr>
      </p:pic>
    </p:spTree>
    <p:extLst>
      <p:ext uri="{BB962C8B-B14F-4D97-AF65-F5344CB8AC3E}">
        <p14:creationId xmlns:p14="http://schemas.microsoft.com/office/powerpoint/2010/main" val="316902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Attributes of a Culinary Professional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Knowledge</a:t>
            </a:r>
          </a:p>
          <a:p>
            <a:pPr lvl="2"/>
            <a:r>
              <a:rPr lang="en-US" sz="2400" dirty="0"/>
              <a:t>Identify, purchase, utilize and prepare a wide variety of foods </a:t>
            </a:r>
          </a:p>
          <a:p>
            <a:pPr lvl="2"/>
            <a:r>
              <a:rPr lang="en-US" sz="2400" dirty="0"/>
              <a:t>Apply scientific and business principles</a:t>
            </a:r>
          </a:p>
          <a:p>
            <a:pPr lvl="2"/>
            <a:r>
              <a:rPr lang="en-US" sz="2400" dirty="0"/>
              <a:t>Be “lifelong” learners</a:t>
            </a:r>
          </a:p>
          <a:p>
            <a:pPr marL="0" lvl="1" indent="0">
              <a:buNone/>
            </a:pPr>
            <a:endParaRPr lang="en-US" dirty="0"/>
          </a:p>
          <a:p>
            <a:endParaRPr lang="en-US" dirty="0"/>
          </a:p>
        </p:txBody>
      </p:sp>
    </p:spTree>
    <p:extLst>
      <p:ext uri="{BB962C8B-B14F-4D97-AF65-F5344CB8AC3E}">
        <p14:creationId xmlns:p14="http://schemas.microsoft.com/office/powerpoint/2010/main" val="420890775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2006/metadata/properties"/>
    <ds:schemaRef ds:uri="56ea17bb-c96d-4826-b465-01eec0dd23dd"/>
    <ds:schemaRef ds:uri="http://schemas.microsoft.com/sharepoint/v3"/>
    <ds:schemaRef ds:uri="05d88611-e516-4d1a-b12e-39107e78b3d0"/>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52</TotalTime>
  <Words>1198</Words>
  <Application>Microsoft Office PowerPoint</Application>
  <PresentationFormat>Widescreen</PresentationFormat>
  <Paragraphs>183</Paragraphs>
  <Slides>18</Slides>
  <Notes>17</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.AppleSystemUIFont</vt:lpstr>
      <vt:lpstr>Antiqua-Caps</vt:lpstr>
      <vt:lpstr>Arial</vt:lpstr>
      <vt:lpstr>Calibri</vt:lpstr>
      <vt:lpstr>Open Sans</vt:lpstr>
      <vt:lpstr>Open Sans SemiBold</vt:lpstr>
      <vt:lpstr>Tahoma</vt:lpstr>
      <vt:lpstr>Wingdings</vt:lpstr>
      <vt:lpstr>2_Office Theme</vt:lpstr>
      <vt:lpstr>3_Office Theme</vt:lpstr>
      <vt:lpstr>Professionalism I </vt:lpstr>
      <vt:lpstr>PowerPoint Presentation</vt:lpstr>
      <vt:lpstr>Professionalism begins with a positive attitude! </vt:lpstr>
      <vt:lpstr>PowerPoint Presentation</vt:lpstr>
      <vt:lpstr>What Does It Mean To Be a Culinary Professional?</vt:lpstr>
      <vt:lpstr>Recipe for</vt:lpstr>
      <vt:lpstr>Professional Culinarians</vt:lpstr>
      <vt:lpstr>Culinary Professional</vt:lpstr>
      <vt:lpstr> Attributes of a Culinary Professional</vt:lpstr>
      <vt:lpstr> Attributes of a Culinary Professional</vt:lpstr>
      <vt:lpstr> Attributes of a Culinary Professional</vt:lpstr>
      <vt:lpstr>Taste</vt:lpstr>
      <vt:lpstr> Attributes of a Culinary Professional</vt:lpstr>
      <vt:lpstr> Attributes of a Culinary Professional</vt:lpstr>
      <vt:lpstr> Attributes of a Culinary Professional</vt:lpstr>
      <vt:lpstr>List the 8 attributes of a Culinary Professional</vt:lpstr>
      <vt:lpstr>Questions?</vt:lpstr>
      <vt:lpstr>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2017-12-01T15:04:47Z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