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6"/>
  </p:notesMasterIdLst>
  <p:handoutMasterIdLst>
    <p:handoutMasterId r:id="rId17"/>
  </p:handoutMasterIdLst>
  <p:sldIdLst>
    <p:sldId id="322" r:id="rId6"/>
    <p:sldId id="319" r:id="rId7"/>
    <p:sldId id="323" r:id="rId8"/>
    <p:sldId id="324" r:id="rId9"/>
    <p:sldId id="325" r:id="rId10"/>
    <p:sldId id="326" r:id="rId11"/>
    <p:sldId id="327" r:id="rId12"/>
    <p:sldId id="328" r:id="rId13"/>
    <p:sldId id="329" r:id="rId14"/>
    <p:sldId id="330"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69907" autoAdjust="0"/>
  </p:normalViewPr>
  <p:slideViewPr>
    <p:cSldViewPr snapToGrid="0">
      <p:cViewPr varScale="1">
        <p:scale>
          <a:sx n="47" d="100"/>
          <a:sy n="47" d="100"/>
        </p:scale>
        <p:origin x="1436" y="44"/>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01-Dec-17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01-Dec-17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ahoma" pitchFamily="34" charset="0"/>
              </a:rPr>
              <a:t>There is no mistaking a chef. </a:t>
            </a:r>
          </a:p>
          <a:p>
            <a:endParaRPr lang="en-US" dirty="0">
              <a:latin typeface="Tahoma" pitchFamily="34" charset="0"/>
            </a:endParaRPr>
          </a:p>
          <a:p>
            <a:r>
              <a:rPr lang="en-US" dirty="0">
                <a:latin typeface="Tahoma" pitchFamily="34" charset="0"/>
              </a:rPr>
              <a:t>The chef's uniform includes:</a:t>
            </a:r>
          </a:p>
          <a:p>
            <a:pPr marL="171450" indent="-171450">
              <a:buFont typeface="Arial" panose="020B0604020202020204" pitchFamily="34" charset="0"/>
              <a:buChar char="•"/>
            </a:pPr>
            <a:r>
              <a:rPr lang="en-US" b="0" dirty="0">
                <a:latin typeface="Tahoma" pitchFamily="34" charset="0"/>
              </a:rPr>
              <a:t>a</a:t>
            </a:r>
            <a:r>
              <a:rPr lang="en-US" b="1" dirty="0">
                <a:latin typeface="Tahoma" pitchFamily="34" charset="0"/>
              </a:rPr>
              <a:t> double-breasted white jacket</a:t>
            </a:r>
            <a:endParaRPr lang="en-US" b="0" dirty="0">
              <a:latin typeface="Tahoma" pitchFamily="34" charset="0"/>
            </a:endParaRPr>
          </a:p>
          <a:p>
            <a:pPr marL="171450" indent="-171450">
              <a:buFont typeface="Arial" panose="020B0604020202020204" pitchFamily="34" charset="0"/>
              <a:buChar char="•"/>
            </a:pPr>
            <a:r>
              <a:rPr lang="en-US" dirty="0">
                <a:latin typeface="Tahoma" pitchFamily="34" charset="0"/>
              </a:rPr>
              <a:t>a </a:t>
            </a:r>
            <a:r>
              <a:rPr lang="en-US" b="1" dirty="0">
                <a:latin typeface="Tahoma" pitchFamily="34" charset="0"/>
              </a:rPr>
              <a:t>tall white hat</a:t>
            </a:r>
            <a:r>
              <a:rPr lang="en-US" dirty="0">
                <a:latin typeface="Tahoma" pitchFamily="34" charset="0"/>
              </a:rPr>
              <a:t> </a:t>
            </a:r>
          </a:p>
          <a:p>
            <a:pPr marL="171450" indent="-171450">
              <a:buFont typeface="Arial" panose="020B0604020202020204" pitchFamily="34" charset="0"/>
              <a:buChar char="•"/>
            </a:pPr>
            <a:endParaRPr lang="en-US" dirty="0">
              <a:latin typeface="Tahoma" pitchFamily="34" charset="0"/>
            </a:endParaRPr>
          </a:p>
          <a:p>
            <a:pPr marL="0" indent="0">
              <a:buFont typeface="Arial" panose="020B0604020202020204" pitchFamily="34" charset="0"/>
              <a:buNone/>
            </a:pPr>
            <a:r>
              <a:rPr lang="en-US" dirty="0">
                <a:latin typeface="Tahoma" pitchFamily="34" charset="0"/>
              </a:rPr>
              <a:t>Most people take this uniform for granted, but there are good reasons for each piece of clothing. </a:t>
            </a:r>
          </a:p>
          <a:p>
            <a:endParaRPr lang="en-US" dirty="0">
              <a:latin typeface="Tahoma" pitchFamily="34" charset="0"/>
            </a:endParaRPr>
          </a:p>
          <a:p>
            <a:r>
              <a:rPr lang="en-US" dirty="0">
                <a:latin typeface="Tahoma" pitchFamily="34" charset="0"/>
              </a:rPr>
              <a:t>Click on hyperlink to view video:</a:t>
            </a:r>
          </a:p>
          <a:p>
            <a:r>
              <a:rPr lang="en-US" b="1" dirty="0"/>
              <a:t>A Professional Chef Uniform</a:t>
            </a:r>
          </a:p>
          <a:p>
            <a:r>
              <a:rPr lang="en-US" dirty="0"/>
              <a:t>As a professional chef your uniform is your first line of defense for safety protection. Let's review what a safely dressed chef looks like.</a:t>
            </a:r>
          </a:p>
          <a:p>
            <a:r>
              <a:rPr lang="en-US" dirty="0">
                <a:latin typeface="Tahoma" pitchFamily="34" charset="0"/>
              </a:rPr>
              <a:t>http://youtu.be/4uPYHDwVwzU</a:t>
            </a:r>
          </a:p>
          <a:p>
            <a:endParaRPr lang="en-US" dirty="0">
              <a:latin typeface="Arial" charset="0"/>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dirty="0">
              <a:latin typeface="Arial" charset="0"/>
            </a:endParaRPr>
          </a:p>
          <a:p>
            <a:pPr>
              <a:spcBef>
                <a:spcPct val="0"/>
              </a:spcBef>
            </a:pPr>
            <a:r>
              <a:rPr lang="en-US" sz="1400" b="0" dirty="0">
                <a:solidFill>
                  <a:srgbClr val="339933"/>
                </a:solidFill>
                <a:latin typeface="Arial" charset="0"/>
              </a:rPr>
              <a:t>During the middle 1800's, Chef Marie-Antoine </a:t>
            </a:r>
            <a:r>
              <a:rPr lang="en-US" sz="1400" b="0" dirty="0" err="1">
                <a:solidFill>
                  <a:srgbClr val="339933"/>
                </a:solidFill>
                <a:latin typeface="Arial" charset="0"/>
              </a:rPr>
              <a:t>Carême</a:t>
            </a:r>
            <a:r>
              <a:rPr lang="en-US" sz="1400" b="0" dirty="0">
                <a:solidFill>
                  <a:srgbClr val="339933"/>
                </a:solidFill>
                <a:latin typeface="Arial" charset="0"/>
              </a:rPr>
              <a:t> redesigned the uniforms that chefs wore</a:t>
            </a:r>
            <a:r>
              <a:rPr lang="en-US" sz="1400" b="0" dirty="0">
                <a:latin typeface="Arial" charset="0"/>
              </a:rPr>
              <a:t>. </a:t>
            </a:r>
          </a:p>
          <a:p>
            <a:pPr>
              <a:spcBef>
                <a:spcPct val="0"/>
              </a:spcBef>
            </a:pPr>
            <a:endParaRPr lang="en-US" sz="1400" b="0" dirty="0">
              <a:latin typeface="Arial" charset="0"/>
            </a:endParaRPr>
          </a:p>
          <a:p>
            <a:pPr>
              <a:spcBef>
                <a:spcPct val="0"/>
              </a:spcBef>
            </a:pPr>
            <a:r>
              <a:rPr lang="en-US" dirty="0" err="1">
                <a:latin typeface="Arial" charset="0"/>
              </a:rPr>
              <a:t>Carême</a:t>
            </a:r>
            <a:r>
              <a:rPr lang="en-US" dirty="0">
                <a:latin typeface="Arial" charset="0"/>
              </a:rPr>
              <a:t> thought the color white would be best, since it showed cleanliness in the kitchen. </a:t>
            </a:r>
          </a:p>
          <a:p>
            <a:pPr>
              <a:spcBef>
                <a:spcPct val="0"/>
              </a:spcBef>
            </a:pPr>
            <a:endParaRPr lang="en-US" dirty="0">
              <a:latin typeface="Arial" charset="0"/>
            </a:endParaRPr>
          </a:p>
          <a:p>
            <a:pPr>
              <a:spcBef>
                <a:spcPct val="0"/>
              </a:spcBef>
            </a:pPr>
            <a:r>
              <a:rPr lang="en-US" dirty="0">
                <a:latin typeface="Arial" charset="0"/>
              </a:rPr>
              <a:t>Also, Chef </a:t>
            </a:r>
            <a:r>
              <a:rPr lang="en-US" dirty="0" err="1">
                <a:latin typeface="Arial" charset="0"/>
              </a:rPr>
              <a:t>Carême</a:t>
            </a:r>
            <a:r>
              <a:rPr lang="en-US" dirty="0">
                <a:latin typeface="Arial" charset="0"/>
              </a:rPr>
              <a:t> thought of the idea of having different size toques</a:t>
            </a:r>
            <a:r>
              <a:rPr lang="en-US" baseline="0" dirty="0">
                <a:latin typeface="Arial" charset="0"/>
              </a:rPr>
              <a:t> - </a:t>
            </a:r>
            <a:r>
              <a:rPr lang="en-US" dirty="0">
                <a:latin typeface="Arial" charset="0"/>
              </a:rPr>
              <a:t>chefs wore the tall hats and the younger cooks wore shorter hats, more like a cap. </a:t>
            </a:r>
          </a:p>
          <a:p>
            <a:pPr>
              <a:spcBef>
                <a:spcPct val="0"/>
              </a:spcBef>
            </a:pPr>
            <a:br>
              <a:rPr lang="en-US" dirty="0">
                <a:latin typeface="Arial" charset="0"/>
              </a:rPr>
            </a:br>
            <a:r>
              <a:rPr lang="en-US" b="0" dirty="0">
                <a:latin typeface="Arial" charset="0"/>
              </a:rPr>
              <a:t>The taller the toque, the more prestigious the chef.</a:t>
            </a:r>
            <a:r>
              <a:rPr lang="en-US" sz="1400" b="0" dirty="0">
                <a:latin typeface="Arial" charset="0"/>
              </a:rPr>
              <a:t> </a:t>
            </a:r>
            <a:br>
              <a:rPr lang="en-US" sz="1400" b="1" dirty="0">
                <a:latin typeface="Arial" charset="0"/>
              </a:rPr>
            </a:br>
            <a:r>
              <a:rPr lang="en-US" sz="1400" i="1" dirty="0" err="1">
                <a:solidFill>
                  <a:srgbClr val="339933"/>
                </a:solidFill>
                <a:latin typeface="Arial" charset="0"/>
              </a:rPr>
              <a:t>Carême</a:t>
            </a:r>
            <a:r>
              <a:rPr lang="en-US" sz="1400" i="1" dirty="0">
                <a:solidFill>
                  <a:srgbClr val="339933"/>
                </a:solidFill>
                <a:latin typeface="Arial" charset="0"/>
              </a:rPr>
              <a:t> himself wore one that was 18 inches tall!</a:t>
            </a:r>
          </a:p>
          <a:p>
            <a:endParaRPr lang="en-US" dirty="0">
              <a:latin typeface="Arial" charset="0"/>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653437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ct val="0"/>
              </a:spcBef>
            </a:pPr>
            <a:r>
              <a:rPr lang="en-US" dirty="0">
                <a:latin typeface="Arial" charset="0"/>
              </a:rPr>
              <a:t> </a:t>
            </a:r>
            <a:r>
              <a:rPr lang="en-US" dirty="0">
                <a:solidFill>
                  <a:srgbClr val="339933"/>
                </a:solidFill>
                <a:latin typeface="Arial" charset="0"/>
              </a:rPr>
              <a:t>The typical chef's jacket is made of</a:t>
            </a:r>
            <a:r>
              <a:rPr lang="en-US" b="1" dirty="0">
                <a:solidFill>
                  <a:srgbClr val="339933"/>
                </a:solidFill>
                <a:latin typeface="Arial" charset="0"/>
              </a:rPr>
              <a:t> </a:t>
            </a:r>
            <a:r>
              <a:rPr lang="en-US" b="1" u="sng" dirty="0">
                <a:solidFill>
                  <a:srgbClr val="339933"/>
                </a:solidFill>
                <a:latin typeface="Arial" charset="0"/>
              </a:rPr>
              <a:t>heavy white cotton</a:t>
            </a:r>
            <a:r>
              <a:rPr lang="en-US" b="1" dirty="0">
                <a:solidFill>
                  <a:srgbClr val="339933"/>
                </a:solidFill>
                <a:latin typeface="Arial" charset="0"/>
              </a:rPr>
              <a:t>.</a:t>
            </a:r>
            <a:r>
              <a:rPr lang="en-US" sz="1400" dirty="0">
                <a:latin typeface="Arial" charset="0"/>
              </a:rPr>
              <a:t> </a:t>
            </a:r>
          </a:p>
          <a:p>
            <a:pPr>
              <a:lnSpc>
                <a:spcPct val="90000"/>
              </a:lnSpc>
              <a:spcBef>
                <a:spcPct val="0"/>
              </a:spcBef>
            </a:pPr>
            <a:endParaRPr lang="en-US" dirty="0">
              <a:latin typeface="Arial" charset="0"/>
            </a:endParaRPr>
          </a:p>
          <a:p>
            <a:pPr marL="171450" indent="-171450">
              <a:lnSpc>
                <a:spcPct val="90000"/>
              </a:lnSpc>
              <a:spcBef>
                <a:spcPct val="0"/>
              </a:spcBef>
              <a:buClr>
                <a:srgbClr val="339933"/>
              </a:buClr>
              <a:buSzPct val="130000"/>
              <a:buFont typeface="Arial" panose="020B0604020202020204" pitchFamily="34" charset="0"/>
              <a:buChar char="•"/>
            </a:pPr>
            <a:r>
              <a:rPr lang="en-US" dirty="0">
                <a:latin typeface="Arial" charset="0"/>
              </a:rPr>
              <a:t>This fabric is important because it acts as </a:t>
            </a:r>
            <a:r>
              <a:rPr lang="en-US" i="1" dirty="0">
                <a:latin typeface="Arial" charset="0"/>
              </a:rPr>
              <a:t>insulation against the intense heat from stoves and ovens.</a:t>
            </a:r>
            <a:r>
              <a:rPr lang="en-US" dirty="0">
                <a:latin typeface="Arial" charset="0"/>
              </a:rPr>
              <a:t> </a:t>
            </a:r>
            <a:br>
              <a:rPr lang="en-US" dirty="0">
                <a:latin typeface="Arial" charset="0"/>
              </a:rPr>
            </a:br>
            <a:endParaRPr lang="en-US" sz="800" dirty="0">
              <a:latin typeface="Arial" charset="0"/>
            </a:endParaRPr>
          </a:p>
          <a:p>
            <a:pPr marL="171450" indent="-171450">
              <a:lnSpc>
                <a:spcPct val="90000"/>
              </a:lnSpc>
              <a:spcBef>
                <a:spcPct val="0"/>
              </a:spcBef>
              <a:buClr>
                <a:srgbClr val="339933"/>
              </a:buClr>
              <a:buSzPct val="130000"/>
              <a:buFont typeface="Arial" panose="020B0604020202020204" pitchFamily="34" charset="0"/>
              <a:buChar char="•"/>
            </a:pPr>
            <a:r>
              <a:rPr lang="en-US" dirty="0">
                <a:latin typeface="Arial" charset="0"/>
              </a:rPr>
              <a:t>Also, the cloth is thick enough to </a:t>
            </a:r>
            <a:r>
              <a:rPr lang="en-US" i="1" dirty="0">
                <a:latin typeface="Arial" charset="0"/>
              </a:rPr>
              <a:t>prevent the chef from being hurt by hot liquids or spattering hot oil.</a:t>
            </a:r>
            <a:r>
              <a:rPr lang="en-US" dirty="0">
                <a:latin typeface="Arial" charset="0"/>
              </a:rPr>
              <a:t> </a:t>
            </a:r>
            <a:br>
              <a:rPr lang="en-US" dirty="0">
                <a:latin typeface="Arial" charset="0"/>
              </a:rPr>
            </a:br>
            <a:endParaRPr lang="en-US" sz="800" dirty="0">
              <a:latin typeface="Arial" charset="0"/>
            </a:endParaRPr>
          </a:p>
          <a:p>
            <a:pPr marL="171450" indent="-171450">
              <a:lnSpc>
                <a:spcPct val="90000"/>
              </a:lnSpc>
              <a:spcBef>
                <a:spcPct val="0"/>
              </a:spcBef>
              <a:buClr>
                <a:srgbClr val="339933"/>
              </a:buClr>
              <a:buSzPct val="130000"/>
              <a:buFont typeface="Arial" panose="020B0604020202020204" pitchFamily="34" charset="0"/>
              <a:buChar char="•"/>
            </a:pPr>
            <a:r>
              <a:rPr lang="en-US" dirty="0">
                <a:latin typeface="Arial" charset="0"/>
              </a:rPr>
              <a:t>The jacket has </a:t>
            </a:r>
            <a:r>
              <a:rPr lang="en-US" i="1" dirty="0">
                <a:latin typeface="Arial" charset="0"/>
              </a:rPr>
              <a:t>knotted cloth buttons that withstand frequent washing</a:t>
            </a:r>
            <a:r>
              <a:rPr lang="en-US" dirty="0">
                <a:latin typeface="Arial" charset="0"/>
              </a:rPr>
              <a:t> better than plastic or wooden buttons. </a:t>
            </a:r>
            <a:br>
              <a:rPr lang="en-US" dirty="0">
                <a:latin typeface="Arial" charset="0"/>
              </a:rPr>
            </a:br>
            <a:endParaRPr lang="en-US" sz="800" dirty="0">
              <a:latin typeface="Arial" charset="0"/>
            </a:endParaRPr>
          </a:p>
          <a:p>
            <a:pPr marL="171450" indent="-171450">
              <a:lnSpc>
                <a:spcPct val="90000"/>
              </a:lnSpc>
              <a:spcBef>
                <a:spcPct val="0"/>
              </a:spcBef>
              <a:buClr>
                <a:srgbClr val="339933"/>
              </a:buClr>
              <a:buSzPct val="130000"/>
              <a:buFont typeface="Arial" panose="020B0604020202020204" pitchFamily="34" charset="0"/>
              <a:buChar char="•"/>
            </a:pPr>
            <a:r>
              <a:rPr lang="en-US" dirty="0">
                <a:latin typeface="Arial" charset="0"/>
              </a:rPr>
              <a:t>Why do you think that most chef jackets are double breasted?</a:t>
            </a:r>
            <a:r>
              <a:rPr lang="en-US" baseline="0" dirty="0">
                <a:latin typeface="Arial" charset="0"/>
              </a:rPr>
              <a:t> </a:t>
            </a:r>
          </a:p>
          <a:p>
            <a:pPr marL="171450" indent="-171450">
              <a:lnSpc>
                <a:spcPct val="90000"/>
              </a:lnSpc>
              <a:spcBef>
                <a:spcPct val="0"/>
              </a:spcBef>
              <a:buClr>
                <a:srgbClr val="339933"/>
              </a:buClr>
              <a:buSzPct val="130000"/>
              <a:buFont typeface="Arial" panose="020B0604020202020204" pitchFamily="34" charset="0"/>
              <a:buChar char="•"/>
            </a:pPr>
            <a:endParaRPr lang="en-US" baseline="0" dirty="0">
              <a:latin typeface="Arial" charset="0"/>
            </a:endParaRPr>
          </a:p>
          <a:p>
            <a:pPr marL="171450" indent="-171450">
              <a:lnSpc>
                <a:spcPct val="90000"/>
              </a:lnSpc>
              <a:spcBef>
                <a:spcPct val="0"/>
              </a:spcBef>
              <a:buClr>
                <a:srgbClr val="339933"/>
              </a:buClr>
              <a:buSzPct val="130000"/>
              <a:buFont typeface="Arial" panose="020B0604020202020204" pitchFamily="34" charset="0"/>
              <a:buChar char="•"/>
            </a:pPr>
            <a:r>
              <a:rPr lang="en-US" dirty="0">
                <a:latin typeface="Arial" charset="0"/>
              </a:rPr>
              <a:t>Since there are two rows of buttons, </a:t>
            </a:r>
            <a:r>
              <a:rPr lang="en-US" i="1" dirty="0">
                <a:latin typeface="Arial" charset="0"/>
              </a:rPr>
              <a:t>the chef can re-button the double-breasted jacket to hide the stained part!</a:t>
            </a:r>
          </a:p>
          <a:p>
            <a:endParaRPr lang="en-US" dirty="0">
              <a:latin typeface="Arial" charset="0"/>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909163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ct val="0"/>
              </a:spcBef>
              <a:buClr>
                <a:srgbClr val="339933"/>
              </a:buClr>
              <a:buFont typeface="Wingdings" pitchFamily="2" charset="2"/>
              <a:buNone/>
            </a:pPr>
            <a:r>
              <a:rPr lang="en-US" dirty="0">
                <a:latin typeface="Arial" charset="0"/>
              </a:rPr>
              <a:t>Either </a:t>
            </a:r>
            <a:r>
              <a:rPr lang="en-US" b="1" dirty="0">
                <a:latin typeface="Arial" charset="0"/>
              </a:rPr>
              <a:t>black pants</a:t>
            </a:r>
            <a:r>
              <a:rPr lang="en-US" dirty="0">
                <a:latin typeface="Arial" charset="0"/>
              </a:rPr>
              <a:t> (common for executive chefs) or </a:t>
            </a:r>
            <a:r>
              <a:rPr lang="en-US" b="1" dirty="0">
                <a:latin typeface="Arial" charset="0"/>
              </a:rPr>
              <a:t>"hounds tooth" black and white checked pants.</a:t>
            </a:r>
            <a:r>
              <a:rPr lang="en-US" dirty="0">
                <a:latin typeface="Arial" charset="0"/>
              </a:rPr>
              <a:t> </a:t>
            </a:r>
          </a:p>
          <a:p>
            <a:pPr>
              <a:lnSpc>
                <a:spcPct val="90000"/>
              </a:lnSpc>
              <a:spcBef>
                <a:spcPct val="0"/>
              </a:spcBef>
              <a:buClr>
                <a:srgbClr val="339933"/>
              </a:buClr>
              <a:buFont typeface="Wingdings" pitchFamily="2" charset="2"/>
              <a:buNone/>
            </a:pPr>
            <a:endParaRPr lang="en-US" dirty="0">
              <a:latin typeface="Arial" charset="0"/>
            </a:endParaRPr>
          </a:p>
          <a:p>
            <a:pPr>
              <a:lnSpc>
                <a:spcPct val="90000"/>
              </a:lnSpc>
              <a:spcBef>
                <a:spcPct val="0"/>
              </a:spcBef>
              <a:buClr>
                <a:srgbClr val="339933"/>
              </a:buClr>
              <a:buFont typeface="Wingdings" pitchFamily="2" charset="2"/>
              <a:buNone/>
            </a:pPr>
            <a:r>
              <a:rPr lang="en-US" dirty="0">
                <a:latin typeface="Arial" charset="0"/>
              </a:rPr>
              <a:t>The checkered pants hide lots of stains. </a:t>
            </a:r>
            <a:br>
              <a:rPr lang="en-US" dirty="0">
                <a:latin typeface="Arial" charset="0"/>
              </a:rPr>
            </a:br>
            <a:endParaRPr lang="en-US" sz="800" dirty="0">
              <a:latin typeface="Arial" charset="0"/>
            </a:endParaRPr>
          </a:p>
          <a:p>
            <a:pPr>
              <a:lnSpc>
                <a:spcPct val="90000"/>
              </a:lnSpc>
              <a:spcBef>
                <a:spcPct val="0"/>
              </a:spcBef>
              <a:buClr>
                <a:srgbClr val="339933"/>
              </a:buClr>
              <a:buFont typeface="Wingdings" pitchFamily="2" charset="2"/>
              <a:buNone/>
            </a:pPr>
            <a:r>
              <a:rPr lang="en-US" b="1" dirty="0">
                <a:latin typeface="Arial" charset="0"/>
              </a:rPr>
              <a:t>White neckerchiefs, knotted in the front.</a:t>
            </a:r>
            <a:r>
              <a:rPr lang="en-US" dirty="0">
                <a:latin typeface="Arial" charset="0"/>
              </a:rPr>
              <a:t> These were originally designed to absorb perspiration, since in the days before air conditioning, kitchens were unbelievable hot! </a:t>
            </a:r>
          </a:p>
          <a:p>
            <a:pPr>
              <a:lnSpc>
                <a:spcPct val="90000"/>
              </a:lnSpc>
              <a:spcBef>
                <a:spcPct val="0"/>
              </a:spcBef>
              <a:buClr>
                <a:srgbClr val="339933"/>
              </a:buClr>
              <a:buFont typeface="Wingdings" pitchFamily="2" charset="2"/>
              <a:buChar char="v"/>
            </a:pPr>
            <a:endParaRPr lang="en-US" sz="800" dirty="0">
              <a:latin typeface="Arial" charset="0"/>
            </a:endParaRPr>
          </a:p>
          <a:p>
            <a:pPr>
              <a:lnSpc>
                <a:spcPct val="90000"/>
              </a:lnSpc>
              <a:spcBef>
                <a:spcPct val="0"/>
              </a:spcBef>
              <a:buClr>
                <a:srgbClr val="339933"/>
              </a:buClr>
              <a:buFont typeface="Wingdings" pitchFamily="2" charset="2"/>
              <a:buNone/>
            </a:pPr>
            <a:r>
              <a:rPr lang="en-US" dirty="0">
                <a:latin typeface="Arial" charset="0"/>
              </a:rPr>
              <a:t>Nowadays, chefs wear the neckerchiefs to keep the tradition and finish the look of their uniforms.</a:t>
            </a:r>
          </a:p>
          <a:p>
            <a:pPr>
              <a:lnSpc>
                <a:spcPct val="90000"/>
              </a:lnSpc>
              <a:spcBef>
                <a:spcPct val="0"/>
              </a:spcBef>
              <a:buClr>
                <a:srgbClr val="339933"/>
              </a:buClr>
              <a:buFont typeface="Wingdings" pitchFamily="2" charset="2"/>
              <a:buNone/>
            </a:pPr>
            <a:endParaRPr lang="en-US" dirty="0">
              <a:latin typeface="Arial" charset="0"/>
            </a:endParaRPr>
          </a:p>
          <a:p>
            <a:pPr>
              <a:lnSpc>
                <a:spcPct val="90000"/>
              </a:lnSpc>
              <a:spcBef>
                <a:spcPct val="0"/>
              </a:spcBef>
            </a:pPr>
            <a:r>
              <a:rPr lang="en-US" dirty="0">
                <a:latin typeface="Tahoma" pitchFamily="34" charset="0"/>
              </a:rPr>
              <a:t>The most interesting part of the uniform is the</a:t>
            </a:r>
            <a:r>
              <a:rPr lang="en-US" dirty="0">
                <a:solidFill>
                  <a:srgbClr val="339933"/>
                </a:solidFill>
                <a:latin typeface="Tahoma" pitchFamily="34" charset="0"/>
              </a:rPr>
              <a:t> </a:t>
            </a:r>
            <a:r>
              <a:rPr lang="en-US" b="1" dirty="0">
                <a:solidFill>
                  <a:srgbClr val="339933"/>
                </a:solidFill>
                <a:latin typeface="Tahoma" pitchFamily="34" charset="0"/>
              </a:rPr>
              <a:t>tall white hat, called a "toque."</a:t>
            </a:r>
            <a:r>
              <a:rPr lang="en-US" sz="1400" dirty="0">
                <a:latin typeface="Tahoma" pitchFamily="34" charset="0"/>
              </a:rPr>
              <a:t> </a:t>
            </a:r>
          </a:p>
          <a:p>
            <a:pPr>
              <a:lnSpc>
                <a:spcPct val="90000"/>
              </a:lnSpc>
              <a:spcBef>
                <a:spcPct val="0"/>
              </a:spcBef>
            </a:pPr>
            <a:r>
              <a:rPr lang="en-US" dirty="0">
                <a:latin typeface="Tahoma" pitchFamily="34" charset="0"/>
              </a:rPr>
              <a:t>    </a:t>
            </a:r>
          </a:p>
          <a:p>
            <a:pPr>
              <a:lnSpc>
                <a:spcPct val="90000"/>
              </a:lnSpc>
              <a:spcBef>
                <a:spcPct val="0"/>
              </a:spcBef>
              <a:buClr>
                <a:srgbClr val="339933"/>
              </a:buClr>
              <a:buFont typeface="Wingdings" pitchFamily="2" charset="2"/>
              <a:buChar char="Ø"/>
            </a:pPr>
            <a:r>
              <a:rPr lang="en-US" dirty="0">
                <a:latin typeface="Tahoma" pitchFamily="34" charset="0"/>
              </a:rPr>
              <a:t>  Did you know…? </a:t>
            </a:r>
          </a:p>
          <a:p>
            <a:pPr>
              <a:lnSpc>
                <a:spcPct val="90000"/>
              </a:lnSpc>
              <a:spcBef>
                <a:spcPct val="0"/>
              </a:spcBef>
              <a:buClr>
                <a:srgbClr val="339933"/>
              </a:buClr>
              <a:buFont typeface="Wingdings" pitchFamily="2" charset="2"/>
              <a:buNone/>
            </a:pPr>
            <a:endParaRPr lang="en-US" dirty="0">
              <a:latin typeface="Tahoma" pitchFamily="34" charset="0"/>
            </a:endParaRPr>
          </a:p>
          <a:p>
            <a:pPr>
              <a:lnSpc>
                <a:spcPct val="90000"/>
              </a:lnSpc>
              <a:spcBef>
                <a:spcPct val="0"/>
              </a:spcBef>
              <a:buClr>
                <a:srgbClr val="339933"/>
              </a:buClr>
              <a:buFont typeface="Wingdings" pitchFamily="2" charset="2"/>
              <a:buNone/>
            </a:pPr>
            <a:r>
              <a:rPr lang="en-US" dirty="0">
                <a:latin typeface="Tahoma" pitchFamily="34" charset="0"/>
              </a:rPr>
              <a:t>The 101 pleats on a traditional hat represent the number of way the wearer of the toque should be able to use eggs in a preparation.  </a:t>
            </a:r>
            <a:endParaRPr lang="en-US" dirty="0">
              <a:latin typeface="Arial" charset="0"/>
            </a:endParaRPr>
          </a:p>
          <a:p>
            <a:pPr>
              <a:lnSpc>
                <a:spcPct val="90000"/>
              </a:lnSpc>
              <a:spcBef>
                <a:spcPct val="0"/>
              </a:spcBef>
              <a:buClr>
                <a:srgbClr val="339933"/>
              </a:buClr>
              <a:buFont typeface="Wingdings" pitchFamily="2" charset="2"/>
              <a:buNone/>
            </a:pPr>
            <a:endParaRPr lang="en-US" dirty="0">
              <a:latin typeface="Arial" charset="0"/>
            </a:endParaRPr>
          </a:p>
          <a:p>
            <a:endParaRPr lang="en-US" dirty="0">
              <a:latin typeface="Arial" charset="0"/>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2963108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Professionalism means many things as you have learned. </a:t>
            </a:r>
          </a:p>
          <a:p>
            <a:endParaRPr lang="en-US" dirty="0">
              <a:latin typeface="Arial" charset="0"/>
            </a:endParaRPr>
          </a:p>
          <a:p>
            <a:r>
              <a:rPr lang="en-US" dirty="0">
                <a:latin typeface="Arial" charset="0"/>
              </a:rPr>
              <a:t>Creatively demonstrate what professionalism means to you.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3747259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buFont typeface="Arial" pitchFamily="34" charset="0"/>
              <a:buNone/>
              <a:defRPr/>
            </a:pPr>
            <a:r>
              <a:rPr lang="en-US" sz="2400" dirty="0">
                <a:solidFill>
                  <a:srgbClr val="828844"/>
                </a:solidFill>
                <a:cs typeface="Arial" pitchFamily="34" charset="0"/>
              </a:rPr>
              <a:t>Qualities a professional must have include:</a:t>
            </a:r>
          </a:p>
          <a:p>
            <a:pPr marL="173736" indent="-173736">
              <a:spcBef>
                <a:spcPts val="1000"/>
              </a:spcBef>
              <a:buFont typeface="Arial" pitchFamily="34" charset="0"/>
              <a:buChar char="•"/>
              <a:defRPr/>
            </a:pPr>
            <a:r>
              <a:rPr lang="en-US" sz="2000" dirty="0">
                <a:cs typeface="Arial" pitchFamily="34" charset="0"/>
              </a:rPr>
              <a:t>a positive attitude on the job</a:t>
            </a:r>
          </a:p>
          <a:p>
            <a:pPr marL="173736" indent="-173736">
              <a:spcBef>
                <a:spcPts val="1000"/>
              </a:spcBef>
              <a:buFont typeface="Arial" pitchFamily="34" charset="0"/>
              <a:buChar char="•"/>
              <a:defRPr/>
            </a:pPr>
            <a:r>
              <a:rPr lang="en-US" sz="2000" dirty="0">
                <a:cs typeface="Arial" pitchFamily="34" charset="0"/>
              </a:rPr>
              <a:t>staying power: requires physical and mental stamina</a:t>
            </a:r>
          </a:p>
          <a:p>
            <a:pPr marL="173736" indent="-173736">
              <a:spcBef>
                <a:spcPts val="1000"/>
              </a:spcBef>
              <a:buFont typeface="Arial" pitchFamily="34" charset="0"/>
              <a:buChar char="•"/>
              <a:defRPr/>
            </a:pPr>
            <a:r>
              <a:rPr lang="en-US" sz="2000" dirty="0">
                <a:cs typeface="Arial" pitchFamily="34" charset="0"/>
              </a:rPr>
              <a:t>ability to work with people</a:t>
            </a:r>
          </a:p>
          <a:p>
            <a:pPr marL="173736" indent="-173736">
              <a:spcBef>
                <a:spcPts val="1000"/>
              </a:spcBef>
              <a:buFont typeface="Arial" pitchFamily="34" charset="0"/>
              <a:buChar char="•"/>
              <a:defRPr/>
            </a:pPr>
            <a:r>
              <a:rPr lang="en-US" sz="2000" dirty="0">
                <a:cs typeface="Arial" pitchFamily="34" charset="0"/>
              </a:rPr>
              <a:t>eagerness to learn</a:t>
            </a:r>
          </a:p>
          <a:p>
            <a:pPr marL="173736" indent="-173736">
              <a:spcBef>
                <a:spcPts val="1000"/>
              </a:spcBef>
              <a:buFont typeface="Arial" pitchFamily="34" charset="0"/>
              <a:buChar char="•"/>
              <a:defRPr/>
            </a:pPr>
            <a:r>
              <a:rPr lang="en-US" sz="2000" dirty="0">
                <a:cs typeface="Arial" pitchFamily="34" charset="0"/>
              </a:rPr>
              <a:t>a full range of skills</a:t>
            </a:r>
          </a:p>
          <a:p>
            <a:pPr marL="173736" indent="-173736">
              <a:spcBef>
                <a:spcPts val="1000"/>
              </a:spcBef>
              <a:buFont typeface="Arial" pitchFamily="34" charset="0"/>
              <a:buChar char="•"/>
              <a:defRPr/>
            </a:pPr>
            <a:r>
              <a:rPr lang="en-US" sz="2000" dirty="0">
                <a:cs typeface="Arial" pitchFamily="34" charset="0"/>
              </a:rPr>
              <a:t>experience</a:t>
            </a:r>
          </a:p>
          <a:p>
            <a:pPr marL="173736" indent="-173736">
              <a:spcBef>
                <a:spcPts val="1000"/>
              </a:spcBef>
              <a:buFont typeface="Arial" pitchFamily="34" charset="0"/>
              <a:buChar char="•"/>
              <a:defRPr/>
            </a:pPr>
            <a:r>
              <a:rPr lang="en-US" sz="2000" dirty="0">
                <a:cs typeface="Arial" pitchFamily="34" charset="0"/>
              </a:rPr>
              <a:t>dedication to quality</a:t>
            </a:r>
          </a:p>
          <a:p>
            <a:pPr marL="173736" indent="-173736">
              <a:spcBef>
                <a:spcPts val="1000"/>
              </a:spcBef>
              <a:buFont typeface="Arial" pitchFamily="34" charset="0"/>
              <a:buChar char="•"/>
              <a:defRPr/>
            </a:pPr>
            <a:r>
              <a:rPr lang="en-US" sz="2000" dirty="0">
                <a:cs typeface="Arial" pitchFamily="34" charset="0"/>
              </a:rPr>
              <a:t>understanding of the basics</a:t>
            </a:r>
          </a:p>
          <a:p>
            <a:pPr marL="173736" indent="-173736">
              <a:spcBef>
                <a:spcPts val="1000"/>
              </a:spcBef>
              <a:buFont typeface="Arial" pitchFamily="34" charset="0"/>
              <a:buChar char="•"/>
              <a:defRPr/>
            </a:pPr>
            <a:endParaRPr lang="en-US" sz="2000" dirty="0">
              <a:cs typeface="Arial" pitchFamily="34" charset="0"/>
            </a:endParaRPr>
          </a:p>
          <a:p>
            <a:pPr marL="0" indent="0">
              <a:spcBef>
                <a:spcPts val="1000"/>
              </a:spcBef>
              <a:buFont typeface="Arial" pitchFamily="34" charset="0"/>
              <a:buNone/>
              <a:defRPr/>
            </a:pPr>
            <a:r>
              <a:rPr lang="en-US" sz="3600" dirty="0"/>
              <a:t>Professionalism means being courteous, honest, and responsible</a:t>
            </a:r>
            <a:r>
              <a:rPr lang="en-US" sz="3600" baseline="0" dirty="0"/>
              <a:t> </a:t>
            </a:r>
            <a:r>
              <a:rPr lang="en-US" sz="3600" dirty="0"/>
              <a:t>in one's dealings with customers and coworkers.</a:t>
            </a:r>
          </a:p>
          <a:p>
            <a:pPr marL="0" indent="0">
              <a:spcBef>
                <a:spcPts val="1000"/>
              </a:spcBef>
              <a:buFont typeface="Arial" pitchFamily="34" charset="0"/>
              <a:buNone/>
              <a:defRPr/>
            </a:pPr>
            <a:endParaRPr lang="en-US" sz="3600" dirty="0"/>
          </a:p>
          <a:p>
            <a:pPr marL="0" indent="0">
              <a:spcBef>
                <a:spcPts val="1000"/>
              </a:spcBef>
              <a:buFont typeface="Arial" pitchFamily="34" charset="0"/>
              <a:buNone/>
              <a:defRPr/>
            </a:pPr>
            <a:r>
              <a:rPr lang="en-US" sz="3600" dirty="0"/>
              <a:t>It also indicates that a person is maintaining standards for his or her work and behavior. </a:t>
            </a:r>
          </a:p>
          <a:p>
            <a:pPr marL="0" indent="0">
              <a:spcBef>
                <a:spcPts val="1000"/>
              </a:spcBef>
              <a:buFont typeface="Arial" pitchFamily="34" charset="0"/>
              <a:buNone/>
              <a:defRPr/>
            </a:pPr>
            <a:endParaRPr lang="en-US" sz="3600" dirty="0"/>
          </a:p>
          <a:p>
            <a:pPr marL="0" indent="0">
              <a:spcBef>
                <a:spcPts val="1000"/>
              </a:spcBef>
              <a:buFont typeface="Arial" pitchFamily="34" charset="0"/>
              <a:buNone/>
              <a:defRPr/>
            </a:pPr>
            <a:r>
              <a:rPr lang="en-US" sz="3600" dirty="0"/>
              <a:t>Professional culinarians have knowledge, skill, taste, judgment, dedication, pride, respect and personal responsibility.</a:t>
            </a:r>
          </a:p>
          <a:p>
            <a:pPr lvl="1">
              <a:defRPr/>
            </a:pPr>
            <a:endParaRPr lang="en-US" sz="3600" dirty="0"/>
          </a:p>
          <a:p>
            <a:pPr>
              <a:defRPr/>
            </a:pP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3868031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4232450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082522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youtu.be/4uPYHDwVwzU"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Professionalism II</a:t>
            </a:r>
          </a:p>
        </p:txBody>
      </p:sp>
      <p:sp>
        <p:nvSpPr>
          <p:cNvPr id="4" name="TextBox 16">
            <a:extLst>
              <a:ext uri="{FF2B5EF4-FFF2-40B4-BE49-F238E27FC236}">
                <a16:creationId xmlns:a16="http://schemas.microsoft.com/office/drawing/2014/main" id="{C441C748-F978-4639-B50A-B2A48B4A27A5}"/>
              </a:ext>
            </a:extLst>
          </p:cNvPr>
          <p:cNvSpPr txBox="1">
            <a:spLocks noChangeArrowheads="1"/>
          </p:cNvSpPr>
          <p:nvPr/>
        </p:nvSpPr>
        <p:spPr bwMode="auto">
          <a:xfrm>
            <a:off x="4525346" y="3286760"/>
            <a:ext cx="8229600" cy="769441"/>
          </a:xfrm>
          <a:prstGeom prst="rect">
            <a:avLst/>
          </a:prstGeom>
          <a:noFill/>
          <a:ln w="9525">
            <a:noFill/>
            <a:miter lim="800000"/>
            <a:headEnd/>
            <a:tailEnd/>
          </a:ln>
        </p:spPr>
        <p:txBody>
          <a:bodyPr>
            <a:spAutoFit/>
          </a:bodyPr>
          <a:lstStyle/>
          <a:p>
            <a:r>
              <a:rPr lang="en-US" sz="4400" dirty="0">
                <a:solidFill>
                  <a:schemeClr val="accent2">
                    <a:lumMod val="60000"/>
                    <a:lumOff val="40000"/>
                  </a:schemeClr>
                </a:solidFill>
                <a:latin typeface="Open Sans"/>
              </a:rPr>
              <a:t>Culinary Uniforms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Textbooks:</a:t>
            </a:r>
          </a:p>
          <a:p>
            <a:pPr lvl="2"/>
            <a:r>
              <a:rPr lang="en-US" sz="2000" dirty="0"/>
              <a:t>Johnson &amp; Wales University, . Culinary Essentials. New York, New York: Glencoe, McGraw-Hill, 2002. Print.</a:t>
            </a:r>
          </a:p>
          <a:p>
            <a:pPr lvl="2"/>
            <a:r>
              <a:rPr lang="en-US" sz="2000" dirty="0"/>
              <a:t>National Restaurant Association, . Foundations of Restaurant Management &amp; Culinary Arts. Level </a:t>
            </a:r>
            <a:r>
              <a:rPr lang="en-US" sz="2000" dirty="0" err="1"/>
              <a:t>One.Boston</a:t>
            </a:r>
            <a:r>
              <a:rPr lang="en-US" sz="2000" dirty="0"/>
              <a:t>: Prentice Hall, 2011. Print.</a:t>
            </a:r>
          </a:p>
          <a:p>
            <a:pPr lvl="1"/>
            <a:r>
              <a:rPr lang="en-US" sz="2000" dirty="0"/>
              <a:t>Website:</a:t>
            </a:r>
          </a:p>
          <a:p>
            <a:pPr lvl="2"/>
            <a:r>
              <a:rPr lang="en-US" sz="2000" dirty="0"/>
              <a:t>The Professional Chef Uniform</a:t>
            </a:r>
            <a:br>
              <a:rPr lang="en-US" sz="2000" dirty="0"/>
            </a:br>
            <a:r>
              <a:rPr lang="en-US" sz="2000" dirty="0"/>
              <a:t>As a professional chef your uniform is your first line of defense for safety protection. Let’s review what a safely dressed chef looks like.</a:t>
            </a:r>
            <a:br>
              <a:rPr lang="en-US" sz="2000" dirty="0"/>
            </a:br>
            <a:r>
              <a:rPr lang="en-US" sz="2000" dirty="0"/>
              <a:t>http://youtu.be/4uPYHDwVwzU</a:t>
            </a:r>
          </a:p>
          <a:p>
            <a:pPr lvl="1"/>
            <a:endParaRPr lang="en-US" sz="2000" dirty="0"/>
          </a:p>
        </p:txBody>
      </p:sp>
    </p:spTree>
    <p:extLst>
      <p:ext uri="{BB962C8B-B14F-4D97-AF65-F5344CB8AC3E}">
        <p14:creationId xmlns:p14="http://schemas.microsoft.com/office/powerpoint/2010/main" val="1117167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Pride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800" dirty="0">
                <a:solidFill>
                  <a:schemeClr val="tx2"/>
                </a:solidFill>
                <a:hlinkClick r:id="rId3"/>
              </a:rPr>
              <a:t>A Professional Chef's Uniform</a:t>
            </a:r>
            <a:br>
              <a:rPr lang="en-US" sz="2800" dirty="0">
                <a:solidFill>
                  <a:schemeClr val="tx2"/>
                </a:solidFill>
              </a:rPr>
            </a:br>
            <a:r>
              <a:rPr lang="en-US" sz="2400" dirty="0"/>
              <a:t>(click on link)</a:t>
            </a:r>
          </a:p>
          <a:p>
            <a:pPr lvl="1"/>
            <a:endParaRPr lang="en-US" dirty="0"/>
          </a:p>
          <a:p>
            <a:endParaRPr lang="en-US" dirty="0"/>
          </a:p>
        </p:txBody>
      </p:sp>
      <p:pic>
        <p:nvPicPr>
          <p:cNvPr id="4" name="Picture 18">
            <a:extLst>
              <a:ext uri="{FF2B5EF4-FFF2-40B4-BE49-F238E27FC236}">
                <a16:creationId xmlns:a16="http://schemas.microsoft.com/office/drawing/2014/main" id="{E2F3CDA0-72DA-442F-85BF-8528918B2666}"/>
              </a:ext>
            </a:extLst>
          </p:cNvPr>
          <p:cNvPicPr>
            <a:picLocks noChangeAspect="1" noChangeArrowheads="1"/>
          </p:cNvPicPr>
          <p:nvPr/>
        </p:nvPicPr>
        <p:blipFill>
          <a:blip r:embed="rId4" cstate="print"/>
          <a:srcRect l="26563" t="12500" r="35156" b="12500"/>
          <a:stretch>
            <a:fillRect/>
          </a:stretch>
        </p:blipFill>
        <p:spPr bwMode="auto">
          <a:xfrm>
            <a:off x="7779224" y="1222946"/>
            <a:ext cx="2898062" cy="4258989"/>
          </a:xfrm>
          <a:prstGeom prst="rect">
            <a:avLst/>
          </a:prstGeom>
          <a:noFill/>
          <a:ln w="9525">
            <a:noFill/>
            <a:miter lim="800000"/>
            <a:headEnd/>
            <a:tailEnd/>
          </a:ln>
        </p:spPr>
      </p:pic>
      <p:sp>
        <p:nvSpPr>
          <p:cNvPr id="5" name="Rectangle 4">
            <a:extLst>
              <a:ext uri="{FF2B5EF4-FFF2-40B4-BE49-F238E27FC236}">
                <a16:creationId xmlns:a16="http://schemas.microsoft.com/office/drawing/2014/main" id="{8C40CE41-2352-449E-82F1-26E73B6A34BE}"/>
              </a:ext>
            </a:extLst>
          </p:cNvPr>
          <p:cNvSpPr/>
          <p:nvPr/>
        </p:nvSpPr>
        <p:spPr>
          <a:xfrm>
            <a:off x="7678002" y="5679837"/>
            <a:ext cx="2819400" cy="276999"/>
          </a:xfrm>
          <a:prstGeom prst="rect">
            <a:avLst/>
          </a:prstGeom>
        </p:spPr>
        <p:txBody>
          <a:bodyPr wrap="square">
            <a:spAutoFit/>
          </a:bodyPr>
          <a:lstStyle/>
          <a:p>
            <a:r>
              <a:rPr lang="en-US" sz="1200" dirty="0">
                <a:latin typeface="Open Sans"/>
                <a:cs typeface="Arial" pitchFamily="34" charset="0"/>
              </a:rPr>
              <a:t>(image from video)</a:t>
            </a:r>
          </a:p>
        </p:txBody>
      </p:sp>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During the middle 1800's, Chef </a:t>
            </a:r>
            <a:br>
              <a:rPr lang="en-US" dirty="0"/>
            </a:br>
            <a:r>
              <a:rPr lang="en-US" dirty="0"/>
              <a:t>Marie-Antoine </a:t>
            </a:r>
            <a:r>
              <a:rPr lang="en-US" dirty="0" err="1"/>
              <a:t>Carême</a:t>
            </a:r>
            <a:r>
              <a:rPr lang="en-US" dirty="0"/>
              <a:t> redesigned the uniforms that chefs wore </a:t>
            </a:r>
          </a:p>
        </p:txBody>
      </p:sp>
    </p:spTree>
    <p:extLst>
      <p:ext uri="{BB962C8B-B14F-4D97-AF65-F5344CB8AC3E}">
        <p14:creationId xmlns:p14="http://schemas.microsoft.com/office/powerpoint/2010/main" val="2789344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The typical chef's jacket is made of heavy white cotton </a:t>
            </a:r>
            <a:br>
              <a:rPr lang="en-US" dirty="0"/>
            </a:br>
            <a:endParaRPr lang="en-US" dirty="0"/>
          </a:p>
        </p:txBody>
      </p:sp>
      <p:pic>
        <p:nvPicPr>
          <p:cNvPr id="4" name="Picture 18">
            <a:extLst>
              <a:ext uri="{FF2B5EF4-FFF2-40B4-BE49-F238E27FC236}">
                <a16:creationId xmlns:a16="http://schemas.microsoft.com/office/drawing/2014/main" id="{0FBD773B-C8B2-4D7F-97D3-F46B4AB8F668}"/>
              </a:ext>
            </a:extLst>
          </p:cNvPr>
          <p:cNvPicPr>
            <a:picLocks noChangeAspect="1" noChangeArrowheads="1"/>
          </p:cNvPicPr>
          <p:nvPr/>
        </p:nvPicPr>
        <p:blipFill>
          <a:blip r:embed="rId3" cstate="print"/>
          <a:srcRect l="26563" t="12500" r="35156" b="12500"/>
          <a:stretch>
            <a:fillRect/>
          </a:stretch>
        </p:blipFill>
        <p:spPr bwMode="auto">
          <a:xfrm>
            <a:off x="4646969" y="2032660"/>
            <a:ext cx="2898062" cy="4258989"/>
          </a:xfrm>
          <a:prstGeom prst="rect">
            <a:avLst/>
          </a:prstGeom>
          <a:noFill/>
          <a:ln w="9525">
            <a:noFill/>
            <a:miter lim="800000"/>
            <a:headEnd/>
            <a:tailEnd/>
          </a:ln>
        </p:spPr>
      </p:pic>
      <p:sp>
        <p:nvSpPr>
          <p:cNvPr id="5" name="Rectangle 4">
            <a:extLst>
              <a:ext uri="{FF2B5EF4-FFF2-40B4-BE49-F238E27FC236}">
                <a16:creationId xmlns:a16="http://schemas.microsoft.com/office/drawing/2014/main" id="{F9A1063A-9C83-425C-8A47-5803F045EB5C}"/>
              </a:ext>
            </a:extLst>
          </p:cNvPr>
          <p:cNvSpPr/>
          <p:nvPr/>
        </p:nvSpPr>
        <p:spPr>
          <a:xfrm>
            <a:off x="4504804" y="6312291"/>
            <a:ext cx="2819400" cy="276999"/>
          </a:xfrm>
          <a:prstGeom prst="rect">
            <a:avLst/>
          </a:prstGeom>
        </p:spPr>
        <p:txBody>
          <a:bodyPr wrap="square">
            <a:spAutoFit/>
          </a:bodyPr>
          <a:lstStyle/>
          <a:p>
            <a:r>
              <a:rPr lang="en-US" sz="1200" dirty="0">
                <a:latin typeface="Open Sans"/>
                <a:cs typeface="Arial" pitchFamily="34" charset="0"/>
              </a:rPr>
              <a:t>(image from video)</a:t>
            </a:r>
          </a:p>
        </p:txBody>
      </p:sp>
    </p:spTree>
    <p:extLst>
      <p:ext uri="{BB962C8B-B14F-4D97-AF65-F5344CB8AC3E}">
        <p14:creationId xmlns:p14="http://schemas.microsoft.com/office/powerpoint/2010/main" val="3184528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CHEF WEAR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Black pants or "hounds tooth" black and white  checked pants</a:t>
            </a:r>
          </a:p>
          <a:p>
            <a:pPr lvl="1"/>
            <a:r>
              <a:rPr lang="en-US" dirty="0"/>
              <a:t>Non-skid, closed toed shoes</a:t>
            </a:r>
          </a:p>
          <a:p>
            <a:pPr lvl="1"/>
            <a:r>
              <a:rPr lang="en-US" dirty="0"/>
              <a:t>Neckerchiefs - knotted in the front</a:t>
            </a:r>
          </a:p>
          <a:p>
            <a:pPr lvl="1"/>
            <a:r>
              <a:rPr lang="en-US" dirty="0"/>
              <a:t>The most interesting part of the uniform is the tall white hat, called a "toque." </a:t>
            </a:r>
            <a:br>
              <a:rPr lang="en-US" dirty="0"/>
            </a:br>
            <a:r>
              <a:rPr lang="en-US" dirty="0"/>
              <a:t> </a:t>
            </a:r>
          </a:p>
        </p:txBody>
      </p:sp>
      <p:pic>
        <p:nvPicPr>
          <p:cNvPr id="5" name="Picture 16">
            <a:extLst>
              <a:ext uri="{FF2B5EF4-FFF2-40B4-BE49-F238E27FC236}">
                <a16:creationId xmlns:a16="http://schemas.microsoft.com/office/drawing/2014/main" id="{0D05A494-656F-4B93-9C21-C179750E2D6B}"/>
              </a:ext>
            </a:extLst>
          </p:cNvPr>
          <p:cNvPicPr>
            <a:picLocks noChangeAspect="1" noChangeArrowheads="1"/>
          </p:cNvPicPr>
          <p:nvPr/>
        </p:nvPicPr>
        <p:blipFill>
          <a:blip r:embed="rId3" cstate="print"/>
          <a:srcRect l="17188" t="12500" r="37500" b="21875"/>
          <a:stretch>
            <a:fillRect/>
          </a:stretch>
        </p:blipFill>
        <p:spPr bwMode="auto">
          <a:xfrm>
            <a:off x="2834632" y="3778819"/>
            <a:ext cx="2408174" cy="2616146"/>
          </a:xfrm>
          <a:prstGeom prst="rect">
            <a:avLst/>
          </a:prstGeom>
          <a:noFill/>
          <a:ln w="9525">
            <a:noFill/>
            <a:miter lim="800000"/>
            <a:headEnd/>
            <a:tailEnd/>
          </a:ln>
        </p:spPr>
      </p:pic>
      <p:pic>
        <p:nvPicPr>
          <p:cNvPr id="6" name="Picture 18" descr="http://rds.yahoo.com/_ylt=A0PDoS.Ory1OtQIA6uujzbkF/SIG=12otrvd9l/EXP=1311645710/**http%3a/img.auctiva.com/imgdata/1/5/5/1/9/2/4/webimg/470076759_tp.jpg">
            <a:extLst>
              <a:ext uri="{FF2B5EF4-FFF2-40B4-BE49-F238E27FC236}">
                <a16:creationId xmlns:a16="http://schemas.microsoft.com/office/drawing/2014/main" id="{72373BE6-B9A9-4D4C-9A17-EFD00213B862}"/>
              </a:ext>
            </a:extLst>
          </p:cNvPr>
          <p:cNvPicPr>
            <a:picLocks noChangeAspect="1" noChangeArrowheads="1"/>
          </p:cNvPicPr>
          <p:nvPr/>
        </p:nvPicPr>
        <p:blipFill>
          <a:blip r:embed="rId4" cstate="print"/>
          <a:srcRect r="45946"/>
          <a:stretch>
            <a:fillRect/>
          </a:stretch>
        </p:blipFill>
        <p:spPr bwMode="auto">
          <a:xfrm>
            <a:off x="8453843" y="3787579"/>
            <a:ext cx="1888439" cy="2671973"/>
          </a:xfrm>
          <a:prstGeom prst="rect">
            <a:avLst/>
          </a:prstGeom>
          <a:noFill/>
          <a:ln w="9525">
            <a:noFill/>
            <a:miter lim="800000"/>
            <a:headEnd/>
            <a:tailEnd/>
          </a:ln>
        </p:spPr>
      </p:pic>
      <p:pic>
        <p:nvPicPr>
          <p:cNvPr id="7" name="Picture 16">
            <a:extLst>
              <a:ext uri="{FF2B5EF4-FFF2-40B4-BE49-F238E27FC236}">
                <a16:creationId xmlns:a16="http://schemas.microsoft.com/office/drawing/2014/main" id="{F13CCA53-0D7C-408B-8D9C-A01BD2EA1FAF}"/>
              </a:ext>
            </a:extLst>
          </p:cNvPr>
          <p:cNvPicPr>
            <a:picLocks noChangeAspect="1" noChangeArrowheads="1"/>
          </p:cNvPicPr>
          <p:nvPr/>
        </p:nvPicPr>
        <p:blipFill>
          <a:blip r:embed="rId5" cstate="print"/>
          <a:srcRect l="15625" t="12500" r="49219" b="15625"/>
          <a:stretch>
            <a:fillRect/>
          </a:stretch>
        </p:blipFill>
        <p:spPr bwMode="auto">
          <a:xfrm>
            <a:off x="5744570" y="3778819"/>
            <a:ext cx="1705744" cy="2671972"/>
          </a:xfrm>
          <a:prstGeom prst="rect">
            <a:avLst/>
          </a:prstGeom>
          <a:noFill/>
          <a:ln w="9525">
            <a:noFill/>
            <a:miter lim="800000"/>
            <a:headEnd/>
            <a:tailEnd/>
          </a:ln>
        </p:spPr>
      </p:pic>
    </p:spTree>
    <p:extLst>
      <p:ext uri="{BB962C8B-B14F-4D97-AF65-F5344CB8AC3E}">
        <p14:creationId xmlns:p14="http://schemas.microsoft.com/office/powerpoint/2010/main" val="1755139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br>
              <a:rPr lang="en-US" dirty="0"/>
            </a:br>
            <a:r>
              <a:rPr lang="en-US" dirty="0"/>
              <a:t>You are young PROFESSIONALS!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Creatively demonstrate what professionalism means to you</a:t>
            </a:r>
          </a:p>
        </p:txBody>
      </p:sp>
    </p:spTree>
    <p:extLst>
      <p:ext uri="{BB962C8B-B14F-4D97-AF65-F5344CB8AC3E}">
        <p14:creationId xmlns:p14="http://schemas.microsoft.com/office/powerpoint/2010/main" val="3801193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have you learned?</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 What are the qualities of a professional? </a:t>
            </a:r>
          </a:p>
          <a:p>
            <a:pPr lvl="1"/>
            <a:r>
              <a:rPr lang="en-US" dirty="0"/>
              <a:t> What does professionalism mean? </a:t>
            </a:r>
          </a:p>
          <a:p>
            <a:pPr lvl="1"/>
            <a:r>
              <a:rPr lang="en-US" dirty="0"/>
              <a:t> Name the attributes of a professional culinarian</a:t>
            </a:r>
          </a:p>
        </p:txBody>
      </p:sp>
    </p:spTree>
    <p:extLst>
      <p:ext uri="{BB962C8B-B14F-4D97-AF65-F5344CB8AC3E}">
        <p14:creationId xmlns:p14="http://schemas.microsoft.com/office/powerpoint/2010/main" val="3269223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529301029"/>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05d88611-e516-4d1a-b12e-39107e78b3d0"/>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56ea17bb-c96d-4826-b465-01eec0dd23dd"/>
    <ds:schemaRef ds:uri="http://schemas.microsoft.com/sharepoint/v3"/>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48</TotalTime>
  <Words>455</Words>
  <Application>Microsoft Office PowerPoint</Application>
  <PresentationFormat>Widescreen</PresentationFormat>
  <Paragraphs>96</Paragraphs>
  <Slides>10</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.AppleSystemUIFont</vt:lpstr>
      <vt:lpstr>Arial</vt:lpstr>
      <vt:lpstr>Calibri</vt:lpstr>
      <vt:lpstr>Open Sans</vt:lpstr>
      <vt:lpstr>Open Sans SemiBold</vt:lpstr>
      <vt:lpstr>Tahoma</vt:lpstr>
      <vt:lpstr>Wingdings</vt:lpstr>
      <vt:lpstr>2_Office Theme</vt:lpstr>
      <vt:lpstr>3_Office Theme</vt:lpstr>
      <vt:lpstr>Professionalism II</vt:lpstr>
      <vt:lpstr>PowerPoint Presentation</vt:lpstr>
      <vt:lpstr>Pride</vt:lpstr>
      <vt:lpstr>History</vt:lpstr>
      <vt:lpstr>History</vt:lpstr>
      <vt:lpstr>CHEF WEAR</vt:lpstr>
      <vt:lpstr> You are young PROFESSIONALS! </vt:lpstr>
      <vt:lpstr>What have you learned?</vt:lpstr>
      <vt:lpstr>Questions?</vt:lpstr>
      <vt:lpstr>References/Resources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6</cp:revision>
  <cp:lastPrinted>2017-07-07T16:17:37Z</cp:lastPrinted>
  <dcterms:created xsi:type="dcterms:W3CDTF">2017-07-11T23:58:30Z</dcterms:created>
  <dcterms:modified xsi:type="dcterms:W3CDTF">2017-12-01T15:12:45Z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