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2" r:id="rId26"/>
    <p:sldId id="341"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7547" autoAdjust="0"/>
  </p:normalViewPr>
  <p:slideViewPr>
    <p:cSldViewPr snapToGrid="0">
      <p:cViewPr varScale="1">
        <p:scale>
          <a:sx n="76" d="100"/>
          <a:sy n="76" d="100"/>
        </p:scale>
        <p:origin x="94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F84041-0FCE-4C2E-AF94-1536E9B14396}" type="doc">
      <dgm:prSet loTypeId="urn:microsoft.com/office/officeart/2005/8/layout/venn1" loCatId="relationship" qsTypeId="urn:microsoft.com/office/officeart/2005/8/quickstyle/simple2" qsCatId="simple" csTypeId="urn:microsoft.com/office/officeart/2005/8/colors/accent1_5" csCatId="accent1" phldr="1"/>
      <dgm:spPr/>
      <dgm:t>
        <a:bodyPr/>
        <a:lstStyle/>
        <a:p>
          <a:endParaRPr lang="en-US"/>
        </a:p>
      </dgm:t>
    </dgm:pt>
    <dgm:pt modelId="{96DFB2F0-22A3-45F7-9F5D-C1D2C8CD1EAB}">
      <dgm:prSet/>
      <dgm:spPr/>
      <dgm:t>
        <a:bodyPr/>
        <a:lstStyle/>
        <a:p>
          <a:pPr rtl="0"/>
          <a:r>
            <a:rPr lang="en-US" dirty="0">
              <a:latin typeface="Open Sans"/>
            </a:rPr>
            <a:t>Has a beginning and end date</a:t>
          </a:r>
        </a:p>
      </dgm:t>
    </dgm:pt>
    <dgm:pt modelId="{F9C7D701-3295-41BD-A5EF-ACA59FFC44AE}" type="parTrans" cxnId="{CCD1C3DE-15E0-48ED-861F-BE2499424105}">
      <dgm:prSet/>
      <dgm:spPr/>
      <dgm:t>
        <a:bodyPr/>
        <a:lstStyle/>
        <a:p>
          <a:endParaRPr lang="en-US"/>
        </a:p>
      </dgm:t>
    </dgm:pt>
    <dgm:pt modelId="{02C1E63F-BD84-4039-BCB6-793887CDEC97}" type="sibTrans" cxnId="{CCD1C3DE-15E0-48ED-861F-BE2499424105}">
      <dgm:prSet/>
      <dgm:spPr/>
      <dgm:t>
        <a:bodyPr/>
        <a:lstStyle/>
        <a:p>
          <a:endParaRPr lang="en-US"/>
        </a:p>
      </dgm:t>
    </dgm:pt>
    <dgm:pt modelId="{1AFCEAB1-7D53-421A-AAD8-2044744F605C}">
      <dgm:prSet/>
      <dgm:spPr/>
      <dgm:t>
        <a:bodyPr/>
        <a:lstStyle/>
        <a:p>
          <a:pPr rtl="0"/>
          <a:r>
            <a:rPr lang="en-US" dirty="0">
              <a:latin typeface="Open Sans"/>
            </a:rPr>
            <a:t>Is temporary, not ongoing</a:t>
          </a:r>
        </a:p>
      </dgm:t>
    </dgm:pt>
    <dgm:pt modelId="{5786316F-FB3E-487A-A9C1-058C83B0C9F4}" type="parTrans" cxnId="{8ABE0828-8070-4724-B36A-5D8D2C7143E9}">
      <dgm:prSet/>
      <dgm:spPr/>
      <dgm:t>
        <a:bodyPr/>
        <a:lstStyle/>
        <a:p>
          <a:endParaRPr lang="en-US"/>
        </a:p>
      </dgm:t>
    </dgm:pt>
    <dgm:pt modelId="{47F7D4D5-E7D8-4F8A-B5E4-9179991EEF5A}" type="sibTrans" cxnId="{8ABE0828-8070-4724-B36A-5D8D2C7143E9}">
      <dgm:prSet/>
      <dgm:spPr/>
      <dgm:t>
        <a:bodyPr/>
        <a:lstStyle/>
        <a:p>
          <a:endParaRPr lang="en-US"/>
        </a:p>
      </dgm:t>
    </dgm:pt>
    <dgm:pt modelId="{8B3C4730-D441-4A02-B60D-8DB6CB45DAE0}">
      <dgm:prSet/>
      <dgm:spPr/>
      <dgm:t>
        <a:bodyPr/>
        <a:lstStyle/>
        <a:p>
          <a:pPr rtl="0"/>
          <a:r>
            <a:rPr lang="en-US" dirty="0">
              <a:latin typeface="Open Sans"/>
            </a:rPr>
            <a:t>Has a specific result or goal in mind</a:t>
          </a:r>
        </a:p>
      </dgm:t>
    </dgm:pt>
    <dgm:pt modelId="{DDCE3CC0-5513-4A4D-8D79-DA220E3A8D32}" type="parTrans" cxnId="{2F2FB6EA-EEC9-4E24-A724-26699451E806}">
      <dgm:prSet/>
      <dgm:spPr/>
      <dgm:t>
        <a:bodyPr/>
        <a:lstStyle/>
        <a:p>
          <a:endParaRPr lang="en-US"/>
        </a:p>
      </dgm:t>
    </dgm:pt>
    <dgm:pt modelId="{1A33E836-695F-498B-995B-5628EC18BCB1}" type="sibTrans" cxnId="{2F2FB6EA-EEC9-4E24-A724-26699451E806}">
      <dgm:prSet/>
      <dgm:spPr/>
      <dgm:t>
        <a:bodyPr/>
        <a:lstStyle/>
        <a:p>
          <a:endParaRPr lang="en-US"/>
        </a:p>
      </dgm:t>
    </dgm:pt>
    <dgm:pt modelId="{8EAD9E87-60CA-488D-9607-1D4D4373F9DB}" type="pres">
      <dgm:prSet presAssocID="{57F84041-0FCE-4C2E-AF94-1536E9B14396}" presName="compositeShape" presStyleCnt="0">
        <dgm:presLayoutVars>
          <dgm:chMax val="7"/>
          <dgm:dir/>
          <dgm:resizeHandles val="exact"/>
        </dgm:presLayoutVars>
      </dgm:prSet>
      <dgm:spPr/>
    </dgm:pt>
    <dgm:pt modelId="{FB7990E7-159A-4AE5-9A85-FBF72570652E}" type="pres">
      <dgm:prSet presAssocID="{96DFB2F0-22A3-45F7-9F5D-C1D2C8CD1EAB}" presName="circ1" presStyleLbl="vennNode1" presStyleIdx="0" presStyleCnt="3"/>
      <dgm:spPr/>
    </dgm:pt>
    <dgm:pt modelId="{AA94E9C8-0032-4B4C-A469-64BDEB76A7C6}" type="pres">
      <dgm:prSet presAssocID="{96DFB2F0-22A3-45F7-9F5D-C1D2C8CD1EAB}" presName="circ1Tx" presStyleLbl="revTx" presStyleIdx="0" presStyleCnt="0">
        <dgm:presLayoutVars>
          <dgm:chMax val="0"/>
          <dgm:chPref val="0"/>
          <dgm:bulletEnabled val="1"/>
        </dgm:presLayoutVars>
      </dgm:prSet>
      <dgm:spPr/>
    </dgm:pt>
    <dgm:pt modelId="{3DB1BBD4-4048-4831-B7BE-CC6D72C2929B}" type="pres">
      <dgm:prSet presAssocID="{1AFCEAB1-7D53-421A-AAD8-2044744F605C}" presName="circ2" presStyleLbl="vennNode1" presStyleIdx="1" presStyleCnt="3"/>
      <dgm:spPr/>
    </dgm:pt>
    <dgm:pt modelId="{2351DF51-E2FF-4761-94D1-8C74BBFD34D3}" type="pres">
      <dgm:prSet presAssocID="{1AFCEAB1-7D53-421A-AAD8-2044744F605C}" presName="circ2Tx" presStyleLbl="revTx" presStyleIdx="0" presStyleCnt="0">
        <dgm:presLayoutVars>
          <dgm:chMax val="0"/>
          <dgm:chPref val="0"/>
          <dgm:bulletEnabled val="1"/>
        </dgm:presLayoutVars>
      </dgm:prSet>
      <dgm:spPr/>
    </dgm:pt>
    <dgm:pt modelId="{6B0FD7DF-F476-4A57-BF58-C27C2F26469C}" type="pres">
      <dgm:prSet presAssocID="{8B3C4730-D441-4A02-B60D-8DB6CB45DAE0}" presName="circ3" presStyleLbl="vennNode1" presStyleIdx="2" presStyleCnt="3"/>
      <dgm:spPr/>
    </dgm:pt>
    <dgm:pt modelId="{14604E88-D359-4909-8C40-45DC473F171A}" type="pres">
      <dgm:prSet presAssocID="{8B3C4730-D441-4A02-B60D-8DB6CB45DAE0}" presName="circ3Tx" presStyleLbl="revTx" presStyleIdx="0" presStyleCnt="0">
        <dgm:presLayoutVars>
          <dgm:chMax val="0"/>
          <dgm:chPref val="0"/>
          <dgm:bulletEnabled val="1"/>
        </dgm:presLayoutVars>
      </dgm:prSet>
      <dgm:spPr/>
    </dgm:pt>
  </dgm:ptLst>
  <dgm:cxnLst>
    <dgm:cxn modelId="{54106108-2733-4C7A-BD9D-EA941609A765}" type="presOf" srcId="{8B3C4730-D441-4A02-B60D-8DB6CB45DAE0}" destId="{14604E88-D359-4909-8C40-45DC473F171A}" srcOrd="1" destOrd="0" presId="urn:microsoft.com/office/officeart/2005/8/layout/venn1"/>
    <dgm:cxn modelId="{8C00901F-3B7F-4AE1-A0EB-B42B0A3EAE53}" type="presOf" srcId="{8B3C4730-D441-4A02-B60D-8DB6CB45DAE0}" destId="{6B0FD7DF-F476-4A57-BF58-C27C2F26469C}" srcOrd="0" destOrd="0" presId="urn:microsoft.com/office/officeart/2005/8/layout/venn1"/>
    <dgm:cxn modelId="{8ABE0828-8070-4724-B36A-5D8D2C7143E9}" srcId="{57F84041-0FCE-4C2E-AF94-1536E9B14396}" destId="{1AFCEAB1-7D53-421A-AAD8-2044744F605C}" srcOrd="1" destOrd="0" parTransId="{5786316F-FB3E-487A-A9C1-058C83B0C9F4}" sibTransId="{47F7D4D5-E7D8-4F8A-B5E4-9179991EEF5A}"/>
    <dgm:cxn modelId="{ED6FE850-14AC-4FE6-92CE-2048F0400B1F}" type="presOf" srcId="{96DFB2F0-22A3-45F7-9F5D-C1D2C8CD1EAB}" destId="{FB7990E7-159A-4AE5-9A85-FBF72570652E}" srcOrd="0" destOrd="0" presId="urn:microsoft.com/office/officeart/2005/8/layout/venn1"/>
    <dgm:cxn modelId="{2E080651-A594-4CDC-9C7A-2F70BDCCF823}" type="presOf" srcId="{1AFCEAB1-7D53-421A-AAD8-2044744F605C}" destId="{2351DF51-E2FF-4761-94D1-8C74BBFD34D3}" srcOrd="1" destOrd="0" presId="urn:microsoft.com/office/officeart/2005/8/layout/venn1"/>
    <dgm:cxn modelId="{1AEE9983-D7AC-4DEE-8456-6482AE0D323B}" type="presOf" srcId="{57F84041-0FCE-4C2E-AF94-1536E9B14396}" destId="{8EAD9E87-60CA-488D-9607-1D4D4373F9DB}" srcOrd="0" destOrd="0" presId="urn:microsoft.com/office/officeart/2005/8/layout/venn1"/>
    <dgm:cxn modelId="{56FA378B-730D-40F9-A52D-89F8BF6B5243}" type="presOf" srcId="{96DFB2F0-22A3-45F7-9F5D-C1D2C8CD1EAB}" destId="{AA94E9C8-0032-4B4C-A469-64BDEB76A7C6}" srcOrd="1" destOrd="0" presId="urn:microsoft.com/office/officeart/2005/8/layout/venn1"/>
    <dgm:cxn modelId="{03663CD9-B14E-4837-A553-67CF6F96FAF9}" type="presOf" srcId="{1AFCEAB1-7D53-421A-AAD8-2044744F605C}" destId="{3DB1BBD4-4048-4831-B7BE-CC6D72C2929B}" srcOrd="0" destOrd="0" presId="urn:microsoft.com/office/officeart/2005/8/layout/venn1"/>
    <dgm:cxn modelId="{CCD1C3DE-15E0-48ED-861F-BE2499424105}" srcId="{57F84041-0FCE-4C2E-AF94-1536E9B14396}" destId="{96DFB2F0-22A3-45F7-9F5D-C1D2C8CD1EAB}" srcOrd="0" destOrd="0" parTransId="{F9C7D701-3295-41BD-A5EF-ACA59FFC44AE}" sibTransId="{02C1E63F-BD84-4039-BCB6-793887CDEC97}"/>
    <dgm:cxn modelId="{2F2FB6EA-EEC9-4E24-A724-26699451E806}" srcId="{57F84041-0FCE-4C2E-AF94-1536E9B14396}" destId="{8B3C4730-D441-4A02-B60D-8DB6CB45DAE0}" srcOrd="2" destOrd="0" parTransId="{DDCE3CC0-5513-4A4D-8D79-DA220E3A8D32}" sibTransId="{1A33E836-695F-498B-995B-5628EC18BCB1}"/>
    <dgm:cxn modelId="{FFA9C31D-1ED1-4D66-B605-2C290C6F1C88}" type="presParOf" srcId="{8EAD9E87-60CA-488D-9607-1D4D4373F9DB}" destId="{FB7990E7-159A-4AE5-9A85-FBF72570652E}" srcOrd="0" destOrd="0" presId="urn:microsoft.com/office/officeart/2005/8/layout/venn1"/>
    <dgm:cxn modelId="{BF761497-4AF4-4FE4-AC7A-F25EDC3EE964}" type="presParOf" srcId="{8EAD9E87-60CA-488D-9607-1D4D4373F9DB}" destId="{AA94E9C8-0032-4B4C-A469-64BDEB76A7C6}" srcOrd="1" destOrd="0" presId="urn:microsoft.com/office/officeart/2005/8/layout/venn1"/>
    <dgm:cxn modelId="{EC1A2CD2-E4C8-46CF-9795-C015D2735B77}" type="presParOf" srcId="{8EAD9E87-60CA-488D-9607-1D4D4373F9DB}" destId="{3DB1BBD4-4048-4831-B7BE-CC6D72C2929B}" srcOrd="2" destOrd="0" presId="urn:microsoft.com/office/officeart/2005/8/layout/venn1"/>
    <dgm:cxn modelId="{19BB7789-53C3-4906-9D02-3FC0073353EF}" type="presParOf" srcId="{8EAD9E87-60CA-488D-9607-1D4D4373F9DB}" destId="{2351DF51-E2FF-4761-94D1-8C74BBFD34D3}" srcOrd="3" destOrd="0" presId="urn:microsoft.com/office/officeart/2005/8/layout/venn1"/>
    <dgm:cxn modelId="{69A5A7CC-4E91-4525-9529-D6344DA9FE47}" type="presParOf" srcId="{8EAD9E87-60CA-488D-9607-1D4D4373F9DB}" destId="{6B0FD7DF-F476-4A57-BF58-C27C2F26469C}" srcOrd="4" destOrd="0" presId="urn:microsoft.com/office/officeart/2005/8/layout/venn1"/>
    <dgm:cxn modelId="{438A7315-8E8C-425D-90A9-CD56C56B738B}" type="presParOf" srcId="{8EAD9E87-60CA-488D-9607-1D4D4373F9DB}" destId="{14604E88-D359-4909-8C40-45DC473F171A}"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05C1E5-9816-4525-A6B4-61AA5C85B86A}" type="doc">
      <dgm:prSet loTypeId="urn:microsoft.com/office/officeart/2009/3/layout/IncreasingArrowsProcess" loCatId="process" qsTypeId="urn:microsoft.com/office/officeart/2005/8/quickstyle/3d1" qsCatId="3D" csTypeId="urn:microsoft.com/office/officeart/2005/8/colors/accent6_4" csCatId="accent6" phldr="1"/>
      <dgm:spPr/>
      <dgm:t>
        <a:bodyPr/>
        <a:lstStyle/>
        <a:p>
          <a:endParaRPr lang="en-US"/>
        </a:p>
      </dgm:t>
    </dgm:pt>
    <dgm:pt modelId="{50B715C0-DA28-43BB-88AA-C97344FEC1BD}">
      <dgm:prSet phldrT="[Text]" custT="1"/>
      <dgm:spPr/>
      <dgm:t>
        <a:bodyPr/>
        <a:lstStyle/>
        <a:p>
          <a:r>
            <a:rPr lang="en-US" sz="2200" dirty="0">
              <a:latin typeface="Open Sans"/>
            </a:rPr>
            <a:t> </a:t>
          </a:r>
        </a:p>
      </dgm:t>
    </dgm:pt>
    <dgm:pt modelId="{7198A39F-8E30-4C03-B9DB-E613BE4B98EA}" type="parTrans" cxnId="{BF8BBDF5-51B4-46C2-9410-18B5F8E88F3A}">
      <dgm:prSet/>
      <dgm:spPr/>
      <dgm:t>
        <a:bodyPr/>
        <a:lstStyle/>
        <a:p>
          <a:endParaRPr lang="en-US" sz="2200"/>
        </a:p>
      </dgm:t>
    </dgm:pt>
    <dgm:pt modelId="{32813E02-3813-4467-A3DE-23D96F714742}" type="sibTrans" cxnId="{BF8BBDF5-51B4-46C2-9410-18B5F8E88F3A}">
      <dgm:prSet/>
      <dgm:spPr/>
      <dgm:t>
        <a:bodyPr/>
        <a:lstStyle/>
        <a:p>
          <a:endParaRPr lang="en-US" sz="2200"/>
        </a:p>
      </dgm:t>
    </dgm:pt>
    <dgm:pt modelId="{60F81F2D-E58B-4909-AE19-36F6460E846A}">
      <dgm:prSet phldrT="[Text]" custT="1"/>
      <dgm:spPr/>
      <dgm:t>
        <a:bodyPr/>
        <a:lstStyle/>
        <a:p>
          <a:r>
            <a:rPr lang="en-US" sz="2200" dirty="0">
              <a:latin typeface="Open Sans"/>
            </a:rPr>
            <a:t>Initial</a:t>
          </a:r>
        </a:p>
      </dgm:t>
    </dgm:pt>
    <dgm:pt modelId="{5AFF54DD-0387-4B9A-9FB0-ADCDAA5233FB}" type="parTrans" cxnId="{588BF976-ADF0-41E2-A252-CF71F11A699D}">
      <dgm:prSet/>
      <dgm:spPr/>
      <dgm:t>
        <a:bodyPr/>
        <a:lstStyle/>
        <a:p>
          <a:endParaRPr lang="en-US" sz="2200"/>
        </a:p>
      </dgm:t>
    </dgm:pt>
    <dgm:pt modelId="{BEAE825C-B92A-4DDB-9994-4E40DAED9CFE}" type="sibTrans" cxnId="{588BF976-ADF0-41E2-A252-CF71F11A699D}">
      <dgm:prSet/>
      <dgm:spPr/>
      <dgm:t>
        <a:bodyPr/>
        <a:lstStyle/>
        <a:p>
          <a:endParaRPr lang="en-US" sz="2200"/>
        </a:p>
      </dgm:t>
    </dgm:pt>
    <dgm:pt modelId="{1E2EDF06-7E50-4FD6-B8E2-E53E43C273C5}">
      <dgm:prSet phldrT="[Text]" custT="1"/>
      <dgm:spPr/>
      <dgm:t>
        <a:bodyPr/>
        <a:lstStyle/>
        <a:p>
          <a:r>
            <a:rPr lang="en-US" sz="2200" dirty="0">
              <a:latin typeface="Open Sans"/>
            </a:rPr>
            <a:t> </a:t>
          </a:r>
        </a:p>
      </dgm:t>
    </dgm:pt>
    <dgm:pt modelId="{12500893-6AB8-49F9-935E-70854AF0CDDE}" type="parTrans" cxnId="{FC2D7811-4DC1-4890-BA0D-5CD6A5B8C307}">
      <dgm:prSet/>
      <dgm:spPr/>
      <dgm:t>
        <a:bodyPr/>
        <a:lstStyle/>
        <a:p>
          <a:endParaRPr lang="en-US" sz="2200"/>
        </a:p>
      </dgm:t>
    </dgm:pt>
    <dgm:pt modelId="{944D2D49-4E43-4021-916F-3229767858B5}" type="sibTrans" cxnId="{FC2D7811-4DC1-4890-BA0D-5CD6A5B8C307}">
      <dgm:prSet/>
      <dgm:spPr/>
      <dgm:t>
        <a:bodyPr/>
        <a:lstStyle/>
        <a:p>
          <a:endParaRPr lang="en-US" sz="2200"/>
        </a:p>
      </dgm:t>
    </dgm:pt>
    <dgm:pt modelId="{EDFDF16E-3573-47A9-AE16-B034110CD9FE}">
      <dgm:prSet phldrT="[Text]" custT="1"/>
      <dgm:spPr/>
      <dgm:t>
        <a:bodyPr/>
        <a:lstStyle/>
        <a:p>
          <a:r>
            <a:rPr lang="en-US" sz="2200" dirty="0">
              <a:latin typeface="Open Sans"/>
            </a:rPr>
            <a:t>Planning</a:t>
          </a:r>
        </a:p>
      </dgm:t>
    </dgm:pt>
    <dgm:pt modelId="{D835CEFB-E928-45E7-9DB4-6A0086F2D698}" type="parTrans" cxnId="{48A9CD51-57C5-4D42-8B53-F8DA0319DBA3}">
      <dgm:prSet/>
      <dgm:spPr/>
      <dgm:t>
        <a:bodyPr/>
        <a:lstStyle/>
        <a:p>
          <a:endParaRPr lang="en-US" sz="2200"/>
        </a:p>
      </dgm:t>
    </dgm:pt>
    <dgm:pt modelId="{84156314-F5FE-4D6D-8C9E-0ED94C9BE53C}" type="sibTrans" cxnId="{48A9CD51-57C5-4D42-8B53-F8DA0319DBA3}">
      <dgm:prSet/>
      <dgm:spPr/>
      <dgm:t>
        <a:bodyPr/>
        <a:lstStyle/>
        <a:p>
          <a:endParaRPr lang="en-US" sz="2200"/>
        </a:p>
      </dgm:t>
    </dgm:pt>
    <dgm:pt modelId="{536F5A12-FAEB-4363-9A78-24FCC3B1FD68}">
      <dgm:prSet phldrT="[Text]" custT="1"/>
      <dgm:spPr/>
      <dgm:t>
        <a:bodyPr/>
        <a:lstStyle/>
        <a:p>
          <a:r>
            <a:rPr lang="en-US" sz="2200" dirty="0">
              <a:latin typeface="Open Sans"/>
            </a:rPr>
            <a:t> </a:t>
          </a:r>
        </a:p>
      </dgm:t>
    </dgm:pt>
    <dgm:pt modelId="{4343C3CD-1A4B-4E74-94E9-5C78781B39EB}" type="parTrans" cxnId="{A80990BA-7B1A-4376-9F37-EA3A35A4C8F8}">
      <dgm:prSet/>
      <dgm:spPr/>
      <dgm:t>
        <a:bodyPr/>
        <a:lstStyle/>
        <a:p>
          <a:endParaRPr lang="en-US" sz="2200"/>
        </a:p>
      </dgm:t>
    </dgm:pt>
    <dgm:pt modelId="{743D03A5-BF24-427A-AC33-D7F30C7BF200}" type="sibTrans" cxnId="{A80990BA-7B1A-4376-9F37-EA3A35A4C8F8}">
      <dgm:prSet/>
      <dgm:spPr/>
      <dgm:t>
        <a:bodyPr/>
        <a:lstStyle/>
        <a:p>
          <a:endParaRPr lang="en-US" sz="2200"/>
        </a:p>
      </dgm:t>
    </dgm:pt>
    <dgm:pt modelId="{3E400232-97EE-447B-836A-46C3B2BA8BAF}">
      <dgm:prSet phldrT="[Text]" custT="1"/>
      <dgm:spPr/>
      <dgm:t>
        <a:bodyPr/>
        <a:lstStyle/>
        <a:p>
          <a:r>
            <a:rPr lang="en-US" sz="2200" dirty="0">
              <a:latin typeface="Open Sans"/>
            </a:rPr>
            <a:t>Execution</a:t>
          </a:r>
        </a:p>
      </dgm:t>
    </dgm:pt>
    <dgm:pt modelId="{80A50E6F-8292-4ACD-8329-4DA8E43E5383}" type="parTrans" cxnId="{02C0A931-736F-492F-9FDE-A714DB45D378}">
      <dgm:prSet/>
      <dgm:spPr/>
      <dgm:t>
        <a:bodyPr/>
        <a:lstStyle/>
        <a:p>
          <a:endParaRPr lang="en-US" sz="2200"/>
        </a:p>
      </dgm:t>
    </dgm:pt>
    <dgm:pt modelId="{C9B73130-29B6-4820-8144-0C06CBA1736C}" type="sibTrans" cxnId="{02C0A931-736F-492F-9FDE-A714DB45D378}">
      <dgm:prSet/>
      <dgm:spPr/>
      <dgm:t>
        <a:bodyPr/>
        <a:lstStyle/>
        <a:p>
          <a:endParaRPr lang="en-US" sz="2200"/>
        </a:p>
      </dgm:t>
    </dgm:pt>
    <dgm:pt modelId="{4D03829F-0FE5-478B-ABF6-BB8EC8D3EB24}">
      <dgm:prSet custT="1"/>
      <dgm:spPr/>
      <dgm:t>
        <a:bodyPr/>
        <a:lstStyle/>
        <a:p>
          <a:endParaRPr lang="en-US" sz="2200" dirty="0">
            <a:latin typeface="Open Sans"/>
          </a:endParaRPr>
        </a:p>
      </dgm:t>
    </dgm:pt>
    <dgm:pt modelId="{5C3DD77B-DA5C-4A65-8DDB-7BDC7FBEFB8E}" type="parTrans" cxnId="{1C330026-F74A-49BB-894F-828AE363FB22}">
      <dgm:prSet/>
      <dgm:spPr/>
      <dgm:t>
        <a:bodyPr/>
        <a:lstStyle/>
        <a:p>
          <a:endParaRPr lang="en-US" sz="2200"/>
        </a:p>
      </dgm:t>
    </dgm:pt>
    <dgm:pt modelId="{CC5787AE-2E0F-42FB-B385-15815DDE42E7}" type="sibTrans" cxnId="{1C330026-F74A-49BB-894F-828AE363FB22}">
      <dgm:prSet/>
      <dgm:spPr/>
      <dgm:t>
        <a:bodyPr/>
        <a:lstStyle/>
        <a:p>
          <a:endParaRPr lang="en-US" sz="2200"/>
        </a:p>
      </dgm:t>
    </dgm:pt>
    <dgm:pt modelId="{E1877F5B-1274-461A-B745-FF28BA6909D8}">
      <dgm:prSet custT="1"/>
      <dgm:spPr/>
      <dgm:t>
        <a:bodyPr/>
        <a:lstStyle/>
        <a:p>
          <a:r>
            <a:rPr lang="en-US" sz="2200" dirty="0">
              <a:latin typeface="Open Sans"/>
            </a:rPr>
            <a:t>Closing</a:t>
          </a:r>
        </a:p>
      </dgm:t>
    </dgm:pt>
    <dgm:pt modelId="{A5A352E6-A3D0-4AED-89C7-69A0A7F289D6}" type="parTrans" cxnId="{683E6C6F-75CE-4266-9387-2D53D38D9129}">
      <dgm:prSet/>
      <dgm:spPr/>
      <dgm:t>
        <a:bodyPr/>
        <a:lstStyle/>
        <a:p>
          <a:endParaRPr lang="en-US" sz="2200"/>
        </a:p>
      </dgm:t>
    </dgm:pt>
    <dgm:pt modelId="{D46094C5-3B1E-4544-8B76-D92FD2B1F83F}" type="sibTrans" cxnId="{683E6C6F-75CE-4266-9387-2D53D38D9129}">
      <dgm:prSet/>
      <dgm:spPr/>
      <dgm:t>
        <a:bodyPr/>
        <a:lstStyle/>
        <a:p>
          <a:endParaRPr lang="en-US" sz="2200"/>
        </a:p>
      </dgm:t>
    </dgm:pt>
    <dgm:pt modelId="{CE248AC7-CBF2-4848-8B16-98D65242164C}">
      <dgm:prSet custT="1"/>
      <dgm:spPr/>
      <dgm:t>
        <a:bodyPr/>
        <a:lstStyle/>
        <a:p>
          <a:endParaRPr lang="en-US" sz="2200" dirty="0">
            <a:latin typeface="Open Sans"/>
          </a:endParaRPr>
        </a:p>
      </dgm:t>
    </dgm:pt>
    <dgm:pt modelId="{345091A9-C007-44F1-8B7A-E11AB93A59F2}" type="parTrans" cxnId="{14301A86-FAD4-4A89-BD7A-92C016016F79}">
      <dgm:prSet/>
      <dgm:spPr/>
      <dgm:t>
        <a:bodyPr/>
        <a:lstStyle/>
        <a:p>
          <a:endParaRPr lang="en-US" sz="2200"/>
        </a:p>
      </dgm:t>
    </dgm:pt>
    <dgm:pt modelId="{EAC756C6-50FD-44A1-974E-B71BCE9AF3DB}" type="sibTrans" cxnId="{14301A86-FAD4-4A89-BD7A-92C016016F79}">
      <dgm:prSet/>
      <dgm:spPr/>
      <dgm:t>
        <a:bodyPr/>
        <a:lstStyle/>
        <a:p>
          <a:endParaRPr lang="en-US" sz="2200"/>
        </a:p>
      </dgm:t>
    </dgm:pt>
    <dgm:pt modelId="{58A58402-CA85-49AC-B793-CC96C15D9C18}" type="pres">
      <dgm:prSet presAssocID="{2B05C1E5-9816-4525-A6B4-61AA5C85B86A}" presName="Name0" presStyleCnt="0">
        <dgm:presLayoutVars>
          <dgm:chMax val="5"/>
          <dgm:chPref val="5"/>
          <dgm:dir/>
          <dgm:animLvl val="lvl"/>
        </dgm:presLayoutVars>
      </dgm:prSet>
      <dgm:spPr/>
    </dgm:pt>
    <dgm:pt modelId="{8AFC405D-C276-4EEA-81E4-942759FD9542}" type="pres">
      <dgm:prSet presAssocID="{50B715C0-DA28-43BB-88AA-C97344FEC1BD}" presName="parentText1" presStyleLbl="node1" presStyleIdx="0" presStyleCnt="4">
        <dgm:presLayoutVars>
          <dgm:chMax/>
          <dgm:chPref val="3"/>
          <dgm:bulletEnabled val="1"/>
        </dgm:presLayoutVars>
      </dgm:prSet>
      <dgm:spPr/>
    </dgm:pt>
    <dgm:pt modelId="{DCF1AE1A-D95B-4F9F-ABC7-92F697F18EA9}" type="pres">
      <dgm:prSet presAssocID="{50B715C0-DA28-43BB-88AA-C97344FEC1BD}" presName="childText1" presStyleLbl="solidAlignAcc1" presStyleIdx="0" presStyleCnt="4">
        <dgm:presLayoutVars>
          <dgm:chMax val="0"/>
          <dgm:chPref val="0"/>
          <dgm:bulletEnabled val="1"/>
        </dgm:presLayoutVars>
      </dgm:prSet>
      <dgm:spPr/>
    </dgm:pt>
    <dgm:pt modelId="{E56F611E-993A-456D-864F-45CEFF74B300}" type="pres">
      <dgm:prSet presAssocID="{1E2EDF06-7E50-4FD6-B8E2-E53E43C273C5}" presName="parentText2" presStyleLbl="node1" presStyleIdx="1" presStyleCnt="4">
        <dgm:presLayoutVars>
          <dgm:chMax/>
          <dgm:chPref val="3"/>
          <dgm:bulletEnabled val="1"/>
        </dgm:presLayoutVars>
      </dgm:prSet>
      <dgm:spPr/>
    </dgm:pt>
    <dgm:pt modelId="{46D8402E-2955-4A1F-BD38-CD7B1EEF87CA}" type="pres">
      <dgm:prSet presAssocID="{1E2EDF06-7E50-4FD6-B8E2-E53E43C273C5}" presName="childText2" presStyleLbl="solidAlignAcc1" presStyleIdx="1" presStyleCnt="4">
        <dgm:presLayoutVars>
          <dgm:chMax val="0"/>
          <dgm:chPref val="0"/>
          <dgm:bulletEnabled val="1"/>
        </dgm:presLayoutVars>
      </dgm:prSet>
      <dgm:spPr/>
    </dgm:pt>
    <dgm:pt modelId="{70351AD1-D2D8-4C34-BF4A-9E10BE76773F}" type="pres">
      <dgm:prSet presAssocID="{536F5A12-FAEB-4363-9A78-24FCC3B1FD68}" presName="parentText3" presStyleLbl="node1" presStyleIdx="2" presStyleCnt="4">
        <dgm:presLayoutVars>
          <dgm:chMax/>
          <dgm:chPref val="3"/>
          <dgm:bulletEnabled val="1"/>
        </dgm:presLayoutVars>
      </dgm:prSet>
      <dgm:spPr/>
    </dgm:pt>
    <dgm:pt modelId="{1B732CA1-F1AE-44B6-8A22-3B4201AD71D6}" type="pres">
      <dgm:prSet presAssocID="{536F5A12-FAEB-4363-9A78-24FCC3B1FD68}" presName="childText3" presStyleLbl="solidAlignAcc1" presStyleIdx="2" presStyleCnt="4">
        <dgm:presLayoutVars>
          <dgm:chMax val="0"/>
          <dgm:chPref val="0"/>
          <dgm:bulletEnabled val="1"/>
        </dgm:presLayoutVars>
      </dgm:prSet>
      <dgm:spPr/>
    </dgm:pt>
    <dgm:pt modelId="{46440EB7-3BFB-40F8-A4BB-53D54BE0E4FA}" type="pres">
      <dgm:prSet presAssocID="{CE248AC7-CBF2-4848-8B16-98D65242164C}" presName="parentText4" presStyleLbl="node1" presStyleIdx="3" presStyleCnt="4">
        <dgm:presLayoutVars>
          <dgm:chMax/>
          <dgm:chPref val="3"/>
          <dgm:bulletEnabled val="1"/>
        </dgm:presLayoutVars>
      </dgm:prSet>
      <dgm:spPr/>
    </dgm:pt>
    <dgm:pt modelId="{7639825B-28ED-4AED-862F-9407B48364BF}" type="pres">
      <dgm:prSet presAssocID="{CE248AC7-CBF2-4848-8B16-98D65242164C}" presName="childText4" presStyleLbl="solidAlignAcc1" presStyleIdx="3" presStyleCnt="4">
        <dgm:presLayoutVars>
          <dgm:chMax val="0"/>
          <dgm:chPref val="0"/>
          <dgm:bulletEnabled val="1"/>
        </dgm:presLayoutVars>
      </dgm:prSet>
      <dgm:spPr/>
    </dgm:pt>
  </dgm:ptLst>
  <dgm:cxnLst>
    <dgm:cxn modelId="{FC2D7811-4DC1-4890-BA0D-5CD6A5B8C307}" srcId="{2B05C1E5-9816-4525-A6B4-61AA5C85B86A}" destId="{1E2EDF06-7E50-4FD6-B8E2-E53E43C273C5}" srcOrd="1" destOrd="0" parTransId="{12500893-6AB8-49F9-935E-70854AF0CDDE}" sibTransId="{944D2D49-4E43-4021-916F-3229767858B5}"/>
    <dgm:cxn modelId="{1FC8A421-69AD-40DB-B444-E479C4B6682A}" type="presOf" srcId="{50B715C0-DA28-43BB-88AA-C97344FEC1BD}" destId="{8AFC405D-C276-4EEA-81E4-942759FD9542}" srcOrd="0" destOrd="0" presId="urn:microsoft.com/office/officeart/2009/3/layout/IncreasingArrowsProcess"/>
    <dgm:cxn modelId="{1C330026-F74A-49BB-894F-828AE363FB22}" srcId="{CE248AC7-CBF2-4848-8B16-98D65242164C}" destId="{4D03829F-0FE5-478B-ABF6-BB8EC8D3EB24}" srcOrd="1" destOrd="0" parTransId="{5C3DD77B-DA5C-4A65-8DDB-7BDC7FBEFB8E}" sibTransId="{CC5787AE-2E0F-42FB-B385-15815DDE42E7}"/>
    <dgm:cxn modelId="{02C0A931-736F-492F-9FDE-A714DB45D378}" srcId="{536F5A12-FAEB-4363-9A78-24FCC3B1FD68}" destId="{3E400232-97EE-447B-836A-46C3B2BA8BAF}" srcOrd="0" destOrd="0" parTransId="{80A50E6F-8292-4ACD-8329-4DA8E43E5383}" sibTransId="{C9B73130-29B6-4820-8144-0C06CBA1736C}"/>
    <dgm:cxn modelId="{98A81B3D-311F-4966-BE8F-A9127F2A2E84}" type="presOf" srcId="{2B05C1E5-9816-4525-A6B4-61AA5C85B86A}" destId="{58A58402-CA85-49AC-B793-CC96C15D9C18}" srcOrd="0" destOrd="0" presId="urn:microsoft.com/office/officeart/2009/3/layout/IncreasingArrowsProcess"/>
    <dgm:cxn modelId="{5C42E75E-AA3C-4D5D-BD40-3295BA90891D}" type="presOf" srcId="{60F81F2D-E58B-4909-AE19-36F6460E846A}" destId="{DCF1AE1A-D95B-4F9F-ABC7-92F697F18EA9}" srcOrd="0" destOrd="0" presId="urn:microsoft.com/office/officeart/2009/3/layout/IncreasingArrowsProcess"/>
    <dgm:cxn modelId="{683E6C6F-75CE-4266-9387-2D53D38D9129}" srcId="{CE248AC7-CBF2-4848-8B16-98D65242164C}" destId="{E1877F5B-1274-461A-B745-FF28BA6909D8}" srcOrd="0" destOrd="0" parTransId="{A5A352E6-A3D0-4AED-89C7-69A0A7F289D6}" sibTransId="{D46094C5-3B1E-4544-8B76-D92FD2B1F83F}"/>
    <dgm:cxn modelId="{48A9CD51-57C5-4D42-8B53-F8DA0319DBA3}" srcId="{1E2EDF06-7E50-4FD6-B8E2-E53E43C273C5}" destId="{EDFDF16E-3573-47A9-AE16-B034110CD9FE}" srcOrd="0" destOrd="0" parTransId="{D835CEFB-E928-45E7-9DB4-6A0086F2D698}" sibTransId="{84156314-F5FE-4D6D-8C9E-0ED94C9BE53C}"/>
    <dgm:cxn modelId="{588BF976-ADF0-41E2-A252-CF71F11A699D}" srcId="{50B715C0-DA28-43BB-88AA-C97344FEC1BD}" destId="{60F81F2D-E58B-4909-AE19-36F6460E846A}" srcOrd="0" destOrd="0" parTransId="{5AFF54DD-0387-4B9A-9FB0-ADCDAA5233FB}" sibTransId="{BEAE825C-B92A-4DDB-9994-4E40DAED9CFE}"/>
    <dgm:cxn modelId="{FF936B84-94A2-4D45-9DF5-BCF051C8C763}" type="presOf" srcId="{3E400232-97EE-447B-836A-46C3B2BA8BAF}" destId="{1B732CA1-F1AE-44B6-8A22-3B4201AD71D6}" srcOrd="0" destOrd="0" presId="urn:microsoft.com/office/officeart/2009/3/layout/IncreasingArrowsProcess"/>
    <dgm:cxn modelId="{14301A86-FAD4-4A89-BD7A-92C016016F79}" srcId="{2B05C1E5-9816-4525-A6B4-61AA5C85B86A}" destId="{CE248AC7-CBF2-4848-8B16-98D65242164C}" srcOrd="3" destOrd="0" parTransId="{345091A9-C007-44F1-8B7A-E11AB93A59F2}" sibTransId="{EAC756C6-50FD-44A1-974E-B71BCE9AF3DB}"/>
    <dgm:cxn modelId="{0A05A795-1176-4F42-A66A-AB8903F1CA49}" type="presOf" srcId="{EDFDF16E-3573-47A9-AE16-B034110CD9FE}" destId="{46D8402E-2955-4A1F-BD38-CD7B1EEF87CA}" srcOrd="0" destOrd="0" presId="urn:microsoft.com/office/officeart/2009/3/layout/IncreasingArrowsProcess"/>
    <dgm:cxn modelId="{731C88A3-0065-4092-AC60-BF65CDB0D2A0}" type="presOf" srcId="{CE248AC7-CBF2-4848-8B16-98D65242164C}" destId="{46440EB7-3BFB-40F8-A4BB-53D54BE0E4FA}" srcOrd="0" destOrd="0" presId="urn:microsoft.com/office/officeart/2009/3/layout/IncreasingArrowsProcess"/>
    <dgm:cxn modelId="{538971A5-29D5-429E-B68F-A14A444EB8CE}" type="presOf" srcId="{4D03829F-0FE5-478B-ABF6-BB8EC8D3EB24}" destId="{7639825B-28ED-4AED-862F-9407B48364BF}" srcOrd="0" destOrd="1" presId="urn:microsoft.com/office/officeart/2009/3/layout/IncreasingArrowsProcess"/>
    <dgm:cxn modelId="{F7B4B8B1-724E-488F-8C75-8AECD699A5E4}" type="presOf" srcId="{1E2EDF06-7E50-4FD6-B8E2-E53E43C273C5}" destId="{E56F611E-993A-456D-864F-45CEFF74B300}" srcOrd="0" destOrd="0" presId="urn:microsoft.com/office/officeart/2009/3/layout/IncreasingArrowsProcess"/>
    <dgm:cxn modelId="{A80990BA-7B1A-4376-9F37-EA3A35A4C8F8}" srcId="{2B05C1E5-9816-4525-A6B4-61AA5C85B86A}" destId="{536F5A12-FAEB-4363-9A78-24FCC3B1FD68}" srcOrd="2" destOrd="0" parTransId="{4343C3CD-1A4B-4E74-94E9-5C78781B39EB}" sibTransId="{743D03A5-BF24-427A-AC33-D7F30C7BF200}"/>
    <dgm:cxn modelId="{8E0764C1-2335-48F6-967E-8204964DBFA2}" type="presOf" srcId="{536F5A12-FAEB-4363-9A78-24FCC3B1FD68}" destId="{70351AD1-D2D8-4C34-BF4A-9E10BE76773F}" srcOrd="0" destOrd="0" presId="urn:microsoft.com/office/officeart/2009/3/layout/IncreasingArrowsProcess"/>
    <dgm:cxn modelId="{BF8BBDF5-51B4-46C2-9410-18B5F8E88F3A}" srcId="{2B05C1E5-9816-4525-A6B4-61AA5C85B86A}" destId="{50B715C0-DA28-43BB-88AA-C97344FEC1BD}" srcOrd="0" destOrd="0" parTransId="{7198A39F-8E30-4C03-B9DB-E613BE4B98EA}" sibTransId="{32813E02-3813-4467-A3DE-23D96F714742}"/>
    <dgm:cxn modelId="{AFA350F6-5AF5-41D6-BFF1-6D1786F66D12}" type="presOf" srcId="{E1877F5B-1274-461A-B745-FF28BA6909D8}" destId="{7639825B-28ED-4AED-862F-9407B48364BF}" srcOrd="0" destOrd="0" presId="urn:microsoft.com/office/officeart/2009/3/layout/IncreasingArrowsProcess"/>
    <dgm:cxn modelId="{996810FD-B49F-4154-8168-E8B155C6C6B7}" type="presParOf" srcId="{58A58402-CA85-49AC-B793-CC96C15D9C18}" destId="{8AFC405D-C276-4EEA-81E4-942759FD9542}" srcOrd="0" destOrd="0" presId="urn:microsoft.com/office/officeart/2009/3/layout/IncreasingArrowsProcess"/>
    <dgm:cxn modelId="{F81A859F-1080-4F63-9167-781B6D5402B2}" type="presParOf" srcId="{58A58402-CA85-49AC-B793-CC96C15D9C18}" destId="{DCF1AE1A-D95B-4F9F-ABC7-92F697F18EA9}" srcOrd="1" destOrd="0" presId="urn:microsoft.com/office/officeart/2009/3/layout/IncreasingArrowsProcess"/>
    <dgm:cxn modelId="{FBCD079A-DC70-4D1A-AE7A-D506B6D23717}" type="presParOf" srcId="{58A58402-CA85-49AC-B793-CC96C15D9C18}" destId="{E56F611E-993A-456D-864F-45CEFF74B300}" srcOrd="2" destOrd="0" presId="urn:microsoft.com/office/officeart/2009/3/layout/IncreasingArrowsProcess"/>
    <dgm:cxn modelId="{0CA78001-471B-4487-9B23-CA0DF73594BE}" type="presParOf" srcId="{58A58402-CA85-49AC-B793-CC96C15D9C18}" destId="{46D8402E-2955-4A1F-BD38-CD7B1EEF87CA}" srcOrd="3" destOrd="0" presId="urn:microsoft.com/office/officeart/2009/3/layout/IncreasingArrowsProcess"/>
    <dgm:cxn modelId="{6E78F0FB-25B3-4840-BBB8-8E6CB2DB0B52}" type="presParOf" srcId="{58A58402-CA85-49AC-B793-CC96C15D9C18}" destId="{70351AD1-D2D8-4C34-BF4A-9E10BE76773F}" srcOrd="4" destOrd="0" presId="urn:microsoft.com/office/officeart/2009/3/layout/IncreasingArrowsProcess"/>
    <dgm:cxn modelId="{73A5E73D-1BE5-4072-B83C-6DD1314383CB}" type="presParOf" srcId="{58A58402-CA85-49AC-B793-CC96C15D9C18}" destId="{1B732CA1-F1AE-44B6-8A22-3B4201AD71D6}" srcOrd="5" destOrd="0" presId="urn:microsoft.com/office/officeart/2009/3/layout/IncreasingArrowsProcess"/>
    <dgm:cxn modelId="{CC5A7734-E5D2-4537-A44C-7E4B7E9A892E}" type="presParOf" srcId="{58A58402-CA85-49AC-B793-CC96C15D9C18}" destId="{46440EB7-3BFB-40F8-A4BB-53D54BE0E4FA}" srcOrd="6" destOrd="0" presId="urn:microsoft.com/office/officeart/2009/3/layout/IncreasingArrowsProcess"/>
    <dgm:cxn modelId="{0DE36194-92B9-4B07-8B16-2FE56565EA47}" type="presParOf" srcId="{58A58402-CA85-49AC-B793-CC96C15D9C18}" destId="{7639825B-28ED-4AED-862F-9407B48364BF}"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51714D-1E7F-46D2-96C0-8402626CFC0B}" type="doc">
      <dgm:prSet loTypeId="urn:microsoft.com/office/officeart/2005/8/layout/chevron2" loCatId="list" qsTypeId="urn:microsoft.com/office/officeart/2005/8/quickstyle/simple1#8" qsCatId="simple" csTypeId="urn:microsoft.com/office/officeart/2005/8/colors/accent1_2#9" csCatId="accent1" phldr="1"/>
      <dgm:spPr/>
      <dgm:t>
        <a:bodyPr/>
        <a:lstStyle/>
        <a:p>
          <a:endParaRPr lang="en-US"/>
        </a:p>
      </dgm:t>
    </dgm:pt>
    <dgm:pt modelId="{C27AE762-361D-4EB0-8492-3085A261C4F9}">
      <dgm:prSet/>
      <dgm:spPr/>
      <dgm:t>
        <a:bodyPr/>
        <a:lstStyle/>
        <a:p>
          <a:pPr rtl="0"/>
          <a:r>
            <a:rPr lang="en-US" dirty="0">
              <a:latin typeface="Open Sans"/>
            </a:rPr>
            <a:t>PERT </a:t>
          </a:r>
        </a:p>
      </dgm:t>
    </dgm:pt>
    <dgm:pt modelId="{80850CDD-12B3-4C39-9FCA-271CF0D7E5C8}" type="parTrans" cxnId="{F8B4AC07-8E0E-4CF7-9678-A93ECF5C8735}">
      <dgm:prSet/>
      <dgm:spPr/>
      <dgm:t>
        <a:bodyPr/>
        <a:lstStyle/>
        <a:p>
          <a:endParaRPr lang="en-US"/>
        </a:p>
      </dgm:t>
    </dgm:pt>
    <dgm:pt modelId="{1988A2AF-5898-4C10-8A40-B9C3A9B822C7}" type="sibTrans" cxnId="{F8B4AC07-8E0E-4CF7-9678-A93ECF5C8735}">
      <dgm:prSet/>
      <dgm:spPr/>
      <dgm:t>
        <a:bodyPr/>
        <a:lstStyle/>
        <a:p>
          <a:endParaRPr lang="en-US"/>
        </a:p>
      </dgm:t>
    </dgm:pt>
    <dgm:pt modelId="{489C4DEF-9B4F-44A6-AFBE-7169C6A874EB}">
      <dgm:prSet/>
      <dgm:spPr/>
      <dgm:t>
        <a:bodyPr/>
        <a:lstStyle/>
        <a:p>
          <a:pPr rtl="0"/>
          <a:r>
            <a:rPr lang="en-US" dirty="0">
              <a:latin typeface="Open Sans"/>
            </a:rPr>
            <a:t>Program Evaluation Review Technique, a critical path diagram developed by the Navy in the 1950’s</a:t>
          </a:r>
        </a:p>
      </dgm:t>
    </dgm:pt>
    <dgm:pt modelId="{8D9BD83D-1756-41C0-B318-503637300E3F}" type="parTrans" cxnId="{2D229D51-DF93-4D9D-B39A-F8C627A5E71D}">
      <dgm:prSet/>
      <dgm:spPr/>
      <dgm:t>
        <a:bodyPr/>
        <a:lstStyle/>
        <a:p>
          <a:endParaRPr lang="en-US"/>
        </a:p>
      </dgm:t>
    </dgm:pt>
    <dgm:pt modelId="{08A64D4F-1984-48D1-B086-C4506DDB47C8}" type="sibTrans" cxnId="{2D229D51-DF93-4D9D-B39A-F8C627A5E71D}">
      <dgm:prSet/>
      <dgm:spPr/>
      <dgm:t>
        <a:bodyPr/>
        <a:lstStyle/>
        <a:p>
          <a:endParaRPr lang="en-US"/>
        </a:p>
      </dgm:t>
    </dgm:pt>
    <dgm:pt modelId="{57BA3EC7-8236-4736-A2D9-4300F433EF3F}">
      <dgm:prSet/>
      <dgm:spPr/>
      <dgm:t>
        <a:bodyPr/>
        <a:lstStyle/>
        <a:p>
          <a:pPr rtl="0"/>
          <a:r>
            <a:rPr lang="en-US" dirty="0">
              <a:latin typeface="Open Sans"/>
            </a:rPr>
            <a:t>GANTT </a:t>
          </a:r>
        </a:p>
      </dgm:t>
    </dgm:pt>
    <dgm:pt modelId="{9E526108-4982-4FC4-96CB-31219EB2A1B5}" type="parTrans" cxnId="{23F8FBAD-3355-4D9A-9CB6-700593CAD711}">
      <dgm:prSet/>
      <dgm:spPr/>
      <dgm:t>
        <a:bodyPr/>
        <a:lstStyle/>
        <a:p>
          <a:endParaRPr lang="en-US"/>
        </a:p>
      </dgm:t>
    </dgm:pt>
    <dgm:pt modelId="{573AFF46-7EC0-4E7F-A8C3-7491CBEE5403}" type="sibTrans" cxnId="{23F8FBAD-3355-4D9A-9CB6-700593CAD711}">
      <dgm:prSet/>
      <dgm:spPr/>
      <dgm:t>
        <a:bodyPr/>
        <a:lstStyle/>
        <a:p>
          <a:endParaRPr lang="en-US"/>
        </a:p>
      </dgm:t>
    </dgm:pt>
    <dgm:pt modelId="{0891BEA9-DDC4-4FF2-8410-BDB1FD251448}">
      <dgm:prSet/>
      <dgm:spPr/>
      <dgm:t>
        <a:bodyPr/>
        <a:lstStyle/>
        <a:p>
          <a:pPr rtl="0"/>
          <a:r>
            <a:rPr lang="en-US" dirty="0">
              <a:latin typeface="Open Sans"/>
            </a:rPr>
            <a:t>A type of task scheduling bar graph developed by Henry Gantt in 1910</a:t>
          </a:r>
        </a:p>
      </dgm:t>
    </dgm:pt>
    <dgm:pt modelId="{A37E18B7-BA6D-429F-8773-B80A628B048B}" type="parTrans" cxnId="{B69585EA-CC66-4460-9F12-FB5D501F0128}">
      <dgm:prSet/>
      <dgm:spPr/>
      <dgm:t>
        <a:bodyPr/>
        <a:lstStyle/>
        <a:p>
          <a:endParaRPr lang="en-US"/>
        </a:p>
      </dgm:t>
    </dgm:pt>
    <dgm:pt modelId="{B03A3481-DB69-4EFB-939E-554BB03AF174}" type="sibTrans" cxnId="{B69585EA-CC66-4460-9F12-FB5D501F0128}">
      <dgm:prSet/>
      <dgm:spPr/>
      <dgm:t>
        <a:bodyPr/>
        <a:lstStyle/>
        <a:p>
          <a:endParaRPr lang="en-US"/>
        </a:p>
      </dgm:t>
    </dgm:pt>
    <dgm:pt modelId="{CA9CCACF-C948-4406-BFCF-DD611B87A6A8}" type="pres">
      <dgm:prSet presAssocID="{9951714D-1E7F-46D2-96C0-8402626CFC0B}" presName="linearFlow" presStyleCnt="0">
        <dgm:presLayoutVars>
          <dgm:dir/>
          <dgm:animLvl val="lvl"/>
          <dgm:resizeHandles val="exact"/>
        </dgm:presLayoutVars>
      </dgm:prSet>
      <dgm:spPr/>
    </dgm:pt>
    <dgm:pt modelId="{BAAA512D-A423-4B7C-9876-9636F2AAFD0E}" type="pres">
      <dgm:prSet presAssocID="{C27AE762-361D-4EB0-8492-3085A261C4F9}" presName="composite" presStyleCnt="0"/>
      <dgm:spPr/>
    </dgm:pt>
    <dgm:pt modelId="{2ED99F76-0E72-4DE2-BE7C-E05A70994582}" type="pres">
      <dgm:prSet presAssocID="{C27AE762-361D-4EB0-8492-3085A261C4F9}" presName="parentText" presStyleLbl="alignNode1" presStyleIdx="0" presStyleCnt="2">
        <dgm:presLayoutVars>
          <dgm:chMax val="1"/>
          <dgm:bulletEnabled val="1"/>
        </dgm:presLayoutVars>
      </dgm:prSet>
      <dgm:spPr/>
    </dgm:pt>
    <dgm:pt modelId="{2FDA8187-6B41-4CD3-AFB2-A492314A4422}" type="pres">
      <dgm:prSet presAssocID="{C27AE762-361D-4EB0-8492-3085A261C4F9}" presName="descendantText" presStyleLbl="alignAcc1" presStyleIdx="0" presStyleCnt="2">
        <dgm:presLayoutVars>
          <dgm:bulletEnabled val="1"/>
        </dgm:presLayoutVars>
      </dgm:prSet>
      <dgm:spPr/>
    </dgm:pt>
    <dgm:pt modelId="{DE389295-883D-454B-9443-C3274BB812B2}" type="pres">
      <dgm:prSet presAssocID="{1988A2AF-5898-4C10-8A40-B9C3A9B822C7}" presName="sp" presStyleCnt="0"/>
      <dgm:spPr/>
    </dgm:pt>
    <dgm:pt modelId="{D31DB15B-CFAE-474E-88FF-D213241F7EA7}" type="pres">
      <dgm:prSet presAssocID="{57BA3EC7-8236-4736-A2D9-4300F433EF3F}" presName="composite" presStyleCnt="0"/>
      <dgm:spPr/>
    </dgm:pt>
    <dgm:pt modelId="{F612066F-7BE9-497C-B30F-7DF4286DB4AE}" type="pres">
      <dgm:prSet presAssocID="{57BA3EC7-8236-4736-A2D9-4300F433EF3F}" presName="parentText" presStyleLbl="alignNode1" presStyleIdx="1" presStyleCnt="2">
        <dgm:presLayoutVars>
          <dgm:chMax val="1"/>
          <dgm:bulletEnabled val="1"/>
        </dgm:presLayoutVars>
      </dgm:prSet>
      <dgm:spPr/>
    </dgm:pt>
    <dgm:pt modelId="{3B18C521-910A-4D11-9890-1FF6B5933AD7}" type="pres">
      <dgm:prSet presAssocID="{57BA3EC7-8236-4736-A2D9-4300F433EF3F}" presName="descendantText" presStyleLbl="alignAcc1" presStyleIdx="1" presStyleCnt="2">
        <dgm:presLayoutVars>
          <dgm:bulletEnabled val="1"/>
        </dgm:presLayoutVars>
      </dgm:prSet>
      <dgm:spPr/>
    </dgm:pt>
  </dgm:ptLst>
  <dgm:cxnLst>
    <dgm:cxn modelId="{F8B4AC07-8E0E-4CF7-9678-A93ECF5C8735}" srcId="{9951714D-1E7F-46D2-96C0-8402626CFC0B}" destId="{C27AE762-361D-4EB0-8492-3085A261C4F9}" srcOrd="0" destOrd="0" parTransId="{80850CDD-12B3-4C39-9FCA-271CF0D7E5C8}" sibTransId="{1988A2AF-5898-4C10-8A40-B9C3A9B822C7}"/>
    <dgm:cxn modelId="{4C959C19-EB1C-4574-B656-65C4D0E4277E}" type="presOf" srcId="{57BA3EC7-8236-4736-A2D9-4300F433EF3F}" destId="{F612066F-7BE9-497C-B30F-7DF4286DB4AE}" srcOrd="0" destOrd="0" presId="urn:microsoft.com/office/officeart/2005/8/layout/chevron2"/>
    <dgm:cxn modelId="{FE5D6936-52EA-4958-AAB3-AEDD841A7791}" type="presOf" srcId="{9951714D-1E7F-46D2-96C0-8402626CFC0B}" destId="{CA9CCACF-C948-4406-BFCF-DD611B87A6A8}" srcOrd="0" destOrd="0" presId="urn:microsoft.com/office/officeart/2005/8/layout/chevron2"/>
    <dgm:cxn modelId="{6B22085D-C989-45EA-9D79-C19158EC3520}" type="presOf" srcId="{489C4DEF-9B4F-44A6-AFBE-7169C6A874EB}" destId="{2FDA8187-6B41-4CD3-AFB2-A492314A4422}" srcOrd="0" destOrd="0" presId="urn:microsoft.com/office/officeart/2005/8/layout/chevron2"/>
    <dgm:cxn modelId="{54917464-1D43-4BA1-9501-0D95114C29CA}" type="presOf" srcId="{0891BEA9-DDC4-4FF2-8410-BDB1FD251448}" destId="{3B18C521-910A-4D11-9890-1FF6B5933AD7}" srcOrd="0" destOrd="0" presId="urn:microsoft.com/office/officeart/2005/8/layout/chevron2"/>
    <dgm:cxn modelId="{2D229D51-DF93-4D9D-B39A-F8C627A5E71D}" srcId="{C27AE762-361D-4EB0-8492-3085A261C4F9}" destId="{489C4DEF-9B4F-44A6-AFBE-7169C6A874EB}" srcOrd="0" destOrd="0" parTransId="{8D9BD83D-1756-41C0-B318-503637300E3F}" sibTransId="{08A64D4F-1984-48D1-B086-C4506DDB47C8}"/>
    <dgm:cxn modelId="{23F8FBAD-3355-4D9A-9CB6-700593CAD711}" srcId="{9951714D-1E7F-46D2-96C0-8402626CFC0B}" destId="{57BA3EC7-8236-4736-A2D9-4300F433EF3F}" srcOrd="1" destOrd="0" parTransId="{9E526108-4982-4FC4-96CB-31219EB2A1B5}" sibTransId="{573AFF46-7EC0-4E7F-A8C3-7491CBEE5403}"/>
    <dgm:cxn modelId="{6C782FDE-1124-48A2-8EB7-F59363267318}" type="presOf" srcId="{C27AE762-361D-4EB0-8492-3085A261C4F9}" destId="{2ED99F76-0E72-4DE2-BE7C-E05A70994582}" srcOrd="0" destOrd="0" presId="urn:microsoft.com/office/officeart/2005/8/layout/chevron2"/>
    <dgm:cxn modelId="{B69585EA-CC66-4460-9F12-FB5D501F0128}" srcId="{57BA3EC7-8236-4736-A2D9-4300F433EF3F}" destId="{0891BEA9-DDC4-4FF2-8410-BDB1FD251448}" srcOrd="0" destOrd="0" parTransId="{A37E18B7-BA6D-429F-8773-B80A628B048B}" sibTransId="{B03A3481-DB69-4EFB-939E-554BB03AF174}"/>
    <dgm:cxn modelId="{900E51E2-BEE9-49DC-96CD-AA30FB16A145}" type="presParOf" srcId="{CA9CCACF-C948-4406-BFCF-DD611B87A6A8}" destId="{BAAA512D-A423-4B7C-9876-9636F2AAFD0E}" srcOrd="0" destOrd="0" presId="urn:microsoft.com/office/officeart/2005/8/layout/chevron2"/>
    <dgm:cxn modelId="{96E5A255-4FA4-4FAD-95D4-1AA768931CCB}" type="presParOf" srcId="{BAAA512D-A423-4B7C-9876-9636F2AAFD0E}" destId="{2ED99F76-0E72-4DE2-BE7C-E05A70994582}" srcOrd="0" destOrd="0" presId="urn:microsoft.com/office/officeart/2005/8/layout/chevron2"/>
    <dgm:cxn modelId="{E3149AFE-EBAE-47B1-B127-67E7A75F059C}" type="presParOf" srcId="{BAAA512D-A423-4B7C-9876-9636F2AAFD0E}" destId="{2FDA8187-6B41-4CD3-AFB2-A492314A4422}" srcOrd="1" destOrd="0" presId="urn:microsoft.com/office/officeart/2005/8/layout/chevron2"/>
    <dgm:cxn modelId="{384AE627-7750-44B4-856E-AB2B8288F40D}" type="presParOf" srcId="{CA9CCACF-C948-4406-BFCF-DD611B87A6A8}" destId="{DE389295-883D-454B-9443-C3274BB812B2}" srcOrd="1" destOrd="0" presId="urn:microsoft.com/office/officeart/2005/8/layout/chevron2"/>
    <dgm:cxn modelId="{E0A573CE-57EA-43EA-B0E2-673E49640BF3}" type="presParOf" srcId="{CA9CCACF-C948-4406-BFCF-DD611B87A6A8}" destId="{D31DB15B-CFAE-474E-88FF-D213241F7EA7}" srcOrd="2" destOrd="0" presId="urn:microsoft.com/office/officeart/2005/8/layout/chevron2"/>
    <dgm:cxn modelId="{E3A6AB22-1252-4C38-8414-4E5A8D4EFF2A}" type="presParOf" srcId="{D31DB15B-CFAE-474E-88FF-D213241F7EA7}" destId="{F612066F-7BE9-497C-B30F-7DF4286DB4AE}" srcOrd="0" destOrd="0" presId="urn:microsoft.com/office/officeart/2005/8/layout/chevron2"/>
    <dgm:cxn modelId="{E9B34F35-FEE7-42B5-B5D6-57316321D1DB}" type="presParOf" srcId="{D31DB15B-CFAE-474E-88FF-D213241F7EA7}" destId="{3B18C521-910A-4D11-9890-1FF6B5933AD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7990E7-159A-4AE5-9A85-FBF72570652E}">
      <dsp:nvSpPr>
        <dsp:cNvPr id="0" name=""/>
        <dsp:cNvSpPr/>
      </dsp:nvSpPr>
      <dsp:spPr>
        <a:xfrm>
          <a:off x="1973579" y="49529"/>
          <a:ext cx="2377440" cy="2377440"/>
        </a:xfrm>
        <a:prstGeom prst="ellipse">
          <a:avLst/>
        </a:prstGeom>
        <a:solidFill>
          <a:schemeClr val="accent1">
            <a:shade val="80000"/>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Open Sans"/>
            </a:rPr>
            <a:t>Has a beginning and end date</a:t>
          </a:r>
        </a:p>
      </dsp:txBody>
      <dsp:txXfrm>
        <a:off x="2290572" y="465581"/>
        <a:ext cx="1743456" cy="1069848"/>
      </dsp:txXfrm>
    </dsp:sp>
    <dsp:sp modelId="{3DB1BBD4-4048-4831-B7BE-CC6D72C2929B}">
      <dsp:nvSpPr>
        <dsp:cNvPr id="0" name=""/>
        <dsp:cNvSpPr/>
      </dsp:nvSpPr>
      <dsp:spPr>
        <a:xfrm>
          <a:off x="2831439" y="1535430"/>
          <a:ext cx="2377440" cy="2377440"/>
        </a:xfrm>
        <a:prstGeom prst="ellipse">
          <a:avLst/>
        </a:prstGeom>
        <a:solidFill>
          <a:schemeClr val="accent1">
            <a:shade val="80000"/>
            <a:alpha val="50000"/>
            <a:hueOff val="32"/>
            <a:satOff val="-442"/>
            <a:lumOff val="2194"/>
            <a:alphaOff val="1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Open Sans"/>
            </a:rPr>
            <a:t>Is temporary, not ongoing</a:t>
          </a:r>
        </a:p>
      </dsp:txBody>
      <dsp:txXfrm>
        <a:off x="3558540" y="2149602"/>
        <a:ext cx="1426464" cy="1307592"/>
      </dsp:txXfrm>
    </dsp:sp>
    <dsp:sp modelId="{6B0FD7DF-F476-4A57-BF58-C27C2F26469C}">
      <dsp:nvSpPr>
        <dsp:cNvPr id="0" name=""/>
        <dsp:cNvSpPr/>
      </dsp:nvSpPr>
      <dsp:spPr>
        <a:xfrm>
          <a:off x="1115720" y="1535430"/>
          <a:ext cx="2377440" cy="2377440"/>
        </a:xfrm>
        <a:prstGeom prst="ellipse">
          <a:avLst/>
        </a:prstGeom>
        <a:solidFill>
          <a:schemeClr val="accent1">
            <a:shade val="80000"/>
            <a:alpha val="50000"/>
            <a:hueOff val="64"/>
            <a:satOff val="-885"/>
            <a:lumOff val="4389"/>
            <a:alphaOff val="3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Open Sans"/>
            </a:rPr>
            <a:t>Has a specific result or goal in mind</a:t>
          </a:r>
        </a:p>
      </dsp:txBody>
      <dsp:txXfrm>
        <a:off x="1339596" y="2149602"/>
        <a:ext cx="1426464" cy="13075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C405D-C276-4EEA-81E4-942759FD9542}">
      <dsp:nvSpPr>
        <dsp:cNvPr id="0" name=""/>
        <dsp:cNvSpPr/>
      </dsp:nvSpPr>
      <dsp:spPr>
        <a:xfrm>
          <a:off x="55609" y="349213"/>
          <a:ext cx="6213380" cy="904574"/>
        </a:xfrm>
        <a:prstGeom prst="rightArrow">
          <a:avLst>
            <a:gd name="adj1" fmla="val 50000"/>
            <a:gd name="adj2" fmla="val 50000"/>
          </a:avLst>
        </a:prstGeom>
        <a:gradFill rotWithShape="0">
          <a:gsLst>
            <a:gs pos="0">
              <a:schemeClr val="accent6">
                <a:shade val="50000"/>
                <a:hueOff val="0"/>
                <a:satOff val="0"/>
                <a:lumOff val="0"/>
                <a:alphaOff val="0"/>
                <a:satMod val="103000"/>
                <a:lumMod val="102000"/>
                <a:tint val="94000"/>
              </a:schemeClr>
            </a:gs>
            <a:gs pos="50000">
              <a:schemeClr val="accent6">
                <a:shade val="50000"/>
                <a:hueOff val="0"/>
                <a:satOff val="0"/>
                <a:lumOff val="0"/>
                <a:alphaOff val="0"/>
                <a:satMod val="110000"/>
                <a:lumMod val="100000"/>
                <a:shade val="100000"/>
              </a:schemeClr>
            </a:gs>
            <a:gs pos="100000">
              <a:schemeClr val="accent6">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254000" bIns="143601" numCol="1" spcCol="1270" anchor="ctr" anchorCtr="0">
          <a:noAutofit/>
        </a:bodyPr>
        <a:lstStyle/>
        <a:p>
          <a:pPr marL="0" lvl="0" indent="0" algn="l" defTabSz="977900">
            <a:lnSpc>
              <a:spcPct val="90000"/>
            </a:lnSpc>
            <a:spcBef>
              <a:spcPct val="0"/>
            </a:spcBef>
            <a:spcAft>
              <a:spcPct val="35000"/>
            </a:spcAft>
            <a:buNone/>
          </a:pPr>
          <a:r>
            <a:rPr lang="en-US" sz="2200" kern="1200" dirty="0">
              <a:latin typeface="Open Sans"/>
            </a:rPr>
            <a:t> </a:t>
          </a:r>
        </a:p>
      </dsp:txBody>
      <dsp:txXfrm>
        <a:off x="55609" y="575357"/>
        <a:ext cx="5987237" cy="452287"/>
      </dsp:txXfrm>
    </dsp:sp>
    <dsp:sp modelId="{DCF1AE1A-D95B-4F9F-ABC7-92F697F18EA9}">
      <dsp:nvSpPr>
        <dsp:cNvPr id="0" name=""/>
        <dsp:cNvSpPr/>
      </dsp:nvSpPr>
      <dsp:spPr>
        <a:xfrm>
          <a:off x="55609" y="1048246"/>
          <a:ext cx="1432184" cy="1673190"/>
        </a:xfrm>
        <a:prstGeom prst="rect">
          <a:avLst/>
        </a:prstGeom>
        <a:solidFill>
          <a:schemeClr val="lt1">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Open Sans"/>
            </a:rPr>
            <a:t>Initial</a:t>
          </a:r>
        </a:p>
      </dsp:txBody>
      <dsp:txXfrm>
        <a:off x="55609" y="1048246"/>
        <a:ext cx="1432184" cy="1673190"/>
      </dsp:txXfrm>
    </dsp:sp>
    <dsp:sp modelId="{E56F611E-993A-456D-864F-45CEFF74B300}">
      <dsp:nvSpPr>
        <dsp:cNvPr id="0" name=""/>
        <dsp:cNvSpPr/>
      </dsp:nvSpPr>
      <dsp:spPr>
        <a:xfrm>
          <a:off x="1487793" y="650631"/>
          <a:ext cx="4781196" cy="904574"/>
        </a:xfrm>
        <a:prstGeom prst="rightArrow">
          <a:avLst>
            <a:gd name="adj1" fmla="val 50000"/>
            <a:gd name="adj2" fmla="val 50000"/>
          </a:avLst>
        </a:prstGeom>
        <a:gradFill rotWithShape="0">
          <a:gsLst>
            <a:gs pos="0">
              <a:schemeClr val="accent6">
                <a:shade val="50000"/>
                <a:hueOff val="171942"/>
                <a:satOff val="-24311"/>
                <a:lumOff val="27135"/>
                <a:alphaOff val="0"/>
                <a:satMod val="103000"/>
                <a:lumMod val="102000"/>
                <a:tint val="94000"/>
              </a:schemeClr>
            </a:gs>
            <a:gs pos="50000">
              <a:schemeClr val="accent6">
                <a:shade val="50000"/>
                <a:hueOff val="171942"/>
                <a:satOff val="-24311"/>
                <a:lumOff val="27135"/>
                <a:alphaOff val="0"/>
                <a:satMod val="110000"/>
                <a:lumMod val="100000"/>
                <a:shade val="100000"/>
              </a:schemeClr>
            </a:gs>
            <a:gs pos="100000">
              <a:schemeClr val="accent6">
                <a:shade val="50000"/>
                <a:hueOff val="171942"/>
                <a:satOff val="-24311"/>
                <a:lumOff val="2713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254000" bIns="143601" numCol="1" spcCol="1270" anchor="ctr" anchorCtr="0">
          <a:noAutofit/>
        </a:bodyPr>
        <a:lstStyle/>
        <a:p>
          <a:pPr marL="0" lvl="0" indent="0" algn="l" defTabSz="977900">
            <a:lnSpc>
              <a:spcPct val="90000"/>
            </a:lnSpc>
            <a:spcBef>
              <a:spcPct val="0"/>
            </a:spcBef>
            <a:spcAft>
              <a:spcPct val="35000"/>
            </a:spcAft>
            <a:buNone/>
          </a:pPr>
          <a:r>
            <a:rPr lang="en-US" sz="2200" kern="1200" dirty="0">
              <a:latin typeface="Open Sans"/>
            </a:rPr>
            <a:t> </a:t>
          </a:r>
        </a:p>
      </dsp:txBody>
      <dsp:txXfrm>
        <a:off x="1487793" y="876775"/>
        <a:ext cx="4555053" cy="452287"/>
      </dsp:txXfrm>
    </dsp:sp>
    <dsp:sp modelId="{46D8402E-2955-4A1F-BD38-CD7B1EEF87CA}">
      <dsp:nvSpPr>
        <dsp:cNvPr id="0" name=""/>
        <dsp:cNvSpPr/>
      </dsp:nvSpPr>
      <dsp:spPr>
        <a:xfrm>
          <a:off x="1487793" y="1349665"/>
          <a:ext cx="1432184" cy="1630543"/>
        </a:xfrm>
        <a:prstGeom prst="rect">
          <a:avLst/>
        </a:prstGeom>
        <a:solidFill>
          <a:schemeClr val="lt1">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Open Sans"/>
            </a:rPr>
            <a:t>Planning</a:t>
          </a:r>
        </a:p>
      </dsp:txBody>
      <dsp:txXfrm>
        <a:off x="1487793" y="1349665"/>
        <a:ext cx="1432184" cy="1630543"/>
      </dsp:txXfrm>
    </dsp:sp>
    <dsp:sp modelId="{70351AD1-D2D8-4C34-BF4A-9E10BE76773F}">
      <dsp:nvSpPr>
        <dsp:cNvPr id="0" name=""/>
        <dsp:cNvSpPr/>
      </dsp:nvSpPr>
      <dsp:spPr>
        <a:xfrm>
          <a:off x="2919978" y="952049"/>
          <a:ext cx="3349012" cy="904574"/>
        </a:xfrm>
        <a:prstGeom prst="rightArrow">
          <a:avLst>
            <a:gd name="adj1" fmla="val 50000"/>
            <a:gd name="adj2" fmla="val 50000"/>
          </a:avLst>
        </a:prstGeom>
        <a:gradFill rotWithShape="0">
          <a:gsLst>
            <a:gs pos="0">
              <a:schemeClr val="accent6">
                <a:shade val="50000"/>
                <a:hueOff val="343885"/>
                <a:satOff val="-48622"/>
                <a:lumOff val="54269"/>
                <a:alphaOff val="0"/>
                <a:satMod val="103000"/>
                <a:lumMod val="102000"/>
                <a:tint val="94000"/>
              </a:schemeClr>
            </a:gs>
            <a:gs pos="50000">
              <a:schemeClr val="accent6">
                <a:shade val="50000"/>
                <a:hueOff val="343885"/>
                <a:satOff val="-48622"/>
                <a:lumOff val="54269"/>
                <a:alphaOff val="0"/>
                <a:satMod val="110000"/>
                <a:lumMod val="100000"/>
                <a:shade val="100000"/>
              </a:schemeClr>
            </a:gs>
            <a:gs pos="100000">
              <a:schemeClr val="accent6">
                <a:shade val="50000"/>
                <a:hueOff val="343885"/>
                <a:satOff val="-48622"/>
                <a:lumOff val="542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254000" bIns="143601" numCol="1" spcCol="1270" anchor="ctr" anchorCtr="0">
          <a:noAutofit/>
        </a:bodyPr>
        <a:lstStyle/>
        <a:p>
          <a:pPr marL="0" lvl="0" indent="0" algn="l" defTabSz="977900">
            <a:lnSpc>
              <a:spcPct val="90000"/>
            </a:lnSpc>
            <a:spcBef>
              <a:spcPct val="0"/>
            </a:spcBef>
            <a:spcAft>
              <a:spcPct val="35000"/>
            </a:spcAft>
            <a:buNone/>
          </a:pPr>
          <a:r>
            <a:rPr lang="en-US" sz="2200" kern="1200" dirty="0">
              <a:latin typeface="Open Sans"/>
            </a:rPr>
            <a:t> </a:t>
          </a:r>
        </a:p>
      </dsp:txBody>
      <dsp:txXfrm>
        <a:off x="2919978" y="1178193"/>
        <a:ext cx="3122869" cy="452287"/>
      </dsp:txXfrm>
    </dsp:sp>
    <dsp:sp modelId="{1B732CA1-F1AE-44B6-8A22-3B4201AD71D6}">
      <dsp:nvSpPr>
        <dsp:cNvPr id="0" name=""/>
        <dsp:cNvSpPr/>
      </dsp:nvSpPr>
      <dsp:spPr>
        <a:xfrm>
          <a:off x="2919978" y="1651083"/>
          <a:ext cx="1432184" cy="1641445"/>
        </a:xfrm>
        <a:prstGeom prst="rect">
          <a:avLst/>
        </a:prstGeom>
        <a:solidFill>
          <a:schemeClr val="lt1">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Open Sans"/>
            </a:rPr>
            <a:t>Execution</a:t>
          </a:r>
        </a:p>
      </dsp:txBody>
      <dsp:txXfrm>
        <a:off x="2919978" y="1651083"/>
        <a:ext cx="1432184" cy="1641445"/>
      </dsp:txXfrm>
    </dsp:sp>
    <dsp:sp modelId="{46440EB7-3BFB-40F8-A4BB-53D54BE0E4FA}">
      <dsp:nvSpPr>
        <dsp:cNvPr id="0" name=""/>
        <dsp:cNvSpPr/>
      </dsp:nvSpPr>
      <dsp:spPr>
        <a:xfrm>
          <a:off x="4352162" y="1253467"/>
          <a:ext cx="1916827" cy="904574"/>
        </a:xfrm>
        <a:prstGeom prst="rightArrow">
          <a:avLst>
            <a:gd name="adj1" fmla="val 50000"/>
            <a:gd name="adj2" fmla="val 50000"/>
          </a:avLst>
        </a:prstGeom>
        <a:gradFill rotWithShape="0">
          <a:gsLst>
            <a:gs pos="0">
              <a:schemeClr val="accent6">
                <a:shade val="50000"/>
                <a:hueOff val="171942"/>
                <a:satOff val="-24311"/>
                <a:lumOff val="27135"/>
                <a:alphaOff val="0"/>
                <a:satMod val="103000"/>
                <a:lumMod val="102000"/>
                <a:tint val="94000"/>
              </a:schemeClr>
            </a:gs>
            <a:gs pos="50000">
              <a:schemeClr val="accent6">
                <a:shade val="50000"/>
                <a:hueOff val="171942"/>
                <a:satOff val="-24311"/>
                <a:lumOff val="27135"/>
                <a:alphaOff val="0"/>
                <a:satMod val="110000"/>
                <a:lumMod val="100000"/>
                <a:shade val="100000"/>
              </a:schemeClr>
            </a:gs>
            <a:gs pos="100000">
              <a:schemeClr val="accent6">
                <a:shade val="50000"/>
                <a:hueOff val="171942"/>
                <a:satOff val="-24311"/>
                <a:lumOff val="2713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254000" bIns="143601" numCol="1" spcCol="1270" anchor="ctr" anchorCtr="0">
          <a:noAutofit/>
        </a:bodyPr>
        <a:lstStyle/>
        <a:p>
          <a:pPr marL="0" lvl="0" indent="0" algn="l" defTabSz="977900">
            <a:lnSpc>
              <a:spcPct val="90000"/>
            </a:lnSpc>
            <a:spcBef>
              <a:spcPct val="0"/>
            </a:spcBef>
            <a:spcAft>
              <a:spcPct val="35000"/>
            </a:spcAft>
            <a:buNone/>
          </a:pPr>
          <a:endParaRPr lang="en-US" sz="2200" kern="1200" dirty="0">
            <a:latin typeface="Open Sans"/>
          </a:endParaRPr>
        </a:p>
      </dsp:txBody>
      <dsp:txXfrm>
        <a:off x="4352162" y="1479611"/>
        <a:ext cx="1690684" cy="452287"/>
      </dsp:txXfrm>
    </dsp:sp>
    <dsp:sp modelId="{7639825B-28ED-4AED-862F-9407B48364BF}">
      <dsp:nvSpPr>
        <dsp:cNvPr id="0" name=""/>
        <dsp:cNvSpPr/>
      </dsp:nvSpPr>
      <dsp:spPr>
        <a:xfrm>
          <a:off x="4352162" y="1952501"/>
          <a:ext cx="1445232" cy="1660685"/>
        </a:xfrm>
        <a:prstGeom prst="rect">
          <a:avLst/>
        </a:prstGeom>
        <a:solidFill>
          <a:schemeClr val="lt1">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Open Sans"/>
            </a:rPr>
            <a:t>Closing</a:t>
          </a:r>
        </a:p>
        <a:p>
          <a:pPr marL="0" lvl="0" indent="0" algn="l" defTabSz="977900">
            <a:lnSpc>
              <a:spcPct val="90000"/>
            </a:lnSpc>
            <a:spcBef>
              <a:spcPct val="0"/>
            </a:spcBef>
            <a:spcAft>
              <a:spcPct val="35000"/>
            </a:spcAft>
            <a:buNone/>
          </a:pPr>
          <a:endParaRPr lang="en-US" sz="2200" kern="1200" dirty="0">
            <a:latin typeface="Open Sans"/>
          </a:endParaRPr>
        </a:p>
      </dsp:txBody>
      <dsp:txXfrm>
        <a:off x="4352162" y="1952501"/>
        <a:ext cx="1445232" cy="16606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D99F76-0E72-4DE2-BE7C-E05A70994582}">
      <dsp:nvSpPr>
        <dsp:cNvPr id="0" name=""/>
        <dsp:cNvSpPr/>
      </dsp:nvSpPr>
      <dsp:spPr>
        <a:xfrm rot="5400000">
          <a:off x="-256282" y="256310"/>
          <a:ext cx="1708546" cy="119598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rtl="0">
            <a:lnSpc>
              <a:spcPct val="90000"/>
            </a:lnSpc>
            <a:spcBef>
              <a:spcPct val="0"/>
            </a:spcBef>
            <a:spcAft>
              <a:spcPct val="35000"/>
            </a:spcAft>
            <a:buNone/>
          </a:pPr>
          <a:r>
            <a:rPr lang="en-US" sz="2900" kern="1200" dirty="0">
              <a:latin typeface="Open Sans"/>
            </a:rPr>
            <a:t>PERT </a:t>
          </a:r>
        </a:p>
      </dsp:txBody>
      <dsp:txXfrm rot="-5400000">
        <a:off x="0" y="598019"/>
        <a:ext cx="1195982" cy="512564"/>
      </dsp:txXfrm>
    </dsp:sp>
    <dsp:sp modelId="{2FDA8187-6B41-4CD3-AFB2-A492314A4422}">
      <dsp:nvSpPr>
        <dsp:cNvPr id="0" name=""/>
        <dsp:cNvSpPr/>
      </dsp:nvSpPr>
      <dsp:spPr>
        <a:xfrm rot="5400000">
          <a:off x="2862113" y="-1666102"/>
          <a:ext cx="1110555" cy="44428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latin typeface="Open Sans"/>
            </a:rPr>
            <a:t>Program Evaluation Review Technique, a critical path diagram developed by the Navy in the 1950’s</a:t>
          </a:r>
        </a:p>
      </dsp:txBody>
      <dsp:txXfrm rot="-5400000">
        <a:off x="1195983" y="54241"/>
        <a:ext cx="4388604" cy="1002129"/>
      </dsp:txXfrm>
    </dsp:sp>
    <dsp:sp modelId="{F612066F-7BE9-497C-B30F-7DF4286DB4AE}">
      <dsp:nvSpPr>
        <dsp:cNvPr id="0" name=""/>
        <dsp:cNvSpPr/>
      </dsp:nvSpPr>
      <dsp:spPr>
        <a:xfrm rot="5400000">
          <a:off x="-256282" y="1671907"/>
          <a:ext cx="1708546" cy="119598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rtl="0">
            <a:lnSpc>
              <a:spcPct val="90000"/>
            </a:lnSpc>
            <a:spcBef>
              <a:spcPct val="0"/>
            </a:spcBef>
            <a:spcAft>
              <a:spcPct val="35000"/>
            </a:spcAft>
            <a:buNone/>
          </a:pPr>
          <a:r>
            <a:rPr lang="en-US" sz="2900" kern="1200" dirty="0">
              <a:latin typeface="Open Sans"/>
            </a:rPr>
            <a:t>GANTT </a:t>
          </a:r>
        </a:p>
      </dsp:txBody>
      <dsp:txXfrm rot="-5400000">
        <a:off x="0" y="2013616"/>
        <a:ext cx="1195982" cy="512564"/>
      </dsp:txXfrm>
    </dsp:sp>
    <dsp:sp modelId="{3B18C521-910A-4D11-9890-1FF6B5933AD7}">
      <dsp:nvSpPr>
        <dsp:cNvPr id="0" name=""/>
        <dsp:cNvSpPr/>
      </dsp:nvSpPr>
      <dsp:spPr>
        <a:xfrm rot="5400000">
          <a:off x="2862113" y="-250505"/>
          <a:ext cx="1110555" cy="44428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latin typeface="Open Sans"/>
            </a:rPr>
            <a:t>A type of task scheduling bar graph developed by Henry Gantt in 1910</a:t>
          </a:r>
        </a:p>
      </dsp:txBody>
      <dsp:txXfrm rot="-5400000">
        <a:off x="1195983" y="1469838"/>
        <a:ext cx="4388604" cy="100212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Businesses plan projects for a variety of different reasons.  There may be projects to research expanding the business or adding another location.  Long-term strategic planning is a project.  Developing employee training programs are projects, and so are training new employees, creating employee manuals, or changing procedures.  When a business plans an event, a project plan should be developed and followed.  If a business wants to introduce a new product or service, this is a project as well.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839330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GANTT chart is a visual representation of the schedule of tasks needed to complete a project.  It serves basically the same purpose as a PERT diagram, but in a different format.  The longer the bars, the more time it will take to complete the task.  You can also see which tasks overlap other tasks.  This is why it is very important to list the tasks in order when this type of chart is used. This type of chart may be easier to visualize for more complicated projects.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830255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Reflection on the success or failure of the project occurs in this phase.  The project is completed, but the process should be evaluated to determine what worked well and what results may not have been achieved.  Important questions to ask are whether the project was completed on time, on budget, and the extent to which results were met.  These may determine if the project is considered a success or failure.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878414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project must undergo some type of evaluation to determine if the questions from the previous slide can be answered positively.  There can be discussions among the stakeholders or surveys where aspects of the project can be rated.  Phone calls can also be made to answer questions related to the project.  Data should be gathered and presented to customers or clients if the project was an external one.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5315228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communication plan details how information will be conveyed to all stakeholders who have an interest in the project.  It must be determined who will receive the updates.  Certain parties will need constant updates; other parties will only need periodic notifications.  Determine what information is to be received by whom and how often the updates will take place.  This communication format may vary depending upon if stakeholders are local or distant.  Some communication can be face-to-face while some will need to be electronic.  In this case, online application sharing can help with sending, reviewing, and updating documents.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189490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communication plan is set up so all the parties that need to be informed about the status of the project will receive the appropriate information at the appropriate times and in the best method possible.  This plan addresses stakeholders such as employees, customers or clients, and community members.  Some stakeholders may need more frequent communication than other members.  In some cases meetings provide information, while in other instances newsletters or website updates will suffice.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082976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Status reports can also be part of the communication plan.  These reports can compare a project’s progress to the schedule.  They can also identify which areas are on-track, which ones are behind, and which ones are ahead.  The reports can also discuss unexpected delays or other issues.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896523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With any project there is an element of risk—the probability of loss (or of the project’s failure).  A risk assessment should be conducted.  A visual way to accomplish this is to create a checklist or other diagram of all possible risks, for example, economic or environmental factors that can affect the project’s success.  Develop a plan that can allow for the “what ifs” affecting scheduling and budgeting.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61824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tools that project management utilize depend upon the project itself and the size of the project.  Tools that can aid in brainstorming, such as diagrams or online tools, can aid in developing the project scope.  Different chart-creating tools are helpful during the execution phase.  A scheduling system, possibly online, can also assist with scheduling tasks or with the communications plan.  In any case, the computer can be a powerful tool in executing a project plan, especially a complicated one.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466863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Projects have specific characteristics for them to actually be classified as “projects.”  Projects have a beginning and end date.  They are not necessarily an everyday part of a job.  Projects have a specific result or goal in mind.  Projects are also temporary, not ongoing.  If a project is completed, and later it is going to be performed again, the second time it is not considered a project.  These characteristics are important because they separate projects from daily job activities.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99430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While the personnel structure of projects can vary, there typically will be a project manager who leads the project.  He or she guides the development of the project plan and monitors the progress of the project through each phase.  He or she is also responsible for the communication plan for all members of the project team—and communicating with all stakeholders as well.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855022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Sometimes it is easier to visualize a project plan if it is in diagram format.  Show students examples of flowcharts so they can see the steps involved in project plans.  The specifics of a project plan will vary from project to project and company to company, but there are generally four phases:  the initial start-up phase, the planning phase, the execution phase, and the project closing.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9905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During the initial phase the project is defined.  What is it exactly that you want to have happened by the end of the project?  It must be specific and quantifiable.  This is called the project scope.  For example, a scope of “building a lot of new homes this year” is too general.  However, a scope of “building three homes within 12 months, each costing $200,000” is much easier to focus on and measure the results of at the end of the time period.  A project team is also selected and assembled at this point.  Roles can be assigned as needed depending upon the size of the project.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770976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planning phase involves obtaining the necessary resources.  These resources can include budgets, timelines, communication plans, and a risk management plan.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733388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phase is where the actual tasks are completed.  This phase can also take the longest of the four phases.  As tasks are completed, changes can be made to edit, add, or delete tasks to ensure project completion.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91338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Once the project team identifies each task required to complete the project, some type of visual representation should be created so the team members can see the progression of tasks.  Two common methods are the PERT and the GANTT charts.  Both can be completed manually or using a computer.  Project teams will have to arrive at a consensus on which one to use.  Show students sample charts on a computer so they can see what completed charts look like.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64481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PERT diagram represents the order of tasks to be completed during a project.  It does visually show the order, as well as the time to complete the tasks and how they can relate to each other.  If the project is complicated however, this type of diagram may be slightly more difficult to visualize.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185936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Project Management</a:t>
            </a:r>
          </a:p>
          <a:p>
            <a:pPr lvl="1"/>
            <a:r>
              <a:rPr lang="en-US" dirty="0"/>
              <a:t>Business Management</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Three (Continued)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Task tracking methods:</a:t>
            </a:r>
          </a:p>
          <a:p>
            <a:pPr lvl="1"/>
            <a:endParaRPr lang="en-US" dirty="0"/>
          </a:p>
        </p:txBody>
      </p:sp>
      <p:graphicFrame>
        <p:nvGraphicFramePr>
          <p:cNvPr id="5" name="Content Placeholder 11">
            <a:extLst>
              <a:ext uri="{FF2B5EF4-FFF2-40B4-BE49-F238E27FC236}">
                <a16:creationId xmlns:a16="http://schemas.microsoft.com/office/drawing/2014/main" id="{103B350C-44CD-4908-846B-C2CA2E721B91}"/>
              </a:ext>
            </a:extLst>
          </p:cNvPr>
          <p:cNvGraphicFramePr>
            <a:graphicFrameLocks/>
          </p:cNvGraphicFramePr>
          <p:nvPr>
            <p:extLst>
              <p:ext uri="{D42A27DB-BD31-4B8C-83A1-F6EECF244321}">
                <p14:modId xmlns:p14="http://schemas.microsoft.com/office/powerpoint/2010/main" val="274578519"/>
              </p:ext>
            </p:extLst>
          </p:nvPr>
        </p:nvGraphicFramePr>
        <p:xfrm>
          <a:off x="3449139" y="2588288"/>
          <a:ext cx="56388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PERT Diagram Example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numbers indicate the order of the tasks to be completed.  The arrows show the relationship between the tasks, and the task duration is below the arrows.</a:t>
            </a:r>
          </a:p>
          <a:p>
            <a:pPr lvl="1"/>
            <a:endParaRPr lang="en-US" dirty="0"/>
          </a:p>
        </p:txBody>
      </p:sp>
      <p:sp>
        <p:nvSpPr>
          <p:cNvPr id="6" name="Rectangle 13">
            <a:extLst>
              <a:ext uri="{FF2B5EF4-FFF2-40B4-BE49-F238E27FC236}">
                <a16:creationId xmlns:a16="http://schemas.microsoft.com/office/drawing/2014/main" id="{D0136B4A-2F43-4868-8A0E-57180AC1E903}"/>
              </a:ext>
            </a:extLst>
          </p:cNvPr>
          <p:cNvSpPr>
            <a:spLocks noChangeArrowheads="1"/>
          </p:cNvSpPr>
          <p:nvPr/>
        </p:nvSpPr>
        <p:spPr bwMode="auto">
          <a:xfrm>
            <a:off x="3048836" y="3408904"/>
            <a:ext cx="990600" cy="762000"/>
          </a:xfrm>
          <a:prstGeom prst="rect">
            <a:avLst/>
          </a:prstGeom>
          <a:solidFill>
            <a:schemeClr val="accent1"/>
          </a:solidFill>
          <a:ln w="12700" cap="sq" algn="ctr">
            <a:solidFill>
              <a:schemeClr val="tx1"/>
            </a:solidFill>
            <a:round/>
            <a:headEnd type="none" w="sm" len="sm"/>
            <a:tailEnd type="none" w="sm" len="sm"/>
          </a:ln>
        </p:spPr>
        <p:txBody>
          <a:bodyPr anchor="ct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b="1">
                <a:solidFill>
                  <a:schemeClr val="bg2"/>
                </a:solidFill>
                <a:latin typeface="Arial" charset="0"/>
              </a:rPr>
              <a:t>1</a:t>
            </a:r>
          </a:p>
        </p:txBody>
      </p:sp>
      <p:sp>
        <p:nvSpPr>
          <p:cNvPr id="7" name="Rectangle 14">
            <a:extLst>
              <a:ext uri="{FF2B5EF4-FFF2-40B4-BE49-F238E27FC236}">
                <a16:creationId xmlns:a16="http://schemas.microsoft.com/office/drawing/2014/main" id="{2430F4B9-0497-418C-B9E8-FA8678B2F456}"/>
              </a:ext>
            </a:extLst>
          </p:cNvPr>
          <p:cNvSpPr>
            <a:spLocks noChangeArrowheads="1"/>
          </p:cNvSpPr>
          <p:nvPr/>
        </p:nvSpPr>
        <p:spPr bwMode="auto">
          <a:xfrm>
            <a:off x="4609349" y="4791617"/>
            <a:ext cx="990600" cy="762000"/>
          </a:xfrm>
          <a:prstGeom prst="rect">
            <a:avLst/>
          </a:prstGeom>
          <a:solidFill>
            <a:schemeClr val="accent1"/>
          </a:solidFill>
          <a:ln w="12700" cap="sq" algn="ctr">
            <a:solidFill>
              <a:schemeClr val="tx1"/>
            </a:solidFill>
            <a:round/>
            <a:headEnd type="none" w="sm" len="sm"/>
            <a:tailEnd type="none" w="sm" len="sm"/>
          </a:ln>
        </p:spPr>
        <p:txBody>
          <a:bodyPr anchor="ct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b="1">
                <a:solidFill>
                  <a:schemeClr val="bg2"/>
                </a:solidFill>
                <a:latin typeface="Arial" charset="0"/>
              </a:rPr>
              <a:t>2</a:t>
            </a:r>
          </a:p>
        </p:txBody>
      </p:sp>
      <p:sp>
        <p:nvSpPr>
          <p:cNvPr id="8" name="Rectangle 15">
            <a:extLst>
              <a:ext uri="{FF2B5EF4-FFF2-40B4-BE49-F238E27FC236}">
                <a16:creationId xmlns:a16="http://schemas.microsoft.com/office/drawing/2014/main" id="{B758285B-46BA-4416-93CB-C7096E03B966}"/>
              </a:ext>
            </a:extLst>
          </p:cNvPr>
          <p:cNvSpPr>
            <a:spLocks noChangeArrowheads="1"/>
          </p:cNvSpPr>
          <p:nvPr/>
        </p:nvSpPr>
        <p:spPr bwMode="auto">
          <a:xfrm>
            <a:off x="6173036" y="2902492"/>
            <a:ext cx="990600" cy="762000"/>
          </a:xfrm>
          <a:prstGeom prst="rect">
            <a:avLst/>
          </a:prstGeom>
          <a:solidFill>
            <a:schemeClr val="accent1"/>
          </a:solidFill>
          <a:ln w="12700" cap="sq" algn="ctr">
            <a:solidFill>
              <a:schemeClr val="tx1"/>
            </a:solidFill>
            <a:round/>
            <a:headEnd type="none" w="sm" len="sm"/>
            <a:tailEnd type="none" w="sm" len="sm"/>
          </a:ln>
        </p:spPr>
        <p:txBody>
          <a:bodyPr anchor="ct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b="1">
                <a:solidFill>
                  <a:schemeClr val="bg2"/>
                </a:solidFill>
                <a:latin typeface="Arial" charset="0"/>
              </a:rPr>
              <a:t>3</a:t>
            </a:r>
          </a:p>
        </p:txBody>
      </p:sp>
      <p:sp>
        <p:nvSpPr>
          <p:cNvPr id="9" name="Rectangle 16">
            <a:extLst>
              <a:ext uri="{FF2B5EF4-FFF2-40B4-BE49-F238E27FC236}">
                <a16:creationId xmlns:a16="http://schemas.microsoft.com/office/drawing/2014/main" id="{F6360A7C-CC2D-47D3-8BF7-2DE417D23125}"/>
              </a:ext>
            </a:extLst>
          </p:cNvPr>
          <p:cNvSpPr>
            <a:spLocks noChangeArrowheads="1"/>
          </p:cNvSpPr>
          <p:nvPr/>
        </p:nvSpPr>
        <p:spPr bwMode="auto">
          <a:xfrm>
            <a:off x="6782636" y="4448717"/>
            <a:ext cx="990600" cy="762000"/>
          </a:xfrm>
          <a:prstGeom prst="rect">
            <a:avLst/>
          </a:prstGeom>
          <a:solidFill>
            <a:schemeClr val="accent1"/>
          </a:solidFill>
          <a:ln w="12700" cap="sq" algn="ctr">
            <a:solidFill>
              <a:schemeClr val="tx1"/>
            </a:solidFill>
            <a:round/>
            <a:headEnd type="none" w="sm" len="sm"/>
            <a:tailEnd type="none" w="sm" len="sm"/>
          </a:ln>
        </p:spPr>
        <p:txBody>
          <a:bodyPr anchor="ct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b="1">
                <a:solidFill>
                  <a:schemeClr val="bg2"/>
                </a:solidFill>
                <a:latin typeface="Arial" charset="0"/>
              </a:rPr>
              <a:t>4</a:t>
            </a:r>
          </a:p>
        </p:txBody>
      </p:sp>
      <p:sp>
        <p:nvSpPr>
          <p:cNvPr id="10" name="Rectangle 17">
            <a:extLst>
              <a:ext uri="{FF2B5EF4-FFF2-40B4-BE49-F238E27FC236}">
                <a16:creationId xmlns:a16="http://schemas.microsoft.com/office/drawing/2014/main" id="{BB10B4E8-51A6-43D4-ACF8-9FCD29D7352F}"/>
              </a:ext>
            </a:extLst>
          </p:cNvPr>
          <p:cNvSpPr>
            <a:spLocks noChangeArrowheads="1"/>
          </p:cNvSpPr>
          <p:nvPr/>
        </p:nvSpPr>
        <p:spPr bwMode="auto">
          <a:xfrm>
            <a:off x="8611436" y="3208879"/>
            <a:ext cx="990600" cy="762000"/>
          </a:xfrm>
          <a:prstGeom prst="rect">
            <a:avLst/>
          </a:prstGeom>
          <a:solidFill>
            <a:schemeClr val="accent1"/>
          </a:solidFill>
          <a:ln w="12700" cap="sq" algn="ctr">
            <a:solidFill>
              <a:schemeClr val="tx1"/>
            </a:solidFill>
            <a:round/>
            <a:headEnd type="none" w="sm" len="sm"/>
            <a:tailEnd type="none" w="sm" len="sm"/>
          </a:ln>
        </p:spPr>
        <p:txBody>
          <a:bodyPr anchor="ct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b="1">
                <a:solidFill>
                  <a:schemeClr val="bg2"/>
                </a:solidFill>
                <a:latin typeface="Arial" charset="0"/>
              </a:rPr>
              <a:t>5</a:t>
            </a:r>
          </a:p>
        </p:txBody>
      </p:sp>
      <p:cxnSp>
        <p:nvCxnSpPr>
          <p:cNvPr id="11" name="Straight Arrow Connector 4">
            <a:extLst>
              <a:ext uri="{FF2B5EF4-FFF2-40B4-BE49-F238E27FC236}">
                <a16:creationId xmlns:a16="http://schemas.microsoft.com/office/drawing/2014/main" id="{A60EF648-6239-4442-A5B1-D501DF7620CA}"/>
              </a:ext>
            </a:extLst>
          </p:cNvPr>
          <p:cNvCxnSpPr>
            <a:cxnSpLocks noChangeShapeType="1"/>
          </p:cNvCxnSpPr>
          <p:nvPr/>
        </p:nvCxnSpPr>
        <p:spPr bwMode="auto">
          <a:xfrm flipV="1">
            <a:off x="4160086" y="3259679"/>
            <a:ext cx="1981200" cy="506413"/>
          </a:xfrm>
          <a:prstGeom prst="straightConnector1">
            <a:avLst/>
          </a:prstGeom>
          <a:noFill/>
          <a:ln w="38100" cap="sq" algn="ctr">
            <a:solidFill>
              <a:schemeClr val="tx1"/>
            </a:solidFill>
            <a:round/>
            <a:headEnd type="none" w="sm" len="sm"/>
            <a:tailEnd type="arrow" w="med" len="med"/>
          </a:ln>
        </p:spPr>
      </p:cxnSp>
      <p:cxnSp>
        <p:nvCxnSpPr>
          <p:cNvPr id="12" name="Straight Arrow Connector 6">
            <a:extLst>
              <a:ext uri="{FF2B5EF4-FFF2-40B4-BE49-F238E27FC236}">
                <a16:creationId xmlns:a16="http://schemas.microsoft.com/office/drawing/2014/main" id="{60DA3025-5A7E-40DE-8510-C8212FBE409A}"/>
              </a:ext>
            </a:extLst>
          </p:cNvPr>
          <p:cNvCxnSpPr>
            <a:cxnSpLocks noChangeShapeType="1"/>
            <a:endCxn id="10" idx="1"/>
          </p:cNvCxnSpPr>
          <p:nvPr/>
        </p:nvCxnSpPr>
        <p:spPr bwMode="auto">
          <a:xfrm>
            <a:off x="7277936" y="3259679"/>
            <a:ext cx="1333500" cy="330200"/>
          </a:xfrm>
          <a:prstGeom prst="straightConnector1">
            <a:avLst/>
          </a:prstGeom>
          <a:noFill/>
          <a:ln w="38100" cap="sq" algn="ctr">
            <a:solidFill>
              <a:schemeClr val="tx1"/>
            </a:solidFill>
            <a:round/>
            <a:headEnd type="none" w="sm" len="sm"/>
            <a:tailEnd type="arrow" w="med" len="med"/>
          </a:ln>
        </p:spPr>
      </p:cxnSp>
      <p:cxnSp>
        <p:nvCxnSpPr>
          <p:cNvPr id="13" name="Straight Arrow Connector 8">
            <a:extLst>
              <a:ext uri="{FF2B5EF4-FFF2-40B4-BE49-F238E27FC236}">
                <a16:creationId xmlns:a16="http://schemas.microsoft.com/office/drawing/2014/main" id="{089EBDD0-60CB-4A04-9394-EDF8AE241BD5}"/>
              </a:ext>
            </a:extLst>
          </p:cNvPr>
          <p:cNvCxnSpPr>
            <a:cxnSpLocks noChangeShapeType="1"/>
            <a:endCxn id="7" idx="1"/>
          </p:cNvCxnSpPr>
          <p:nvPr/>
        </p:nvCxnSpPr>
        <p:spPr bwMode="auto">
          <a:xfrm>
            <a:off x="3887036" y="4247104"/>
            <a:ext cx="722313" cy="925513"/>
          </a:xfrm>
          <a:prstGeom prst="straightConnector1">
            <a:avLst/>
          </a:prstGeom>
          <a:noFill/>
          <a:ln w="38100" cap="sq" algn="ctr">
            <a:solidFill>
              <a:schemeClr val="tx1"/>
            </a:solidFill>
            <a:round/>
            <a:headEnd type="none" w="sm" len="sm"/>
            <a:tailEnd type="arrow" w="med" len="med"/>
          </a:ln>
        </p:spPr>
      </p:cxnSp>
      <p:cxnSp>
        <p:nvCxnSpPr>
          <p:cNvPr id="14" name="Straight Arrow Connector 10">
            <a:extLst>
              <a:ext uri="{FF2B5EF4-FFF2-40B4-BE49-F238E27FC236}">
                <a16:creationId xmlns:a16="http://schemas.microsoft.com/office/drawing/2014/main" id="{54819FCB-86CA-4A62-BE3E-B3B5ED5B94B2}"/>
              </a:ext>
            </a:extLst>
          </p:cNvPr>
          <p:cNvCxnSpPr>
            <a:cxnSpLocks noChangeShapeType="1"/>
            <a:stCxn id="7" idx="3"/>
            <a:endCxn id="9" idx="1"/>
          </p:cNvCxnSpPr>
          <p:nvPr/>
        </p:nvCxnSpPr>
        <p:spPr bwMode="auto">
          <a:xfrm flipV="1">
            <a:off x="5599949" y="4829717"/>
            <a:ext cx="1182687" cy="342900"/>
          </a:xfrm>
          <a:prstGeom prst="straightConnector1">
            <a:avLst/>
          </a:prstGeom>
          <a:noFill/>
          <a:ln w="38100" cap="sq" algn="ctr">
            <a:solidFill>
              <a:schemeClr val="tx1"/>
            </a:solidFill>
            <a:round/>
            <a:headEnd type="none" w="sm" len="sm"/>
            <a:tailEnd type="arrow" w="med" len="med"/>
          </a:ln>
        </p:spPr>
      </p:cxnSp>
      <p:cxnSp>
        <p:nvCxnSpPr>
          <p:cNvPr id="15" name="Straight Arrow Connector 12">
            <a:extLst>
              <a:ext uri="{FF2B5EF4-FFF2-40B4-BE49-F238E27FC236}">
                <a16:creationId xmlns:a16="http://schemas.microsoft.com/office/drawing/2014/main" id="{B4A4232E-7625-4B6C-80DF-91C9DB4DAA51}"/>
              </a:ext>
            </a:extLst>
          </p:cNvPr>
          <p:cNvCxnSpPr>
            <a:cxnSpLocks noChangeShapeType="1"/>
          </p:cNvCxnSpPr>
          <p:nvPr/>
        </p:nvCxnSpPr>
        <p:spPr bwMode="auto">
          <a:xfrm flipV="1">
            <a:off x="7773236" y="3664492"/>
            <a:ext cx="838200" cy="1039812"/>
          </a:xfrm>
          <a:prstGeom prst="straightConnector1">
            <a:avLst/>
          </a:prstGeom>
          <a:noFill/>
          <a:ln w="38100" cap="sq" algn="ctr">
            <a:solidFill>
              <a:schemeClr val="tx1"/>
            </a:solidFill>
            <a:round/>
            <a:headEnd type="none" w="sm" len="sm"/>
            <a:tailEnd type="arrow" w="med" len="med"/>
          </a:ln>
        </p:spPr>
      </p:cxnSp>
      <p:sp>
        <p:nvSpPr>
          <p:cNvPr id="16" name="TextBox 18">
            <a:extLst>
              <a:ext uri="{FF2B5EF4-FFF2-40B4-BE49-F238E27FC236}">
                <a16:creationId xmlns:a16="http://schemas.microsoft.com/office/drawing/2014/main" id="{21891B15-5F99-4288-951F-3740419E85F7}"/>
              </a:ext>
            </a:extLst>
          </p:cNvPr>
          <p:cNvSpPr txBox="1">
            <a:spLocks noChangeArrowheads="1"/>
          </p:cNvSpPr>
          <p:nvPr/>
        </p:nvSpPr>
        <p:spPr bwMode="auto">
          <a:xfrm rot="-832227">
            <a:off x="4342295" y="3151749"/>
            <a:ext cx="14285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r>
              <a:rPr lang="en-US" altLang="en-US" sz="1400" dirty="0">
                <a:latin typeface="Open Sans"/>
              </a:rPr>
              <a:t>Assemble team</a:t>
            </a:r>
          </a:p>
        </p:txBody>
      </p:sp>
      <p:sp>
        <p:nvSpPr>
          <p:cNvPr id="17" name="TextBox 19">
            <a:extLst>
              <a:ext uri="{FF2B5EF4-FFF2-40B4-BE49-F238E27FC236}">
                <a16:creationId xmlns:a16="http://schemas.microsoft.com/office/drawing/2014/main" id="{84371788-7D14-4C2D-A2B3-8C9C413FCE3C}"/>
              </a:ext>
            </a:extLst>
          </p:cNvPr>
          <p:cNvSpPr txBox="1">
            <a:spLocks noChangeArrowheads="1"/>
          </p:cNvSpPr>
          <p:nvPr/>
        </p:nvSpPr>
        <p:spPr bwMode="auto">
          <a:xfrm rot="-832227">
            <a:off x="4517274" y="3664492"/>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sz="1400" dirty="0">
                <a:latin typeface="Open Sans"/>
              </a:rPr>
              <a:t>4-5 Days</a:t>
            </a:r>
          </a:p>
        </p:txBody>
      </p:sp>
      <p:sp>
        <p:nvSpPr>
          <p:cNvPr id="18" name="TextBox 20">
            <a:extLst>
              <a:ext uri="{FF2B5EF4-FFF2-40B4-BE49-F238E27FC236}">
                <a16:creationId xmlns:a16="http://schemas.microsoft.com/office/drawing/2014/main" id="{8966B3FD-2357-4B72-A11D-802A4CD2428E}"/>
              </a:ext>
            </a:extLst>
          </p:cNvPr>
          <p:cNvSpPr txBox="1">
            <a:spLocks noChangeArrowheads="1"/>
          </p:cNvSpPr>
          <p:nvPr/>
        </p:nvSpPr>
        <p:spPr bwMode="auto">
          <a:xfrm rot="3143915">
            <a:off x="3239337" y="4474116"/>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pPr algn="ctr"/>
            <a:r>
              <a:rPr lang="en-US" altLang="en-US" sz="1400" dirty="0">
                <a:latin typeface="Open Sans"/>
              </a:rPr>
              <a:t>1 Week</a:t>
            </a:r>
          </a:p>
        </p:txBody>
      </p:sp>
      <p:sp>
        <p:nvSpPr>
          <p:cNvPr id="19" name="TextBox 21">
            <a:extLst>
              <a:ext uri="{FF2B5EF4-FFF2-40B4-BE49-F238E27FC236}">
                <a16:creationId xmlns:a16="http://schemas.microsoft.com/office/drawing/2014/main" id="{07BA4333-BC36-4A31-93CB-B4D9138EA090}"/>
              </a:ext>
            </a:extLst>
          </p:cNvPr>
          <p:cNvSpPr txBox="1">
            <a:spLocks noChangeArrowheads="1"/>
          </p:cNvSpPr>
          <p:nvPr/>
        </p:nvSpPr>
        <p:spPr bwMode="auto">
          <a:xfrm rot="3174855">
            <a:off x="3752099" y="4397916"/>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r>
              <a:rPr lang="en-US" altLang="en-US" sz="1400" dirty="0">
                <a:latin typeface="Open Sans"/>
              </a:rPr>
              <a:t>Define scope</a:t>
            </a:r>
          </a:p>
        </p:txBody>
      </p:sp>
    </p:spTree>
    <p:extLst>
      <p:ext uri="{BB962C8B-B14F-4D97-AF65-F5344CB8AC3E}">
        <p14:creationId xmlns:p14="http://schemas.microsoft.com/office/powerpoint/2010/main" val="2615011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GANTT Chart Example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373569" cy="4734318"/>
          </a:xfrm>
        </p:spPr>
        <p:txBody>
          <a:bodyPr/>
          <a:lstStyle/>
          <a:p>
            <a:pPr lvl="1"/>
            <a:r>
              <a:rPr lang="en-US" dirty="0"/>
              <a:t>List the tasks required to complete the project, their start dates, and how long it will take to complete the tasks.</a:t>
            </a:r>
          </a:p>
          <a:p>
            <a:pPr lvl="1"/>
            <a:r>
              <a:rPr lang="en-US" dirty="0"/>
              <a:t>Look for online tutorials on how to prepare a GANTT chart in a spreadsheet software application.</a:t>
            </a:r>
          </a:p>
          <a:p>
            <a:pPr lvl="1"/>
            <a:endParaRPr lang="en-US" dirty="0"/>
          </a:p>
          <a:p>
            <a:pPr lvl="1"/>
            <a:endParaRPr lang="en-US" dirty="0"/>
          </a:p>
        </p:txBody>
      </p:sp>
      <p:pic>
        <p:nvPicPr>
          <p:cNvPr id="4" name="Content Placeholder 4">
            <a:extLst>
              <a:ext uri="{FF2B5EF4-FFF2-40B4-BE49-F238E27FC236}">
                <a16:creationId xmlns:a16="http://schemas.microsoft.com/office/drawing/2014/main" id="{BE079B3E-650B-46EE-B346-5E0960784CA8}"/>
              </a:ext>
            </a:extLst>
          </p:cNvPr>
          <p:cNvPicPr>
            <a:picLocks/>
          </p:cNvPicPr>
          <p:nvPr/>
        </p:nvPicPr>
        <p:blipFill rotWithShape="1">
          <a:blip r:embed="rId3"/>
          <a:srcRect l="51282" t="5422" r="5044" b="11060"/>
          <a:stretch/>
        </p:blipFill>
        <p:spPr>
          <a:xfrm>
            <a:off x="7409820" y="1544934"/>
            <a:ext cx="3964913" cy="4273062"/>
          </a:xfrm>
          <a:prstGeom prst="rect">
            <a:avLst/>
          </a:prstGeom>
          <a:ln w="38100" cap="sq">
            <a:solidFill>
              <a:srgbClr val="000000"/>
            </a:solidFill>
            <a:miter lim="800000"/>
          </a:ln>
          <a:effectLst>
            <a:outerShdw blurRad="50800" dist="38100" dir="2700000" algn="tl" rotWithShape="0">
              <a:srgbClr val="000000">
                <a:alpha val="43000"/>
              </a:srgbClr>
            </a:outerShdw>
          </a:effectLst>
          <a:extLst/>
        </p:spPr>
      </p:pic>
    </p:spTree>
    <p:extLst>
      <p:ext uri="{BB962C8B-B14F-4D97-AF65-F5344CB8AC3E}">
        <p14:creationId xmlns:p14="http://schemas.microsoft.com/office/powerpoint/2010/main" val="1860493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Four – The Closing Phase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Completion of project</a:t>
            </a:r>
          </a:p>
          <a:p>
            <a:pPr lvl="1"/>
            <a:r>
              <a:rPr lang="en-US" dirty="0"/>
              <a:t>Evaluation of project successes and weaknesses</a:t>
            </a:r>
          </a:p>
          <a:p>
            <a:pPr lvl="1"/>
            <a:r>
              <a:rPr lang="en-US" dirty="0"/>
              <a:t>Questions to ask</a:t>
            </a:r>
          </a:p>
          <a:p>
            <a:pPr lvl="2"/>
            <a:r>
              <a:rPr lang="en-US" dirty="0"/>
              <a:t>On time?</a:t>
            </a:r>
          </a:p>
          <a:p>
            <a:pPr lvl="2"/>
            <a:r>
              <a:rPr lang="en-US" dirty="0"/>
              <a:t>On budget?</a:t>
            </a:r>
          </a:p>
          <a:p>
            <a:pPr lvl="2"/>
            <a:r>
              <a:rPr lang="en-US" dirty="0"/>
              <a:t>Results met?</a:t>
            </a:r>
          </a:p>
        </p:txBody>
      </p:sp>
    </p:spTree>
    <p:extLst>
      <p:ext uri="{BB962C8B-B14F-4D97-AF65-F5344CB8AC3E}">
        <p14:creationId xmlns:p14="http://schemas.microsoft.com/office/powerpoint/2010/main" val="3293496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Four (Continued)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Evaluation methods</a:t>
            </a:r>
          </a:p>
          <a:p>
            <a:pPr lvl="2"/>
            <a:r>
              <a:rPr lang="en-US" dirty="0"/>
              <a:t>Discussion</a:t>
            </a:r>
          </a:p>
          <a:p>
            <a:pPr lvl="2"/>
            <a:r>
              <a:rPr lang="en-US" dirty="0"/>
              <a:t>Online survey</a:t>
            </a:r>
          </a:p>
          <a:p>
            <a:pPr lvl="2"/>
            <a:r>
              <a:rPr lang="en-US" dirty="0"/>
              <a:t>Paper survey</a:t>
            </a:r>
          </a:p>
          <a:p>
            <a:pPr lvl="2"/>
            <a:r>
              <a:rPr lang="en-US" dirty="0"/>
              <a:t>Phone calls</a:t>
            </a:r>
          </a:p>
          <a:p>
            <a:pPr lvl="2"/>
            <a:r>
              <a:rPr lang="en-US" dirty="0"/>
              <a:t>Data reflecting the level of customer or client satisfaction (if project is external)</a:t>
            </a:r>
          </a:p>
          <a:p>
            <a:pPr lvl="1"/>
            <a:endParaRPr lang="en-US" dirty="0"/>
          </a:p>
        </p:txBody>
      </p:sp>
    </p:spTree>
    <p:extLst>
      <p:ext uri="{BB962C8B-B14F-4D97-AF65-F5344CB8AC3E}">
        <p14:creationId xmlns:p14="http://schemas.microsoft.com/office/powerpoint/2010/main" val="831399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Communication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Who will receive project plan updates?</a:t>
            </a:r>
          </a:p>
          <a:p>
            <a:pPr lvl="1"/>
            <a:r>
              <a:rPr lang="en-US" dirty="0"/>
              <a:t>What information will they receive?</a:t>
            </a:r>
          </a:p>
          <a:p>
            <a:pPr lvl="1"/>
            <a:r>
              <a:rPr lang="en-US" dirty="0"/>
              <a:t>When will they receive updates?</a:t>
            </a:r>
          </a:p>
          <a:p>
            <a:pPr lvl="1"/>
            <a:r>
              <a:rPr lang="en-US" dirty="0"/>
              <a:t>Location of team members</a:t>
            </a:r>
          </a:p>
          <a:p>
            <a:pPr lvl="2"/>
            <a:r>
              <a:rPr lang="en-US" dirty="0"/>
              <a:t>If local, face-to-face or digital</a:t>
            </a:r>
          </a:p>
          <a:p>
            <a:pPr lvl="2"/>
            <a:r>
              <a:rPr lang="en-US" dirty="0"/>
              <a:t>If distant, consider online application sharing and online scheduling to coordinate activities</a:t>
            </a:r>
          </a:p>
          <a:p>
            <a:pPr lvl="1"/>
            <a:endParaRPr lang="en-US" dirty="0"/>
          </a:p>
        </p:txBody>
      </p:sp>
    </p:spTree>
    <p:extLst>
      <p:ext uri="{BB962C8B-B14F-4D97-AF65-F5344CB8AC3E}">
        <p14:creationId xmlns:p14="http://schemas.microsoft.com/office/powerpoint/2010/main" val="2662249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Communication Plan Specifics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Who (stakeholders)?</a:t>
            </a:r>
          </a:p>
          <a:p>
            <a:pPr lvl="2"/>
            <a:r>
              <a:rPr lang="en-US" dirty="0"/>
              <a:t>Project team members</a:t>
            </a:r>
          </a:p>
          <a:p>
            <a:pPr lvl="2"/>
            <a:r>
              <a:rPr lang="en-US" dirty="0"/>
              <a:t>Customers or clients</a:t>
            </a:r>
          </a:p>
          <a:p>
            <a:pPr lvl="2"/>
            <a:r>
              <a:rPr lang="en-US" dirty="0"/>
              <a:t>Community members</a:t>
            </a:r>
          </a:p>
          <a:p>
            <a:pPr lvl="1"/>
            <a:r>
              <a:rPr lang="en-US" dirty="0"/>
              <a:t>When (frequency)?</a:t>
            </a:r>
          </a:p>
          <a:p>
            <a:pPr lvl="2"/>
            <a:r>
              <a:rPr lang="en-US" dirty="0"/>
              <a:t>Weekly</a:t>
            </a:r>
          </a:p>
          <a:p>
            <a:pPr lvl="2"/>
            <a:r>
              <a:rPr lang="en-US" dirty="0"/>
              <a:t>Periodically as needed</a:t>
            </a:r>
          </a:p>
          <a:p>
            <a:pPr lvl="1"/>
            <a:r>
              <a:rPr lang="en-US" dirty="0"/>
              <a:t>How (medium)?</a:t>
            </a:r>
          </a:p>
          <a:p>
            <a:pPr lvl="2"/>
            <a:r>
              <a:rPr lang="en-US" dirty="0"/>
              <a:t>Meetings</a:t>
            </a:r>
          </a:p>
          <a:p>
            <a:pPr lvl="2"/>
            <a:r>
              <a:rPr lang="en-US" dirty="0"/>
              <a:t>Monthly newsletter</a:t>
            </a:r>
          </a:p>
          <a:p>
            <a:pPr lvl="2"/>
            <a:r>
              <a:rPr lang="en-US" dirty="0"/>
              <a:t>Website updates</a:t>
            </a:r>
          </a:p>
        </p:txBody>
      </p:sp>
    </p:spTree>
    <p:extLst>
      <p:ext uri="{BB962C8B-B14F-4D97-AF65-F5344CB8AC3E}">
        <p14:creationId xmlns:p14="http://schemas.microsoft.com/office/powerpoint/2010/main" val="100214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Status Report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Can be included as part of a communication plan</a:t>
            </a:r>
          </a:p>
          <a:p>
            <a:pPr lvl="1"/>
            <a:r>
              <a:rPr lang="en-US" dirty="0"/>
              <a:t>Verifying progress compared to schedule</a:t>
            </a:r>
          </a:p>
          <a:p>
            <a:pPr lvl="2"/>
            <a:r>
              <a:rPr lang="en-US" dirty="0"/>
              <a:t>On-track in what areas</a:t>
            </a:r>
          </a:p>
          <a:p>
            <a:pPr lvl="2"/>
            <a:r>
              <a:rPr lang="en-US" dirty="0"/>
              <a:t>Behind in what areas</a:t>
            </a:r>
          </a:p>
          <a:p>
            <a:pPr lvl="2"/>
            <a:r>
              <a:rPr lang="en-US" dirty="0"/>
              <a:t>Ahead in what areas</a:t>
            </a:r>
          </a:p>
          <a:p>
            <a:pPr lvl="1"/>
            <a:r>
              <a:rPr lang="en-US" dirty="0"/>
              <a:t>Unexpected delays or other issues</a:t>
            </a:r>
          </a:p>
          <a:p>
            <a:pPr lvl="1"/>
            <a:endParaRPr lang="en-US" dirty="0"/>
          </a:p>
        </p:txBody>
      </p:sp>
    </p:spTree>
    <p:extLst>
      <p:ext uri="{BB962C8B-B14F-4D97-AF65-F5344CB8AC3E}">
        <p14:creationId xmlns:p14="http://schemas.microsoft.com/office/powerpoint/2010/main" val="3452154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Project Risk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potential risks</a:t>
            </a:r>
          </a:p>
          <a:p>
            <a:pPr lvl="1"/>
            <a:r>
              <a:rPr lang="en-US" dirty="0"/>
              <a:t>Develop a risk checklist</a:t>
            </a:r>
          </a:p>
          <a:p>
            <a:pPr lvl="1"/>
            <a:r>
              <a:rPr lang="en-US" dirty="0"/>
              <a:t>Estimate likelihood of risk (risk assessment)</a:t>
            </a:r>
          </a:p>
          <a:p>
            <a:pPr lvl="1"/>
            <a:r>
              <a:rPr lang="en-US" dirty="0"/>
              <a:t>Determine impact in each area (for example, time, budget, and results)</a:t>
            </a:r>
          </a:p>
          <a:p>
            <a:pPr lvl="1"/>
            <a:r>
              <a:rPr lang="en-US" dirty="0"/>
              <a:t>Develop a risk management plan</a:t>
            </a:r>
          </a:p>
          <a:p>
            <a:pPr lvl="2"/>
            <a:r>
              <a:rPr lang="en-US" dirty="0"/>
              <a:t>Allow for delays when scheduling</a:t>
            </a:r>
          </a:p>
          <a:p>
            <a:pPr lvl="2"/>
            <a:r>
              <a:rPr lang="en-US" dirty="0"/>
              <a:t>Keep amounts on hand for unanticipated budget overage</a:t>
            </a:r>
          </a:p>
          <a:p>
            <a:pPr lvl="2"/>
            <a:r>
              <a:rPr lang="en-US" dirty="0"/>
              <a:t>Enforce conditions of contracts</a:t>
            </a:r>
          </a:p>
          <a:p>
            <a:pPr lvl="1"/>
            <a:endParaRPr lang="en-US" dirty="0"/>
          </a:p>
        </p:txBody>
      </p:sp>
    </p:spTree>
    <p:extLst>
      <p:ext uri="{BB962C8B-B14F-4D97-AF65-F5344CB8AC3E}">
        <p14:creationId xmlns:p14="http://schemas.microsoft.com/office/powerpoint/2010/main" val="1532421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Project Management Tools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Many tools can be utilized manually, but several can be created using spreadsheets and other applications or appropriate software</a:t>
            </a:r>
          </a:p>
          <a:p>
            <a:pPr lvl="2"/>
            <a:r>
              <a:rPr lang="en-US" dirty="0"/>
              <a:t>Brainstorming tools</a:t>
            </a:r>
          </a:p>
          <a:p>
            <a:pPr lvl="2"/>
            <a:r>
              <a:rPr lang="en-US" dirty="0"/>
              <a:t>PERT chart</a:t>
            </a:r>
          </a:p>
          <a:p>
            <a:pPr lvl="2"/>
            <a:r>
              <a:rPr lang="en-US" dirty="0"/>
              <a:t>GANTT chart</a:t>
            </a:r>
          </a:p>
          <a:p>
            <a:pPr lvl="2"/>
            <a:r>
              <a:rPr lang="en-US" dirty="0"/>
              <a:t>Scheduling system</a:t>
            </a:r>
          </a:p>
          <a:p>
            <a:pPr lvl="2"/>
            <a:r>
              <a:rPr lang="en-US" dirty="0"/>
              <a:t>Computer</a:t>
            </a:r>
          </a:p>
          <a:p>
            <a:pPr lvl="1"/>
            <a:endParaRPr lang="en-US" dirty="0"/>
          </a:p>
        </p:txBody>
      </p:sp>
    </p:spTree>
    <p:extLst>
      <p:ext uri="{BB962C8B-B14F-4D97-AF65-F5344CB8AC3E}">
        <p14:creationId xmlns:p14="http://schemas.microsoft.com/office/powerpoint/2010/main" val="192584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Communication Plan Table Assignment #1 </a:t>
            </a:r>
            <a:r>
              <a:rPr lang="en-US" dirty="0"/>
              <a:t>– Present students with a project scenario, such as the project examples at the beginning of the presentation (or any other project idea) and have students create a Communication Plan table for that project plan.  The table should have column headings stating Stakeholders, Types of Information, How Often, and Type of Communication.  </a:t>
            </a:r>
          </a:p>
          <a:p>
            <a:pPr lvl="1"/>
            <a:endParaRPr lang="en-US" dirty="0"/>
          </a:p>
        </p:txBody>
      </p:sp>
    </p:spTree>
    <p:extLst>
      <p:ext uri="{BB962C8B-B14F-4D97-AF65-F5344CB8AC3E}">
        <p14:creationId xmlns:p14="http://schemas.microsoft.com/office/powerpoint/2010/main" val="1992223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Project Mind Map Assignment #3 </a:t>
            </a:r>
            <a:r>
              <a:rPr lang="en-US" dirty="0"/>
              <a:t>– Individually, students will create a mind map for a project idea of their choice.  They may use software that creates mind maps, create one in a word processing document that uses shapes (such as in a flowchart), or create one manually.  In the center will be the project idea, and the project phases will stem from the center.  Be sure to include the tasks that will be involved.  PERT diagrams or GANTT charts do not need to be included in the mind map.  The mind map is to serve as a project guideline.</a:t>
            </a:r>
          </a:p>
          <a:p>
            <a:pPr lvl="1"/>
            <a:endParaRPr lang="en-US" dirty="0"/>
          </a:p>
        </p:txBody>
      </p:sp>
    </p:spTree>
    <p:extLst>
      <p:ext uri="{BB962C8B-B14F-4D97-AF65-F5344CB8AC3E}">
        <p14:creationId xmlns:p14="http://schemas.microsoft.com/office/powerpoint/2010/main" val="921341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Planning a Field Trip Project Assignment #2 </a:t>
            </a:r>
            <a:r>
              <a:rPr lang="en-US" dirty="0"/>
              <a:t>– Have students in groups plan a project such as a field trip or other school or community event.  They will create a presentation, whether using presentation software or an online presentation website, that includes slides with each phase of the project and appropriate graphics and graphs as necessary.</a:t>
            </a:r>
          </a:p>
          <a:p>
            <a:pPr lvl="1"/>
            <a:endParaRPr lang="en-US" dirty="0"/>
          </a:p>
        </p:txBody>
      </p:sp>
    </p:spTree>
    <p:extLst>
      <p:ext uri="{BB962C8B-B14F-4D97-AF65-F5344CB8AC3E}">
        <p14:creationId xmlns:p14="http://schemas.microsoft.com/office/powerpoint/2010/main" val="68495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Examples of Business Projects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projects</a:t>
            </a:r>
          </a:p>
          <a:p>
            <a:pPr lvl="1"/>
            <a:r>
              <a:rPr lang="en-US" dirty="0"/>
              <a:t>Strategic planning</a:t>
            </a:r>
          </a:p>
          <a:p>
            <a:pPr lvl="1"/>
            <a:r>
              <a:rPr lang="en-US" dirty="0"/>
              <a:t>Employee training</a:t>
            </a:r>
          </a:p>
          <a:p>
            <a:pPr lvl="2"/>
            <a:r>
              <a:rPr lang="en-US" dirty="0"/>
              <a:t>New employee training</a:t>
            </a:r>
          </a:p>
          <a:p>
            <a:pPr lvl="2"/>
            <a:r>
              <a:rPr lang="en-US" dirty="0"/>
              <a:t>Creating employee manuals</a:t>
            </a:r>
          </a:p>
          <a:p>
            <a:pPr lvl="2"/>
            <a:r>
              <a:rPr lang="en-US" dirty="0"/>
              <a:t>Change in procedures</a:t>
            </a:r>
          </a:p>
          <a:p>
            <a:pPr lvl="1"/>
            <a:r>
              <a:rPr lang="en-US" dirty="0"/>
              <a:t>Event planning</a:t>
            </a:r>
          </a:p>
          <a:p>
            <a:pPr lvl="1"/>
            <a:r>
              <a:rPr lang="en-US" dirty="0"/>
              <a:t>Introducing a new product or service</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a Project</a:t>
            </a:r>
          </a:p>
        </p:txBody>
      </p:sp>
      <p:graphicFrame>
        <p:nvGraphicFramePr>
          <p:cNvPr id="6" name="Content Placeholder 4">
            <a:extLst>
              <a:ext uri="{FF2B5EF4-FFF2-40B4-BE49-F238E27FC236}">
                <a16:creationId xmlns:a16="http://schemas.microsoft.com/office/drawing/2014/main" id="{31548E3F-3C6C-4FAE-BC07-474806CBDE52}"/>
              </a:ext>
            </a:extLst>
          </p:cNvPr>
          <p:cNvGraphicFramePr>
            <a:graphicFrameLocks noGrp="1"/>
          </p:cNvGraphicFramePr>
          <p:nvPr>
            <p:ph idx="1"/>
            <p:extLst>
              <p:ext uri="{D42A27DB-BD31-4B8C-83A1-F6EECF244321}">
                <p14:modId xmlns:p14="http://schemas.microsoft.com/office/powerpoint/2010/main" val="2893982231"/>
              </p:ext>
            </p:extLst>
          </p:nvPr>
        </p:nvGraphicFramePr>
        <p:xfrm>
          <a:off x="2608090" y="1958592"/>
          <a:ext cx="6324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Roles of the Project Manager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Guides the development of the project plan</a:t>
            </a:r>
          </a:p>
          <a:p>
            <a:pPr lvl="1"/>
            <a:r>
              <a:rPr lang="en-US" dirty="0"/>
              <a:t>Monitors the progress of the project</a:t>
            </a:r>
          </a:p>
          <a:p>
            <a:pPr lvl="1"/>
            <a:r>
              <a:rPr lang="en-US" dirty="0"/>
              <a:t>Responsible for the communication plan and communicates with stakeholders </a:t>
            </a:r>
          </a:p>
          <a:p>
            <a:pPr lvl="1"/>
            <a:r>
              <a:rPr lang="en-US" dirty="0"/>
              <a:t>Responsible for the risk management plan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Project Phase Flowchart</a:t>
            </a:r>
          </a:p>
        </p:txBody>
      </p:sp>
      <p:graphicFrame>
        <p:nvGraphicFramePr>
          <p:cNvPr id="9" name="Content Placeholder 4">
            <a:extLst>
              <a:ext uri="{FF2B5EF4-FFF2-40B4-BE49-F238E27FC236}">
                <a16:creationId xmlns:a16="http://schemas.microsoft.com/office/drawing/2014/main" id="{1F6597E2-AD41-4786-BB3C-4B5C9E8EF8CC}"/>
              </a:ext>
            </a:extLst>
          </p:cNvPr>
          <p:cNvGraphicFramePr>
            <a:graphicFrameLocks noGrp="1"/>
          </p:cNvGraphicFramePr>
          <p:nvPr>
            <p:ph idx="1"/>
            <p:extLst>
              <p:ext uri="{D42A27DB-BD31-4B8C-83A1-F6EECF244321}">
                <p14:modId xmlns:p14="http://schemas.microsoft.com/office/powerpoint/2010/main" val="1312731621"/>
              </p:ext>
            </p:extLst>
          </p:nvPr>
        </p:nvGraphicFramePr>
        <p:xfrm>
          <a:off x="2608090" y="1936820"/>
          <a:ext cx="6324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One – The Initial Phase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Define the project </a:t>
            </a:r>
          </a:p>
          <a:p>
            <a:pPr lvl="1"/>
            <a:r>
              <a:rPr lang="en-US" dirty="0"/>
              <a:t>Determine end results or the goals to be accomplished by the end of the project, the project scope</a:t>
            </a:r>
          </a:p>
          <a:p>
            <a:pPr lvl="2"/>
            <a:r>
              <a:rPr lang="en-US" dirty="0"/>
              <a:t>Should be specific</a:t>
            </a:r>
          </a:p>
          <a:p>
            <a:pPr lvl="2"/>
            <a:r>
              <a:rPr lang="en-US" dirty="0"/>
              <a:t>Should be measurable</a:t>
            </a:r>
          </a:p>
          <a:p>
            <a:pPr lvl="1"/>
            <a:r>
              <a:rPr lang="en-US" dirty="0"/>
              <a:t>Assemble a project team</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Two – The Planning Phase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Obtaining resources needed</a:t>
            </a:r>
          </a:p>
          <a:p>
            <a:pPr lvl="1"/>
            <a:r>
              <a:rPr lang="en-US" dirty="0"/>
              <a:t>Develop a budget</a:t>
            </a:r>
          </a:p>
          <a:p>
            <a:pPr lvl="1"/>
            <a:r>
              <a:rPr lang="en-US" dirty="0"/>
              <a:t>Establish a timeline or schedule with major interval dates to keep the project on schedule</a:t>
            </a:r>
          </a:p>
          <a:p>
            <a:pPr lvl="1"/>
            <a:r>
              <a:rPr lang="en-US" dirty="0"/>
              <a:t>Develop communication plan </a:t>
            </a:r>
          </a:p>
          <a:p>
            <a:pPr lvl="1"/>
            <a:r>
              <a:rPr lang="en-US" dirty="0"/>
              <a:t>Develop a risk management plan to cover any contingencies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Phase Three – The Execution Phase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all tasks required to complete the project</a:t>
            </a:r>
          </a:p>
          <a:p>
            <a:pPr lvl="1"/>
            <a:r>
              <a:rPr lang="en-US" dirty="0"/>
              <a:t>Accomplishing the specific tasks of the project</a:t>
            </a:r>
          </a:p>
          <a:p>
            <a:pPr lvl="1"/>
            <a:r>
              <a:rPr lang="en-US" dirty="0"/>
              <a:t>Keeping in mind the interval dates for completion of major parts of the project</a:t>
            </a:r>
          </a:p>
          <a:p>
            <a:pPr lvl="1"/>
            <a:r>
              <a:rPr lang="en-US" dirty="0"/>
              <a:t>Making changes to the plan as needed</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2176</Words>
  <Application>Microsoft Office PowerPoint</Application>
  <PresentationFormat>Widescreen</PresentationFormat>
  <Paragraphs>161</Paragraphs>
  <Slides>22</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Examples of Business Projects</vt:lpstr>
      <vt:lpstr>Characteristics of a Project</vt:lpstr>
      <vt:lpstr>Roles of the Project Manager</vt:lpstr>
      <vt:lpstr>Project Phase Flowchart</vt:lpstr>
      <vt:lpstr>Phase One – The Initial Phase</vt:lpstr>
      <vt:lpstr>Phase Two – The Planning Phase</vt:lpstr>
      <vt:lpstr>Phase Three – The Execution Phase</vt:lpstr>
      <vt:lpstr>Phase Three (Continued)</vt:lpstr>
      <vt:lpstr>PERT Diagram Example</vt:lpstr>
      <vt:lpstr>GANTT Chart Example</vt:lpstr>
      <vt:lpstr>Phase Four – The Closing Phase</vt:lpstr>
      <vt:lpstr>Phase Four (Continued)</vt:lpstr>
      <vt:lpstr>Communication Plan</vt:lpstr>
      <vt:lpstr>Communication Plan Specifics</vt:lpstr>
      <vt:lpstr>Status Report</vt:lpstr>
      <vt:lpstr>Project Risk</vt:lpstr>
      <vt:lpstr>Project Management Tools</vt:lpstr>
      <vt:lpstr>Independent Practice Assignments</vt:lpstr>
      <vt:lpstr>Independent Practice Assignments</vt:lpstr>
      <vt:lpstr>Independent Practice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18</cp:revision>
  <cp:lastPrinted>2017-07-07T16:17:37Z</cp:lastPrinted>
  <dcterms:created xsi:type="dcterms:W3CDTF">2017-07-11T23:58:30Z</dcterms:created>
  <dcterms:modified xsi:type="dcterms:W3CDTF">2017-07-25T17:18:43Z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