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45"/>
  </p:notesMasterIdLst>
  <p:handoutMasterIdLst>
    <p:handoutMasterId r:id="rId46"/>
  </p:handoutMasterIdLst>
  <p:sldIdLst>
    <p:sldId id="322" r:id="rId6"/>
    <p:sldId id="319" r:id="rId7"/>
    <p:sldId id="323" r:id="rId8"/>
    <p:sldId id="324" r:id="rId9"/>
    <p:sldId id="325" r:id="rId10"/>
    <p:sldId id="326" r:id="rId11"/>
    <p:sldId id="327" r:id="rId12"/>
    <p:sldId id="328" r:id="rId13"/>
    <p:sldId id="329" r:id="rId14"/>
    <p:sldId id="330" r:id="rId15"/>
    <p:sldId id="331" r:id="rId16"/>
    <p:sldId id="332" r:id="rId17"/>
    <p:sldId id="333" r:id="rId18"/>
    <p:sldId id="334" r:id="rId19"/>
    <p:sldId id="335" r:id="rId20"/>
    <p:sldId id="336" r:id="rId21"/>
    <p:sldId id="337" r:id="rId22"/>
    <p:sldId id="338" r:id="rId23"/>
    <p:sldId id="339" r:id="rId24"/>
    <p:sldId id="340" r:id="rId25"/>
    <p:sldId id="341" r:id="rId26"/>
    <p:sldId id="342" r:id="rId27"/>
    <p:sldId id="343" r:id="rId28"/>
    <p:sldId id="344" r:id="rId29"/>
    <p:sldId id="345" r:id="rId30"/>
    <p:sldId id="346" r:id="rId31"/>
    <p:sldId id="347" r:id="rId32"/>
    <p:sldId id="348" r:id="rId33"/>
    <p:sldId id="349" r:id="rId34"/>
    <p:sldId id="350" r:id="rId35"/>
    <p:sldId id="351" r:id="rId36"/>
    <p:sldId id="352" r:id="rId37"/>
    <p:sldId id="353" r:id="rId38"/>
    <p:sldId id="354" r:id="rId39"/>
    <p:sldId id="358" r:id="rId40"/>
    <p:sldId id="362" r:id="rId41"/>
    <p:sldId id="363" r:id="rId42"/>
    <p:sldId id="364" r:id="rId43"/>
    <p:sldId id="365" r:id="rId4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53395" autoAdjust="0"/>
  </p:normalViewPr>
  <p:slideViewPr>
    <p:cSldViewPr snapToGrid="0">
      <p:cViewPr>
        <p:scale>
          <a:sx n="36" d="100"/>
          <a:sy n="36" d="100"/>
        </p:scale>
        <p:origin x="1860" y="36"/>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4" d="100"/>
          <a:sy n="64" d="100"/>
        </p:scale>
        <p:origin x="2395" y="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Bentley" userId="0cee5f03-a695-4a03-a07a-8c9ce1847e1e" providerId="ADAL" clId="{7ED1516F-7BFB-46BA-A0B9-242E42B9975B}"/>
    <pc:docChg chg="addSld modSld">
      <pc:chgData name="Caroline Bentley" userId="0cee5f03-a695-4a03-a07a-8c9ce1847e1e" providerId="ADAL" clId="{7ED1516F-7BFB-46BA-A0B9-242E42B9975B}" dt="2017-11-16T17:12:24.731" v="4" actId="14100"/>
      <pc:docMkLst>
        <pc:docMk/>
      </pc:docMkLst>
      <pc:sldChg chg="modSp add">
        <pc:chgData name="Caroline Bentley" userId="0cee5f03-a695-4a03-a07a-8c9ce1847e1e" providerId="ADAL" clId="{7ED1516F-7BFB-46BA-A0B9-242E42B9975B}" dt="2017-11-16T17:12:24.731" v="4" actId="14100"/>
        <pc:sldMkLst>
          <pc:docMk/>
          <pc:sldMk cId="2923985671" sldId="323"/>
        </pc:sldMkLst>
        <pc:spChg chg="mod">
          <ac:chgData name="Caroline Bentley" userId="0cee5f03-a695-4a03-a07a-8c9ce1847e1e" providerId="ADAL" clId="{7ED1516F-7BFB-46BA-A0B9-242E42B9975B}" dt="2017-11-16T17:12:24.731" v="4" actId="14100"/>
          <ac:spMkLst>
            <pc:docMk/>
            <pc:sldMk cId="2923985671" sldId="323"/>
            <ac:spMk id="3" creationId="{FDA232F6-5995-4EA9-82E9-6269FFB1F290}"/>
          </ac:spMkLst>
        </pc:spChg>
      </pc:sldChg>
    </pc:docChg>
  </pc:docChgLst>
  <pc:docChgLst>
    <pc:chgData name="Caroline Bentley" userId="0cee5f03-a695-4a03-a07a-8c9ce1847e1e" providerId="ADAL" clId="{D93B2387-2141-498B-B6EA-2E260FB3FD19}"/>
    <pc:docChg chg="modSld">
      <pc:chgData name="Caroline Bentley" userId="0cee5f03-a695-4a03-a07a-8c9ce1847e1e" providerId="ADAL" clId="{D93B2387-2141-498B-B6EA-2E260FB3FD19}" dt="2017-11-16T17:58:35.964" v="0"/>
      <pc:docMkLst>
        <pc:docMk/>
      </pc:docMkLst>
      <pc:sldChg chg="modSp">
        <pc:chgData name="Caroline Bentley" userId="0cee5f03-a695-4a03-a07a-8c9ce1847e1e" providerId="ADAL" clId="{D93B2387-2141-498B-B6EA-2E260FB3FD19}" dt="2017-11-16T17:58:35.964" v="0"/>
        <pc:sldMkLst>
          <pc:docMk/>
          <pc:sldMk cId="2923985671" sldId="323"/>
        </pc:sldMkLst>
        <pc:spChg chg="mod">
          <ac:chgData name="Caroline Bentley" userId="0cee5f03-a695-4a03-a07a-8c9ce1847e1e" providerId="ADAL" clId="{D93B2387-2141-498B-B6EA-2E260FB3FD19}" dt="2017-11-16T17:58:35.964" v="0"/>
          <ac:spMkLst>
            <pc:docMk/>
            <pc:sldMk cId="2923985671" sldId="323"/>
            <ac:spMk id="3" creationId="{FDA232F6-5995-4EA9-82E9-6269FFB1F29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B77C31-8667-4DE4-AD05-C5951A7DBCD9}"/>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46F31A9-37CE-4598-85C2-C7A1286AE8F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D8E2FD8-9EED-478F-BC83-18EDD001AAB5}" type="datetimeFigureOut">
              <a:rPr lang="en-US" smtClean="0"/>
              <a:t>05-Jan-18</a:t>
            </a:fld>
            <a:endParaRPr lang="en-US"/>
          </a:p>
        </p:txBody>
      </p:sp>
      <p:sp>
        <p:nvSpPr>
          <p:cNvPr id="4" name="Footer Placeholder 3">
            <a:extLst>
              <a:ext uri="{FF2B5EF4-FFF2-40B4-BE49-F238E27FC236}">
                <a16:creationId xmlns:a16="http://schemas.microsoft.com/office/drawing/2014/main" id="{90E9A851-F312-43DC-8602-0CAC696EB8E8}"/>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1E00B58-DF0B-4F7F-87D4-2A167E04E303}"/>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2886685-1DF0-4F10-A68E-3F2F3AEC1B21}" type="slidenum">
              <a:rPr lang="en-US" smtClean="0"/>
              <a:t>‹#›</a:t>
            </a:fld>
            <a:endParaRPr lang="en-US"/>
          </a:p>
        </p:txBody>
      </p:sp>
    </p:spTree>
    <p:extLst>
      <p:ext uri="{BB962C8B-B14F-4D97-AF65-F5344CB8AC3E}">
        <p14:creationId xmlns:p14="http://schemas.microsoft.com/office/powerpoint/2010/main" val="1291184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05-Jan-18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a:t>
            </a:fld>
            <a:endParaRPr lang="en-US"/>
          </a:p>
        </p:txBody>
      </p:sp>
    </p:spTree>
    <p:extLst>
      <p:ext uri="{BB962C8B-B14F-4D97-AF65-F5344CB8AC3E}">
        <p14:creationId xmlns:p14="http://schemas.microsoft.com/office/powerpoint/2010/main" val="3709029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Some illnesses and disabilities develop gradually and their symptoms are difficult to recognize, especially in the early stages. Screening and other health assessment methods are used to help detect serious illnesses and disabilities in the early stages. When an illness can be easily passed from one person to another, the illness is communicable. </a:t>
            </a:r>
          </a:p>
          <a:p>
            <a:r>
              <a:rPr lang="en-US" sz="1200" b="0" i="0" u="none" strike="noStrike" kern="1200" baseline="0" dirty="0">
                <a:solidFill>
                  <a:schemeClr val="tx1"/>
                </a:solidFill>
                <a:latin typeface="+mn-lt"/>
                <a:ea typeface="+mn-ea"/>
                <a:cs typeface="+mn-cs"/>
              </a:rPr>
              <a:t>Health standards and guidelines vary considerably among programs, with few specifications for health screening. The American Academy of Pediatrics emphasizes routine appraisal of child health, including growth, developmental progress, and screening for immunizations, vision, hearing, and dental health. </a:t>
            </a:r>
          </a:p>
          <a:p>
            <a:r>
              <a:rPr lang="en-US" sz="1200" b="0" i="0" u="none" strike="noStrike" kern="1200" baseline="0" dirty="0">
                <a:solidFill>
                  <a:schemeClr val="tx1"/>
                </a:solidFill>
                <a:latin typeface="+mn-lt"/>
                <a:ea typeface="+mn-ea"/>
                <a:cs typeface="+mn-cs"/>
              </a:rPr>
              <a:t>Head Start Program Performance Standards mandate timely screening (within 45 days of entry) for developmental, sensory, and behavioral concerns, and on-going evaluation of health status. Vision and hearing screening are considered essential in most programs for young children. Screening for immunization status is a requirement in many programs and must be accompanied by written documentation of each child's vaccinations. </a:t>
            </a:r>
          </a:p>
          <a:p>
            <a:r>
              <a:rPr lang="en-US" sz="1200" b="0" i="0" u="none" strike="noStrike" kern="1200" baseline="0" dirty="0">
                <a:solidFill>
                  <a:schemeClr val="tx1"/>
                </a:solidFill>
                <a:latin typeface="+mn-lt"/>
                <a:ea typeface="+mn-ea"/>
                <a:cs typeface="+mn-cs"/>
              </a:rPr>
              <a:t>Other types of screening such as TB, hepatitis A, and sickle cell anemia may be mandated by state licensing requirements or identified health risks in a particular community. Many of the required screenings and health services are provided through the state Medicaid Early and Periodic Screening, Diagnosis and Treatment (EPSDT) program.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11</a:t>
            </a:fld>
            <a:endParaRPr lang="en-US"/>
          </a:p>
        </p:txBody>
      </p:sp>
    </p:spTree>
    <p:extLst>
      <p:ext uri="{BB962C8B-B14F-4D97-AF65-F5344CB8AC3E}">
        <p14:creationId xmlns:p14="http://schemas.microsoft.com/office/powerpoint/2010/main" val="2805604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Providing routine health screening in childcare is essential for preventative health and the early detection and prompt treatment of illness or disability. Screening services should be individualized to the needs of children by age group and their known or suspected health risks. Collaboration with parents and health care providers in the community is helpful in identifying priorities and ensuring necessary on-site services. The health advocate or health consultant can be a valuable resource in accessing needed services for the childcare program. It may be possible to have screening procedures performed at the childcare facility through partnership with local health departments, physicians, dentists, and pediatric or public health nurses. Other health professionals also may be willing to contribute time and skills to the child care programs.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12</a:t>
            </a:fld>
            <a:endParaRPr lang="en-US"/>
          </a:p>
        </p:txBody>
      </p:sp>
    </p:spTree>
    <p:extLst>
      <p:ext uri="{BB962C8B-B14F-4D97-AF65-F5344CB8AC3E}">
        <p14:creationId xmlns:p14="http://schemas.microsoft.com/office/powerpoint/2010/main" val="738690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Contagious diseases are communicable by contact with a diseased person or with an object that a diseased person has used. Infectious diseases can move from one person to another or from one part of the body to another. Even when every precaution is taken in the home and child care center to protect children's health, illness can occur. </a:t>
            </a:r>
          </a:p>
          <a:p>
            <a:r>
              <a:rPr lang="en-US" sz="1200" b="0" i="0" u="none" strike="noStrike" kern="1200" baseline="0" dirty="0">
                <a:solidFill>
                  <a:schemeClr val="tx1"/>
                </a:solidFill>
                <a:latin typeface="+mn-lt"/>
                <a:ea typeface="+mn-ea"/>
                <a:cs typeface="+mn-cs"/>
              </a:rPr>
              <a:t>What are some contagious diseases? What are some infectious diseases?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13</a:t>
            </a:fld>
            <a:endParaRPr lang="en-US"/>
          </a:p>
        </p:txBody>
      </p:sp>
    </p:spTree>
    <p:extLst>
      <p:ext uri="{BB962C8B-B14F-4D97-AF65-F5344CB8AC3E}">
        <p14:creationId xmlns:p14="http://schemas.microsoft.com/office/powerpoint/2010/main" val="737483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Each child care program should have written policies and procedures for handling situations when children become ill. In addition, the policies and procedures should be clear as to the circumstances under which a child will not be admitted because of symptoms of illness. These policies and procedures should be clearly communicated by the center director to parents and caregivers and administered fairly. </a:t>
            </a:r>
          </a:p>
          <a:p>
            <a:r>
              <a:rPr lang="en-US" sz="1200" b="0" i="0" u="none" strike="noStrike" kern="1200" baseline="0" dirty="0">
                <a:solidFill>
                  <a:schemeClr val="tx1"/>
                </a:solidFill>
                <a:latin typeface="+mn-lt"/>
                <a:ea typeface="+mn-ea"/>
                <a:cs typeface="+mn-cs"/>
              </a:rPr>
              <a:t>Why are these policies and procedures important?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14</a:t>
            </a:fld>
            <a:endParaRPr lang="en-US"/>
          </a:p>
        </p:txBody>
      </p:sp>
    </p:spTree>
    <p:extLst>
      <p:ext uri="{BB962C8B-B14F-4D97-AF65-F5344CB8AC3E}">
        <p14:creationId xmlns:p14="http://schemas.microsoft.com/office/powerpoint/2010/main" val="1040075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Promoting health and wellness in children is important in helping children protect and improve their health. A child care health education program should begin with training for child care practitioners and should involve the parents as well as the children. Teachers and parents must work together to teach children the basics of good health. </a:t>
            </a:r>
          </a:p>
          <a:p>
            <a:r>
              <a:rPr lang="en-US" sz="1200" b="0" i="0" u="none" strike="noStrike" kern="1200" baseline="0" dirty="0">
                <a:solidFill>
                  <a:schemeClr val="tx1"/>
                </a:solidFill>
                <a:latin typeface="+mn-lt"/>
                <a:ea typeface="+mn-ea"/>
                <a:cs typeface="+mn-cs"/>
              </a:rPr>
              <a:t>At what age should parents start promoting health and wellness in children? Why is this important?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15</a:t>
            </a:fld>
            <a:endParaRPr lang="en-US"/>
          </a:p>
        </p:txBody>
      </p:sp>
    </p:spTree>
    <p:extLst>
      <p:ext uri="{BB962C8B-B14F-4D97-AF65-F5344CB8AC3E}">
        <p14:creationId xmlns:p14="http://schemas.microsoft.com/office/powerpoint/2010/main" val="1788155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Health habits and attitudes learned early in life are usually long-lasting. The following topics should be addressed when teaching children about good health and wellness: </a:t>
            </a:r>
          </a:p>
          <a:p>
            <a:r>
              <a:rPr lang="en-US" sz="1200" b="0" i="0" u="none" strike="noStrike" kern="1200" baseline="0" dirty="0">
                <a:solidFill>
                  <a:schemeClr val="tx1"/>
                </a:solidFill>
                <a:latin typeface="+mn-lt"/>
                <a:ea typeface="+mn-ea"/>
                <a:cs typeface="+mn-cs"/>
              </a:rPr>
              <a:t>• Body awareness-understanding the differences between males and females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Dental hygiene-proper care of teeth, free of cavities or malformations of teeth, redness, or sores. Visits to the dentists twice a year and daily brushing of teeth are necessary.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Dressing for the weather-Dress appropriately for the weather. Clothes are clean, comfortable, durable and washable. Each child’s clothing should be chosen for the child’s level of development.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Feelings and emotions-A child’s feelings and emotions are influenced if a child has consistent care, encouragement, security, love, acceptance, and guidance.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Good posture-Encouraging your child to maintain good posture can be a challenge, but it pays big dividends. Good posture can not only help your child appear more confident, comfortable and alert, but can help prevent fatigue, carpal tunnel syndrome and abnormal bone growth. According to Families Online, 56 percent of American teenagers have spines that have been deformed from poor posture and extended sitting during growth spurts Read more: http://www.livestrong.com/article/333181-how-to-make-your-kids-keep-good-posture/#ixzz2FhJ3YAo9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16</a:t>
            </a:fld>
            <a:endParaRPr lang="en-US"/>
          </a:p>
        </p:txBody>
      </p:sp>
    </p:spTree>
    <p:extLst>
      <p:ext uri="{BB962C8B-B14F-4D97-AF65-F5344CB8AC3E}">
        <p14:creationId xmlns:p14="http://schemas.microsoft.com/office/powerpoint/2010/main" val="383299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Health habits and attitudes learned early in life are usually long-lasting. The following topics should be addressed when teaching children about good health and wellness: </a:t>
            </a:r>
          </a:p>
          <a:p>
            <a:r>
              <a:rPr lang="en-US" sz="1200" b="0" i="0" u="none" strike="noStrike" kern="1200" baseline="0" dirty="0">
                <a:solidFill>
                  <a:schemeClr val="tx1"/>
                </a:solidFill>
                <a:latin typeface="+mn-lt"/>
                <a:ea typeface="+mn-ea"/>
                <a:cs typeface="+mn-cs"/>
              </a:rPr>
              <a:t>•Interactions with others- Children develop socially as they learn to adapt to the world around them. Social development involves getting along with others, functioning in society, and seeing themselves as individuals within a group.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Nutrition- One important responsibility of a child care director is seeing that nutritious meals and snacks are served. Local rules and state licensing standards guide the director in this important task. If a center receives funds from an outside source, the guidelines of the funding agency must also be followed. </a:t>
            </a:r>
          </a:p>
          <a:p>
            <a:r>
              <a:rPr lang="en-US" sz="1200" b="0" i="0" u="none" strike="noStrike" kern="1200" baseline="0" dirty="0">
                <a:solidFill>
                  <a:schemeClr val="tx1"/>
                </a:solidFill>
                <a:latin typeface="+mn-lt"/>
                <a:ea typeface="+mn-ea"/>
                <a:cs typeface="+mn-cs"/>
              </a:rPr>
              <a:t>• Personal cleanliness- Cleanliness is essential for the prevention of disease. Personal hygiene, like hand-washing, helps prevent communicable diseases like colds and the flu. Environmental cleanliness combats illnesses caused by bacteria or viruses found in unclean environments. Helping children develop these habits helps them create a healthier life for themselves and those around them.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Play and exercise- Exercise is an activity for the primary purpose of training or developing the body. Why is this essential for children?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Self-image- A child’s self-concept (self-image) plays an important role in social development. Children who develop healthy self-concepts are able to relate to other children and adults positively.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Sleep and rest- Rest is especially important to children because their bodies are rapidly growing and changing.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17</a:t>
            </a:fld>
            <a:endParaRPr lang="en-US"/>
          </a:p>
        </p:txBody>
      </p:sp>
    </p:spTree>
    <p:extLst>
      <p:ext uri="{BB962C8B-B14F-4D97-AF65-F5344CB8AC3E}">
        <p14:creationId xmlns:p14="http://schemas.microsoft.com/office/powerpoint/2010/main" val="2685390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Planned activities can help children learn the basics rules of good health. For example, references to brushing teeth, eating good food, and washing hands. </a:t>
            </a:r>
          </a:p>
          <a:p>
            <a:r>
              <a:rPr lang="en-US" sz="1200" b="0" i="0" u="none" strike="noStrike" kern="1200" baseline="0" dirty="0">
                <a:solidFill>
                  <a:schemeClr val="tx1"/>
                </a:solidFill>
                <a:latin typeface="+mn-lt"/>
                <a:ea typeface="+mn-ea"/>
                <a:cs typeface="+mn-cs"/>
              </a:rPr>
              <a:t>To help stop the spread of germs, knowing the proper way to cough/sneeze is important: </a:t>
            </a:r>
          </a:p>
          <a:p>
            <a:r>
              <a:rPr lang="en-US" sz="1200" b="0" i="0" u="none" strike="noStrike" kern="1200" baseline="0" dirty="0">
                <a:solidFill>
                  <a:schemeClr val="tx1"/>
                </a:solidFill>
                <a:latin typeface="+mn-lt"/>
                <a:ea typeface="+mn-ea"/>
                <a:cs typeface="+mn-cs"/>
              </a:rPr>
              <a:t>•Cover your mouth and nose with a tissue when you cough or sneeze. </a:t>
            </a:r>
          </a:p>
          <a:p>
            <a:r>
              <a:rPr lang="en-US" sz="1200" b="0" i="0" u="none" strike="noStrike" kern="1200" baseline="0" dirty="0">
                <a:solidFill>
                  <a:schemeClr val="tx1"/>
                </a:solidFill>
                <a:latin typeface="+mn-lt"/>
                <a:ea typeface="+mn-ea"/>
                <a:cs typeface="+mn-cs"/>
              </a:rPr>
              <a:t>•If you don't have a tissue, cough or sneeze into your upper sleeve, not your hands. </a:t>
            </a:r>
          </a:p>
          <a:p>
            <a:r>
              <a:rPr lang="en-US" sz="1200" b="0" i="0" u="none" strike="noStrike" kern="1200" baseline="0" dirty="0">
                <a:solidFill>
                  <a:schemeClr val="tx1"/>
                </a:solidFill>
                <a:latin typeface="+mn-lt"/>
                <a:ea typeface="+mn-ea"/>
                <a:cs typeface="+mn-cs"/>
              </a:rPr>
              <a:t>•Put your used tissue in the waste basket. </a:t>
            </a:r>
          </a:p>
          <a:p>
            <a:r>
              <a:rPr lang="en-US" sz="1200" b="0" i="0" u="none" strike="noStrike" kern="1200" baseline="0" dirty="0">
                <a:solidFill>
                  <a:schemeClr val="tx1"/>
                </a:solidFill>
                <a:latin typeface="+mn-lt"/>
                <a:ea typeface="+mn-ea"/>
                <a:cs typeface="+mn-cs"/>
              </a:rPr>
              <a:t>•Clean your hands after coughing or sneezing.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•What are germs? How can they be harmful to the body? How are they sometimes beneficial? </a:t>
            </a:r>
          </a:p>
          <a:p>
            <a:r>
              <a:rPr lang="en-US" sz="1200" b="0" i="0" u="none" strike="noStrike" kern="1200" baseline="0" dirty="0">
                <a:solidFill>
                  <a:schemeClr val="tx1"/>
                </a:solidFill>
                <a:latin typeface="+mn-lt"/>
                <a:ea typeface="+mn-ea"/>
                <a:cs typeface="+mn-cs"/>
              </a:rPr>
              <a:t>•Once germs enter the body, what happens? Make a list of symptoms that indicate your body is fighting germs.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Cover That Cough or Sneeze </a:t>
            </a:r>
          </a:p>
          <a:p>
            <a:r>
              <a:rPr lang="en-US" sz="1200" b="0" i="0" u="none" strike="noStrike" kern="1200" baseline="0" dirty="0">
                <a:solidFill>
                  <a:schemeClr val="tx1"/>
                </a:solidFill>
                <a:latin typeface="+mn-lt"/>
                <a:ea typeface="+mn-ea"/>
                <a:cs typeface="+mn-cs"/>
              </a:rPr>
              <a:t>Cover that cough - cover your mouth and nose with a tissue when you cough or sneeze. No tissue? Use your upper sleeve - not your hands. </a:t>
            </a:r>
          </a:p>
          <a:p>
            <a:r>
              <a:rPr lang="en-US" sz="1200" b="0" i="0" u="none" strike="noStrike" kern="1200" baseline="0" dirty="0">
                <a:solidFill>
                  <a:schemeClr val="tx1"/>
                </a:solidFill>
                <a:latin typeface="+mn-lt"/>
                <a:ea typeface="+mn-ea"/>
                <a:cs typeface="+mn-cs"/>
              </a:rPr>
              <a:t>http://youtu.be/hhlYCHjkRg8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18</a:t>
            </a:fld>
            <a:endParaRPr lang="en-US"/>
          </a:p>
        </p:txBody>
      </p:sp>
    </p:spTree>
    <p:extLst>
      <p:ext uri="{BB962C8B-B14F-4D97-AF65-F5344CB8AC3E}">
        <p14:creationId xmlns:p14="http://schemas.microsoft.com/office/powerpoint/2010/main" val="2885590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Wash with soap and water or clean with alcohol-based hand cleaner. Refer to http://www.wakemed.org/body.cfm?id=1116 for additional information and the proper way to wash your hands. A poster with instructions on how to wash your hands can be found at: http://teamnutrition.usda.gov/Resources/remember_wash_hands.pdf </a:t>
            </a:r>
          </a:p>
          <a:p>
            <a:r>
              <a:rPr lang="en-US" sz="1200" b="0" i="0" u="none" strike="noStrike" kern="1200" baseline="0" dirty="0">
                <a:solidFill>
                  <a:schemeClr val="tx1"/>
                </a:solidFill>
                <a:latin typeface="+mn-lt"/>
                <a:ea typeface="+mn-ea"/>
                <a:cs typeface="+mn-cs"/>
              </a:rPr>
              <a:t>•What’s all the fuss about washing hands? Explain why this task is essential for preventing the spread of germs. When is it important to wash your hands? </a:t>
            </a:r>
          </a:p>
          <a:p>
            <a:r>
              <a:rPr lang="en-US" sz="1200" b="0" i="0" u="none" strike="noStrike" kern="1200" baseline="0" dirty="0">
                <a:solidFill>
                  <a:schemeClr val="tx1"/>
                </a:solidFill>
                <a:latin typeface="+mn-lt"/>
                <a:ea typeface="+mn-ea"/>
                <a:cs typeface="+mn-cs"/>
              </a:rPr>
              <a:t>•Washing hands is just one way to prevent germs from spreading. Brainstorm a list of other ways you can help fight the battle against germs!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Clean Hands Prevent the Flu </a:t>
            </a:r>
          </a:p>
          <a:p>
            <a:r>
              <a:rPr lang="en-US" sz="1200" b="0" i="0" u="none" strike="noStrike" kern="1200" baseline="0" dirty="0">
                <a:solidFill>
                  <a:schemeClr val="tx1"/>
                </a:solidFill>
                <a:latin typeface="+mn-lt"/>
                <a:ea typeface="+mn-ea"/>
                <a:cs typeface="+mn-cs"/>
              </a:rPr>
              <a:t>Clean hands can help prevent the spread of infectious diseases, such as flu. This podcast explains the proper way to wash your hands. </a:t>
            </a:r>
          </a:p>
          <a:p>
            <a:r>
              <a:rPr lang="en-US" sz="1200" b="0" i="0" u="none" strike="noStrike" kern="1200" baseline="0" dirty="0">
                <a:solidFill>
                  <a:schemeClr val="tx1"/>
                </a:solidFill>
                <a:latin typeface="+mn-lt"/>
                <a:ea typeface="+mn-ea"/>
                <a:cs typeface="+mn-cs"/>
              </a:rPr>
              <a:t>http://youtu.be/XHISh559oho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19</a:t>
            </a:fld>
            <a:endParaRPr lang="en-US"/>
          </a:p>
        </p:txBody>
      </p:sp>
    </p:spTree>
    <p:extLst>
      <p:ext uri="{BB962C8B-B14F-4D97-AF65-F5344CB8AC3E}">
        <p14:creationId xmlns:p14="http://schemas.microsoft.com/office/powerpoint/2010/main" val="2359928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Food service rules and guidelines are used to protect children and should be strictly followed. Rules and regulations can be viewed at http://www.squaremeals.org/Programs/ChildandAdultCareFoodProgram.aspx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20</a:t>
            </a:fld>
            <a:endParaRPr lang="en-US"/>
          </a:p>
        </p:txBody>
      </p:sp>
    </p:spTree>
    <p:extLst>
      <p:ext uri="{BB962C8B-B14F-4D97-AF65-F5344CB8AC3E}">
        <p14:creationId xmlns:p14="http://schemas.microsoft.com/office/powerpoint/2010/main" val="2568555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early years of a child's life are very important for his or her health and development. Parents, health professionals, educators, and others can work together as partners to help children grow up to reach their full potential. </a:t>
            </a:r>
          </a:p>
          <a:p>
            <a:r>
              <a:rPr lang="en-US" sz="1200" b="0" i="0" u="none" strike="noStrike" kern="1200" baseline="0" dirty="0">
                <a:solidFill>
                  <a:schemeClr val="tx1"/>
                </a:solidFill>
                <a:latin typeface="+mn-lt"/>
                <a:ea typeface="+mn-ea"/>
                <a:cs typeface="+mn-cs"/>
              </a:rPr>
              <a:t>Health awareness involves recognizing wellness and the symptoms of illness and disability. It involves knowledge of illnesses that are common in group child care settings. In addition to the health of the children, a caregiver's health is also part of a health awareness program.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a:t>
            </a:fld>
            <a:endParaRPr lang="en-US"/>
          </a:p>
        </p:txBody>
      </p:sp>
    </p:spTree>
    <p:extLst>
      <p:ext uri="{BB962C8B-B14F-4D97-AF65-F5344CB8AC3E}">
        <p14:creationId xmlns:p14="http://schemas.microsoft.com/office/powerpoint/2010/main" val="17224804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MyPlate, the government’s newest symbol for healthy eating, uses a dinner plate icon as a simple visual reminder of what to serve yourself, and your family for meals and at snack time. </a:t>
            </a:r>
          </a:p>
          <a:p>
            <a:r>
              <a:rPr lang="en-US" sz="1200" b="0" i="0" u="none" strike="noStrike" kern="1200" baseline="0" dirty="0">
                <a:solidFill>
                  <a:schemeClr val="tx1"/>
                </a:solidFill>
                <a:latin typeface="+mn-lt"/>
                <a:ea typeface="+mn-ea"/>
                <a:cs typeface="+mn-cs"/>
              </a:rPr>
              <a:t>MyPlate is useful for promoting healthy eating habits in more ways than one. It’s colorful, so kids and adults are attracted to it, and a plate is an icon that everyone understands. In addition to the plate, a circle at the side of the plate, labeled “dairy,” alerts you to include eight ounces of fat-free or low-fat (1%) milk or yogurt with meals and snacks. The MyPlate program reflects the suggestions for healthy foods included in the 2010 Dietary Guidelines for Americans. </a:t>
            </a:r>
          </a:p>
          <a:p>
            <a:r>
              <a:rPr lang="en-US" sz="1200" b="0" i="0" u="none" strike="noStrike" kern="1200" baseline="0" dirty="0">
                <a:solidFill>
                  <a:schemeClr val="tx1"/>
                </a:solidFill>
                <a:latin typeface="+mn-lt"/>
                <a:ea typeface="+mn-ea"/>
                <a:cs typeface="+mn-cs"/>
              </a:rPr>
              <a:t>The Plan will show what and how much a child should eat to meet his or her needs. Use the Plan as a general guide to help a feed toddler. </a:t>
            </a:r>
          </a:p>
          <a:p>
            <a:r>
              <a:rPr lang="en-US" sz="1200" b="0" i="0" u="none" strike="noStrike" kern="1200" baseline="0" dirty="0">
                <a:solidFill>
                  <a:schemeClr val="tx1"/>
                </a:solidFill>
                <a:latin typeface="+mn-lt"/>
                <a:ea typeface="+mn-ea"/>
                <a:cs typeface="+mn-cs"/>
              </a:rPr>
              <a:t>A daily food plan shows what and how much your child should eat to meet his or her needs. You can create an eating plan for a toddler using the </a:t>
            </a:r>
            <a:r>
              <a:rPr lang="en-US" sz="1200" b="0" i="0" u="none" strike="noStrike" kern="1200" baseline="0" dirty="0" err="1">
                <a:solidFill>
                  <a:schemeClr val="tx1"/>
                </a:solidFill>
                <a:latin typeface="+mn-lt"/>
                <a:ea typeface="+mn-ea"/>
                <a:cs typeface="+mn-cs"/>
              </a:rPr>
              <a:t>SuperTracker's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MyPlan</a:t>
            </a:r>
            <a:r>
              <a:rPr lang="en-US" sz="1200" b="0" i="0" u="none" strike="noStrike" kern="1200" baseline="0" dirty="0">
                <a:solidFill>
                  <a:schemeClr val="tx1"/>
                </a:solidFill>
                <a:latin typeface="+mn-lt"/>
                <a:ea typeface="+mn-ea"/>
                <a:cs typeface="+mn-cs"/>
              </a:rPr>
              <a:t>. You will be asked to create a profile using your child’s information. You may register to save the profile. </a:t>
            </a:r>
          </a:p>
          <a:p>
            <a:r>
              <a:rPr lang="en-US" sz="1200" b="0" i="0" u="none" strike="noStrike" kern="1200" baseline="0" dirty="0">
                <a:solidFill>
                  <a:schemeClr val="tx1"/>
                </a:solidFill>
                <a:latin typeface="+mn-lt"/>
                <a:ea typeface="+mn-ea"/>
                <a:cs typeface="+mn-cs"/>
              </a:rPr>
              <a:t>Do not be concerned if the toddler does not eat the exact amounts suggested. Each child's needs may differ from the average, and appetites can vary from day to day. Try to balance the amounts over a few days or a week. A child’s doctor can track his or her height and weight over time to identify specific needs. </a:t>
            </a:r>
          </a:p>
          <a:p>
            <a:r>
              <a:rPr lang="en-US" sz="1200" b="0" i="0" u="none" strike="noStrike" kern="1200" baseline="0" dirty="0">
                <a:solidFill>
                  <a:schemeClr val="tx1"/>
                </a:solidFill>
                <a:latin typeface="+mn-lt"/>
                <a:ea typeface="+mn-ea"/>
                <a:cs typeface="+mn-cs"/>
              </a:rPr>
              <a:t>While the amount eaten daily may vary, the average amounts over time should be similar to this plan. Food plans are based on average needs by age and activity level. The toddler’s food needs also depend on how fast he or she is growing and other factors. </a:t>
            </a:r>
          </a:p>
          <a:p>
            <a:r>
              <a:rPr lang="en-US" sz="1200" b="0" i="0" u="none" strike="noStrike" kern="1200" baseline="0" dirty="0">
                <a:solidFill>
                  <a:schemeClr val="tx1"/>
                </a:solidFill>
                <a:latin typeface="+mn-lt"/>
                <a:ea typeface="+mn-ea"/>
                <a:cs typeface="+mn-cs"/>
              </a:rPr>
              <a:t>Put the Plan into action with meal and snack ideas. </a:t>
            </a:r>
          </a:p>
          <a:p>
            <a:r>
              <a:rPr lang="en-US" sz="1200" b="0" i="0" u="none" strike="noStrike" kern="1200" baseline="0" dirty="0">
                <a:solidFill>
                  <a:schemeClr val="tx1"/>
                </a:solidFill>
                <a:latin typeface="+mn-lt"/>
                <a:ea typeface="+mn-ea"/>
                <a:cs typeface="+mn-cs"/>
              </a:rPr>
              <a:t>Offer different foods from day to day. Encourage your child to choose from a variety of foods. </a:t>
            </a:r>
          </a:p>
          <a:p>
            <a:r>
              <a:rPr lang="en-US" sz="1200" b="0" i="0" u="none" strike="noStrike" kern="1200" baseline="0" dirty="0">
                <a:solidFill>
                  <a:schemeClr val="tx1"/>
                </a:solidFill>
                <a:latin typeface="+mn-lt"/>
                <a:ea typeface="+mn-ea"/>
                <a:cs typeface="+mn-cs"/>
              </a:rPr>
              <a:t>Serve foods in small portions at scheduled meals and snacks. </a:t>
            </a:r>
          </a:p>
          <a:p>
            <a:r>
              <a:rPr lang="en-US" sz="1200" b="0" i="0" u="none" strike="noStrike" kern="1200" baseline="0" dirty="0">
                <a:solidFill>
                  <a:schemeClr val="tx1"/>
                </a:solidFill>
                <a:latin typeface="+mn-lt"/>
                <a:ea typeface="+mn-ea"/>
                <a:cs typeface="+mn-cs"/>
              </a:rPr>
              <a:t>Choose healthy snacks for your preschooler. </a:t>
            </a:r>
          </a:p>
          <a:p>
            <a:r>
              <a:rPr lang="en-US" sz="1200" b="0" i="0" u="none" strike="noStrike" kern="1200" baseline="0" dirty="0">
                <a:solidFill>
                  <a:schemeClr val="tx1"/>
                </a:solidFill>
                <a:latin typeface="+mn-lt"/>
                <a:ea typeface="+mn-ea"/>
                <a:cs typeface="+mn-cs"/>
              </a:rPr>
              <a:t>Beverages count, too. Make smart beverage choices. </a:t>
            </a:r>
          </a:p>
          <a:p>
            <a:r>
              <a:rPr lang="en-US" sz="1200" b="0" i="0" u="none" strike="noStrike" kern="1200" baseline="0" dirty="0">
                <a:solidFill>
                  <a:schemeClr val="tx1"/>
                </a:solidFill>
                <a:latin typeface="+mn-lt"/>
                <a:ea typeface="+mn-ea"/>
                <a:cs typeface="+mn-cs"/>
              </a:rPr>
              <a:t>Limit the amount of empty calories (solid fats &amp; added sugars) you feed the toddler. </a:t>
            </a:r>
          </a:p>
          <a:p>
            <a:r>
              <a:rPr lang="en-US" sz="1200" b="0" i="0" u="none" strike="noStrike" kern="1200" baseline="0" dirty="0">
                <a:solidFill>
                  <a:schemeClr val="tx1"/>
                </a:solidFill>
                <a:latin typeface="+mn-lt"/>
                <a:ea typeface="+mn-ea"/>
                <a:cs typeface="+mn-cs"/>
              </a:rPr>
              <a:t>To keep sodium low, choose and prepare foods with little or no salt. Use the </a:t>
            </a:r>
            <a:r>
              <a:rPr lang="en-US" sz="1200" b="0" i="0" u="none" strike="noStrike" kern="1200" baseline="0" dirty="0" err="1">
                <a:solidFill>
                  <a:schemeClr val="tx1"/>
                </a:solidFill>
                <a:latin typeface="+mn-lt"/>
                <a:ea typeface="+mn-ea"/>
                <a:cs typeface="+mn-cs"/>
              </a:rPr>
              <a:t>SuperTracker</a:t>
            </a:r>
            <a:r>
              <a:rPr lang="en-US" sz="1200" b="0" i="0" u="none" strike="noStrike" kern="1200" baseline="0" dirty="0">
                <a:solidFill>
                  <a:schemeClr val="tx1"/>
                </a:solidFill>
                <a:latin typeface="+mn-lt"/>
                <a:ea typeface="+mn-ea"/>
                <a:cs typeface="+mn-cs"/>
              </a:rPr>
              <a:t> to find the amount of sodium and empty calories in your meals. </a:t>
            </a:r>
          </a:p>
          <a:p>
            <a:r>
              <a:rPr lang="en-US" sz="1200" b="0" i="0" u="none" strike="noStrike" kern="1200" baseline="0" dirty="0">
                <a:solidFill>
                  <a:schemeClr val="tx1"/>
                </a:solidFill>
                <a:latin typeface="+mn-lt"/>
                <a:ea typeface="+mn-ea"/>
                <a:cs typeface="+mn-cs"/>
              </a:rPr>
              <a:t>Below are a variety of resources to assist child care centers and sites with planning healthy snacks and incorporating fruits and vegetables into their menus: </a:t>
            </a:r>
          </a:p>
          <a:p>
            <a:r>
              <a:rPr lang="en-US" sz="1200" b="0" i="0" u="none" strike="noStrike" kern="1200" baseline="0" dirty="0">
                <a:solidFill>
                  <a:schemeClr val="tx1"/>
                </a:solidFill>
                <a:latin typeface="+mn-lt"/>
                <a:ea typeface="+mn-ea"/>
                <a:cs typeface="+mn-cs"/>
              </a:rPr>
              <a:t>* Healthy Snacks for Young Children from Team Nutrition Iowa, Iowa Public Television at http://www.iptv.org/rtl/downloads/SlidesFood1.pdf A collection of recipes for healthy snacks for young children. Each card provides a book title appropriate for young children relevant to the specific foods in the recipe. The recipes provide a fruit, vegetable, or bread/grain serving for snacks for 1 to 5 year-olds according to the Child and Adult Care Food Program guidelines. </a:t>
            </a:r>
          </a:p>
          <a:p>
            <a:r>
              <a:rPr lang="en-US" sz="1200" b="0" i="0" u="none" strike="noStrike" kern="1200" baseline="0" dirty="0">
                <a:solidFill>
                  <a:schemeClr val="tx1"/>
                </a:solidFill>
                <a:latin typeface="+mn-lt"/>
                <a:ea typeface="+mn-ea"/>
                <a:cs typeface="+mn-cs"/>
              </a:rPr>
              <a:t>* Illinois Learning Project Tip Sheet – “Say Yes to Healthy Snacks” at http://www.illinoisearlylearning.org/tipsheets/healthysnacks.htm </a:t>
            </a:r>
          </a:p>
          <a:p>
            <a:r>
              <a:rPr lang="en-US" sz="1200" b="0" i="0" u="none" strike="noStrike" kern="1200" baseline="0" dirty="0">
                <a:solidFill>
                  <a:schemeClr val="tx1"/>
                </a:solidFill>
                <a:latin typeface="+mn-lt"/>
                <a:ea typeface="+mn-ea"/>
                <a:cs typeface="+mn-cs"/>
              </a:rPr>
              <a:t>* MyPlate for Kids at http://www.fns.usda.gov/tn/ </a:t>
            </a:r>
          </a:p>
          <a:p>
            <a:r>
              <a:rPr lang="en-US" sz="1200" b="0" i="0" u="none" strike="noStrike" kern="1200" baseline="0" dirty="0">
                <a:solidFill>
                  <a:schemeClr val="tx1"/>
                </a:solidFill>
                <a:latin typeface="+mn-lt"/>
                <a:ea typeface="+mn-ea"/>
                <a:cs typeface="+mn-cs"/>
              </a:rPr>
              <a:t>* Dietary Guidelines for Americans, 2010 at http://health.gov/dietaryguidelines/2010.asp </a:t>
            </a:r>
          </a:p>
          <a:p>
            <a:r>
              <a:rPr lang="en-US" sz="1200" b="0" i="0" u="none" strike="noStrike" kern="1200" baseline="0" dirty="0">
                <a:solidFill>
                  <a:schemeClr val="tx1"/>
                </a:solidFill>
                <a:latin typeface="+mn-lt"/>
                <a:ea typeface="+mn-ea"/>
                <a:cs typeface="+mn-cs"/>
              </a:rPr>
              <a:t>* USDA Recipes for Child Care at http://teamnutrition.usda.gov/Resources/childcare_recipes.html </a:t>
            </a:r>
          </a:p>
          <a:p>
            <a:r>
              <a:rPr lang="en-US" sz="1200" b="0" i="0" u="none" strike="noStrike" kern="1200" baseline="0" dirty="0">
                <a:solidFill>
                  <a:schemeClr val="tx1"/>
                </a:solidFill>
                <a:latin typeface="+mn-lt"/>
                <a:ea typeface="+mn-ea"/>
                <a:cs typeface="+mn-cs"/>
              </a:rPr>
              <a:t>* Tips for a Safe and Healthy Life. U.S. Department of Health and Human Services Centers for Disease Control and Prevention </a:t>
            </a:r>
          </a:p>
          <a:p>
            <a:r>
              <a:rPr lang="en-US" sz="1200" b="0" i="0" u="none" strike="noStrike" kern="1200" baseline="0" dirty="0">
                <a:solidFill>
                  <a:schemeClr val="tx1"/>
                </a:solidFill>
                <a:latin typeface="+mn-lt"/>
                <a:ea typeface="+mn-ea"/>
                <a:cs typeface="+mn-cs"/>
              </a:rPr>
              <a:t>http://www.cdc.gov/family/tips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21</a:t>
            </a:fld>
            <a:endParaRPr lang="en-US"/>
          </a:p>
        </p:txBody>
      </p:sp>
    </p:spTree>
    <p:extLst>
      <p:ext uri="{BB962C8B-B14F-4D97-AF65-F5344CB8AC3E}">
        <p14:creationId xmlns:p14="http://schemas.microsoft.com/office/powerpoint/2010/main" val="3785015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Since the 1970s, the number of overweight and obese children of all ages has sharply increased. For children ages 2–5, the increase in both has more than doubled in the past 20 years. It is important to note that nearly one out of three children is overweight or obese in the United States. Serious short-term and long-term consequences result from obesity, including the increased risk for disorders such as hypertension, high cholesterol, type 2 diabetes, and sleep apnea. </a:t>
            </a:r>
          </a:p>
          <a:p>
            <a:r>
              <a:rPr lang="en-US" sz="1200" b="0" i="0" u="none" strike="noStrike" kern="1200" baseline="0" dirty="0">
                <a:solidFill>
                  <a:schemeClr val="tx1"/>
                </a:solidFill>
                <a:latin typeface="+mn-lt"/>
                <a:ea typeface="+mn-ea"/>
                <a:cs typeface="+mn-cs"/>
              </a:rPr>
              <a:t>What is hypertension? What is sleep apnea?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22</a:t>
            </a:fld>
            <a:endParaRPr lang="en-US"/>
          </a:p>
        </p:txBody>
      </p:sp>
    </p:spTree>
    <p:extLst>
      <p:ext uri="{BB962C8B-B14F-4D97-AF65-F5344CB8AC3E}">
        <p14:creationId xmlns:p14="http://schemas.microsoft.com/office/powerpoint/2010/main" val="2445627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Several changes in the way we live contribute to childhood obesity. Children’s physical activity has markedly decreased, and their more sedentary activities, such as watching TV and playing video and computer games, have increased. We also eat food prepared away from home much more often, and many restaurants serve increasingly larger portions of food.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23</a:t>
            </a:fld>
            <a:endParaRPr lang="en-US"/>
          </a:p>
        </p:txBody>
      </p:sp>
    </p:spTree>
    <p:extLst>
      <p:ext uri="{BB962C8B-B14F-4D97-AF65-F5344CB8AC3E}">
        <p14:creationId xmlns:p14="http://schemas.microsoft.com/office/powerpoint/2010/main" val="2275838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caregivers and parents, you can help children and their families develop healthy eating habits with portion control. </a:t>
            </a:r>
          </a:p>
          <a:p>
            <a:r>
              <a:rPr lang="en-US" sz="1200" b="0" i="0" u="none" strike="noStrike" kern="1200" baseline="0" dirty="0">
                <a:solidFill>
                  <a:schemeClr val="tx1"/>
                </a:solidFill>
                <a:latin typeface="+mn-lt"/>
                <a:ea typeface="+mn-ea"/>
                <a:cs typeface="+mn-cs"/>
              </a:rPr>
              <a:t>Teacher note: Refer to the displayed items in Anticipatory Set to review what an actual portion is for children. </a:t>
            </a:r>
          </a:p>
          <a:p>
            <a:r>
              <a:rPr lang="en-US" sz="1200" b="0" i="0" u="none" strike="noStrike" kern="1200" baseline="0" dirty="0">
                <a:solidFill>
                  <a:schemeClr val="tx1"/>
                </a:solidFill>
                <a:latin typeface="+mn-lt"/>
                <a:ea typeface="+mn-ea"/>
                <a:cs typeface="+mn-cs"/>
              </a:rPr>
              <a:t>Many Americans suffer from "portion distortion." It’s not so much </a:t>
            </a:r>
            <a:r>
              <a:rPr lang="en-US" sz="1200" b="0" i="1" u="none" strike="noStrike" kern="1200" baseline="0" dirty="0">
                <a:solidFill>
                  <a:schemeClr val="tx1"/>
                </a:solidFill>
                <a:latin typeface="+mn-lt"/>
                <a:ea typeface="+mn-ea"/>
                <a:cs typeface="+mn-cs"/>
              </a:rPr>
              <a:t>what </a:t>
            </a:r>
            <a:r>
              <a:rPr lang="en-US" sz="1200" b="0" i="0" u="none" strike="noStrike" kern="1200" baseline="0" dirty="0">
                <a:solidFill>
                  <a:schemeClr val="tx1"/>
                </a:solidFill>
                <a:latin typeface="+mn-lt"/>
                <a:ea typeface="+mn-ea"/>
                <a:cs typeface="+mn-cs"/>
              </a:rPr>
              <a:t>we eat that’s unhealthy; rather, it's that we eat too much of it. The "super-size" generation is growing up obese. How can we plan for healthy eating? How can we steer our preschoolers away from the idea that "bigger is always better"? </a:t>
            </a:r>
          </a:p>
          <a:p>
            <a:r>
              <a:rPr lang="en-US" sz="1200" b="0" i="0" u="none" strike="noStrike" kern="1200" baseline="0" dirty="0">
                <a:solidFill>
                  <a:schemeClr val="tx1"/>
                </a:solidFill>
                <a:latin typeface="+mn-lt"/>
                <a:ea typeface="+mn-ea"/>
                <a:cs typeface="+mn-cs"/>
              </a:rPr>
              <a:t>We develop food habits as young children—likes, dislikes, and portion sizes. Healthy eating calls for portion control. Offer smaller portions to your 3- to 6-year-olds. They will ask for more, if they’re still hungry. Dietary guidelines (PDF) from the U.S. Department of Agriculture (USDA) provide portion sizes for adults. Cut these by one-half to one-third when feeding young children. If a slice of bread is an adult portion, offer a young child one-half, or a slightly older child two-thirds, of a slice. </a:t>
            </a:r>
          </a:p>
          <a:p>
            <a:r>
              <a:rPr lang="en-US" sz="1200" b="0" i="0" u="none" strike="noStrike" kern="1200" baseline="0" dirty="0">
                <a:solidFill>
                  <a:schemeClr val="tx1"/>
                </a:solidFill>
                <a:latin typeface="+mn-lt"/>
                <a:ea typeface="+mn-ea"/>
                <a:cs typeface="+mn-cs"/>
              </a:rPr>
              <a:t>Here is a descriptive portion comparison guide for good nutrition from Kidnetic.com. </a:t>
            </a:r>
          </a:p>
          <a:p>
            <a:r>
              <a:rPr lang="en-US" sz="1200" b="0" i="0" u="none" strike="noStrike" kern="1200" baseline="0" dirty="0">
                <a:solidFill>
                  <a:schemeClr val="tx1"/>
                </a:solidFill>
                <a:latin typeface="+mn-lt"/>
                <a:ea typeface="+mn-ea"/>
                <a:cs typeface="+mn-cs"/>
              </a:rPr>
              <a:t>Think smaller for good child nutrition: One-half of a cup of fruit, vegetable, cooked cereal, pasta, or rice = a small fist </a:t>
            </a:r>
          </a:p>
          <a:p>
            <a:r>
              <a:rPr lang="en-US" sz="1200" b="0" i="0" u="none" strike="noStrike" kern="1200" baseline="0" dirty="0">
                <a:solidFill>
                  <a:schemeClr val="tx1"/>
                </a:solidFill>
                <a:latin typeface="+mn-lt"/>
                <a:ea typeface="+mn-ea"/>
                <a:cs typeface="+mn-cs"/>
              </a:rPr>
              <a:t>Three ounces of cooked meat, poultry, or fish = a deck of cards </a:t>
            </a:r>
          </a:p>
          <a:p>
            <a:r>
              <a:rPr lang="en-US" sz="1200" b="0" i="0" u="none" strike="noStrike" kern="1200" baseline="0" dirty="0">
                <a:solidFill>
                  <a:schemeClr val="tx1"/>
                </a:solidFill>
                <a:latin typeface="+mn-lt"/>
                <a:ea typeface="+mn-ea"/>
                <a:cs typeface="+mn-cs"/>
              </a:rPr>
              <a:t>One tortilla = a small (7-inch) plate </a:t>
            </a:r>
          </a:p>
          <a:p>
            <a:r>
              <a:rPr lang="en-US" sz="1200" b="0" i="0" u="none" strike="noStrike" kern="1200" baseline="0" dirty="0">
                <a:solidFill>
                  <a:schemeClr val="tx1"/>
                </a:solidFill>
                <a:latin typeface="+mn-lt"/>
                <a:ea typeface="+mn-ea"/>
                <a:cs typeface="+mn-cs"/>
              </a:rPr>
              <a:t>One-half of a bagel = the width of a small soft drink lid </a:t>
            </a:r>
          </a:p>
          <a:p>
            <a:r>
              <a:rPr lang="en-US" sz="1200" b="0" i="0" u="none" strike="noStrike" kern="1200" baseline="0" dirty="0">
                <a:solidFill>
                  <a:schemeClr val="tx1"/>
                </a:solidFill>
                <a:latin typeface="+mn-lt"/>
                <a:ea typeface="+mn-ea"/>
                <a:cs typeface="+mn-cs"/>
              </a:rPr>
              <a:t>One teaspoon of margarine or butter = your thumb tip </a:t>
            </a:r>
          </a:p>
          <a:p>
            <a:r>
              <a:rPr lang="en-US" sz="1200" b="0" i="0" u="none" strike="noStrike" kern="1200" baseline="0" dirty="0">
                <a:solidFill>
                  <a:schemeClr val="tx1"/>
                </a:solidFill>
                <a:latin typeface="+mn-lt"/>
                <a:ea typeface="+mn-ea"/>
                <a:cs typeface="+mn-cs"/>
              </a:rPr>
              <a:t>Two tablespoons of peanut butter = a golf ball </a:t>
            </a:r>
          </a:p>
          <a:p>
            <a:r>
              <a:rPr lang="en-US" sz="1200" b="0" i="0" u="none" strike="noStrike" kern="1200" baseline="0" dirty="0">
                <a:solidFill>
                  <a:schemeClr val="tx1"/>
                </a:solidFill>
                <a:latin typeface="+mn-lt"/>
                <a:ea typeface="+mn-ea"/>
                <a:cs typeface="+mn-cs"/>
              </a:rPr>
              <a:t>One small baked potato = a computer mouse </a:t>
            </a:r>
          </a:p>
          <a:p>
            <a:r>
              <a:rPr lang="en-US" sz="1200" b="0" i="0" u="none" strike="noStrike" kern="1200" baseline="0" dirty="0">
                <a:solidFill>
                  <a:schemeClr val="tx1"/>
                </a:solidFill>
                <a:latin typeface="+mn-lt"/>
                <a:ea typeface="+mn-ea"/>
                <a:cs typeface="+mn-cs"/>
              </a:rPr>
              <a:t>One pancake or waffle = a music CD </a:t>
            </a:r>
          </a:p>
          <a:p>
            <a:r>
              <a:rPr lang="en-US" sz="1200" b="0" i="0" u="none" strike="noStrike" kern="1200" baseline="0" dirty="0">
                <a:solidFill>
                  <a:schemeClr val="tx1"/>
                </a:solidFill>
                <a:latin typeface="+mn-lt"/>
                <a:ea typeface="+mn-ea"/>
                <a:cs typeface="+mn-cs"/>
              </a:rPr>
              <a:t>One medium apple or orange = a baseball </a:t>
            </a:r>
          </a:p>
          <a:p>
            <a:r>
              <a:rPr lang="en-US" sz="1200" b="0" i="0" u="none" strike="noStrike" kern="1200" baseline="0" dirty="0">
                <a:solidFill>
                  <a:schemeClr val="tx1"/>
                </a:solidFill>
                <a:latin typeface="+mn-lt"/>
                <a:ea typeface="+mn-ea"/>
                <a:cs typeface="+mn-cs"/>
              </a:rPr>
              <a:t>Four small cookies (like vanilla wafers) = four checkers </a:t>
            </a:r>
          </a:p>
          <a:p>
            <a:r>
              <a:rPr lang="en-US" sz="1200" b="0" i="0" u="none" strike="noStrike" kern="1200" baseline="0" dirty="0">
                <a:solidFill>
                  <a:schemeClr val="tx1"/>
                </a:solidFill>
                <a:latin typeface="+mn-lt"/>
                <a:ea typeface="+mn-ea"/>
                <a:cs typeface="+mn-cs"/>
              </a:rPr>
              <a:t>One and one-half ounces of cheese = six dice </a:t>
            </a:r>
          </a:p>
          <a:p>
            <a:r>
              <a:rPr lang="en-US" sz="1200" b="0" i="0" u="none" strike="noStrike" kern="1200" baseline="0" dirty="0">
                <a:solidFill>
                  <a:schemeClr val="tx1"/>
                </a:solidFill>
                <a:latin typeface="+mn-lt"/>
                <a:ea typeface="+mn-ea"/>
                <a:cs typeface="+mn-cs"/>
              </a:rPr>
              <a:t>Portion Control Quiz </a:t>
            </a:r>
          </a:p>
          <a:p>
            <a:r>
              <a:rPr lang="en-US" sz="1200" b="0" i="0" u="none" strike="noStrike" kern="1200" baseline="0" dirty="0">
                <a:solidFill>
                  <a:schemeClr val="tx1"/>
                </a:solidFill>
                <a:latin typeface="+mn-lt"/>
                <a:ea typeface="+mn-ea"/>
                <a:cs typeface="+mn-cs"/>
              </a:rPr>
              <a:t>We have to eat, but do we have to eat so much? Healthy eating calls for portion control. How much food is too much for a young child? </a:t>
            </a:r>
          </a:p>
          <a:p>
            <a:r>
              <a:rPr lang="en-US" sz="1200" b="0" i="0" u="none" strike="noStrike" kern="1200" baseline="0" dirty="0">
                <a:solidFill>
                  <a:schemeClr val="tx1"/>
                </a:solidFill>
                <a:latin typeface="+mn-lt"/>
                <a:ea typeface="+mn-ea"/>
                <a:cs typeface="+mn-cs"/>
              </a:rPr>
              <a:t>http://bblocks.samhsa.gov/family/activities/quizzes/portion_control.aspx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24</a:t>
            </a:fld>
            <a:endParaRPr lang="en-US"/>
          </a:p>
        </p:txBody>
      </p:sp>
    </p:spTree>
    <p:extLst>
      <p:ext uri="{BB962C8B-B14F-4D97-AF65-F5344CB8AC3E}">
        <p14:creationId xmlns:p14="http://schemas.microsoft.com/office/powerpoint/2010/main" val="839856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help your child maintain a healthy weight, balance the calories your child consumes from foods and beverages with the calories your child uses through physical activity and normal growth. </a:t>
            </a:r>
          </a:p>
          <a:p>
            <a:r>
              <a:rPr lang="en-US" sz="1200" b="0" i="0" u="none" strike="noStrike" kern="1200" baseline="0" dirty="0">
                <a:solidFill>
                  <a:schemeClr val="tx1"/>
                </a:solidFill>
                <a:latin typeface="+mn-lt"/>
                <a:ea typeface="+mn-ea"/>
                <a:cs typeface="+mn-cs"/>
              </a:rPr>
              <a:t>Remember that the goal for overweight and obese children and teens is to reduce the rate of weight gain while allowing normal growth and development. Children and teens should NOT be placed on a weight reduction diet without the consultation of a health care provider. </a:t>
            </a:r>
          </a:p>
          <a:p>
            <a:r>
              <a:rPr lang="en-US" sz="1200" b="0" i="0" u="none" strike="noStrike" kern="1200" baseline="0" dirty="0">
                <a:solidFill>
                  <a:schemeClr val="tx1"/>
                </a:solidFill>
                <a:latin typeface="+mn-lt"/>
                <a:ea typeface="+mn-ea"/>
                <a:cs typeface="+mn-cs"/>
              </a:rPr>
              <a:t>Balancing Calories: Help Kids Develop Healthy Eating Habits </a:t>
            </a:r>
          </a:p>
          <a:p>
            <a:r>
              <a:rPr lang="en-US" sz="1200" b="0" i="0" u="none" strike="noStrike" kern="1200" baseline="0" dirty="0">
                <a:solidFill>
                  <a:schemeClr val="tx1"/>
                </a:solidFill>
                <a:latin typeface="+mn-lt"/>
                <a:ea typeface="+mn-ea"/>
                <a:cs typeface="+mn-cs"/>
              </a:rPr>
              <a:t>One part of balancing calories is to eat foods that provide adequate nutrition and an appropriate number of calories. You can help children learn to be aware of what they eat by developing healthy eating habits, looking for ways to make favorite dishes healthier, and reducing calorie-rich temptations.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25</a:t>
            </a:fld>
            <a:endParaRPr lang="en-US"/>
          </a:p>
        </p:txBody>
      </p:sp>
    </p:spTree>
    <p:extLst>
      <p:ext uri="{BB962C8B-B14F-4D97-AF65-F5344CB8AC3E}">
        <p14:creationId xmlns:p14="http://schemas.microsoft.com/office/powerpoint/2010/main" val="2513761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There's no great secret to healthy eating. To help your children and family develop healthy eating habits: </a:t>
            </a:r>
          </a:p>
          <a:p>
            <a:r>
              <a:rPr lang="en-US" sz="1200" b="0" i="0" u="none" strike="noStrike" kern="1200" baseline="0" dirty="0">
                <a:solidFill>
                  <a:schemeClr val="tx1"/>
                </a:solidFill>
                <a:latin typeface="+mn-lt"/>
                <a:ea typeface="+mn-ea"/>
                <a:cs typeface="+mn-cs"/>
              </a:rPr>
              <a:t>•Provide plenty of vegetables, fruits, and whole-grain products. </a:t>
            </a:r>
          </a:p>
          <a:p>
            <a:r>
              <a:rPr lang="en-US" sz="1200" b="0" i="0" u="none" strike="noStrike" kern="1200" baseline="0" dirty="0">
                <a:solidFill>
                  <a:schemeClr val="tx1"/>
                </a:solidFill>
                <a:latin typeface="+mn-lt"/>
                <a:ea typeface="+mn-ea"/>
                <a:cs typeface="+mn-cs"/>
              </a:rPr>
              <a:t>•Include low-fat or non-fat milk or dairy products. </a:t>
            </a:r>
          </a:p>
          <a:p>
            <a:r>
              <a:rPr lang="en-US" sz="1200" b="0" i="0" u="none" strike="noStrike" kern="1200" baseline="0" dirty="0">
                <a:solidFill>
                  <a:schemeClr val="tx1"/>
                </a:solidFill>
                <a:latin typeface="+mn-lt"/>
                <a:ea typeface="+mn-ea"/>
                <a:cs typeface="+mn-cs"/>
              </a:rPr>
              <a:t>•Choose lean meats, poultry, fish, lentils, and beans for protein. </a:t>
            </a:r>
          </a:p>
          <a:p>
            <a:r>
              <a:rPr lang="en-US" sz="1200" b="0" i="0" u="none" strike="noStrike" kern="1200" baseline="0" dirty="0">
                <a:solidFill>
                  <a:schemeClr val="tx1"/>
                </a:solidFill>
                <a:latin typeface="+mn-lt"/>
                <a:ea typeface="+mn-ea"/>
                <a:cs typeface="+mn-cs"/>
              </a:rPr>
              <a:t>•Serve reasonably-sized portions. </a:t>
            </a:r>
          </a:p>
          <a:p>
            <a:r>
              <a:rPr lang="en-US" sz="1200" b="0" i="0" u="none" strike="noStrike" kern="1200" baseline="0" dirty="0">
                <a:solidFill>
                  <a:schemeClr val="tx1"/>
                </a:solidFill>
                <a:latin typeface="+mn-lt"/>
                <a:ea typeface="+mn-ea"/>
                <a:cs typeface="+mn-cs"/>
              </a:rPr>
              <a:t>•Encourage your family to drink lots of water. </a:t>
            </a:r>
          </a:p>
          <a:p>
            <a:r>
              <a:rPr lang="en-US" sz="1200" b="0" i="0" u="none" strike="noStrike" kern="1200" baseline="0" dirty="0">
                <a:solidFill>
                  <a:schemeClr val="tx1"/>
                </a:solidFill>
                <a:latin typeface="+mn-lt"/>
                <a:ea typeface="+mn-ea"/>
                <a:cs typeface="+mn-cs"/>
              </a:rPr>
              <a:t>•Limit sugar-sweetened beverages. </a:t>
            </a:r>
          </a:p>
          <a:p>
            <a:r>
              <a:rPr lang="en-US" sz="1200" b="0" i="0" u="none" strike="noStrike" kern="1200" baseline="0" dirty="0">
                <a:solidFill>
                  <a:schemeClr val="tx1"/>
                </a:solidFill>
                <a:latin typeface="+mn-lt"/>
                <a:ea typeface="+mn-ea"/>
                <a:cs typeface="+mn-cs"/>
              </a:rPr>
              <a:t>•Limit consumption of sugar and saturated fat. </a:t>
            </a:r>
          </a:p>
          <a:p>
            <a:r>
              <a:rPr lang="en-US" sz="1200" b="0" i="0" u="none" strike="noStrike" kern="1200" baseline="0" dirty="0">
                <a:solidFill>
                  <a:schemeClr val="tx1"/>
                </a:solidFill>
                <a:latin typeface="+mn-lt"/>
                <a:ea typeface="+mn-ea"/>
                <a:cs typeface="+mn-cs"/>
              </a:rPr>
              <a:t>•Remember that small changes every day can lead to a recipe for success!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more information about nutrition, visit ChooseMyPlate.gov and the Dietary Guidelines for Americans 2010 (PDF-2.9Mb).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26</a:t>
            </a:fld>
            <a:endParaRPr lang="en-US"/>
          </a:p>
        </p:txBody>
      </p:sp>
    </p:spTree>
    <p:extLst>
      <p:ext uri="{BB962C8B-B14F-4D97-AF65-F5344CB8AC3E}">
        <p14:creationId xmlns:p14="http://schemas.microsoft.com/office/powerpoint/2010/main" val="3406851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Food Variety Quiz </a:t>
            </a:r>
          </a:p>
          <a:p>
            <a:r>
              <a:rPr lang="en-US" sz="1200" b="0" i="0" u="none" strike="noStrike" kern="1200" baseline="0" dirty="0">
                <a:solidFill>
                  <a:schemeClr val="tx1"/>
                </a:solidFill>
                <a:latin typeface="+mn-lt"/>
                <a:ea typeface="+mn-ea"/>
                <a:cs typeface="+mn-cs"/>
              </a:rPr>
              <a:t>The U.S. Government dietary guidelines recommend we get more fruits and vegetables in our diet. In our fast food Nation, getting children to try new foods can be a challenge. How do you get children to try new foods? </a:t>
            </a:r>
          </a:p>
          <a:p>
            <a:r>
              <a:rPr lang="en-US" sz="1200" b="0" i="0" u="none" strike="noStrike" kern="1200" baseline="0" dirty="0">
                <a:solidFill>
                  <a:schemeClr val="tx1"/>
                </a:solidFill>
                <a:latin typeface="+mn-lt"/>
                <a:ea typeface="+mn-ea"/>
                <a:cs typeface="+mn-cs"/>
              </a:rPr>
              <a:t>http://www.bblocks.samhsa.gov/family/activities/quizzes/food_variety.aspx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27</a:t>
            </a:fld>
            <a:endParaRPr lang="en-US"/>
          </a:p>
        </p:txBody>
      </p:sp>
    </p:spTree>
    <p:extLst>
      <p:ext uri="{BB962C8B-B14F-4D97-AF65-F5344CB8AC3E}">
        <p14:creationId xmlns:p14="http://schemas.microsoft.com/office/powerpoint/2010/main" val="3542814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Look for ways to make favorite dishes healthier: </a:t>
            </a:r>
          </a:p>
          <a:p>
            <a:r>
              <a:rPr lang="en-US" sz="1200" b="0" i="0" u="none" strike="noStrike" kern="1200" baseline="0" dirty="0">
                <a:solidFill>
                  <a:schemeClr val="tx1"/>
                </a:solidFill>
                <a:latin typeface="+mn-lt"/>
                <a:ea typeface="+mn-ea"/>
                <a:cs typeface="+mn-cs"/>
              </a:rPr>
              <a:t>The recipes that you may prepare regularly, and that your family enjoys, with just a few changes can be healthier and just as satisfying. For new ideas about how to add more fruits and vegetables to your daily diet check out the recipe database from the FruitsandVeggiesMatter.gov. This database enables you to find tasty fruit and vegetable recipes that fit your needs. Remove calorie-rich temptations! </a:t>
            </a:r>
          </a:p>
          <a:p>
            <a:r>
              <a:rPr lang="en-US" sz="1200" b="0" i="0" u="none" strike="noStrike" kern="1200" baseline="0" dirty="0">
                <a:solidFill>
                  <a:schemeClr val="tx1"/>
                </a:solidFill>
                <a:latin typeface="+mn-lt"/>
                <a:ea typeface="+mn-ea"/>
                <a:cs typeface="+mn-cs"/>
              </a:rPr>
              <a:t>Although everything can be enjoyed in moderation, reducing the calorie-rich temptations of high-fat and high-sugar, or salty snacks can also help children develop healthy eating habits. Instead only allow children to eat them sometimes, so that they truly will be treats! Here are examples of easy-to-prepare, low-fat and low-sugar treats that are 100 calories or less: </a:t>
            </a:r>
          </a:p>
          <a:p>
            <a:r>
              <a:rPr lang="en-US" sz="1200" b="0" i="0" u="none" strike="noStrike" kern="1200" baseline="0" dirty="0">
                <a:solidFill>
                  <a:schemeClr val="tx1"/>
                </a:solidFill>
                <a:latin typeface="+mn-lt"/>
                <a:ea typeface="+mn-ea"/>
                <a:cs typeface="+mn-cs"/>
              </a:rPr>
              <a:t>A medium-size apple </a:t>
            </a:r>
          </a:p>
          <a:p>
            <a:r>
              <a:rPr lang="en-US" sz="1200" b="0" i="0" u="none" strike="noStrike" kern="1200" baseline="0" dirty="0">
                <a:solidFill>
                  <a:schemeClr val="tx1"/>
                </a:solidFill>
                <a:latin typeface="+mn-lt"/>
                <a:ea typeface="+mn-ea"/>
                <a:cs typeface="+mn-cs"/>
              </a:rPr>
              <a:t>A medium-size banana </a:t>
            </a:r>
          </a:p>
          <a:p>
            <a:r>
              <a:rPr lang="en-US" sz="1200" b="0" i="0" u="none" strike="noStrike" kern="1200" baseline="0" dirty="0">
                <a:solidFill>
                  <a:schemeClr val="tx1"/>
                </a:solidFill>
                <a:latin typeface="+mn-lt"/>
                <a:ea typeface="+mn-ea"/>
                <a:cs typeface="+mn-cs"/>
              </a:rPr>
              <a:t>1 cup of blueberries </a:t>
            </a:r>
          </a:p>
          <a:p>
            <a:r>
              <a:rPr lang="en-US" sz="1200" b="0" i="0" u="none" strike="noStrike" kern="1200" baseline="0" dirty="0">
                <a:solidFill>
                  <a:schemeClr val="tx1"/>
                </a:solidFill>
                <a:latin typeface="+mn-lt"/>
                <a:ea typeface="+mn-ea"/>
                <a:cs typeface="+mn-cs"/>
              </a:rPr>
              <a:t>1 cup of grapes </a:t>
            </a:r>
          </a:p>
          <a:p>
            <a:r>
              <a:rPr lang="en-US" sz="1200" b="0" i="0" u="none" strike="noStrike" kern="1200" baseline="0" dirty="0">
                <a:solidFill>
                  <a:schemeClr val="tx1"/>
                </a:solidFill>
                <a:latin typeface="+mn-lt"/>
                <a:ea typeface="+mn-ea"/>
                <a:cs typeface="+mn-cs"/>
              </a:rPr>
              <a:t>1 cup of carrots, broccoli, or bell peppers with 2 tbsp. hummus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28</a:t>
            </a:fld>
            <a:endParaRPr lang="en-US"/>
          </a:p>
        </p:txBody>
      </p:sp>
    </p:spTree>
    <p:extLst>
      <p:ext uri="{BB962C8B-B14F-4D97-AF65-F5344CB8AC3E}">
        <p14:creationId xmlns:p14="http://schemas.microsoft.com/office/powerpoint/2010/main" val="3265773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Quiz: You Make the Call </a:t>
            </a:r>
          </a:p>
          <a:p>
            <a:r>
              <a:rPr lang="en-US" sz="1200" b="0" i="0" u="none" strike="noStrike" kern="1200" baseline="0" dirty="0">
                <a:solidFill>
                  <a:schemeClr val="tx1"/>
                </a:solidFill>
                <a:latin typeface="+mn-lt"/>
                <a:ea typeface="+mn-ea"/>
                <a:cs typeface="+mn-cs"/>
              </a:rPr>
              <a:t>Young children make food choices based on the food choices that the adults in their lives make: what to eat and how much. So, it is up to adults to make good choices to ensure that children are eating healthy. </a:t>
            </a:r>
          </a:p>
          <a:p>
            <a:r>
              <a:rPr lang="en-US" sz="1200" b="0" i="0" u="none" strike="noStrike" kern="1200" baseline="0" dirty="0">
                <a:solidFill>
                  <a:schemeClr val="tx1"/>
                </a:solidFill>
                <a:latin typeface="+mn-lt"/>
                <a:ea typeface="+mn-ea"/>
                <a:cs typeface="+mn-cs"/>
              </a:rPr>
              <a:t>http://www.bblocks.samhsa.gov/family/activities/quizzes/fastfood.aspx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29</a:t>
            </a:fld>
            <a:endParaRPr lang="en-US"/>
          </a:p>
        </p:txBody>
      </p:sp>
    </p:spTree>
    <p:extLst>
      <p:ext uri="{BB962C8B-B14F-4D97-AF65-F5344CB8AC3E}">
        <p14:creationId xmlns:p14="http://schemas.microsoft.com/office/powerpoint/2010/main" val="3757419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Balancing Calories: Help Kids Stay Active </a:t>
            </a:r>
          </a:p>
          <a:p>
            <a:r>
              <a:rPr lang="en-US" sz="1200" b="0" i="0" u="none" strike="noStrike" kern="1200" baseline="0" dirty="0">
                <a:solidFill>
                  <a:schemeClr val="tx1"/>
                </a:solidFill>
                <a:latin typeface="+mn-lt"/>
                <a:ea typeface="+mn-ea"/>
                <a:cs typeface="+mn-cs"/>
              </a:rPr>
              <a:t>Another part of balancing calories is to engage in an appropriate amount of physical activity and avoid too much sedentary time. In addition to being fun for children and teens, regular physical activity has many health benefits, including: </a:t>
            </a:r>
          </a:p>
          <a:p>
            <a:r>
              <a:rPr lang="en-US" sz="1200" b="0" i="0" u="none" strike="noStrike" kern="1200" baseline="0" dirty="0">
                <a:solidFill>
                  <a:schemeClr val="tx1"/>
                </a:solidFill>
                <a:latin typeface="+mn-lt"/>
                <a:ea typeface="+mn-ea"/>
                <a:cs typeface="+mn-cs"/>
              </a:rPr>
              <a:t>•Strengthening bones </a:t>
            </a:r>
          </a:p>
          <a:p>
            <a:r>
              <a:rPr lang="en-US" sz="1200" b="0" i="0" u="none" strike="noStrike" kern="1200" baseline="0" dirty="0">
                <a:solidFill>
                  <a:schemeClr val="tx1"/>
                </a:solidFill>
                <a:latin typeface="+mn-lt"/>
                <a:ea typeface="+mn-ea"/>
                <a:cs typeface="+mn-cs"/>
              </a:rPr>
              <a:t>•Decreasing blood pressure </a:t>
            </a:r>
          </a:p>
          <a:p>
            <a:r>
              <a:rPr lang="en-US" sz="1200" b="0" i="0" u="none" strike="noStrike" kern="1200" baseline="0" dirty="0">
                <a:solidFill>
                  <a:schemeClr val="tx1"/>
                </a:solidFill>
                <a:latin typeface="+mn-lt"/>
                <a:ea typeface="+mn-ea"/>
                <a:cs typeface="+mn-cs"/>
              </a:rPr>
              <a:t>•Reducing stress and anxiety </a:t>
            </a:r>
          </a:p>
          <a:p>
            <a:r>
              <a:rPr lang="en-US" sz="1200" b="0" i="0" u="none" strike="noStrike" kern="1200" baseline="0" dirty="0">
                <a:solidFill>
                  <a:schemeClr val="tx1"/>
                </a:solidFill>
                <a:latin typeface="+mn-lt"/>
                <a:ea typeface="+mn-ea"/>
                <a:cs typeface="+mn-cs"/>
              </a:rPr>
              <a:t>•Increasing self-esteem </a:t>
            </a:r>
          </a:p>
          <a:p>
            <a:r>
              <a:rPr lang="en-US" sz="1200" b="0" i="0" u="none" strike="noStrike" kern="1200" baseline="0" dirty="0">
                <a:solidFill>
                  <a:schemeClr val="tx1"/>
                </a:solidFill>
                <a:latin typeface="+mn-lt"/>
                <a:ea typeface="+mn-ea"/>
                <a:cs typeface="+mn-cs"/>
              </a:rPr>
              <a:t>•Helping with weight management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Help kids stay active </a:t>
            </a:r>
          </a:p>
          <a:p>
            <a:r>
              <a:rPr lang="en-US" sz="1200" b="0" i="0" u="none" strike="noStrike" kern="1200" baseline="0" dirty="0">
                <a:solidFill>
                  <a:schemeClr val="tx1"/>
                </a:solidFill>
                <a:latin typeface="+mn-lt"/>
                <a:ea typeface="+mn-ea"/>
                <a:cs typeface="+mn-cs"/>
              </a:rPr>
              <a:t>Children and teens should participate in at least 60 minutes of moderate intensity physical activity most days of the week, preferably daily. Remember that children imitate adults. Start adding physical activity to your own daily routine and encourage children to join you. Some examples of moderate intensity physical activity include: </a:t>
            </a:r>
          </a:p>
          <a:p>
            <a:r>
              <a:rPr lang="en-US" sz="1200" b="0" i="0" u="none" strike="noStrike" kern="1200" baseline="0" dirty="0">
                <a:solidFill>
                  <a:schemeClr val="tx1"/>
                </a:solidFill>
                <a:latin typeface="+mn-lt"/>
                <a:ea typeface="+mn-ea"/>
                <a:cs typeface="+mn-cs"/>
              </a:rPr>
              <a:t>•Brisk walking </a:t>
            </a:r>
          </a:p>
          <a:p>
            <a:r>
              <a:rPr lang="en-US" sz="1200" b="0" i="0" u="none" strike="noStrike" kern="1200" baseline="0" dirty="0">
                <a:solidFill>
                  <a:schemeClr val="tx1"/>
                </a:solidFill>
                <a:latin typeface="+mn-lt"/>
                <a:ea typeface="+mn-ea"/>
                <a:cs typeface="+mn-cs"/>
              </a:rPr>
              <a:t>•Playing tag </a:t>
            </a:r>
          </a:p>
          <a:p>
            <a:r>
              <a:rPr lang="en-US" sz="1200" b="0" i="0" u="none" strike="noStrike" kern="1200" baseline="0" dirty="0">
                <a:solidFill>
                  <a:schemeClr val="tx1"/>
                </a:solidFill>
                <a:latin typeface="+mn-lt"/>
                <a:ea typeface="+mn-ea"/>
                <a:cs typeface="+mn-cs"/>
              </a:rPr>
              <a:t>•Jumping rope </a:t>
            </a:r>
          </a:p>
          <a:p>
            <a:r>
              <a:rPr lang="en-US" sz="1200" b="0" i="0" u="none" strike="noStrike" kern="1200" baseline="0" dirty="0">
                <a:solidFill>
                  <a:schemeClr val="tx1"/>
                </a:solidFill>
                <a:latin typeface="+mn-lt"/>
                <a:ea typeface="+mn-ea"/>
                <a:cs typeface="+mn-cs"/>
              </a:rPr>
              <a:t>•Playing soccer </a:t>
            </a:r>
          </a:p>
          <a:p>
            <a:r>
              <a:rPr lang="en-US" sz="1200" b="0" i="0" u="none" strike="noStrike" kern="1200" baseline="0" dirty="0">
                <a:solidFill>
                  <a:schemeClr val="tx1"/>
                </a:solidFill>
                <a:latin typeface="+mn-lt"/>
                <a:ea typeface="+mn-ea"/>
                <a:cs typeface="+mn-cs"/>
              </a:rPr>
              <a:t>•Swimming </a:t>
            </a:r>
          </a:p>
          <a:p>
            <a:r>
              <a:rPr lang="en-US" sz="1200" b="0" i="0" u="none" strike="noStrike" kern="1200" baseline="0" dirty="0">
                <a:solidFill>
                  <a:schemeClr val="tx1"/>
                </a:solidFill>
                <a:latin typeface="+mn-lt"/>
                <a:ea typeface="+mn-ea"/>
                <a:cs typeface="+mn-cs"/>
              </a:rPr>
              <a:t>•Dancing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30</a:t>
            </a:fld>
            <a:endParaRPr lang="en-US"/>
          </a:p>
        </p:txBody>
      </p:sp>
    </p:spTree>
    <p:extLst>
      <p:ext uri="{BB962C8B-B14F-4D97-AF65-F5344CB8AC3E}">
        <p14:creationId xmlns:p14="http://schemas.microsoft.com/office/powerpoint/2010/main" val="321735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Before caregivers can fully understand and recognize the symptoms of children's health problems, they need to know how children look and behave when they are in good health. Healthy children are: </a:t>
            </a:r>
          </a:p>
          <a:p>
            <a:r>
              <a:rPr lang="en-US" sz="1200" b="0" i="0" u="none" strike="noStrike" kern="1200" baseline="0" dirty="0">
                <a:solidFill>
                  <a:schemeClr val="tx1"/>
                </a:solidFill>
                <a:latin typeface="+mn-lt"/>
                <a:ea typeface="+mn-ea"/>
                <a:cs typeface="+mn-cs"/>
              </a:rPr>
              <a:t>•active, alert, curious, and often noisy </a:t>
            </a:r>
          </a:p>
          <a:p>
            <a:r>
              <a:rPr lang="en-US" sz="1200" b="0" i="0" u="none" strike="noStrike" kern="1200" baseline="0" dirty="0">
                <a:solidFill>
                  <a:schemeClr val="tx1"/>
                </a:solidFill>
                <a:latin typeface="+mn-lt"/>
                <a:ea typeface="+mn-ea"/>
                <a:cs typeface="+mn-cs"/>
              </a:rPr>
              <a:t>•have clear skin, bright eyes, shiny hair, straight posture, and strong white teeth that are in good condition </a:t>
            </a:r>
          </a:p>
          <a:p>
            <a:r>
              <a:rPr lang="en-US" sz="1200" b="0" i="0" u="none" strike="noStrike" kern="1200" baseline="0" dirty="0">
                <a:solidFill>
                  <a:schemeClr val="tx1"/>
                </a:solidFill>
                <a:latin typeface="+mn-lt"/>
                <a:ea typeface="+mn-ea"/>
                <a:cs typeface="+mn-cs"/>
              </a:rPr>
              <a:t>•their bowel movements are regular and normal </a:t>
            </a:r>
          </a:p>
          <a:p>
            <a:r>
              <a:rPr lang="en-US" sz="1200" b="0" i="0" u="none" strike="noStrike" kern="1200" baseline="0" dirty="0">
                <a:solidFill>
                  <a:schemeClr val="tx1"/>
                </a:solidFill>
                <a:latin typeface="+mn-lt"/>
                <a:ea typeface="+mn-ea"/>
                <a:cs typeface="+mn-cs"/>
              </a:rPr>
              <a:t>•they sleep soundly and eat a variety of nutritious foods, without overeating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4</a:t>
            </a:fld>
            <a:endParaRPr lang="en-US"/>
          </a:p>
        </p:txBody>
      </p:sp>
    </p:spTree>
    <p:extLst>
      <p:ext uri="{BB962C8B-B14F-4D97-AF65-F5344CB8AC3E}">
        <p14:creationId xmlns:p14="http://schemas.microsoft.com/office/powerpoint/2010/main" val="2043071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Adventures of </a:t>
            </a:r>
            <a:r>
              <a:rPr lang="en-US" sz="1200" b="0" i="0" u="none" strike="noStrike" kern="1200" baseline="0" dirty="0" err="1">
                <a:solidFill>
                  <a:schemeClr val="tx1"/>
                </a:solidFill>
                <a:latin typeface="+mn-lt"/>
                <a:ea typeface="+mn-ea"/>
                <a:cs typeface="+mn-cs"/>
              </a:rPr>
              <a:t>Zobey</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The </a:t>
            </a:r>
            <a:r>
              <a:rPr lang="en-US" sz="1200" b="0" i="0" u="none" strike="noStrike" kern="1200" baseline="0" dirty="0" err="1">
                <a:solidFill>
                  <a:schemeClr val="tx1"/>
                </a:solidFill>
                <a:latin typeface="+mn-lt"/>
                <a:ea typeface="+mn-ea"/>
                <a:cs typeface="+mn-cs"/>
              </a:rPr>
              <a:t>Zobey</a:t>
            </a:r>
            <a:r>
              <a:rPr lang="en-US" sz="1200" b="0" i="0" u="none" strike="noStrike" kern="1200" baseline="0" dirty="0">
                <a:solidFill>
                  <a:schemeClr val="tx1"/>
                </a:solidFill>
                <a:latin typeface="+mn-lt"/>
                <a:ea typeface="+mn-ea"/>
                <a:cs typeface="+mn-cs"/>
              </a:rPr>
              <a:t> programs are designed to encourage children to be physically active during the program and choose healthy foods more often. </a:t>
            </a:r>
          </a:p>
          <a:p>
            <a:r>
              <a:rPr lang="en-US" sz="1200" b="0" i="0" u="none" strike="noStrike" kern="1200" baseline="0" dirty="0">
                <a:solidFill>
                  <a:schemeClr val="tx1"/>
                </a:solidFill>
                <a:latin typeface="+mn-lt"/>
                <a:ea typeface="+mn-ea"/>
                <a:cs typeface="+mn-cs"/>
              </a:rPr>
              <a:t>http://vimeo.com/20220933 </a:t>
            </a:r>
          </a:p>
          <a:p>
            <a:r>
              <a:rPr lang="en-US" sz="1200" b="0" i="0" u="none" strike="noStrike" kern="1200" baseline="0" dirty="0">
                <a:solidFill>
                  <a:schemeClr val="tx1"/>
                </a:solidFill>
                <a:latin typeface="+mn-lt"/>
                <a:ea typeface="+mn-ea"/>
                <a:cs typeface="+mn-cs"/>
              </a:rPr>
              <a:t>What are some ways to encourage children to be more active?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31</a:t>
            </a:fld>
            <a:endParaRPr lang="en-US"/>
          </a:p>
        </p:txBody>
      </p:sp>
    </p:spTree>
    <p:extLst>
      <p:ext uri="{BB962C8B-B14F-4D97-AF65-F5344CB8AC3E}">
        <p14:creationId xmlns:p14="http://schemas.microsoft.com/office/powerpoint/2010/main" val="6606003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addition to encouraging physical activity, help children avoid too much sedentary time. Although quiet time for reading and homework is fine, limit the time children watch television, play video games, or surf the web to no more than two hours per day. Additionally, the American Academy of Pediatrics (AAP) does not recommend television viewing for children age 2 or younger. Instead, encourage children to find fun activities to do with family members or on their own that simply involve more activity.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32</a:t>
            </a:fld>
            <a:endParaRPr lang="en-US"/>
          </a:p>
        </p:txBody>
      </p:sp>
    </p:spTree>
    <p:extLst>
      <p:ext uri="{BB962C8B-B14F-4D97-AF65-F5344CB8AC3E}">
        <p14:creationId xmlns:p14="http://schemas.microsoft.com/office/powerpoint/2010/main" val="721988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Accurate and accessible child care health records and resources are important for the following reasons: </a:t>
            </a:r>
          </a:p>
          <a:p>
            <a:r>
              <a:rPr lang="en-US" sz="1200" b="0" i="0" u="none" strike="noStrike" kern="1200" baseline="0" dirty="0">
                <a:solidFill>
                  <a:schemeClr val="tx1"/>
                </a:solidFill>
                <a:latin typeface="+mn-lt"/>
                <a:ea typeface="+mn-ea"/>
                <a:cs typeface="+mn-cs"/>
              </a:rPr>
              <a:t>•To fulfill licensing requirements </a:t>
            </a:r>
          </a:p>
          <a:p>
            <a:r>
              <a:rPr lang="en-US" sz="1200" b="0" i="0" u="none" strike="noStrike" kern="1200" baseline="0" dirty="0">
                <a:solidFill>
                  <a:schemeClr val="tx1"/>
                </a:solidFill>
                <a:latin typeface="+mn-lt"/>
                <a:ea typeface="+mn-ea"/>
                <a:cs typeface="+mn-cs"/>
              </a:rPr>
              <a:t>•To protect child care programs and child care employees from liability </a:t>
            </a:r>
          </a:p>
          <a:p>
            <a:r>
              <a:rPr lang="en-US" sz="1200" b="0" i="0" u="none" strike="noStrike" kern="1200" baseline="0" dirty="0">
                <a:solidFill>
                  <a:schemeClr val="tx1"/>
                </a:solidFill>
                <a:latin typeface="+mn-lt"/>
                <a:ea typeface="+mn-ea"/>
                <a:cs typeface="+mn-cs"/>
              </a:rPr>
              <a:t>•To provide the best possible health and emergency care for children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director of a child care program is responsible for developing and maintaining a health record system. Employees should be informed about how and when to use the system. Permanent health records should be kept on file at the child care center for every child enrolled. For the protection of the center and as a source of information for parents, health records should generally be kept on file for five years following the child’s last attendance at the center. Parts of the active records must be made available for evaluation by licensing inspectors. </a:t>
            </a:r>
          </a:p>
          <a:p>
            <a:r>
              <a:rPr lang="en-US" sz="1200" b="0" i="0" u="none" strike="noStrike" kern="1200" baseline="0" dirty="0">
                <a:solidFill>
                  <a:schemeClr val="tx1"/>
                </a:solidFill>
                <a:latin typeface="+mn-lt"/>
                <a:ea typeface="+mn-ea"/>
                <a:cs typeface="+mn-cs"/>
              </a:rPr>
              <a:t>Child care records should contain the following information: </a:t>
            </a:r>
          </a:p>
          <a:p>
            <a:r>
              <a:rPr lang="en-US" sz="1200" b="0" i="0" u="none" strike="noStrike" kern="1200" baseline="0" dirty="0">
                <a:solidFill>
                  <a:schemeClr val="tx1"/>
                </a:solidFill>
                <a:latin typeface="+mn-lt"/>
                <a:ea typeface="+mn-ea"/>
                <a:cs typeface="+mn-cs"/>
              </a:rPr>
              <a:t>•Complete child and family health history </a:t>
            </a:r>
          </a:p>
          <a:p>
            <a:r>
              <a:rPr lang="en-US" sz="1200" b="0" i="0" u="none" strike="noStrike" kern="1200" baseline="0" dirty="0">
                <a:solidFill>
                  <a:schemeClr val="tx1"/>
                </a:solidFill>
                <a:latin typeface="+mn-lt"/>
                <a:ea typeface="+mn-ea"/>
                <a:cs typeface="+mn-cs"/>
              </a:rPr>
              <a:t>•Copy of a recent physical examination </a:t>
            </a:r>
          </a:p>
          <a:p>
            <a:r>
              <a:rPr lang="en-US" sz="1200" b="0" i="0" u="none" strike="noStrike" kern="1200" baseline="0" dirty="0">
                <a:solidFill>
                  <a:schemeClr val="tx1"/>
                </a:solidFill>
                <a:latin typeface="+mn-lt"/>
                <a:ea typeface="+mn-ea"/>
                <a:cs typeface="+mn-cs"/>
              </a:rPr>
              <a:t>•Dental records </a:t>
            </a:r>
          </a:p>
          <a:p>
            <a:r>
              <a:rPr lang="en-US" sz="1200" b="0" i="0" u="none" strike="noStrike" kern="1200" baseline="0" dirty="0">
                <a:solidFill>
                  <a:schemeClr val="tx1"/>
                </a:solidFill>
                <a:latin typeface="+mn-lt"/>
                <a:ea typeface="+mn-ea"/>
                <a:cs typeface="+mn-cs"/>
              </a:rPr>
              <a:t>•Detailed health records regarding children with special needs, children with chronic illness, and children with progressive diseases. </a:t>
            </a:r>
          </a:p>
          <a:p>
            <a:r>
              <a:rPr lang="en-US" sz="1200" b="0" i="0" u="none" strike="noStrike" kern="1200" baseline="0" dirty="0">
                <a:solidFill>
                  <a:schemeClr val="tx1"/>
                </a:solidFill>
                <a:latin typeface="+mn-lt"/>
                <a:ea typeface="+mn-ea"/>
                <a:cs typeface="+mn-cs"/>
              </a:rPr>
              <a:t>•Directions for giving medication </a:t>
            </a:r>
          </a:p>
          <a:p>
            <a:r>
              <a:rPr lang="en-US" sz="1200" b="0" i="0" u="none" strike="noStrike" kern="1200" baseline="0" dirty="0">
                <a:solidFill>
                  <a:schemeClr val="tx1"/>
                </a:solidFill>
                <a:latin typeface="+mn-lt"/>
                <a:ea typeface="+mn-ea"/>
                <a:cs typeface="+mn-cs"/>
              </a:rPr>
              <a:t>Emergency information </a:t>
            </a:r>
          </a:p>
          <a:p>
            <a:r>
              <a:rPr lang="en-US" sz="1200" b="0" i="0" u="none" strike="noStrike" kern="1200" baseline="0" dirty="0">
                <a:solidFill>
                  <a:schemeClr val="tx1"/>
                </a:solidFill>
                <a:latin typeface="+mn-lt"/>
                <a:ea typeface="+mn-ea"/>
                <a:cs typeface="+mn-cs"/>
              </a:rPr>
              <a:t>•Immunization records </a:t>
            </a:r>
          </a:p>
          <a:p>
            <a:r>
              <a:rPr lang="en-US" sz="1200" b="0" i="0" u="none" strike="noStrike" kern="1200" baseline="0" dirty="0">
                <a:solidFill>
                  <a:schemeClr val="tx1"/>
                </a:solidFill>
                <a:latin typeface="+mn-lt"/>
                <a:ea typeface="+mn-ea"/>
                <a:cs typeface="+mn-cs"/>
              </a:rPr>
              <a:t>•Parent’s signed permission form for screening tests given at the center </a:t>
            </a:r>
          </a:p>
          <a:p>
            <a:r>
              <a:rPr lang="en-US" sz="1200" b="0" i="0" u="none" strike="noStrike" kern="1200" baseline="0" dirty="0">
                <a:solidFill>
                  <a:schemeClr val="tx1"/>
                </a:solidFill>
                <a:latin typeface="+mn-lt"/>
                <a:ea typeface="+mn-ea"/>
                <a:cs typeface="+mn-cs"/>
              </a:rPr>
              <a:t>•Parent’s written request for giving medication to a child </a:t>
            </a:r>
          </a:p>
          <a:p>
            <a:r>
              <a:rPr lang="en-US" sz="1200" b="0" i="0" u="none" strike="noStrike" kern="1200" baseline="0" dirty="0">
                <a:solidFill>
                  <a:schemeClr val="tx1"/>
                </a:solidFill>
                <a:latin typeface="+mn-lt"/>
                <a:ea typeface="+mn-ea"/>
                <a:cs typeface="+mn-cs"/>
              </a:rPr>
              <a:t>•Records of all accidents and injuries, regardless of their seriousness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33</a:t>
            </a:fld>
            <a:endParaRPr lang="en-US"/>
          </a:p>
        </p:txBody>
      </p:sp>
    </p:spTree>
    <p:extLst>
      <p:ext uri="{BB962C8B-B14F-4D97-AF65-F5344CB8AC3E}">
        <p14:creationId xmlns:p14="http://schemas.microsoft.com/office/powerpoint/2010/main" val="4238427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Children in Texas without health insurance may be able to get low cost or free health coverage from the Children's Health Insurance Program (CHIP). This program covers office visits, prescription drugs, dental care, eye exams, glasses, and much more. The network doctors and providers will help you get the care you need. </a:t>
            </a:r>
          </a:p>
          <a:p>
            <a:r>
              <a:rPr lang="en-US" sz="1200" b="0" i="0" u="none" strike="noStrike" kern="1200" baseline="0" dirty="0">
                <a:solidFill>
                  <a:schemeClr val="tx1"/>
                </a:solidFill>
                <a:latin typeface="+mn-lt"/>
                <a:ea typeface="+mn-ea"/>
                <a:cs typeface="+mn-cs"/>
              </a:rPr>
              <a:t>CHIP and Children’s Medicaid both offer many benefits: </a:t>
            </a:r>
          </a:p>
          <a:p>
            <a:r>
              <a:rPr lang="en-US" sz="1200" b="0" i="0" u="none" strike="noStrike" kern="1200" baseline="0" dirty="0">
                <a:solidFill>
                  <a:schemeClr val="tx1"/>
                </a:solidFill>
                <a:latin typeface="+mn-lt"/>
                <a:ea typeface="+mn-ea"/>
                <a:cs typeface="+mn-cs"/>
              </a:rPr>
              <a:t>•Dentist visits, cleanings, and fillings </a:t>
            </a:r>
          </a:p>
          <a:p>
            <a:r>
              <a:rPr lang="en-US" sz="1200" b="0" i="0" u="none" strike="noStrike" kern="1200" baseline="0" dirty="0">
                <a:solidFill>
                  <a:schemeClr val="tx1"/>
                </a:solidFill>
                <a:latin typeface="+mn-lt"/>
                <a:ea typeface="+mn-ea"/>
                <a:cs typeface="+mn-cs"/>
              </a:rPr>
              <a:t>•Eye exams and glasses </a:t>
            </a:r>
          </a:p>
          <a:p>
            <a:r>
              <a:rPr lang="en-US" sz="1200" b="0" i="0" u="none" strike="noStrike" kern="1200" baseline="0" dirty="0">
                <a:solidFill>
                  <a:schemeClr val="tx1"/>
                </a:solidFill>
                <a:latin typeface="+mn-lt"/>
                <a:ea typeface="+mn-ea"/>
                <a:cs typeface="+mn-cs"/>
              </a:rPr>
              <a:t>•Choice of doctors, regular checkups, and office visits </a:t>
            </a:r>
          </a:p>
          <a:p>
            <a:r>
              <a:rPr lang="en-US" sz="1200" b="0" i="0" u="none" strike="noStrike" kern="1200" baseline="0" dirty="0">
                <a:solidFill>
                  <a:schemeClr val="tx1"/>
                </a:solidFill>
                <a:latin typeface="+mn-lt"/>
                <a:ea typeface="+mn-ea"/>
                <a:cs typeface="+mn-cs"/>
              </a:rPr>
              <a:t>•Prescription drugs and vaccines </a:t>
            </a:r>
          </a:p>
          <a:p>
            <a:r>
              <a:rPr lang="en-US" sz="1200" b="0" i="0" u="none" strike="noStrike" kern="1200" baseline="0" dirty="0">
                <a:solidFill>
                  <a:schemeClr val="tx1"/>
                </a:solidFill>
                <a:latin typeface="+mn-lt"/>
                <a:ea typeface="+mn-ea"/>
                <a:cs typeface="+mn-cs"/>
              </a:rPr>
              <a:t>•Access to medical specialists and mental health care </a:t>
            </a:r>
          </a:p>
          <a:p>
            <a:r>
              <a:rPr lang="en-US" sz="1200" b="0" i="0" u="none" strike="noStrike" kern="1200" baseline="0" dirty="0">
                <a:solidFill>
                  <a:schemeClr val="tx1"/>
                </a:solidFill>
                <a:latin typeface="+mn-lt"/>
                <a:ea typeface="+mn-ea"/>
                <a:cs typeface="+mn-cs"/>
              </a:rPr>
              <a:t>•Hospital care and services </a:t>
            </a:r>
          </a:p>
          <a:p>
            <a:r>
              <a:rPr lang="en-US" sz="1200" b="0" i="0" u="none" strike="noStrike" kern="1200" baseline="0" dirty="0">
                <a:solidFill>
                  <a:schemeClr val="tx1"/>
                </a:solidFill>
                <a:latin typeface="+mn-lt"/>
                <a:ea typeface="+mn-ea"/>
                <a:cs typeface="+mn-cs"/>
              </a:rPr>
              <a:t>•Medical supplies, X-rays, and lab tests </a:t>
            </a:r>
          </a:p>
          <a:p>
            <a:r>
              <a:rPr lang="en-US" sz="1200" b="0" i="0" u="none" strike="noStrike" kern="1200" baseline="0" dirty="0">
                <a:solidFill>
                  <a:schemeClr val="tx1"/>
                </a:solidFill>
                <a:latin typeface="+mn-lt"/>
                <a:ea typeface="+mn-ea"/>
                <a:cs typeface="+mn-cs"/>
              </a:rPr>
              <a:t>•Treatment of special health needs </a:t>
            </a:r>
          </a:p>
          <a:p>
            <a:r>
              <a:rPr lang="en-US" sz="1200" b="0" i="0" u="none" strike="noStrike" kern="1200" baseline="0" dirty="0">
                <a:solidFill>
                  <a:schemeClr val="tx1"/>
                </a:solidFill>
                <a:latin typeface="+mn-lt"/>
                <a:ea typeface="+mn-ea"/>
                <a:cs typeface="+mn-cs"/>
              </a:rPr>
              <a:t>•Treatment of pre-existing conditions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Families with children who get CHIP pay no more than $50 a year for health care coverage. Some families with CHIP may also need to pay co-pays for some services. To find out more and to apply, visit www.chipmedicaid.org. You can also call 1-877-543-7669. </a:t>
            </a:r>
          </a:p>
          <a:p>
            <a:r>
              <a:rPr lang="en-US" sz="1200" b="0" i="0" u="none" strike="noStrike" kern="1200" baseline="0" dirty="0">
                <a:solidFill>
                  <a:schemeClr val="tx1"/>
                </a:solidFill>
                <a:latin typeface="+mn-lt"/>
                <a:ea typeface="+mn-ea"/>
                <a:cs typeface="+mn-cs"/>
              </a:rPr>
              <a:t>CHIP/Children’s Medicaid </a:t>
            </a:r>
          </a:p>
          <a:p>
            <a:r>
              <a:rPr lang="en-US" sz="1200" b="0" i="0" u="none" strike="noStrike" kern="1200" baseline="0" dirty="0">
                <a:solidFill>
                  <a:schemeClr val="tx1"/>
                </a:solidFill>
                <a:latin typeface="+mn-lt"/>
                <a:ea typeface="+mn-ea"/>
                <a:cs typeface="+mn-cs"/>
              </a:rPr>
              <a:t>Children in Texas without health insurance may be able to get low cost or free health coverage from the Children’s Health Insurance Program (CHIP) or Children’s Medicaid. </a:t>
            </a:r>
          </a:p>
          <a:p>
            <a:r>
              <a:rPr lang="en-US" sz="1200" b="0" i="0" u="none" strike="noStrike" kern="1200" baseline="0" dirty="0">
                <a:solidFill>
                  <a:schemeClr val="tx1"/>
                </a:solidFill>
                <a:latin typeface="+mn-lt"/>
                <a:ea typeface="+mn-ea"/>
                <a:cs typeface="+mn-cs"/>
              </a:rPr>
              <a:t>http://www.chipmedicaid.org/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34</a:t>
            </a:fld>
            <a:endParaRPr lang="en-US"/>
          </a:p>
        </p:txBody>
      </p:sp>
    </p:spTree>
    <p:extLst>
      <p:ext uri="{BB962C8B-B14F-4D97-AF65-F5344CB8AC3E}">
        <p14:creationId xmlns:p14="http://schemas.microsoft.com/office/powerpoint/2010/main" val="2764869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35</a:t>
            </a:fld>
            <a:endParaRPr lang="en-US"/>
          </a:p>
        </p:txBody>
      </p:sp>
    </p:spTree>
    <p:extLst>
      <p:ext uri="{BB962C8B-B14F-4D97-AF65-F5344CB8AC3E}">
        <p14:creationId xmlns:p14="http://schemas.microsoft.com/office/powerpoint/2010/main" val="2267223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36</a:t>
            </a:fld>
            <a:endParaRPr lang="en-US"/>
          </a:p>
        </p:txBody>
      </p:sp>
    </p:spTree>
    <p:extLst>
      <p:ext uri="{BB962C8B-B14F-4D97-AF65-F5344CB8AC3E}">
        <p14:creationId xmlns:p14="http://schemas.microsoft.com/office/powerpoint/2010/main" val="30371705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37</a:t>
            </a:fld>
            <a:endParaRPr lang="en-US"/>
          </a:p>
        </p:txBody>
      </p:sp>
    </p:spTree>
    <p:extLst>
      <p:ext uri="{BB962C8B-B14F-4D97-AF65-F5344CB8AC3E}">
        <p14:creationId xmlns:p14="http://schemas.microsoft.com/office/powerpoint/2010/main" val="36738051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38</a:t>
            </a:fld>
            <a:endParaRPr lang="en-US"/>
          </a:p>
        </p:txBody>
      </p:sp>
    </p:spTree>
    <p:extLst>
      <p:ext uri="{BB962C8B-B14F-4D97-AF65-F5344CB8AC3E}">
        <p14:creationId xmlns:p14="http://schemas.microsoft.com/office/powerpoint/2010/main" val="2317105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39</a:t>
            </a:fld>
            <a:endParaRPr lang="en-US"/>
          </a:p>
        </p:txBody>
      </p:sp>
    </p:spTree>
    <p:extLst>
      <p:ext uri="{BB962C8B-B14F-4D97-AF65-F5344CB8AC3E}">
        <p14:creationId xmlns:p14="http://schemas.microsoft.com/office/powerpoint/2010/main" val="1582681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Before caregivers can fully understand and recognize the symptoms of children's health problems, they need to know how children look and behave when they are in good health. Healthy children: </a:t>
            </a:r>
          </a:p>
          <a:p>
            <a:r>
              <a:rPr lang="en-US" sz="1200" b="0" i="0" u="none" strike="noStrike" kern="1200" baseline="0" dirty="0">
                <a:solidFill>
                  <a:schemeClr val="tx1"/>
                </a:solidFill>
                <a:latin typeface="+mn-lt"/>
                <a:ea typeface="+mn-ea"/>
                <a:cs typeface="+mn-cs"/>
              </a:rPr>
              <a:t>• steadily gain weight and grow taller </a:t>
            </a:r>
          </a:p>
          <a:p>
            <a:r>
              <a:rPr lang="en-US" sz="1200" b="0" i="0" u="none" strike="noStrike" kern="1200" baseline="0" dirty="0">
                <a:solidFill>
                  <a:schemeClr val="tx1"/>
                </a:solidFill>
                <a:latin typeface="+mn-lt"/>
                <a:ea typeface="+mn-ea"/>
                <a:cs typeface="+mn-cs"/>
              </a:rPr>
              <a:t>• healthy children enjoy both individual and group activities </a:t>
            </a:r>
          </a:p>
          <a:p>
            <a:r>
              <a:rPr lang="en-US" sz="1200" b="0" i="0" u="none" strike="noStrike" kern="1200" baseline="0" dirty="0">
                <a:solidFill>
                  <a:schemeClr val="tx1"/>
                </a:solidFill>
                <a:latin typeface="+mn-lt"/>
                <a:ea typeface="+mn-ea"/>
                <a:cs typeface="+mn-cs"/>
              </a:rPr>
              <a:t>• feel happy, content, and secure in familiar surroundings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5</a:t>
            </a:fld>
            <a:endParaRPr lang="en-US"/>
          </a:p>
        </p:txBody>
      </p:sp>
    </p:spTree>
    <p:extLst>
      <p:ext uri="{BB962C8B-B14F-4D97-AF65-F5344CB8AC3E}">
        <p14:creationId xmlns:p14="http://schemas.microsoft.com/office/powerpoint/2010/main" val="2151190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Before caregivers can fully understand and recognize the symptoms of children's health problems, they need to know how children look and behave when they are in good health. Healthy children are: </a:t>
            </a:r>
          </a:p>
          <a:p>
            <a:r>
              <a:rPr lang="en-US" sz="1200" b="0" i="0" u="none" strike="noStrike" kern="1200" baseline="0" dirty="0">
                <a:solidFill>
                  <a:schemeClr val="tx1"/>
                </a:solidFill>
                <a:latin typeface="+mn-lt"/>
                <a:ea typeface="+mn-ea"/>
                <a:cs typeface="+mn-cs"/>
              </a:rPr>
              <a:t>•they are curious and excited about new experiences </a:t>
            </a:r>
          </a:p>
          <a:p>
            <a:r>
              <a:rPr lang="en-US" sz="1200" b="0" i="0" u="none" strike="noStrike" kern="1200" baseline="0" dirty="0">
                <a:solidFill>
                  <a:schemeClr val="tx1"/>
                </a:solidFill>
                <a:latin typeface="+mn-lt"/>
                <a:ea typeface="+mn-ea"/>
                <a:cs typeface="+mn-cs"/>
              </a:rPr>
              <a:t>•healthy children trust others, are basically free from worry, and generally feel good about themselves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6</a:t>
            </a:fld>
            <a:endParaRPr lang="en-US"/>
          </a:p>
        </p:txBody>
      </p:sp>
    </p:spTree>
    <p:extLst>
      <p:ext uri="{BB962C8B-B14F-4D97-AF65-F5344CB8AC3E}">
        <p14:creationId xmlns:p14="http://schemas.microsoft.com/office/powerpoint/2010/main" val="3695958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Sick children usually have shorter attention spans than healthy children, and they have little energy. They are often cranky and irritable and may cry easily. They may get into fights or minor conflicts more often than they do when they are healthy. Many childhood illnesses occur suddenly. Usually the signs and symptoms of those illnesses are easy to recognize. </a:t>
            </a:r>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7</a:t>
            </a:fld>
            <a:endParaRPr lang="en-US"/>
          </a:p>
        </p:txBody>
      </p:sp>
    </p:spTree>
    <p:extLst>
      <p:ext uri="{BB962C8B-B14F-4D97-AF65-F5344CB8AC3E}">
        <p14:creationId xmlns:p14="http://schemas.microsoft.com/office/powerpoint/2010/main" val="3675100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Some of the easily identified symptoms of illness include the following: </a:t>
            </a:r>
          </a:p>
          <a:p>
            <a:r>
              <a:rPr lang="en-US" sz="1200" b="0" i="0" u="none" strike="noStrike" kern="1200" baseline="0" dirty="0">
                <a:solidFill>
                  <a:schemeClr val="tx1"/>
                </a:solidFill>
                <a:latin typeface="+mn-lt"/>
                <a:ea typeface="+mn-ea"/>
                <a:cs typeface="+mn-cs"/>
              </a:rPr>
              <a:t>•Convulsions, seizures, or attacks during which a child stiffens and twitches </a:t>
            </a:r>
          </a:p>
          <a:p>
            <a:r>
              <a:rPr lang="en-US" sz="1200" b="0" i="0" u="none" strike="noStrike" kern="1200" baseline="0" dirty="0">
                <a:solidFill>
                  <a:schemeClr val="tx1"/>
                </a:solidFill>
                <a:latin typeface="+mn-lt"/>
                <a:ea typeface="+mn-ea"/>
                <a:cs typeface="+mn-cs"/>
              </a:rPr>
              <a:t>•Flushed face and hot, dry skin </a:t>
            </a:r>
          </a:p>
          <a:p>
            <a:r>
              <a:rPr lang="en-US" sz="1200" b="0" i="0" u="none" strike="noStrike" kern="1200" baseline="0" dirty="0">
                <a:solidFill>
                  <a:schemeClr val="tx1"/>
                </a:solidFill>
                <a:latin typeface="+mn-lt"/>
                <a:ea typeface="+mn-ea"/>
                <a:cs typeface="+mn-cs"/>
              </a:rPr>
              <a:t>•Hoarse or husky voice </a:t>
            </a:r>
          </a:p>
          <a:p>
            <a:r>
              <a:rPr lang="en-US" sz="1200" b="0" i="0" u="none" strike="noStrike" kern="1200" baseline="0" dirty="0">
                <a:solidFill>
                  <a:schemeClr val="tx1"/>
                </a:solidFill>
                <a:latin typeface="+mn-lt"/>
                <a:ea typeface="+mn-ea"/>
                <a:cs typeface="+mn-cs"/>
              </a:rPr>
              <a:t>•Large amounts of sweating unexpectedly </a:t>
            </a:r>
          </a:p>
          <a:p>
            <a:r>
              <a:rPr lang="en-US" sz="1200" b="0" i="0" u="none" strike="noStrike" kern="1200" baseline="0" dirty="0">
                <a:solidFill>
                  <a:schemeClr val="tx1"/>
                </a:solidFill>
                <a:latin typeface="+mn-lt"/>
                <a:ea typeface="+mn-ea"/>
                <a:cs typeface="+mn-cs"/>
              </a:rPr>
              <a:t>•Nausea, vomiting, diarrhea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8</a:t>
            </a:fld>
            <a:endParaRPr lang="en-US"/>
          </a:p>
        </p:txBody>
      </p:sp>
    </p:spTree>
    <p:extLst>
      <p:ext uri="{BB962C8B-B14F-4D97-AF65-F5344CB8AC3E}">
        <p14:creationId xmlns:p14="http://schemas.microsoft.com/office/powerpoint/2010/main" val="3984107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Some of the easily identified symptoms of illness include the following: </a:t>
            </a:r>
          </a:p>
          <a:p>
            <a:r>
              <a:rPr lang="en-US" sz="1200" b="0" i="0" u="none" strike="noStrike" kern="1200" baseline="0" dirty="0">
                <a:solidFill>
                  <a:schemeClr val="tx1"/>
                </a:solidFill>
                <a:latin typeface="+mn-lt"/>
                <a:ea typeface="+mn-ea"/>
                <a:cs typeface="+mn-cs"/>
              </a:rPr>
              <a:t>•Pain in ear, head, chest, stomach, abdomen, or joints </a:t>
            </a:r>
          </a:p>
          <a:p>
            <a:r>
              <a:rPr lang="en-US" sz="1200" b="0" i="0" u="none" strike="noStrike" kern="1200" baseline="0" dirty="0">
                <a:solidFill>
                  <a:schemeClr val="tx1"/>
                </a:solidFill>
                <a:latin typeface="+mn-lt"/>
                <a:ea typeface="+mn-ea"/>
                <a:cs typeface="+mn-cs"/>
              </a:rPr>
              <a:t>•Raised temperature </a:t>
            </a:r>
          </a:p>
          <a:p>
            <a:r>
              <a:rPr lang="en-US" sz="1200" b="0" i="0" u="none" strike="noStrike" kern="1200" baseline="0" dirty="0">
                <a:solidFill>
                  <a:schemeClr val="tx1"/>
                </a:solidFill>
                <a:latin typeface="+mn-lt"/>
                <a:ea typeface="+mn-ea"/>
                <a:cs typeface="+mn-cs"/>
              </a:rPr>
              <a:t>•Rash, bumps, or breaking out of skin </a:t>
            </a:r>
          </a:p>
          <a:p>
            <a:r>
              <a:rPr lang="en-US" sz="1200" b="0" i="0" u="none" strike="noStrike" kern="1200" baseline="0" dirty="0">
                <a:solidFill>
                  <a:schemeClr val="tx1"/>
                </a:solidFill>
                <a:latin typeface="+mn-lt"/>
                <a:ea typeface="+mn-ea"/>
                <a:cs typeface="+mn-cs"/>
              </a:rPr>
              <a:t>•Runny nose, sneezes, coughs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9</a:t>
            </a:fld>
            <a:endParaRPr lang="en-US"/>
          </a:p>
        </p:txBody>
      </p:sp>
    </p:spTree>
    <p:extLst>
      <p:ext uri="{BB962C8B-B14F-4D97-AF65-F5344CB8AC3E}">
        <p14:creationId xmlns:p14="http://schemas.microsoft.com/office/powerpoint/2010/main" val="2584494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Some of the easily identified symptoms of illness include the following: </a:t>
            </a:r>
          </a:p>
          <a:p>
            <a:r>
              <a:rPr lang="en-US" sz="1200" b="0" i="0" u="none" strike="noStrike" kern="1200" baseline="0" dirty="0">
                <a:solidFill>
                  <a:schemeClr val="tx1"/>
                </a:solidFill>
                <a:latin typeface="+mn-lt"/>
                <a:ea typeface="+mn-ea"/>
                <a:cs typeface="+mn-cs"/>
              </a:rPr>
              <a:t>•Sore throat </a:t>
            </a:r>
          </a:p>
          <a:p>
            <a:r>
              <a:rPr lang="en-US" sz="1200" b="0" i="0" u="none" strike="noStrike" kern="1200" baseline="0" dirty="0">
                <a:solidFill>
                  <a:schemeClr val="tx1"/>
                </a:solidFill>
                <a:latin typeface="+mn-lt"/>
                <a:ea typeface="+mn-ea"/>
                <a:cs typeface="+mn-cs"/>
              </a:rPr>
              <a:t>•Stiff back or neck </a:t>
            </a:r>
          </a:p>
          <a:p>
            <a:r>
              <a:rPr lang="en-US" sz="1200" b="0" i="0" u="none" strike="noStrike" kern="1200" baseline="0" dirty="0">
                <a:solidFill>
                  <a:schemeClr val="tx1"/>
                </a:solidFill>
                <a:latin typeface="+mn-lt"/>
                <a:ea typeface="+mn-ea"/>
                <a:cs typeface="+mn-cs"/>
              </a:rPr>
              <a:t>•Swollen glands </a:t>
            </a:r>
          </a:p>
          <a:p>
            <a:r>
              <a:rPr lang="en-US" sz="1200" b="0" i="0" u="none" strike="noStrike" kern="1200" baseline="0" dirty="0">
                <a:solidFill>
                  <a:schemeClr val="tx1"/>
                </a:solidFill>
                <a:latin typeface="+mn-lt"/>
                <a:ea typeface="+mn-ea"/>
                <a:cs typeface="+mn-cs"/>
              </a:rPr>
              <a:t>•Unusual paleness or coldness </a:t>
            </a:r>
          </a:p>
          <a:p>
            <a:r>
              <a:rPr lang="en-US" sz="1200" b="0" i="0" u="none" strike="noStrike" kern="1200" baseline="0" dirty="0">
                <a:solidFill>
                  <a:schemeClr val="tx1"/>
                </a:solidFill>
                <a:latin typeface="+mn-lt"/>
                <a:ea typeface="+mn-ea"/>
                <a:cs typeface="+mn-cs"/>
              </a:rPr>
              <a:t>•Watery or glassy appearance of the eyes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10</a:t>
            </a:fld>
            <a:endParaRPr lang="en-US"/>
          </a:p>
        </p:txBody>
      </p:sp>
    </p:spTree>
    <p:extLst>
      <p:ext uri="{BB962C8B-B14F-4D97-AF65-F5344CB8AC3E}">
        <p14:creationId xmlns:p14="http://schemas.microsoft.com/office/powerpoint/2010/main" val="10003240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65361"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9C40A44-36AE-481E-B090-1CC6ADC1BFB3}"/>
              </a:ext>
            </a:extLst>
          </p:cNvPr>
          <p:cNvSpPr>
            <a:spLocks noGrp="1"/>
          </p:cNvSpPr>
          <p:nvPr>
            <p:ph type="title"/>
          </p:nvPr>
        </p:nvSpPr>
        <p:spPr>
          <a:xfrm>
            <a:off x="4525346" y="477093"/>
            <a:ext cx="7462935" cy="3413772"/>
          </a:xfrm>
        </p:spPr>
        <p:txBody>
          <a:bodyPr>
            <a:normAutofit/>
          </a:bodyPr>
          <a:lstStyle>
            <a:lvl1pPr>
              <a:defRPr sz="7200">
                <a:solidFill>
                  <a:schemeClr val="bg1"/>
                </a:solidFill>
              </a:defRPr>
            </a:lvl1pPr>
          </a:lstStyle>
          <a:p>
            <a:r>
              <a:rPr lang="en-US" dirty="0"/>
              <a:t>Click to edit Master title style</a:t>
            </a: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l">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hhlYCHjkRg8&amp;feature=youtu.be"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9.emf"/></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XHISh559oho&amp;feature=youtu.be"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bblocks.samhsa.gov/family/activities/quizzes/portion_control.aspx"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samhsa.gov/building-blocks"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www.bblocks.samhsa.gov/family/activities/quizzes/fastfood.aspx"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vimeo.com/20220933"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yourtexasbenefits.hhsc.texas.gov/programs/health/child/childrens-medicaid?utm_source=chipmed-domain&amp;utm_medium=vanity-url&amp;utm_campaign=website"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www.chipmedicaid.org/"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www.bblocks.samhsa.gov/family/activities/quizzes/fastfood.aspx"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www.wakemed.org/body.cfm?id=1116"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D23808-E336-4296-8521-6F80DB5018F3}"/>
              </a:ext>
            </a:extLst>
          </p:cNvPr>
          <p:cNvSpPr>
            <a:spLocks noGrp="1"/>
          </p:cNvSpPr>
          <p:nvPr>
            <p:ph type="title"/>
          </p:nvPr>
        </p:nvSpPr>
        <p:spPr/>
        <p:txBody>
          <a:bodyPr>
            <a:noAutofit/>
          </a:bodyPr>
          <a:lstStyle/>
          <a:p>
            <a:r>
              <a:rPr lang="en-US" dirty="0"/>
              <a:t>Promoting Health and Wellness of</a:t>
            </a:r>
            <a:br>
              <a:rPr lang="en-US" dirty="0"/>
            </a:br>
            <a:r>
              <a:rPr lang="en-US" dirty="0"/>
              <a:t>Children</a:t>
            </a:r>
          </a:p>
        </p:txBody>
      </p:sp>
      <p:sp>
        <p:nvSpPr>
          <p:cNvPr id="2" name="Rectangle 1">
            <a:extLst>
              <a:ext uri="{FF2B5EF4-FFF2-40B4-BE49-F238E27FC236}">
                <a16:creationId xmlns:a16="http://schemas.microsoft.com/office/drawing/2014/main" id="{1BB9AC6C-D8C8-46F7-97EB-3D5E03D553E0}"/>
              </a:ext>
            </a:extLst>
          </p:cNvPr>
          <p:cNvSpPr/>
          <p:nvPr/>
        </p:nvSpPr>
        <p:spPr>
          <a:xfrm>
            <a:off x="4525346" y="4346279"/>
            <a:ext cx="3946914" cy="769441"/>
          </a:xfrm>
          <a:prstGeom prst="rect">
            <a:avLst/>
          </a:prstGeom>
        </p:spPr>
        <p:txBody>
          <a:bodyPr wrap="none">
            <a:spAutoFit/>
          </a:bodyPr>
          <a:lstStyle/>
          <a:p>
            <a:r>
              <a:rPr lang="en-US" sz="4400" dirty="0">
                <a:solidFill>
                  <a:schemeClr val="accent2">
                    <a:lumMod val="60000"/>
                    <a:lumOff val="40000"/>
                  </a:schemeClr>
                </a:solidFill>
                <a:latin typeface="Open Sans"/>
              </a:rPr>
              <a:t>Child Guidance</a:t>
            </a:r>
          </a:p>
        </p:txBody>
      </p:sp>
    </p:spTree>
    <p:extLst>
      <p:ext uri="{BB962C8B-B14F-4D97-AF65-F5344CB8AC3E}">
        <p14:creationId xmlns:p14="http://schemas.microsoft.com/office/powerpoint/2010/main" val="668198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Signs and Symptoms of Illness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Sore throat</a:t>
            </a:r>
          </a:p>
          <a:p>
            <a:pPr lvl="1"/>
            <a:r>
              <a:rPr lang="en-US" dirty="0"/>
              <a:t>Stiff back or neck</a:t>
            </a:r>
          </a:p>
          <a:p>
            <a:pPr lvl="1"/>
            <a:r>
              <a:rPr lang="en-US" dirty="0"/>
              <a:t>Swollen glands</a:t>
            </a:r>
          </a:p>
          <a:p>
            <a:pPr lvl="1"/>
            <a:r>
              <a:rPr lang="en-US" dirty="0"/>
              <a:t>Unusual paleness or coldness</a:t>
            </a:r>
          </a:p>
          <a:p>
            <a:pPr lvl="1"/>
            <a:r>
              <a:rPr lang="en-US" dirty="0"/>
              <a:t>Watery or glassy appearance of the eyes</a:t>
            </a:r>
          </a:p>
        </p:txBody>
      </p:sp>
      <p:pic>
        <p:nvPicPr>
          <p:cNvPr id="4" name="Picture 3">
            <a:extLst>
              <a:ext uri="{FF2B5EF4-FFF2-40B4-BE49-F238E27FC236}">
                <a16:creationId xmlns:a16="http://schemas.microsoft.com/office/drawing/2014/main" id="{4F04264F-9ABE-4BC3-8474-F30542554468}"/>
              </a:ext>
            </a:extLst>
          </p:cNvPr>
          <p:cNvPicPr>
            <a:picLocks noChangeAspect="1"/>
          </p:cNvPicPr>
          <p:nvPr/>
        </p:nvPicPr>
        <p:blipFill>
          <a:blip r:embed="rId3"/>
          <a:stretch>
            <a:fillRect/>
          </a:stretch>
        </p:blipFill>
        <p:spPr>
          <a:xfrm>
            <a:off x="8138159" y="2997200"/>
            <a:ext cx="2519717" cy="2549420"/>
          </a:xfrm>
          <a:prstGeom prst="rect">
            <a:avLst/>
          </a:prstGeom>
        </p:spPr>
      </p:pic>
    </p:spTree>
    <p:extLst>
      <p:ext uri="{BB962C8B-B14F-4D97-AF65-F5344CB8AC3E}">
        <p14:creationId xmlns:p14="http://schemas.microsoft.com/office/powerpoint/2010/main" val="656648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Health Assessment Methods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Screening and other health assessment methods are used to help detect serious illnesses and disabilities in the early stages</a:t>
            </a:r>
          </a:p>
        </p:txBody>
      </p:sp>
      <p:pic>
        <p:nvPicPr>
          <p:cNvPr id="4" name="Picture 3">
            <a:extLst>
              <a:ext uri="{FF2B5EF4-FFF2-40B4-BE49-F238E27FC236}">
                <a16:creationId xmlns:a16="http://schemas.microsoft.com/office/drawing/2014/main" id="{B24857FF-1FA4-4C1A-8158-D987243F9690}"/>
              </a:ext>
            </a:extLst>
          </p:cNvPr>
          <p:cNvPicPr>
            <a:picLocks noChangeAspect="1"/>
          </p:cNvPicPr>
          <p:nvPr/>
        </p:nvPicPr>
        <p:blipFill>
          <a:blip r:embed="rId3"/>
          <a:stretch>
            <a:fillRect/>
          </a:stretch>
        </p:blipFill>
        <p:spPr>
          <a:xfrm>
            <a:off x="4490976" y="2996640"/>
            <a:ext cx="3036664" cy="2723440"/>
          </a:xfrm>
          <a:prstGeom prst="rect">
            <a:avLst/>
          </a:prstGeom>
        </p:spPr>
      </p:pic>
    </p:spTree>
    <p:extLst>
      <p:ext uri="{BB962C8B-B14F-4D97-AF65-F5344CB8AC3E}">
        <p14:creationId xmlns:p14="http://schemas.microsoft.com/office/powerpoint/2010/main" val="984558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Health Screening in Childcare</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Providing routine health screening in childcare is essential for preventative health and the early detection and prompt treatment of illness or disability</a:t>
            </a:r>
          </a:p>
        </p:txBody>
      </p:sp>
      <p:pic>
        <p:nvPicPr>
          <p:cNvPr id="4" name="Picture 3">
            <a:extLst>
              <a:ext uri="{FF2B5EF4-FFF2-40B4-BE49-F238E27FC236}">
                <a16:creationId xmlns:a16="http://schemas.microsoft.com/office/drawing/2014/main" id="{BDFA1CB0-A0DC-476E-87FB-2BF2347C2F4F}"/>
              </a:ext>
            </a:extLst>
          </p:cNvPr>
          <p:cNvPicPr>
            <a:picLocks noChangeAspect="1"/>
          </p:cNvPicPr>
          <p:nvPr/>
        </p:nvPicPr>
        <p:blipFill>
          <a:blip r:embed="rId3"/>
          <a:stretch>
            <a:fillRect/>
          </a:stretch>
        </p:blipFill>
        <p:spPr>
          <a:xfrm>
            <a:off x="4207804" y="3198320"/>
            <a:ext cx="3525656" cy="2767580"/>
          </a:xfrm>
          <a:prstGeom prst="rect">
            <a:avLst/>
          </a:prstGeom>
        </p:spPr>
      </p:pic>
    </p:spTree>
    <p:extLst>
      <p:ext uri="{BB962C8B-B14F-4D97-AF65-F5344CB8AC3E}">
        <p14:creationId xmlns:p14="http://schemas.microsoft.com/office/powerpoint/2010/main" val="4172222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Categories of Diseases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p:txBody>
          <a:bodyPr/>
          <a:lstStyle/>
          <a:p>
            <a:pPr lvl="1"/>
            <a:r>
              <a:rPr lang="en-US" dirty="0"/>
              <a:t>Contagious Disease</a:t>
            </a:r>
          </a:p>
          <a:p>
            <a:pPr lvl="2"/>
            <a:r>
              <a:rPr lang="en-US" dirty="0"/>
              <a:t>Contagious diseases are communicable by contact with a diseased person or with an object that a diseased person has used</a:t>
            </a:r>
          </a:p>
        </p:txBody>
      </p:sp>
      <p:sp>
        <p:nvSpPr>
          <p:cNvPr id="4" name="Content Placeholder 3">
            <a:extLst>
              <a:ext uri="{FF2B5EF4-FFF2-40B4-BE49-F238E27FC236}">
                <a16:creationId xmlns:a16="http://schemas.microsoft.com/office/drawing/2014/main" id="{66BA17E9-73C1-42AA-A87C-55DA811432D7}"/>
              </a:ext>
            </a:extLst>
          </p:cNvPr>
          <p:cNvSpPr>
            <a:spLocks noGrp="1"/>
          </p:cNvSpPr>
          <p:nvPr>
            <p:ph sz="half" idx="10"/>
          </p:nvPr>
        </p:nvSpPr>
        <p:spPr/>
        <p:txBody>
          <a:bodyPr/>
          <a:lstStyle/>
          <a:p>
            <a:pPr lvl="1"/>
            <a:r>
              <a:rPr lang="en-US" dirty="0"/>
              <a:t>Infectious Diseases</a:t>
            </a:r>
          </a:p>
          <a:p>
            <a:pPr lvl="2"/>
            <a:r>
              <a:rPr lang="en-US" dirty="0"/>
              <a:t>Infectious diseases can move from one person to another or from one part of the body to another</a:t>
            </a:r>
          </a:p>
        </p:txBody>
      </p:sp>
    </p:spTree>
    <p:extLst>
      <p:ext uri="{BB962C8B-B14F-4D97-AF65-F5344CB8AC3E}">
        <p14:creationId xmlns:p14="http://schemas.microsoft.com/office/powerpoint/2010/main" val="657723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Policies and Procedures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Each child care program should have written policies and procedures for handling situations when children become ill</a:t>
            </a:r>
          </a:p>
        </p:txBody>
      </p:sp>
      <p:pic>
        <p:nvPicPr>
          <p:cNvPr id="4" name="Picture 3">
            <a:extLst>
              <a:ext uri="{FF2B5EF4-FFF2-40B4-BE49-F238E27FC236}">
                <a16:creationId xmlns:a16="http://schemas.microsoft.com/office/drawing/2014/main" id="{7E17CF3C-C251-483C-99DB-0D3B162A3966}"/>
              </a:ext>
            </a:extLst>
          </p:cNvPr>
          <p:cNvPicPr>
            <a:picLocks noChangeAspect="1"/>
          </p:cNvPicPr>
          <p:nvPr/>
        </p:nvPicPr>
        <p:blipFill>
          <a:blip r:embed="rId3"/>
          <a:stretch>
            <a:fillRect/>
          </a:stretch>
        </p:blipFill>
        <p:spPr>
          <a:xfrm>
            <a:off x="4561662" y="2819940"/>
            <a:ext cx="2889893" cy="2617640"/>
          </a:xfrm>
          <a:prstGeom prst="rect">
            <a:avLst/>
          </a:prstGeom>
        </p:spPr>
      </p:pic>
    </p:spTree>
    <p:extLst>
      <p:ext uri="{BB962C8B-B14F-4D97-AF65-F5344CB8AC3E}">
        <p14:creationId xmlns:p14="http://schemas.microsoft.com/office/powerpoint/2010/main" val="1843763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Promoting Health and Wellness in Children</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Promoting health and wellness in children is important in helping children protect and improve their health</a:t>
            </a:r>
          </a:p>
        </p:txBody>
      </p:sp>
      <p:pic>
        <p:nvPicPr>
          <p:cNvPr id="5" name="Picture 4">
            <a:extLst>
              <a:ext uri="{FF2B5EF4-FFF2-40B4-BE49-F238E27FC236}">
                <a16:creationId xmlns:a16="http://schemas.microsoft.com/office/drawing/2014/main" id="{BB180AD7-27B5-4063-A0EA-EDD0257E7D6E}"/>
              </a:ext>
            </a:extLst>
          </p:cNvPr>
          <p:cNvPicPr>
            <a:picLocks noChangeAspect="1"/>
          </p:cNvPicPr>
          <p:nvPr/>
        </p:nvPicPr>
        <p:blipFill>
          <a:blip r:embed="rId3"/>
          <a:stretch>
            <a:fillRect/>
          </a:stretch>
        </p:blipFill>
        <p:spPr>
          <a:xfrm>
            <a:off x="4479289" y="2618180"/>
            <a:ext cx="2839751" cy="3335580"/>
          </a:xfrm>
          <a:prstGeom prst="rect">
            <a:avLst/>
          </a:prstGeom>
        </p:spPr>
      </p:pic>
    </p:spTree>
    <p:extLst>
      <p:ext uri="{BB962C8B-B14F-4D97-AF65-F5344CB8AC3E}">
        <p14:creationId xmlns:p14="http://schemas.microsoft.com/office/powerpoint/2010/main" val="139665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Health Habits and Attitudes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Body awareness</a:t>
            </a:r>
          </a:p>
          <a:p>
            <a:pPr lvl="1"/>
            <a:r>
              <a:rPr lang="en-US" dirty="0"/>
              <a:t>Dental hygiene</a:t>
            </a:r>
          </a:p>
          <a:p>
            <a:pPr lvl="1"/>
            <a:r>
              <a:rPr lang="en-US" dirty="0"/>
              <a:t>Dressing for the weather</a:t>
            </a:r>
          </a:p>
          <a:p>
            <a:pPr lvl="1"/>
            <a:r>
              <a:rPr lang="en-US" dirty="0"/>
              <a:t>Feelings and emotions</a:t>
            </a:r>
          </a:p>
          <a:p>
            <a:pPr lvl="1"/>
            <a:r>
              <a:rPr lang="en-US" dirty="0"/>
              <a:t>Good posture</a:t>
            </a:r>
          </a:p>
        </p:txBody>
      </p:sp>
      <p:pic>
        <p:nvPicPr>
          <p:cNvPr id="4" name="Picture 3">
            <a:extLst>
              <a:ext uri="{FF2B5EF4-FFF2-40B4-BE49-F238E27FC236}">
                <a16:creationId xmlns:a16="http://schemas.microsoft.com/office/drawing/2014/main" id="{D4E2DD89-FD13-475E-9221-508AE07BFCB3}"/>
              </a:ext>
            </a:extLst>
          </p:cNvPr>
          <p:cNvPicPr>
            <a:picLocks noChangeAspect="1"/>
          </p:cNvPicPr>
          <p:nvPr/>
        </p:nvPicPr>
        <p:blipFill>
          <a:blip r:embed="rId3"/>
          <a:stretch>
            <a:fillRect/>
          </a:stretch>
        </p:blipFill>
        <p:spPr>
          <a:xfrm>
            <a:off x="7239421" y="2184400"/>
            <a:ext cx="2963469" cy="2966840"/>
          </a:xfrm>
          <a:prstGeom prst="rect">
            <a:avLst/>
          </a:prstGeom>
        </p:spPr>
      </p:pic>
    </p:spTree>
    <p:extLst>
      <p:ext uri="{BB962C8B-B14F-4D97-AF65-F5344CB8AC3E}">
        <p14:creationId xmlns:p14="http://schemas.microsoft.com/office/powerpoint/2010/main" val="639883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Health Habits and Attitudes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Interactions with others</a:t>
            </a:r>
          </a:p>
          <a:p>
            <a:pPr lvl="1"/>
            <a:r>
              <a:rPr lang="en-US" dirty="0"/>
              <a:t>Nutrition</a:t>
            </a:r>
          </a:p>
          <a:p>
            <a:pPr lvl="1"/>
            <a:r>
              <a:rPr lang="en-US" dirty="0"/>
              <a:t>Personal cleanliness</a:t>
            </a:r>
          </a:p>
          <a:p>
            <a:pPr lvl="1"/>
            <a:r>
              <a:rPr lang="en-US" dirty="0"/>
              <a:t>Play and exercise</a:t>
            </a:r>
          </a:p>
          <a:p>
            <a:pPr lvl="1"/>
            <a:r>
              <a:rPr lang="en-US" dirty="0"/>
              <a:t>Self-image</a:t>
            </a:r>
          </a:p>
          <a:p>
            <a:pPr lvl="1"/>
            <a:r>
              <a:rPr lang="en-US" dirty="0"/>
              <a:t>Sleep and rest</a:t>
            </a:r>
          </a:p>
        </p:txBody>
      </p:sp>
      <p:pic>
        <p:nvPicPr>
          <p:cNvPr id="4" name="Picture 3">
            <a:extLst>
              <a:ext uri="{FF2B5EF4-FFF2-40B4-BE49-F238E27FC236}">
                <a16:creationId xmlns:a16="http://schemas.microsoft.com/office/drawing/2014/main" id="{EA2B4D29-3999-4148-8EF2-19ADF1567C65}"/>
              </a:ext>
            </a:extLst>
          </p:cNvPr>
          <p:cNvPicPr>
            <a:picLocks noChangeAspect="1"/>
          </p:cNvPicPr>
          <p:nvPr/>
        </p:nvPicPr>
        <p:blipFill>
          <a:blip r:embed="rId3"/>
          <a:stretch>
            <a:fillRect/>
          </a:stretch>
        </p:blipFill>
        <p:spPr>
          <a:xfrm>
            <a:off x="7211807" y="1734206"/>
            <a:ext cx="2765313" cy="3389588"/>
          </a:xfrm>
          <a:prstGeom prst="rect">
            <a:avLst/>
          </a:prstGeom>
        </p:spPr>
      </p:pic>
    </p:spTree>
    <p:extLst>
      <p:ext uri="{BB962C8B-B14F-4D97-AF65-F5344CB8AC3E}">
        <p14:creationId xmlns:p14="http://schemas.microsoft.com/office/powerpoint/2010/main" val="177658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Health Habits and Attitudes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hlinkClick r:id="rId3"/>
              </a:rPr>
              <a:t>Cover that Cough or Sneeze</a:t>
            </a:r>
            <a:br>
              <a:rPr lang="en-US" dirty="0"/>
            </a:br>
            <a:r>
              <a:rPr lang="en-US" dirty="0"/>
              <a:t>(click on link)</a:t>
            </a:r>
          </a:p>
          <a:p>
            <a:pPr lvl="1"/>
            <a:endParaRPr lang="en-US" dirty="0"/>
          </a:p>
          <a:p>
            <a:pPr lvl="1"/>
            <a:endParaRPr lang="en-US" dirty="0"/>
          </a:p>
          <a:p>
            <a:endParaRPr lang="en-US" dirty="0"/>
          </a:p>
        </p:txBody>
      </p:sp>
      <p:pic>
        <p:nvPicPr>
          <p:cNvPr id="4" name="Picture 3">
            <a:extLst>
              <a:ext uri="{FF2B5EF4-FFF2-40B4-BE49-F238E27FC236}">
                <a16:creationId xmlns:a16="http://schemas.microsoft.com/office/drawing/2014/main" id="{B62BA865-D662-4DDF-91C6-35F413DEC4E8}"/>
              </a:ext>
            </a:extLst>
          </p:cNvPr>
          <p:cNvPicPr>
            <a:picLocks noChangeAspect="1"/>
          </p:cNvPicPr>
          <p:nvPr/>
        </p:nvPicPr>
        <p:blipFill>
          <a:blip r:embed="rId4"/>
          <a:stretch>
            <a:fillRect/>
          </a:stretch>
        </p:blipFill>
        <p:spPr>
          <a:xfrm>
            <a:off x="4373875" y="2905760"/>
            <a:ext cx="3071747" cy="3071730"/>
          </a:xfrm>
          <a:prstGeom prst="rect">
            <a:avLst/>
          </a:prstGeom>
        </p:spPr>
      </p:pic>
    </p:spTree>
    <p:extLst>
      <p:ext uri="{BB962C8B-B14F-4D97-AF65-F5344CB8AC3E}">
        <p14:creationId xmlns:p14="http://schemas.microsoft.com/office/powerpoint/2010/main" val="985629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Health Habits and Attitudes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hlinkClick r:id="rId3"/>
              </a:rPr>
              <a:t>Clean Hands Prevent the Flu</a:t>
            </a:r>
            <a:br>
              <a:rPr lang="en-US" dirty="0"/>
            </a:br>
            <a:r>
              <a:rPr lang="en-US" dirty="0"/>
              <a:t>(click on link)</a:t>
            </a:r>
          </a:p>
          <a:p>
            <a:endParaRPr lang="en-US" dirty="0"/>
          </a:p>
        </p:txBody>
      </p:sp>
      <p:pic>
        <p:nvPicPr>
          <p:cNvPr id="4" name="Picture 3">
            <a:extLst>
              <a:ext uri="{FF2B5EF4-FFF2-40B4-BE49-F238E27FC236}">
                <a16:creationId xmlns:a16="http://schemas.microsoft.com/office/drawing/2014/main" id="{D74FA278-184A-4610-8AD8-365828ACD717}"/>
              </a:ext>
            </a:extLst>
          </p:cNvPr>
          <p:cNvPicPr>
            <a:picLocks noChangeAspect="1"/>
          </p:cNvPicPr>
          <p:nvPr/>
        </p:nvPicPr>
        <p:blipFill>
          <a:blip r:embed="rId4"/>
          <a:stretch>
            <a:fillRect/>
          </a:stretch>
        </p:blipFill>
        <p:spPr>
          <a:xfrm>
            <a:off x="7081521" y="1745378"/>
            <a:ext cx="2810502" cy="4084402"/>
          </a:xfrm>
          <a:prstGeom prst="rect">
            <a:avLst/>
          </a:prstGeom>
        </p:spPr>
      </p:pic>
    </p:spTree>
    <p:extLst>
      <p:ext uri="{BB962C8B-B14F-4D97-AF65-F5344CB8AC3E}">
        <p14:creationId xmlns:p14="http://schemas.microsoft.com/office/powerpoint/2010/main" val="2369581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Nutritious Snacks and Meals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One important responsibility of a child care director is seeing that nutritious meals and snacks are served</a:t>
            </a:r>
          </a:p>
        </p:txBody>
      </p:sp>
      <p:pic>
        <p:nvPicPr>
          <p:cNvPr id="4" name="Picture 3">
            <a:extLst>
              <a:ext uri="{FF2B5EF4-FFF2-40B4-BE49-F238E27FC236}">
                <a16:creationId xmlns:a16="http://schemas.microsoft.com/office/drawing/2014/main" id="{E15E572B-846B-42E4-9EFA-4C9A2A2C287F}"/>
              </a:ext>
            </a:extLst>
          </p:cNvPr>
          <p:cNvPicPr>
            <a:picLocks noChangeAspect="1"/>
          </p:cNvPicPr>
          <p:nvPr/>
        </p:nvPicPr>
        <p:blipFill>
          <a:blip r:embed="rId3"/>
          <a:stretch>
            <a:fillRect/>
          </a:stretch>
        </p:blipFill>
        <p:spPr>
          <a:xfrm>
            <a:off x="2824600" y="2905810"/>
            <a:ext cx="6573929" cy="2531770"/>
          </a:xfrm>
          <a:prstGeom prst="rect">
            <a:avLst/>
          </a:prstGeom>
        </p:spPr>
      </p:pic>
    </p:spTree>
    <p:extLst>
      <p:ext uri="{BB962C8B-B14F-4D97-AF65-F5344CB8AC3E}">
        <p14:creationId xmlns:p14="http://schemas.microsoft.com/office/powerpoint/2010/main" val="2699358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Nutritious Snacks and Meals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Put a plan into action by:</a:t>
            </a:r>
          </a:p>
          <a:p>
            <a:pPr lvl="2"/>
            <a:r>
              <a:rPr lang="en-US" sz="2400" dirty="0"/>
              <a:t>Providing healthy eating habits</a:t>
            </a:r>
          </a:p>
          <a:p>
            <a:pPr lvl="2"/>
            <a:r>
              <a:rPr lang="en-US" sz="2400" dirty="0"/>
              <a:t>Serve small portions</a:t>
            </a:r>
          </a:p>
          <a:p>
            <a:pPr lvl="2"/>
            <a:r>
              <a:rPr lang="en-US" sz="2400" dirty="0"/>
              <a:t>Choose healthy snacks</a:t>
            </a:r>
          </a:p>
          <a:p>
            <a:pPr lvl="2"/>
            <a:r>
              <a:rPr lang="en-US" sz="2400" dirty="0"/>
              <a:t>Beverages count too!</a:t>
            </a:r>
          </a:p>
          <a:p>
            <a:pPr lvl="2"/>
            <a:r>
              <a:rPr lang="en-US" sz="2400" dirty="0"/>
              <a:t>Limit the amount of empty calories</a:t>
            </a:r>
          </a:p>
        </p:txBody>
      </p:sp>
      <p:pic>
        <p:nvPicPr>
          <p:cNvPr id="4" name="Picture 3">
            <a:extLst>
              <a:ext uri="{FF2B5EF4-FFF2-40B4-BE49-F238E27FC236}">
                <a16:creationId xmlns:a16="http://schemas.microsoft.com/office/drawing/2014/main" id="{83B4EE54-8A22-4AFC-ADCD-B42DB5F969F4}"/>
              </a:ext>
            </a:extLst>
          </p:cNvPr>
          <p:cNvPicPr>
            <a:picLocks noChangeAspect="1"/>
          </p:cNvPicPr>
          <p:nvPr/>
        </p:nvPicPr>
        <p:blipFill>
          <a:blip r:embed="rId3"/>
          <a:stretch>
            <a:fillRect/>
          </a:stretch>
        </p:blipFill>
        <p:spPr>
          <a:xfrm>
            <a:off x="6429126" y="2220829"/>
            <a:ext cx="3964590" cy="3133500"/>
          </a:xfrm>
          <a:prstGeom prst="rect">
            <a:avLst/>
          </a:prstGeom>
        </p:spPr>
      </p:pic>
    </p:spTree>
    <p:extLst>
      <p:ext uri="{BB962C8B-B14F-4D97-AF65-F5344CB8AC3E}">
        <p14:creationId xmlns:p14="http://schemas.microsoft.com/office/powerpoint/2010/main" val="2862400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Obesity in Children</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Nearly one out of three children is overweight or obese in the United States</a:t>
            </a:r>
          </a:p>
          <a:p>
            <a:pPr lvl="1"/>
            <a:r>
              <a:rPr lang="en-US" dirty="0"/>
              <a:t>Consequences from obesity include:</a:t>
            </a:r>
          </a:p>
          <a:p>
            <a:pPr lvl="2"/>
            <a:r>
              <a:rPr lang="en-US" sz="2400" dirty="0"/>
              <a:t>Hypertension</a:t>
            </a:r>
          </a:p>
          <a:p>
            <a:pPr lvl="2"/>
            <a:r>
              <a:rPr lang="en-US" sz="2400" dirty="0"/>
              <a:t>High cholesterol</a:t>
            </a:r>
          </a:p>
          <a:p>
            <a:pPr lvl="2"/>
            <a:r>
              <a:rPr lang="en-US" sz="2400" dirty="0"/>
              <a:t>Type 2 diabetes</a:t>
            </a:r>
          </a:p>
          <a:p>
            <a:pPr lvl="2"/>
            <a:r>
              <a:rPr lang="en-US" sz="2400" dirty="0"/>
              <a:t>Sleep apnea</a:t>
            </a:r>
          </a:p>
        </p:txBody>
      </p:sp>
    </p:spTree>
    <p:extLst>
      <p:ext uri="{BB962C8B-B14F-4D97-AF65-F5344CB8AC3E}">
        <p14:creationId xmlns:p14="http://schemas.microsoft.com/office/powerpoint/2010/main" val="2030696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Why Are Our Children Obese?</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Children’s physical activity has markedly decreased, and their more sedentary activities have increased</a:t>
            </a:r>
          </a:p>
        </p:txBody>
      </p:sp>
      <p:pic>
        <p:nvPicPr>
          <p:cNvPr id="4" name="Picture 3">
            <a:extLst>
              <a:ext uri="{FF2B5EF4-FFF2-40B4-BE49-F238E27FC236}">
                <a16:creationId xmlns:a16="http://schemas.microsoft.com/office/drawing/2014/main" id="{5B6CEAAC-7E40-4346-9041-2E4A082824FD}"/>
              </a:ext>
            </a:extLst>
          </p:cNvPr>
          <p:cNvPicPr>
            <a:picLocks noChangeAspect="1"/>
          </p:cNvPicPr>
          <p:nvPr/>
        </p:nvPicPr>
        <p:blipFill>
          <a:blip r:embed="rId3"/>
          <a:stretch>
            <a:fillRect/>
          </a:stretch>
        </p:blipFill>
        <p:spPr>
          <a:xfrm>
            <a:off x="3997037" y="2865120"/>
            <a:ext cx="3754213" cy="2895740"/>
          </a:xfrm>
          <a:prstGeom prst="rect">
            <a:avLst/>
          </a:prstGeom>
        </p:spPr>
      </p:pic>
    </p:spTree>
    <p:extLst>
      <p:ext uri="{BB962C8B-B14F-4D97-AF65-F5344CB8AC3E}">
        <p14:creationId xmlns:p14="http://schemas.microsoft.com/office/powerpoint/2010/main" val="943261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Making Healthy Choices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hlinkClick r:id="rId3"/>
              </a:rPr>
              <a:t>Portion Control Quiz</a:t>
            </a:r>
            <a:br>
              <a:rPr lang="en-US" dirty="0"/>
            </a:br>
            <a:r>
              <a:rPr lang="en-US" dirty="0"/>
              <a:t>(click on link)</a:t>
            </a:r>
          </a:p>
          <a:p>
            <a:pPr marL="0" lvl="1" indent="0">
              <a:buNone/>
            </a:pPr>
            <a:endParaRPr lang="en-US" dirty="0"/>
          </a:p>
          <a:p>
            <a:endParaRPr lang="en-US" dirty="0"/>
          </a:p>
        </p:txBody>
      </p:sp>
    </p:spTree>
    <p:extLst>
      <p:ext uri="{BB962C8B-B14F-4D97-AF65-F5344CB8AC3E}">
        <p14:creationId xmlns:p14="http://schemas.microsoft.com/office/powerpoint/2010/main" val="2181925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Tips for Parents – Ideas to Help</a:t>
            </a:r>
            <a:br>
              <a:rPr lang="en-US" dirty="0"/>
            </a:br>
            <a:r>
              <a:rPr lang="en-US" dirty="0"/>
              <a:t>Children Maintain a Healthy Weight</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To help your child maintain a healthy weight, balance the calories your child consumes from foods and beverages with the calories your child uses through physical activity and normal growth</a:t>
            </a:r>
          </a:p>
        </p:txBody>
      </p:sp>
      <p:pic>
        <p:nvPicPr>
          <p:cNvPr id="4" name="Picture 3">
            <a:extLst>
              <a:ext uri="{FF2B5EF4-FFF2-40B4-BE49-F238E27FC236}">
                <a16:creationId xmlns:a16="http://schemas.microsoft.com/office/drawing/2014/main" id="{1764879E-F9C2-43D0-856F-C7AC511D88AC}"/>
              </a:ext>
            </a:extLst>
          </p:cNvPr>
          <p:cNvPicPr>
            <a:picLocks noChangeAspect="1"/>
          </p:cNvPicPr>
          <p:nvPr/>
        </p:nvPicPr>
        <p:blipFill>
          <a:blip r:embed="rId3"/>
          <a:stretch>
            <a:fillRect/>
          </a:stretch>
        </p:blipFill>
        <p:spPr>
          <a:xfrm>
            <a:off x="5018672" y="2947069"/>
            <a:ext cx="2154655" cy="2966021"/>
          </a:xfrm>
          <a:prstGeom prst="rect">
            <a:avLst/>
          </a:prstGeom>
        </p:spPr>
      </p:pic>
    </p:spTree>
    <p:extLst>
      <p:ext uri="{BB962C8B-B14F-4D97-AF65-F5344CB8AC3E}">
        <p14:creationId xmlns:p14="http://schemas.microsoft.com/office/powerpoint/2010/main" val="2163934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Tips for Parents – Ideas to Help</a:t>
            </a:r>
            <a:br>
              <a:rPr lang="en-US" dirty="0"/>
            </a:br>
            <a:r>
              <a:rPr lang="en-US" dirty="0"/>
              <a:t>Children Maintain a Healthy Weight</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Encourage healthy eating habits</a:t>
            </a:r>
          </a:p>
        </p:txBody>
      </p:sp>
      <p:pic>
        <p:nvPicPr>
          <p:cNvPr id="4" name="Picture 3">
            <a:extLst>
              <a:ext uri="{FF2B5EF4-FFF2-40B4-BE49-F238E27FC236}">
                <a16:creationId xmlns:a16="http://schemas.microsoft.com/office/drawing/2014/main" id="{D32032DF-877A-4A3D-B8AA-831CC60CFF50}"/>
              </a:ext>
            </a:extLst>
          </p:cNvPr>
          <p:cNvPicPr>
            <a:picLocks noChangeAspect="1"/>
          </p:cNvPicPr>
          <p:nvPr/>
        </p:nvPicPr>
        <p:blipFill>
          <a:blip r:embed="rId3"/>
          <a:stretch>
            <a:fillRect/>
          </a:stretch>
        </p:blipFill>
        <p:spPr>
          <a:xfrm>
            <a:off x="3764047" y="2589850"/>
            <a:ext cx="4257066" cy="2847730"/>
          </a:xfrm>
          <a:prstGeom prst="rect">
            <a:avLst/>
          </a:prstGeom>
        </p:spPr>
      </p:pic>
    </p:spTree>
    <p:extLst>
      <p:ext uri="{BB962C8B-B14F-4D97-AF65-F5344CB8AC3E}">
        <p14:creationId xmlns:p14="http://schemas.microsoft.com/office/powerpoint/2010/main" val="1788711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How Do You Get Children to Try New Foods?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hlinkClick r:id="rId3"/>
              </a:rPr>
              <a:t>Food Variety Quiz</a:t>
            </a:r>
            <a:br>
              <a:rPr lang="en-US" dirty="0"/>
            </a:br>
            <a:r>
              <a:rPr lang="en-US" dirty="0"/>
              <a:t>(copy link)</a:t>
            </a:r>
          </a:p>
        </p:txBody>
      </p:sp>
    </p:spTree>
    <p:extLst>
      <p:ext uri="{BB962C8B-B14F-4D97-AF65-F5344CB8AC3E}">
        <p14:creationId xmlns:p14="http://schemas.microsoft.com/office/powerpoint/2010/main" val="2681039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Tips for Parents – Ideas to Help Children Maintain a Healthy Weight</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Look for ways to make favorite dishes healthier</a:t>
            </a:r>
          </a:p>
        </p:txBody>
      </p:sp>
      <p:pic>
        <p:nvPicPr>
          <p:cNvPr id="4" name="Picture 3">
            <a:extLst>
              <a:ext uri="{FF2B5EF4-FFF2-40B4-BE49-F238E27FC236}">
                <a16:creationId xmlns:a16="http://schemas.microsoft.com/office/drawing/2014/main" id="{1787C62C-9195-4955-8ECE-2106F597B477}"/>
              </a:ext>
            </a:extLst>
          </p:cNvPr>
          <p:cNvPicPr>
            <a:picLocks noChangeAspect="1"/>
          </p:cNvPicPr>
          <p:nvPr/>
        </p:nvPicPr>
        <p:blipFill>
          <a:blip r:embed="rId3"/>
          <a:stretch>
            <a:fillRect/>
          </a:stretch>
        </p:blipFill>
        <p:spPr>
          <a:xfrm>
            <a:off x="4209326" y="2619340"/>
            <a:ext cx="3773348" cy="2818240"/>
          </a:xfrm>
          <a:prstGeom prst="rect">
            <a:avLst/>
          </a:prstGeom>
        </p:spPr>
      </p:pic>
    </p:spTree>
    <p:extLst>
      <p:ext uri="{BB962C8B-B14F-4D97-AF65-F5344CB8AC3E}">
        <p14:creationId xmlns:p14="http://schemas.microsoft.com/office/powerpoint/2010/main" val="4056961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Tips for Parents – Ideas to Help Children Maintain a Healthy Weight</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hlinkClick r:id="rId3"/>
              </a:rPr>
              <a:t>Quiz: You Make the Call</a:t>
            </a:r>
            <a:br>
              <a:rPr lang="en-US" dirty="0"/>
            </a:br>
            <a:r>
              <a:rPr lang="en-US" dirty="0"/>
              <a:t>(click on link)</a:t>
            </a:r>
          </a:p>
        </p:txBody>
      </p:sp>
    </p:spTree>
    <p:extLst>
      <p:ext uri="{BB962C8B-B14F-4D97-AF65-F5344CB8AC3E}">
        <p14:creationId xmlns:p14="http://schemas.microsoft.com/office/powerpoint/2010/main" val="3957368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Signs of Health in Children</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Health awareness involves recognizing wellness and the symptoms of illness and disability</a:t>
            </a:r>
          </a:p>
        </p:txBody>
      </p:sp>
      <p:pic>
        <p:nvPicPr>
          <p:cNvPr id="4" name="Picture 3">
            <a:extLst>
              <a:ext uri="{FF2B5EF4-FFF2-40B4-BE49-F238E27FC236}">
                <a16:creationId xmlns:a16="http://schemas.microsoft.com/office/drawing/2014/main" id="{24DA2391-03F5-4364-A0D1-1EAB19D86AE2}"/>
              </a:ext>
            </a:extLst>
          </p:cNvPr>
          <p:cNvPicPr>
            <a:picLocks noChangeAspect="1"/>
          </p:cNvPicPr>
          <p:nvPr/>
        </p:nvPicPr>
        <p:blipFill>
          <a:blip r:embed="rId3"/>
          <a:stretch>
            <a:fillRect/>
          </a:stretch>
        </p:blipFill>
        <p:spPr>
          <a:xfrm>
            <a:off x="4079834" y="2997200"/>
            <a:ext cx="2994834" cy="2998240"/>
          </a:xfrm>
          <a:prstGeom prst="rect">
            <a:avLst/>
          </a:prstGeom>
        </p:spPr>
      </p:pic>
    </p:spTree>
    <p:extLst>
      <p:ext uri="{BB962C8B-B14F-4D97-AF65-F5344CB8AC3E}">
        <p14:creationId xmlns:p14="http://schemas.microsoft.com/office/powerpoint/2010/main" val="2923985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Balancing Calories: Help Kids Stay Active</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Benefits include:</a:t>
            </a:r>
          </a:p>
          <a:p>
            <a:pPr lvl="2"/>
            <a:r>
              <a:rPr lang="en-US" sz="2400" dirty="0"/>
              <a:t>Strengthening bones</a:t>
            </a:r>
          </a:p>
          <a:p>
            <a:pPr lvl="2"/>
            <a:r>
              <a:rPr lang="en-US" sz="2400" dirty="0"/>
              <a:t>Decreasing blood pressure</a:t>
            </a:r>
          </a:p>
          <a:p>
            <a:pPr lvl="2"/>
            <a:r>
              <a:rPr lang="en-US" sz="2400" dirty="0"/>
              <a:t>Reducing stress and anxiety</a:t>
            </a:r>
          </a:p>
          <a:p>
            <a:pPr lvl="2"/>
            <a:r>
              <a:rPr lang="en-US" sz="2400" dirty="0"/>
              <a:t>Increasing self-esteem</a:t>
            </a:r>
          </a:p>
          <a:p>
            <a:pPr lvl="2"/>
            <a:r>
              <a:rPr lang="en-US" sz="2400" dirty="0"/>
              <a:t>Helping with weight management</a:t>
            </a:r>
          </a:p>
        </p:txBody>
      </p:sp>
    </p:spTree>
    <p:extLst>
      <p:ext uri="{BB962C8B-B14F-4D97-AF65-F5344CB8AC3E}">
        <p14:creationId xmlns:p14="http://schemas.microsoft.com/office/powerpoint/2010/main" val="3536301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Balancing Calories: Help Kids Stay Active</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hlinkClick r:id="rId3"/>
              </a:rPr>
              <a:t>The Adventures of </a:t>
            </a:r>
            <a:r>
              <a:rPr lang="en-US" dirty="0" err="1">
                <a:hlinkClick r:id="rId3"/>
              </a:rPr>
              <a:t>Zobey</a:t>
            </a:r>
            <a:br>
              <a:rPr lang="en-US" dirty="0"/>
            </a:br>
            <a:r>
              <a:rPr lang="en-US" dirty="0"/>
              <a:t>(click on link)</a:t>
            </a:r>
          </a:p>
        </p:txBody>
      </p:sp>
    </p:spTree>
    <p:extLst>
      <p:ext uri="{BB962C8B-B14F-4D97-AF65-F5344CB8AC3E}">
        <p14:creationId xmlns:p14="http://schemas.microsoft.com/office/powerpoint/2010/main" val="1246940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Reduce Sedentary Time</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Limit the time children watch television, play video games, or surf the web to no more than two hours per day</a:t>
            </a:r>
          </a:p>
        </p:txBody>
      </p:sp>
      <p:pic>
        <p:nvPicPr>
          <p:cNvPr id="4" name="Picture 3">
            <a:extLst>
              <a:ext uri="{FF2B5EF4-FFF2-40B4-BE49-F238E27FC236}">
                <a16:creationId xmlns:a16="http://schemas.microsoft.com/office/drawing/2014/main" id="{240380D0-16B3-4D11-BF08-DE1350046588}"/>
              </a:ext>
            </a:extLst>
          </p:cNvPr>
          <p:cNvPicPr>
            <a:picLocks noChangeAspect="1"/>
          </p:cNvPicPr>
          <p:nvPr/>
        </p:nvPicPr>
        <p:blipFill>
          <a:blip r:embed="rId3"/>
          <a:stretch>
            <a:fillRect/>
          </a:stretch>
        </p:blipFill>
        <p:spPr>
          <a:xfrm>
            <a:off x="3798017" y="2753030"/>
            <a:ext cx="4067156" cy="2956890"/>
          </a:xfrm>
          <a:prstGeom prst="rect">
            <a:avLst/>
          </a:prstGeom>
        </p:spPr>
      </p:pic>
    </p:spTree>
    <p:extLst>
      <p:ext uri="{BB962C8B-B14F-4D97-AF65-F5344CB8AC3E}">
        <p14:creationId xmlns:p14="http://schemas.microsoft.com/office/powerpoint/2010/main" val="837261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Resources for Managing Health Care of Children</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91540"/>
            <a:ext cx="10741802" cy="4734318"/>
          </a:xfrm>
        </p:spPr>
        <p:txBody>
          <a:bodyPr/>
          <a:lstStyle/>
          <a:p>
            <a:pPr lvl="1"/>
            <a:r>
              <a:rPr lang="en-US" dirty="0"/>
              <a:t>Accurate and accessible child care health records and resources are important for the following reasons:</a:t>
            </a:r>
          </a:p>
          <a:p>
            <a:pPr lvl="2"/>
            <a:r>
              <a:rPr lang="en-US" sz="2400" dirty="0"/>
              <a:t>To fulfill licensing requirements</a:t>
            </a:r>
          </a:p>
          <a:p>
            <a:pPr lvl="2"/>
            <a:r>
              <a:rPr lang="en-US" sz="2400" dirty="0"/>
              <a:t>To protect child care programs and child care employees from liability</a:t>
            </a:r>
          </a:p>
          <a:p>
            <a:pPr lvl="2"/>
            <a:r>
              <a:rPr lang="en-US" sz="2400" dirty="0"/>
              <a:t>To provide the best possible health and emergency care for children</a:t>
            </a:r>
          </a:p>
        </p:txBody>
      </p:sp>
    </p:spTree>
    <p:extLst>
      <p:ext uri="{BB962C8B-B14F-4D97-AF65-F5344CB8AC3E}">
        <p14:creationId xmlns:p14="http://schemas.microsoft.com/office/powerpoint/2010/main" val="30525913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Resources for Managing Health Care of Children</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Children’s Health Program</a:t>
            </a:r>
          </a:p>
          <a:p>
            <a:pPr lvl="1"/>
            <a:r>
              <a:rPr lang="en-US" dirty="0">
                <a:hlinkClick r:id="rId3"/>
              </a:rPr>
              <a:t>CHIP/ Children’s Medicaid</a:t>
            </a:r>
            <a:endParaRPr lang="en-US" dirty="0"/>
          </a:p>
        </p:txBody>
      </p:sp>
    </p:spTree>
    <p:extLst>
      <p:ext uri="{BB962C8B-B14F-4D97-AF65-F5344CB8AC3E}">
        <p14:creationId xmlns:p14="http://schemas.microsoft.com/office/powerpoint/2010/main" val="3481667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Resources and Reference</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sz="2000" dirty="0"/>
              <a:t>Microsoft Office Clip Art: Used with permission from Microsoft.</a:t>
            </a:r>
          </a:p>
          <a:p>
            <a:pPr lvl="1"/>
            <a:r>
              <a:rPr lang="en-US" sz="2000" dirty="0"/>
              <a:t>Websites:</a:t>
            </a:r>
          </a:p>
          <a:p>
            <a:pPr lvl="2"/>
            <a:r>
              <a:rPr lang="en-US" sz="2000" dirty="0"/>
              <a:t>American Academy of Pediatrics</a:t>
            </a:r>
            <a:br>
              <a:rPr lang="en-US" sz="2000" dirty="0"/>
            </a:br>
            <a:r>
              <a:rPr lang="en-US" sz="2000" dirty="0"/>
              <a:t>An official site of the American Academy of Pediatrics—an organization of 60,000 pediatricians committed to the optimal physical, mental, and social health and well-being for all infants, children, adolescents, and young adults.</a:t>
            </a:r>
            <a:br>
              <a:rPr lang="en-US" sz="2000" dirty="0"/>
            </a:br>
            <a:r>
              <a:rPr lang="en-US" sz="2000" dirty="0"/>
              <a:t>http://www.aap.org</a:t>
            </a:r>
          </a:p>
          <a:p>
            <a:pPr lvl="2"/>
            <a:r>
              <a:rPr lang="en-US" sz="2000" dirty="0"/>
              <a:t>CHIP/Children’s Medicaid</a:t>
            </a:r>
            <a:br>
              <a:rPr lang="en-US" sz="2000" dirty="0"/>
            </a:br>
            <a:r>
              <a:rPr lang="en-US" sz="2000" dirty="0"/>
              <a:t>Children in Texas without health insurance may be able to get low cost or free health coverage from the Children’s Health Insurance Program (CHIP) or Children’s Medicaid.</a:t>
            </a:r>
            <a:br>
              <a:rPr lang="en-US" sz="2000" dirty="0"/>
            </a:br>
            <a:r>
              <a:rPr lang="en-US" sz="2000" dirty="0">
                <a:hlinkClick r:id="rId3"/>
              </a:rPr>
              <a:t>http://www.chipmedicaid.org/</a:t>
            </a:r>
            <a:endParaRPr lang="en-US" sz="2000" dirty="0"/>
          </a:p>
          <a:p>
            <a:pPr lvl="2"/>
            <a:r>
              <a:rPr lang="en-US" sz="2000" dirty="0"/>
              <a:t>Child and Adult Care Food Program (CACFP)</a:t>
            </a:r>
            <a:br>
              <a:rPr lang="en-US" sz="2000" dirty="0"/>
            </a:br>
            <a:r>
              <a:rPr lang="en-US" sz="2000" dirty="0"/>
              <a:t>The goal of the CACFP is to improve and maintain the health and nutritional status of children and adults, promote development of good eating habits, and integrate nutritious food service with organized child and adult day care services.</a:t>
            </a:r>
            <a:br>
              <a:rPr lang="en-US" sz="2000" dirty="0"/>
            </a:br>
            <a:r>
              <a:rPr lang="en-US" sz="2000" dirty="0"/>
              <a:t>http://www.squaremeals.org/Programs/ChildandAdultCareFoodProgram.aspx</a:t>
            </a:r>
          </a:p>
        </p:txBody>
      </p:sp>
    </p:spTree>
    <p:extLst>
      <p:ext uri="{BB962C8B-B14F-4D97-AF65-F5344CB8AC3E}">
        <p14:creationId xmlns:p14="http://schemas.microsoft.com/office/powerpoint/2010/main" val="4070437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Resources and Reference</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sz="2000" dirty="0"/>
              <a:t>Websites:</a:t>
            </a:r>
          </a:p>
          <a:p>
            <a:pPr lvl="2"/>
            <a:r>
              <a:rPr lang="en-US" sz="2000" dirty="0"/>
              <a:t>Health Screening in Childcare Setting</a:t>
            </a:r>
            <a:br>
              <a:rPr lang="en-US" sz="2000" dirty="0"/>
            </a:br>
            <a:r>
              <a:rPr lang="en-US" sz="2000" dirty="0"/>
              <a:t>Health screening is an important component of the health program in childcare, and the first step to improved health outcomes for children and staff.</a:t>
            </a:r>
            <a:br>
              <a:rPr lang="en-US" sz="2000" dirty="0"/>
            </a:br>
            <a:r>
              <a:rPr lang="en-US" sz="2000" dirty="0"/>
              <a:t>http://www.healthychild.net/InSicknessandHealth.php?article_id=26</a:t>
            </a:r>
          </a:p>
          <a:p>
            <a:pPr lvl="2"/>
            <a:r>
              <a:rPr lang="en-US" sz="2000" dirty="0"/>
              <a:t>I CAN DO IT? Raising Confident Children</a:t>
            </a:r>
            <a:br>
              <a:rPr lang="en-US" sz="2000" dirty="0"/>
            </a:br>
            <a:r>
              <a:rPr lang="en-US" sz="2000" dirty="0"/>
              <a:t>When children strive to do more, they eventually become successful in performing certain tasks.</a:t>
            </a:r>
            <a:br>
              <a:rPr lang="en-US" sz="2000" dirty="0"/>
            </a:br>
            <a:r>
              <a:rPr lang="en-US" sz="2000" dirty="0"/>
              <a:t>http://www.bblocks.samhsa.gov/family/time/raisingconfidentchildren.aspx</a:t>
            </a:r>
          </a:p>
          <a:p>
            <a:pPr lvl="2"/>
            <a:r>
              <a:rPr lang="en-US" sz="2000" dirty="0"/>
              <a:t>Is There an Obesity Tipping Point in Infancy?</a:t>
            </a:r>
            <a:br>
              <a:rPr lang="en-US" sz="2000" dirty="0"/>
            </a:br>
            <a:r>
              <a:rPr lang="en-US" sz="2000" dirty="0"/>
              <a:t>According to the CDC's National Health and Nutrition Examination Survey, rates of obesity in youngsters ages 2 to 5 have more than doubled since 1980, from 5.0% to 12.4%</a:t>
            </a:r>
            <a:br>
              <a:rPr lang="en-US" sz="2000" dirty="0"/>
            </a:br>
            <a:r>
              <a:rPr lang="en-US" sz="2000" dirty="0"/>
              <a:t>http://www.time.com/time/specials/packages/article/0,28804,1972947_1973062_1973065,00.html</a:t>
            </a:r>
          </a:p>
          <a:p>
            <a:pPr lvl="1"/>
            <a:endParaRPr lang="en-US" sz="2000" dirty="0"/>
          </a:p>
        </p:txBody>
      </p:sp>
    </p:spTree>
    <p:extLst>
      <p:ext uri="{BB962C8B-B14F-4D97-AF65-F5344CB8AC3E}">
        <p14:creationId xmlns:p14="http://schemas.microsoft.com/office/powerpoint/2010/main" val="3974928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Resources and Reference</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283509"/>
            <a:ext cx="10741802" cy="4734318"/>
          </a:xfrm>
        </p:spPr>
        <p:txBody>
          <a:bodyPr/>
          <a:lstStyle/>
          <a:p>
            <a:pPr lvl="1"/>
            <a:r>
              <a:rPr lang="en-US" sz="2000" dirty="0"/>
              <a:t>Websites:</a:t>
            </a:r>
          </a:p>
          <a:p>
            <a:pPr lvl="2"/>
            <a:r>
              <a:rPr lang="en-US" sz="2000" dirty="0"/>
              <a:t>Quiz: You Make the Call</a:t>
            </a:r>
            <a:br>
              <a:rPr lang="en-US" sz="2000" dirty="0"/>
            </a:br>
            <a:r>
              <a:rPr lang="en-US" sz="2000" dirty="0"/>
              <a:t>Young children make food choices based on the food choices that the adults in their lives make: what to eat and how much. So, it is up to adults to make good choices to ensure that children are eating healthy.</a:t>
            </a:r>
            <a:br>
              <a:rPr lang="en-US" sz="2000" dirty="0"/>
            </a:br>
            <a:r>
              <a:rPr lang="en-US" sz="2000" dirty="0">
                <a:hlinkClick r:id="rId3"/>
              </a:rPr>
              <a:t>http://www.bblocks.samhsa.gov/family/activities/quizzes/fastfood.aspx</a:t>
            </a:r>
            <a:endParaRPr lang="en-US" sz="2000" dirty="0"/>
          </a:p>
          <a:p>
            <a:pPr lvl="2"/>
            <a:r>
              <a:rPr lang="en-US" sz="2000" dirty="0"/>
              <a:t>Texas Department of State Health Services</a:t>
            </a:r>
            <a:br>
              <a:rPr lang="en-US" sz="2000" dirty="0"/>
            </a:br>
            <a:r>
              <a:rPr lang="en-US" sz="2000" dirty="0"/>
              <a:t>Primary Health Care services are available through health care providers across Texas. A list of clinic locations organized alphabetically by city.</a:t>
            </a:r>
            <a:br>
              <a:rPr lang="en-US" sz="2000" dirty="0"/>
            </a:br>
            <a:r>
              <a:rPr lang="en-US" sz="2000" dirty="0"/>
              <a:t>http://www.dshs.state.tx.us/phc/locator/locator.shtm</a:t>
            </a:r>
          </a:p>
          <a:p>
            <a:pPr lvl="2"/>
            <a:r>
              <a:rPr lang="en-US" sz="2000" dirty="0"/>
              <a:t>We Can!</a:t>
            </a:r>
            <a:br>
              <a:rPr lang="en-US" sz="2000" dirty="0"/>
            </a:br>
            <a:r>
              <a:rPr lang="en-US" sz="2000" dirty="0"/>
              <a:t>Families finding the balance-A Parent Handbook</a:t>
            </a:r>
            <a:br>
              <a:rPr lang="en-US" sz="2000" dirty="0"/>
            </a:br>
            <a:r>
              <a:rPr lang="en-US" sz="2000" dirty="0"/>
              <a:t>http://www.nhlbi.nih.gov/health/public/heart/obesity/wecan_mats/parent_hb_en.pdf</a:t>
            </a:r>
          </a:p>
          <a:p>
            <a:pPr lvl="2"/>
            <a:r>
              <a:rPr lang="en-US" sz="2000" dirty="0"/>
              <a:t>MyPlate.gov</a:t>
            </a:r>
            <a:br>
              <a:rPr lang="en-US" sz="2000" dirty="0"/>
            </a:br>
            <a:r>
              <a:rPr lang="en-US" sz="2000" dirty="0"/>
              <a:t>MyPlate, the government’s newest symbol for healthy eating, uses a dinner plate icon as a simple visual reminder of what to serve yourself, and your family for meals and at snack </a:t>
            </a:r>
            <a:r>
              <a:rPr lang="en-US" sz="2000" dirty="0" err="1"/>
              <a:t>time.http</a:t>
            </a:r>
            <a:r>
              <a:rPr lang="en-US" sz="2000" dirty="0"/>
              <a:t>://www.myplate.gov</a:t>
            </a:r>
          </a:p>
          <a:p>
            <a:pPr lvl="1"/>
            <a:endParaRPr lang="en-US" sz="2000" dirty="0"/>
          </a:p>
        </p:txBody>
      </p:sp>
    </p:spTree>
    <p:extLst>
      <p:ext uri="{BB962C8B-B14F-4D97-AF65-F5344CB8AC3E}">
        <p14:creationId xmlns:p14="http://schemas.microsoft.com/office/powerpoint/2010/main" val="3215541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Resources and Reference</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sz="2000" dirty="0"/>
              <a:t>Websites:</a:t>
            </a:r>
          </a:p>
          <a:p>
            <a:pPr lvl="2"/>
            <a:r>
              <a:rPr lang="en-US" sz="2000" dirty="0"/>
              <a:t>Obesity and Making Healthy Food Choices</a:t>
            </a:r>
            <a:br>
              <a:rPr lang="en-US" sz="2000" dirty="0"/>
            </a:br>
            <a:r>
              <a:rPr lang="en-US" sz="2000" dirty="0"/>
              <a:t>Serious short-term and long-term consequences result from obesity, including the increased risk for disorders such as hypertension, high cholesterol, type 2 diabetes, and sleep apnea.</a:t>
            </a:r>
            <a:br>
              <a:rPr lang="en-US" sz="2000" dirty="0"/>
            </a:br>
            <a:r>
              <a:rPr lang="en-US" sz="2000" dirty="0"/>
              <a:t>http://www.bblocks.samhsa.gov/educators/lesson_plans/obesity_nutrition.aspx</a:t>
            </a:r>
          </a:p>
          <a:p>
            <a:pPr lvl="2"/>
            <a:r>
              <a:rPr lang="en-US" sz="2000" dirty="0"/>
              <a:t>Team Nutrition</a:t>
            </a:r>
            <a:br>
              <a:rPr lang="en-US" sz="2000" dirty="0"/>
            </a:br>
            <a:r>
              <a:rPr lang="en-US" sz="2000" dirty="0"/>
              <a:t>A poster with instructions on how to wash your hands</a:t>
            </a:r>
            <a:br>
              <a:rPr lang="en-US" sz="2000" dirty="0"/>
            </a:br>
            <a:r>
              <a:rPr lang="en-US" sz="2000" dirty="0"/>
              <a:t>http://teamnutrition.usda.gov/Resources/remember_wash_hands.pdf</a:t>
            </a:r>
          </a:p>
          <a:p>
            <a:pPr lvl="2"/>
            <a:r>
              <a:rPr lang="en-US" sz="2000" dirty="0" err="1"/>
              <a:t>Wak</a:t>
            </a:r>
            <a:r>
              <a:rPr lang="en-US" sz="2000" dirty="0"/>
              <a:t>/Med Health and Hospitals</a:t>
            </a:r>
            <a:br>
              <a:rPr lang="en-US" sz="2000" dirty="0"/>
            </a:br>
            <a:r>
              <a:rPr lang="en-US" sz="2000" dirty="0"/>
              <a:t>Stop the spread of germs that make you and others sick!</a:t>
            </a:r>
            <a:br>
              <a:rPr lang="en-US" sz="2000" dirty="0"/>
            </a:br>
            <a:r>
              <a:rPr lang="en-US" sz="2000" dirty="0">
                <a:hlinkClick r:id="rId3"/>
              </a:rPr>
              <a:t>http://www.wakemed.org/body.cfm?id=1116</a:t>
            </a:r>
            <a:endParaRPr lang="en-US" sz="2000" dirty="0"/>
          </a:p>
        </p:txBody>
      </p:sp>
    </p:spTree>
    <p:extLst>
      <p:ext uri="{BB962C8B-B14F-4D97-AF65-F5344CB8AC3E}">
        <p14:creationId xmlns:p14="http://schemas.microsoft.com/office/powerpoint/2010/main" val="3107601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Resources and Reference</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sz="2000" dirty="0"/>
              <a:t>YouTube:</a:t>
            </a:r>
          </a:p>
          <a:p>
            <a:pPr lvl="2"/>
            <a:r>
              <a:rPr lang="en-US" sz="2000" dirty="0"/>
              <a:t>Clean Hands Prevent the Flu</a:t>
            </a:r>
            <a:br>
              <a:rPr lang="en-US" sz="2000" dirty="0"/>
            </a:br>
            <a:r>
              <a:rPr lang="en-US" sz="2000" dirty="0"/>
              <a:t>Clean hands can help prevent the spread of infectious diseases, such as flu. This podcast explains the proper way to wash your hands.</a:t>
            </a:r>
            <a:br>
              <a:rPr lang="en-US" sz="2000" dirty="0"/>
            </a:br>
            <a:r>
              <a:rPr lang="en-US" sz="2000" dirty="0"/>
              <a:t>http://youtu.be/XHISh559oho</a:t>
            </a:r>
          </a:p>
          <a:p>
            <a:pPr lvl="2"/>
            <a:r>
              <a:rPr lang="en-US" sz="2000" dirty="0"/>
              <a:t>Cover That Cough or Sneeze</a:t>
            </a:r>
            <a:br>
              <a:rPr lang="en-US" sz="2000" dirty="0"/>
            </a:br>
            <a:r>
              <a:rPr lang="en-US" sz="2000" dirty="0"/>
              <a:t>Cover that cough - cover your mouth and nose with a tissue when you cough or sneeze. No tissue? Use your upper sleeve - not your hands.</a:t>
            </a:r>
            <a:br>
              <a:rPr lang="en-US" sz="2000" dirty="0"/>
            </a:br>
            <a:r>
              <a:rPr lang="en-US" sz="2000" dirty="0"/>
              <a:t>http://youtu.be/hhlYCHjkRg8</a:t>
            </a:r>
          </a:p>
          <a:p>
            <a:pPr lvl="2"/>
            <a:r>
              <a:rPr lang="en-US" sz="2000" dirty="0"/>
              <a:t>3-D Organizer for Promoting Health and Wellness of Children</a:t>
            </a:r>
            <a:br>
              <a:rPr lang="en-US" sz="2000" dirty="0"/>
            </a:br>
            <a:r>
              <a:rPr lang="en-US" sz="2000" dirty="0"/>
              <a:t>http://youtu.be/IyiWftroaQs</a:t>
            </a:r>
          </a:p>
        </p:txBody>
      </p:sp>
    </p:spTree>
    <p:extLst>
      <p:ext uri="{BB962C8B-B14F-4D97-AF65-F5344CB8AC3E}">
        <p14:creationId xmlns:p14="http://schemas.microsoft.com/office/powerpoint/2010/main" val="1278399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Characteristics of a Healthy Child</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Active, alert, curious, and often noisy</a:t>
            </a:r>
          </a:p>
          <a:p>
            <a:pPr lvl="1"/>
            <a:r>
              <a:rPr lang="en-US" dirty="0"/>
              <a:t>Have clear skin, bright eyes</a:t>
            </a:r>
          </a:p>
          <a:p>
            <a:pPr lvl="1"/>
            <a:r>
              <a:rPr lang="en-US" dirty="0"/>
              <a:t>Their bowel movements are regular and normal</a:t>
            </a:r>
          </a:p>
          <a:p>
            <a:pPr lvl="1"/>
            <a:r>
              <a:rPr lang="en-US" dirty="0"/>
              <a:t>They sleep soundly</a:t>
            </a:r>
          </a:p>
          <a:p>
            <a:pPr lvl="1"/>
            <a:r>
              <a:rPr lang="en-US" dirty="0"/>
              <a:t>Good eaters</a:t>
            </a:r>
          </a:p>
        </p:txBody>
      </p:sp>
      <p:pic>
        <p:nvPicPr>
          <p:cNvPr id="4" name="Picture 3">
            <a:extLst>
              <a:ext uri="{FF2B5EF4-FFF2-40B4-BE49-F238E27FC236}">
                <a16:creationId xmlns:a16="http://schemas.microsoft.com/office/drawing/2014/main" id="{95048C86-8EF7-472D-9153-8772ACA8D29D}"/>
              </a:ext>
            </a:extLst>
          </p:cNvPr>
          <p:cNvPicPr>
            <a:picLocks noChangeAspect="1"/>
          </p:cNvPicPr>
          <p:nvPr/>
        </p:nvPicPr>
        <p:blipFill>
          <a:blip r:embed="rId3"/>
          <a:stretch>
            <a:fillRect/>
          </a:stretch>
        </p:blipFill>
        <p:spPr>
          <a:xfrm>
            <a:off x="8107205" y="3429000"/>
            <a:ext cx="2692911" cy="2724860"/>
          </a:xfrm>
          <a:prstGeom prst="rect">
            <a:avLst/>
          </a:prstGeom>
        </p:spPr>
      </p:pic>
    </p:spTree>
    <p:extLst>
      <p:ext uri="{BB962C8B-B14F-4D97-AF65-F5344CB8AC3E}">
        <p14:creationId xmlns:p14="http://schemas.microsoft.com/office/powerpoint/2010/main" val="565977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Characteristics of a Healthy Child</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Steadily gain weight and grow taller</a:t>
            </a:r>
          </a:p>
          <a:p>
            <a:pPr lvl="1"/>
            <a:r>
              <a:rPr lang="en-US" dirty="0"/>
              <a:t>Healthy children enjoy both individual and group activities</a:t>
            </a:r>
          </a:p>
          <a:p>
            <a:pPr lvl="1"/>
            <a:r>
              <a:rPr lang="en-US" dirty="0"/>
              <a:t>Familiar surroundings and activities make them feel secure</a:t>
            </a:r>
          </a:p>
        </p:txBody>
      </p:sp>
      <p:pic>
        <p:nvPicPr>
          <p:cNvPr id="4" name="Picture 3">
            <a:extLst>
              <a:ext uri="{FF2B5EF4-FFF2-40B4-BE49-F238E27FC236}">
                <a16:creationId xmlns:a16="http://schemas.microsoft.com/office/drawing/2014/main" id="{66108F20-A7F5-4EE4-9DC0-30B38DA2CC75}"/>
              </a:ext>
            </a:extLst>
          </p:cNvPr>
          <p:cNvPicPr>
            <a:picLocks noChangeAspect="1"/>
          </p:cNvPicPr>
          <p:nvPr/>
        </p:nvPicPr>
        <p:blipFill>
          <a:blip r:embed="rId3"/>
          <a:stretch>
            <a:fillRect/>
          </a:stretch>
        </p:blipFill>
        <p:spPr>
          <a:xfrm>
            <a:off x="4785239" y="3338601"/>
            <a:ext cx="1970302" cy="2953048"/>
          </a:xfrm>
          <a:prstGeom prst="rect">
            <a:avLst/>
          </a:prstGeom>
        </p:spPr>
      </p:pic>
    </p:spTree>
    <p:extLst>
      <p:ext uri="{BB962C8B-B14F-4D97-AF65-F5344CB8AC3E}">
        <p14:creationId xmlns:p14="http://schemas.microsoft.com/office/powerpoint/2010/main" val="2362895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Characteristics of a Healthy Child</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They are curious and excited about new experiences</a:t>
            </a:r>
          </a:p>
          <a:p>
            <a:pPr lvl="1"/>
            <a:r>
              <a:rPr lang="en-US" dirty="0"/>
              <a:t>Healthy children trust others</a:t>
            </a:r>
          </a:p>
          <a:p>
            <a:pPr lvl="1"/>
            <a:r>
              <a:rPr lang="en-US" dirty="0"/>
              <a:t>Generally feel good about themselves</a:t>
            </a:r>
          </a:p>
        </p:txBody>
      </p:sp>
      <p:pic>
        <p:nvPicPr>
          <p:cNvPr id="4" name="Picture 3">
            <a:extLst>
              <a:ext uri="{FF2B5EF4-FFF2-40B4-BE49-F238E27FC236}">
                <a16:creationId xmlns:a16="http://schemas.microsoft.com/office/drawing/2014/main" id="{8FB98C50-17E1-4DE8-B333-B6D57BDB4B48}"/>
              </a:ext>
            </a:extLst>
          </p:cNvPr>
          <p:cNvPicPr>
            <a:picLocks noChangeAspect="1"/>
          </p:cNvPicPr>
          <p:nvPr/>
        </p:nvPicPr>
        <p:blipFill>
          <a:blip r:embed="rId3"/>
          <a:stretch>
            <a:fillRect/>
          </a:stretch>
        </p:blipFill>
        <p:spPr>
          <a:xfrm>
            <a:off x="4430466" y="3388498"/>
            <a:ext cx="2679847" cy="2766240"/>
          </a:xfrm>
          <a:prstGeom prst="rect">
            <a:avLst/>
          </a:prstGeom>
        </p:spPr>
      </p:pic>
    </p:spTree>
    <p:extLst>
      <p:ext uri="{BB962C8B-B14F-4D97-AF65-F5344CB8AC3E}">
        <p14:creationId xmlns:p14="http://schemas.microsoft.com/office/powerpoint/2010/main" val="1944946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Signs and Symptoms of Illness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Sick children usually have shorter attention spans than healthy children, and they have little energy</a:t>
            </a:r>
          </a:p>
        </p:txBody>
      </p:sp>
      <p:pic>
        <p:nvPicPr>
          <p:cNvPr id="4" name="Picture 3">
            <a:extLst>
              <a:ext uri="{FF2B5EF4-FFF2-40B4-BE49-F238E27FC236}">
                <a16:creationId xmlns:a16="http://schemas.microsoft.com/office/drawing/2014/main" id="{6D384AE9-DA9C-47E1-8A69-335C8023BD4D}"/>
              </a:ext>
            </a:extLst>
          </p:cNvPr>
          <p:cNvPicPr>
            <a:picLocks noChangeAspect="1"/>
          </p:cNvPicPr>
          <p:nvPr/>
        </p:nvPicPr>
        <p:blipFill>
          <a:blip r:embed="rId3"/>
          <a:stretch>
            <a:fillRect/>
          </a:stretch>
        </p:blipFill>
        <p:spPr>
          <a:xfrm>
            <a:off x="4639636" y="2922448"/>
            <a:ext cx="2292654" cy="3232290"/>
          </a:xfrm>
          <a:prstGeom prst="rect">
            <a:avLst/>
          </a:prstGeom>
        </p:spPr>
      </p:pic>
    </p:spTree>
    <p:extLst>
      <p:ext uri="{BB962C8B-B14F-4D97-AF65-F5344CB8AC3E}">
        <p14:creationId xmlns:p14="http://schemas.microsoft.com/office/powerpoint/2010/main" val="353504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Signs and Symptoms of Illness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Convulsions, seizures</a:t>
            </a:r>
          </a:p>
          <a:p>
            <a:pPr lvl="1"/>
            <a:r>
              <a:rPr lang="en-US" dirty="0"/>
              <a:t>Flushed face and hot, dry skin</a:t>
            </a:r>
          </a:p>
          <a:p>
            <a:pPr lvl="1"/>
            <a:r>
              <a:rPr lang="en-US" dirty="0"/>
              <a:t>Hoarse or husky voice</a:t>
            </a:r>
          </a:p>
          <a:p>
            <a:pPr lvl="1"/>
            <a:r>
              <a:rPr lang="en-US" dirty="0"/>
              <a:t>Large amounts of sweating</a:t>
            </a:r>
          </a:p>
          <a:p>
            <a:pPr lvl="1"/>
            <a:r>
              <a:rPr lang="en-US" dirty="0"/>
              <a:t>Nausea, vomiting, diarrhea</a:t>
            </a:r>
          </a:p>
        </p:txBody>
      </p:sp>
      <p:pic>
        <p:nvPicPr>
          <p:cNvPr id="4" name="Picture 3">
            <a:extLst>
              <a:ext uri="{FF2B5EF4-FFF2-40B4-BE49-F238E27FC236}">
                <a16:creationId xmlns:a16="http://schemas.microsoft.com/office/drawing/2014/main" id="{A3D10652-280A-4BBA-B497-81930055123D}"/>
              </a:ext>
            </a:extLst>
          </p:cNvPr>
          <p:cNvPicPr>
            <a:picLocks noChangeAspect="1"/>
          </p:cNvPicPr>
          <p:nvPr/>
        </p:nvPicPr>
        <p:blipFill>
          <a:blip r:embed="rId3"/>
          <a:stretch>
            <a:fillRect/>
          </a:stretch>
        </p:blipFill>
        <p:spPr>
          <a:xfrm>
            <a:off x="8138160" y="2175072"/>
            <a:ext cx="2559582" cy="3836248"/>
          </a:xfrm>
          <a:prstGeom prst="rect">
            <a:avLst/>
          </a:prstGeom>
        </p:spPr>
      </p:pic>
    </p:spTree>
    <p:extLst>
      <p:ext uri="{BB962C8B-B14F-4D97-AF65-F5344CB8AC3E}">
        <p14:creationId xmlns:p14="http://schemas.microsoft.com/office/powerpoint/2010/main" val="3280432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2950-0640-46F0-8284-5D2AC9CC9009}"/>
              </a:ext>
            </a:extLst>
          </p:cNvPr>
          <p:cNvSpPr>
            <a:spLocks noGrp="1"/>
          </p:cNvSpPr>
          <p:nvPr>
            <p:ph type="title"/>
          </p:nvPr>
        </p:nvSpPr>
        <p:spPr/>
        <p:txBody>
          <a:bodyPr/>
          <a:lstStyle/>
          <a:p>
            <a:r>
              <a:rPr lang="en-US" dirty="0"/>
              <a:t>Signs and Symptoms of Illness</a:t>
            </a:r>
          </a:p>
        </p:txBody>
      </p:sp>
      <p:sp>
        <p:nvSpPr>
          <p:cNvPr id="3" name="Content Placeholder 2">
            <a:extLst>
              <a:ext uri="{FF2B5EF4-FFF2-40B4-BE49-F238E27FC236}">
                <a16:creationId xmlns:a16="http://schemas.microsoft.com/office/drawing/2014/main" id="{FDA232F6-5995-4EA9-82E9-6269FFB1F290}"/>
              </a:ext>
            </a:extLst>
          </p:cNvPr>
          <p:cNvSpPr>
            <a:spLocks noGrp="1"/>
          </p:cNvSpPr>
          <p:nvPr>
            <p:ph sz="half" idx="1"/>
          </p:nvPr>
        </p:nvSpPr>
        <p:spPr>
          <a:xfrm>
            <a:off x="740664" y="1420420"/>
            <a:ext cx="10741802" cy="4734318"/>
          </a:xfrm>
        </p:spPr>
        <p:txBody>
          <a:bodyPr/>
          <a:lstStyle/>
          <a:p>
            <a:pPr lvl="1"/>
            <a:r>
              <a:rPr lang="en-US" dirty="0"/>
              <a:t>Pain in ear, head, chest, stomach, abdomen, or joints</a:t>
            </a:r>
          </a:p>
          <a:p>
            <a:pPr lvl="1"/>
            <a:r>
              <a:rPr lang="en-US" dirty="0"/>
              <a:t>Raised temperature</a:t>
            </a:r>
          </a:p>
          <a:p>
            <a:pPr lvl="1"/>
            <a:r>
              <a:rPr lang="en-US" dirty="0"/>
              <a:t>Rash, bumps, or breaking out of skin</a:t>
            </a:r>
          </a:p>
          <a:p>
            <a:pPr lvl="1"/>
            <a:r>
              <a:rPr lang="en-US" dirty="0"/>
              <a:t>Runny nose, sneezes, coughs</a:t>
            </a:r>
          </a:p>
        </p:txBody>
      </p:sp>
      <p:pic>
        <p:nvPicPr>
          <p:cNvPr id="4" name="Picture 3">
            <a:extLst>
              <a:ext uri="{FF2B5EF4-FFF2-40B4-BE49-F238E27FC236}">
                <a16:creationId xmlns:a16="http://schemas.microsoft.com/office/drawing/2014/main" id="{81C4BE20-08FD-4F59-9CBA-0970A60DF031}"/>
              </a:ext>
            </a:extLst>
          </p:cNvPr>
          <p:cNvPicPr>
            <a:picLocks noChangeAspect="1"/>
          </p:cNvPicPr>
          <p:nvPr/>
        </p:nvPicPr>
        <p:blipFill>
          <a:blip r:embed="rId3"/>
          <a:stretch>
            <a:fillRect/>
          </a:stretch>
        </p:blipFill>
        <p:spPr>
          <a:xfrm>
            <a:off x="7589520" y="3264370"/>
            <a:ext cx="3036920" cy="2486140"/>
          </a:xfrm>
          <a:prstGeom prst="rect">
            <a:avLst/>
          </a:prstGeom>
        </p:spPr>
      </p:pic>
    </p:spTree>
    <p:extLst>
      <p:ext uri="{BB962C8B-B14F-4D97-AF65-F5344CB8AC3E}">
        <p14:creationId xmlns:p14="http://schemas.microsoft.com/office/powerpoint/2010/main" val="3190116264"/>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1B5C7F-2497-4FAB-9E2E-E6A7EB669C3E}">
  <ds:schemaRefs>
    <ds:schemaRef ds:uri="05d88611-e516-4d1a-b12e-39107e78b3d0"/>
    <ds:schemaRef ds:uri="http://www.w3.org/XML/1998/namespace"/>
    <ds:schemaRef ds:uri="http://purl.org/dc/terms/"/>
    <ds:schemaRef ds:uri="56ea17bb-c96d-4826-b465-01eec0dd23dd"/>
    <ds:schemaRef ds:uri="http://purl.org/dc/elements/1.1/"/>
    <ds:schemaRef ds:uri="http://purl.org/dc/dcmityp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schemas.microsoft.com/sharepoint/v3"/>
  </ds:schemaRefs>
</ds:datastoreItem>
</file>

<file path=customXml/itemProps2.xml><?xml version="1.0" encoding="utf-8"?>
<ds:datastoreItem xmlns:ds="http://schemas.openxmlformats.org/officeDocument/2006/customXml" ds:itemID="{03DCA1A3-838F-4DE4-BC5B-8F48DBF5CD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10B6C6-E837-483C-A857-03CE8FC2D0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158</TotalTime>
  <Words>5357</Words>
  <Application>Microsoft Office PowerPoint</Application>
  <PresentationFormat>Widescreen</PresentationFormat>
  <Paragraphs>393</Paragraphs>
  <Slides>39</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.AppleSystemUIFont</vt:lpstr>
      <vt:lpstr>Arial</vt:lpstr>
      <vt:lpstr>Calibri</vt:lpstr>
      <vt:lpstr>Open Sans</vt:lpstr>
      <vt:lpstr>Open Sans SemiBold</vt:lpstr>
      <vt:lpstr>2_Office Theme</vt:lpstr>
      <vt:lpstr>3_Office Theme</vt:lpstr>
      <vt:lpstr>Promoting Health and Wellness of Children</vt:lpstr>
      <vt:lpstr>PowerPoint Presentation</vt:lpstr>
      <vt:lpstr>Signs of Health in Children</vt:lpstr>
      <vt:lpstr>Characteristics of a Healthy Child</vt:lpstr>
      <vt:lpstr>Characteristics of a Healthy Child</vt:lpstr>
      <vt:lpstr>Characteristics of a Healthy Child</vt:lpstr>
      <vt:lpstr>Signs and Symptoms of Illness</vt:lpstr>
      <vt:lpstr>Signs and Symptoms of Illness</vt:lpstr>
      <vt:lpstr>Signs and Symptoms of Illness</vt:lpstr>
      <vt:lpstr>Signs and Symptoms of Illness</vt:lpstr>
      <vt:lpstr>Health Assessment Methods</vt:lpstr>
      <vt:lpstr>Health Screening in Childcare</vt:lpstr>
      <vt:lpstr>Categories of Diseases</vt:lpstr>
      <vt:lpstr>Policies and Procedures</vt:lpstr>
      <vt:lpstr>Promoting Health and Wellness in Children</vt:lpstr>
      <vt:lpstr>Health Habits and Attitudes</vt:lpstr>
      <vt:lpstr>Health Habits and Attitudes</vt:lpstr>
      <vt:lpstr>Health Habits and Attitudes</vt:lpstr>
      <vt:lpstr>Health Habits and Attitudes</vt:lpstr>
      <vt:lpstr>Nutritious Snacks and Meals</vt:lpstr>
      <vt:lpstr>Nutritious Snacks and Meals</vt:lpstr>
      <vt:lpstr>Obesity in Children</vt:lpstr>
      <vt:lpstr>Why Are Our Children Obese?</vt:lpstr>
      <vt:lpstr>Making Healthy Choices</vt:lpstr>
      <vt:lpstr>Tips for Parents – Ideas to Help Children Maintain a Healthy Weight</vt:lpstr>
      <vt:lpstr>Tips for Parents – Ideas to Help Children Maintain a Healthy Weight</vt:lpstr>
      <vt:lpstr>How Do You Get Children to Try New Foods?</vt:lpstr>
      <vt:lpstr>Tips for Parents – Ideas to Help Children Maintain a Healthy Weight</vt:lpstr>
      <vt:lpstr>Tips for Parents – Ideas to Help Children Maintain a Healthy Weight</vt:lpstr>
      <vt:lpstr>Balancing Calories: Help Kids Stay Active</vt:lpstr>
      <vt:lpstr>Balancing Calories: Help Kids Stay Active</vt:lpstr>
      <vt:lpstr>Reduce Sedentary Time</vt:lpstr>
      <vt:lpstr>Resources for Managing Health Care of Children</vt:lpstr>
      <vt:lpstr>Resources for Managing Health Care of Children</vt:lpstr>
      <vt:lpstr>Resources and Reference</vt:lpstr>
      <vt:lpstr>Resources and Reference</vt:lpstr>
      <vt:lpstr>Resources and Reference</vt:lpstr>
      <vt:lpstr>Resources and Reference</vt:lpstr>
      <vt:lpstr>Resources and Reference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Madhuri Dhariwal</cp:lastModifiedBy>
  <cp:revision>14</cp:revision>
  <cp:lastPrinted>2017-07-07T16:17:37Z</cp:lastPrinted>
  <dcterms:created xsi:type="dcterms:W3CDTF">2017-07-11T23:58:30Z</dcterms:created>
  <dcterms:modified xsi:type="dcterms:W3CDTF">2018-01-05T13:40:57Z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