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3"/>
  </p:notesMasterIdLst>
  <p:handoutMasterIdLst>
    <p:handoutMasterId r:id="rId3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53" r:id="rId31"/>
    <p:sldId id="355"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7097" autoAdjust="0"/>
  </p:normalViewPr>
  <p:slideViewPr>
    <p:cSldViewPr snapToGrid="0">
      <p:cViewPr>
        <p:scale>
          <a:sx n="52" d="100"/>
          <a:sy n="52" d="100"/>
        </p:scale>
        <p:origin x="1248" y="4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04-Jan-18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04-Jan-18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childidtheft@transunion.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news.yahoo.com/video/protecting-kids-online-080000343.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onguardonline.gov/articles/0033a-share-car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youtu.be/zdqVLeg6C9s" TargetMode="External"/><Relationship Id="rId5" Type="http://schemas.openxmlformats.org/officeDocument/2006/relationships/hyperlink" Target="http://onguardonline.gov/articles/0033-heads" TargetMode="External"/><Relationship Id="rId4" Type="http://schemas.openxmlformats.org/officeDocument/2006/relationships/hyperlink" Target="http://youtu.be/m_JB9mA_O3c"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onguardonline.gov/articles/0028-cyberbullyi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youtu.be/lN2fuKPDzHA"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yberbullying.us/quiz.php?QUIZNUM=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stopcyberbullying.org/tweens/are_you_a_cyberbully.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9370">
              <a:lnSpc>
                <a:spcPct val="101699"/>
              </a:lnSpc>
              <a:spcBef>
                <a:spcPts val="75"/>
              </a:spcBef>
            </a:pPr>
            <a:r>
              <a:rPr lang="en-US" sz="1200" dirty="0">
                <a:latin typeface="+mn-lt"/>
                <a:cs typeface="Calibri"/>
              </a:rPr>
              <a:t>If </a:t>
            </a:r>
            <a:r>
              <a:rPr lang="en-US" sz="1200" spc="-5" dirty="0">
                <a:latin typeface="+mn-lt"/>
                <a:cs typeface="Calibri"/>
              </a:rPr>
              <a:t>you suspect that </a:t>
            </a:r>
            <a:r>
              <a:rPr lang="en-US" sz="1200" spc="-10" dirty="0">
                <a:latin typeface="+mn-lt"/>
                <a:cs typeface="Calibri"/>
              </a:rPr>
              <a:t>your </a:t>
            </a:r>
            <a:r>
              <a:rPr lang="en-US" sz="1200" spc="-15" dirty="0">
                <a:latin typeface="+mn-lt"/>
                <a:cs typeface="Calibri"/>
              </a:rPr>
              <a:t>child’s </a:t>
            </a:r>
            <a:r>
              <a:rPr lang="en-US" sz="1200" spc="-10" dirty="0">
                <a:latin typeface="+mn-lt"/>
                <a:cs typeface="Calibri"/>
              </a:rPr>
              <a:t>information may </a:t>
            </a:r>
            <a:r>
              <a:rPr lang="en-US" sz="1200" spc="-5" dirty="0">
                <a:latin typeface="+mn-lt"/>
                <a:cs typeface="Calibri"/>
              </a:rPr>
              <a:t>be </a:t>
            </a:r>
            <a:r>
              <a:rPr lang="en-US" sz="1200" spc="-10" dirty="0">
                <a:latin typeface="+mn-lt"/>
                <a:cs typeface="Calibri"/>
              </a:rPr>
              <a:t>at </a:t>
            </a:r>
            <a:r>
              <a:rPr lang="en-US" sz="1200" dirty="0">
                <a:latin typeface="+mn-lt"/>
                <a:cs typeface="Calibri"/>
              </a:rPr>
              <a:t>risk, </a:t>
            </a:r>
            <a:r>
              <a:rPr lang="en-US" sz="1200" spc="-5" dirty="0">
                <a:latin typeface="+mn-lt"/>
                <a:cs typeface="Calibri"/>
              </a:rPr>
              <a:t>check whether your </a:t>
            </a:r>
            <a:r>
              <a:rPr lang="en-US" sz="1200" dirty="0">
                <a:latin typeface="+mn-lt"/>
                <a:cs typeface="Calibri"/>
              </a:rPr>
              <a:t>child </a:t>
            </a:r>
            <a:r>
              <a:rPr lang="en-US" sz="1200" spc="-5" dirty="0">
                <a:latin typeface="+mn-lt"/>
                <a:cs typeface="Calibri"/>
              </a:rPr>
              <a:t>has </a:t>
            </a:r>
            <a:r>
              <a:rPr lang="en-US" sz="1200" dirty="0">
                <a:latin typeface="+mn-lt"/>
                <a:cs typeface="Calibri"/>
              </a:rPr>
              <a:t>a </a:t>
            </a:r>
            <a:r>
              <a:rPr lang="en-US" sz="1200" spc="-5" dirty="0">
                <a:latin typeface="+mn-lt"/>
                <a:cs typeface="Calibri"/>
              </a:rPr>
              <a:t>credit  report by contacting each of </a:t>
            </a:r>
            <a:r>
              <a:rPr lang="en-US" sz="1200" dirty="0">
                <a:latin typeface="+mn-lt"/>
                <a:cs typeface="Calibri"/>
              </a:rPr>
              <a:t>the </a:t>
            </a:r>
            <a:r>
              <a:rPr lang="en-US" sz="1200" spc="-5" dirty="0">
                <a:latin typeface="+mn-lt"/>
                <a:cs typeface="Calibri"/>
              </a:rPr>
              <a:t>three nationwide credit </a:t>
            </a:r>
            <a:r>
              <a:rPr lang="en-US" sz="1200" spc="-10" dirty="0">
                <a:latin typeface="+mn-lt"/>
                <a:cs typeface="Calibri"/>
              </a:rPr>
              <a:t>reporting</a:t>
            </a:r>
            <a:r>
              <a:rPr lang="en-US" sz="1200" spc="25" dirty="0">
                <a:latin typeface="+mn-lt"/>
                <a:cs typeface="Calibri"/>
              </a:rPr>
              <a:t> </a:t>
            </a:r>
            <a:r>
              <a:rPr lang="en-US" sz="1200" spc="-5" dirty="0">
                <a:latin typeface="+mn-lt"/>
                <a:cs typeface="Calibri"/>
              </a:rPr>
              <a:t>companies:</a:t>
            </a:r>
            <a:endParaRPr lang="en-US" sz="1200" dirty="0">
              <a:latin typeface="+mn-lt"/>
              <a:cs typeface="Calibri"/>
            </a:endParaRPr>
          </a:p>
          <a:p>
            <a:pPr>
              <a:lnSpc>
                <a:spcPct val="100000"/>
              </a:lnSpc>
            </a:pPr>
            <a:endParaRPr lang="en-US" sz="1300" dirty="0">
              <a:latin typeface="Times New Roman"/>
              <a:cs typeface="Times New Roman"/>
            </a:endParaRPr>
          </a:p>
          <a:p>
            <a:pPr marL="12700">
              <a:lnSpc>
                <a:spcPct val="100000"/>
              </a:lnSpc>
            </a:pPr>
            <a:r>
              <a:rPr lang="en-US" sz="1200" spc="-10" dirty="0">
                <a:latin typeface="+mn-lt"/>
                <a:cs typeface="Calibri"/>
              </a:rPr>
              <a:t>Equifax:</a:t>
            </a:r>
            <a:r>
              <a:rPr lang="en-US" sz="1200" spc="-5" dirty="0">
                <a:latin typeface="+mn-lt"/>
                <a:cs typeface="Calibri"/>
              </a:rPr>
              <a:t> 1-800-525-6285</a:t>
            </a:r>
            <a:endParaRPr lang="en-US" sz="1200" dirty="0">
              <a:latin typeface="+mn-lt"/>
              <a:cs typeface="Calibri"/>
            </a:endParaRPr>
          </a:p>
          <a:p>
            <a:pPr marL="12700">
              <a:lnSpc>
                <a:spcPct val="100000"/>
              </a:lnSpc>
              <a:spcBef>
                <a:spcPts val="25"/>
              </a:spcBef>
            </a:pPr>
            <a:r>
              <a:rPr lang="en-US" sz="1200" spc="-5" dirty="0">
                <a:latin typeface="+mn-lt"/>
                <a:cs typeface="Calibri"/>
              </a:rPr>
              <a:t>Experian:</a:t>
            </a:r>
            <a:r>
              <a:rPr lang="en-US" sz="1200" spc="-10" dirty="0">
                <a:latin typeface="+mn-lt"/>
                <a:cs typeface="Calibri"/>
              </a:rPr>
              <a:t> </a:t>
            </a:r>
            <a:r>
              <a:rPr lang="en-US" sz="1200" spc="-5" dirty="0">
                <a:latin typeface="+mn-lt"/>
                <a:cs typeface="Calibri"/>
              </a:rPr>
              <a:t>1-888-397-3742</a:t>
            </a:r>
            <a:endParaRPr lang="en-US" sz="1200" dirty="0">
              <a:latin typeface="+mn-lt"/>
              <a:cs typeface="Calibri"/>
            </a:endParaRPr>
          </a:p>
          <a:p>
            <a:pPr marL="12700">
              <a:lnSpc>
                <a:spcPct val="100000"/>
              </a:lnSpc>
              <a:spcBef>
                <a:spcPts val="25"/>
              </a:spcBef>
            </a:pPr>
            <a:r>
              <a:rPr lang="en-US" sz="1200" spc="-10" dirty="0">
                <a:latin typeface="+mn-lt"/>
                <a:cs typeface="Calibri"/>
              </a:rPr>
              <a:t>TransUnion:</a:t>
            </a:r>
            <a:r>
              <a:rPr lang="en-US" sz="1200" spc="-5" dirty="0">
                <a:latin typeface="+mn-lt"/>
                <a:cs typeface="Calibri"/>
              </a:rPr>
              <a:t> </a:t>
            </a:r>
            <a:r>
              <a:rPr lang="en-US" sz="1200" b="1" u="sng" spc="-5" dirty="0">
                <a:uFill>
                  <a:solidFill>
                    <a:srgbClr val="000000"/>
                  </a:solidFill>
                </a:uFill>
                <a:latin typeface="+mn-lt"/>
                <a:cs typeface="Calibri"/>
                <a:hlinkClick r:id="rId3"/>
              </a:rPr>
              <a:t>childidtheft@transunion.com</a:t>
            </a:r>
            <a:endParaRPr lang="en-US" sz="1200" dirty="0">
              <a:latin typeface="+mn-lt"/>
              <a:cs typeface="Calibri"/>
            </a:endParaRPr>
          </a:p>
          <a:p>
            <a:pPr>
              <a:lnSpc>
                <a:spcPct val="100000"/>
              </a:lnSpc>
              <a:spcBef>
                <a:spcPts val="25"/>
              </a:spcBef>
            </a:pPr>
            <a:endParaRPr lang="en-US" sz="1250" dirty="0">
              <a:latin typeface="Times New Roman"/>
              <a:cs typeface="Times New Roman"/>
            </a:endParaRPr>
          </a:p>
          <a:p>
            <a:pPr marL="12700" marR="74295">
              <a:lnSpc>
                <a:spcPct val="101699"/>
              </a:lnSpc>
            </a:pPr>
            <a:r>
              <a:rPr lang="en-US" sz="1200" dirty="0">
                <a:latin typeface="+mn-lt"/>
                <a:cs typeface="Calibri"/>
              </a:rPr>
              <a:t>Ask them </a:t>
            </a:r>
            <a:r>
              <a:rPr lang="en-US" sz="1200" spc="-10" dirty="0">
                <a:latin typeface="+mn-lt"/>
                <a:cs typeface="Calibri"/>
              </a:rPr>
              <a:t>to </a:t>
            </a:r>
            <a:r>
              <a:rPr lang="en-US" sz="1200" spc="-5" dirty="0">
                <a:latin typeface="+mn-lt"/>
                <a:cs typeface="Calibri"/>
              </a:rPr>
              <a:t>search using </a:t>
            </a:r>
            <a:r>
              <a:rPr lang="en-US" sz="1200" spc="-10" dirty="0">
                <a:latin typeface="+mn-lt"/>
                <a:cs typeface="Calibri"/>
              </a:rPr>
              <a:t>your </a:t>
            </a:r>
            <a:r>
              <a:rPr lang="en-US" sz="1200" spc="-15" dirty="0">
                <a:latin typeface="+mn-lt"/>
                <a:cs typeface="Calibri"/>
              </a:rPr>
              <a:t>child’s </a:t>
            </a:r>
            <a:r>
              <a:rPr lang="en-US" sz="1200" spc="-5" dirty="0">
                <a:latin typeface="+mn-lt"/>
                <a:cs typeface="Calibri"/>
              </a:rPr>
              <a:t>name </a:t>
            </a:r>
            <a:r>
              <a:rPr lang="en-US" sz="1200" dirty="0">
                <a:latin typeface="+mn-lt"/>
                <a:cs typeface="Calibri"/>
              </a:rPr>
              <a:t>and </a:t>
            </a:r>
            <a:r>
              <a:rPr lang="en-US" sz="1200" spc="-5" dirty="0">
                <a:latin typeface="+mn-lt"/>
                <a:cs typeface="Calibri"/>
              </a:rPr>
              <a:t>Social Security number; </a:t>
            </a:r>
            <a:r>
              <a:rPr lang="en-US" sz="1200" dirty="0">
                <a:latin typeface="+mn-lt"/>
                <a:cs typeface="Calibri"/>
              </a:rPr>
              <a:t>if </a:t>
            </a:r>
            <a:r>
              <a:rPr lang="en-US" sz="1200" spc="-5" dirty="0">
                <a:latin typeface="+mn-lt"/>
                <a:cs typeface="Calibri"/>
              </a:rPr>
              <a:t>nothing turns up, </a:t>
            </a:r>
            <a:r>
              <a:rPr lang="en-US" sz="1200" dirty="0">
                <a:latin typeface="+mn-lt"/>
                <a:cs typeface="Calibri"/>
              </a:rPr>
              <a:t>ask  </a:t>
            </a:r>
            <a:r>
              <a:rPr lang="en-US" sz="1200" spc="-10" dirty="0">
                <a:latin typeface="+mn-lt"/>
                <a:cs typeface="Calibri"/>
              </a:rPr>
              <a:t>for </a:t>
            </a:r>
            <a:r>
              <a:rPr lang="en-US" sz="1200" dirty="0">
                <a:latin typeface="+mn-lt"/>
                <a:cs typeface="Calibri"/>
              </a:rPr>
              <a:t>a </a:t>
            </a:r>
            <a:r>
              <a:rPr lang="en-US" sz="1200" spc="-5" dirty="0">
                <a:latin typeface="+mn-lt"/>
                <a:cs typeface="Calibri"/>
              </a:rPr>
              <a:t>so-called manual search using </a:t>
            </a:r>
            <a:r>
              <a:rPr lang="en-US" sz="1200" spc="-10" dirty="0">
                <a:latin typeface="+mn-lt"/>
                <a:cs typeface="Calibri"/>
              </a:rPr>
              <a:t>just your </a:t>
            </a:r>
            <a:r>
              <a:rPr lang="en-US" sz="1200" spc="-15" dirty="0">
                <a:latin typeface="+mn-lt"/>
                <a:cs typeface="Calibri"/>
              </a:rPr>
              <a:t>child’s </a:t>
            </a:r>
            <a:r>
              <a:rPr lang="en-US" sz="1200" spc="-5" dirty="0">
                <a:latin typeface="+mn-lt"/>
                <a:cs typeface="Calibri"/>
              </a:rPr>
              <a:t>Social Security</a:t>
            </a:r>
            <a:r>
              <a:rPr lang="en-US" sz="1200" spc="30" dirty="0">
                <a:latin typeface="+mn-lt"/>
                <a:cs typeface="Calibri"/>
              </a:rPr>
              <a:t> </a:t>
            </a:r>
            <a:r>
              <a:rPr lang="en-US" sz="1200" spc="-20" dirty="0">
                <a:latin typeface="+mn-lt"/>
                <a:cs typeface="Calibri"/>
              </a:rPr>
              <a:t>number.</a:t>
            </a:r>
            <a:endParaRPr lang="en-US" sz="1200" dirty="0">
              <a:latin typeface="+mn-lt"/>
              <a:cs typeface="Calibri"/>
            </a:endParaRPr>
          </a:p>
          <a:p>
            <a:pPr>
              <a:lnSpc>
                <a:spcPct val="100000"/>
              </a:lnSpc>
              <a:spcBef>
                <a:spcPts val="30"/>
              </a:spcBef>
            </a:pPr>
            <a:endParaRPr lang="en-US" sz="1250" dirty="0">
              <a:latin typeface="Times New Roman"/>
              <a:cs typeface="Times New Roman"/>
            </a:endParaRPr>
          </a:p>
          <a:p>
            <a:pPr marL="12700" marR="152400">
              <a:lnSpc>
                <a:spcPct val="101699"/>
              </a:lnSpc>
            </a:pPr>
            <a:r>
              <a:rPr lang="en-US" sz="1200" dirty="0">
                <a:latin typeface="+mn-lt"/>
                <a:cs typeface="Calibri"/>
              </a:rPr>
              <a:t>If </a:t>
            </a:r>
            <a:r>
              <a:rPr lang="en-US" sz="1200" spc="-5" dirty="0">
                <a:latin typeface="+mn-lt"/>
                <a:cs typeface="Calibri"/>
              </a:rPr>
              <a:t>there </a:t>
            </a:r>
            <a:r>
              <a:rPr lang="en-US" sz="1200" dirty="0">
                <a:latin typeface="+mn-lt"/>
                <a:cs typeface="Calibri"/>
              </a:rPr>
              <a:t>is a </a:t>
            </a:r>
            <a:r>
              <a:rPr lang="en-US" sz="1200" spc="-5" dirty="0">
                <a:latin typeface="+mn-lt"/>
                <a:cs typeface="Calibri"/>
              </a:rPr>
              <a:t>credit report </a:t>
            </a:r>
            <a:r>
              <a:rPr lang="en-US" sz="1200" spc="-15" dirty="0">
                <a:latin typeface="+mn-lt"/>
                <a:cs typeface="Calibri"/>
              </a:rPr>
              <a:t>for </a:t>
            </a:r>
            <a:r>
              <a:rPr lang="en-US" sz="1200" spc="-10" dirty="0">
                <a:latin typeface="+mn-lt"/>
                <a:cs typeface="Calibri"/>
              </a:rPr>
              <a:t>your </a:t>
            </a:r>
            <a:r>
              <a:rPr lang="en-US" sz="1200" dirty="0">
                <a:latin typeface="+mn-lt"/>
                <a:cs typeface="Calibri"/>
              </a:rPr>
              <a:t>child, </a:t>
            </a:r>
            <a:r>
              <a:rPr lang="en-US" sz="1200" spc="-10" dirty="0">
                <a:latin typeface="+mn-lt"/>
                <a:cs typeface="Calibri"/>
              </a:rPr>
              <a:t>follow </a:t>
            </a:r>
            <a:r>
              <a:rPr lang="en-US" sz="1200" dirty="0">
                <a:latin typeface="+mn-lt"/>
                <a:cs typeface="Calibri"/>
              </a:rPr>
              <a:t>up with each </a:t>
            </a:r>
            <a:r>
              <a:rPr lang="en-US" sz="1200" spc="-5" dirty="0">
                <a:latin typeface="+mn-lt"/>
                <a:cs typeface="Calibri"/>
              </a:rPr>
              <a:t>credit reporting </a:t>
            </a:r>
            <a:r>
              <a:rPr lang="en-US" sz="1200" spc="-20" dirty="0">
                <a:latin typeface="+mn-lt"/>
                <a:cs typeface="Calibri"/>
              </a:rPr>
              <a:t>company. </a:t>
            </a:r>
            <a:r>
              <a:rPr lang="en-US" sz="1200" spc="-25" dirty="0">
                <a:latin typeface="+mn-lt"/>
                <a:cs typeface="Calibri"/>
              </a:rPr>
              <a:t>You’ll  </a:t>
            </a:r>
            <a:r>
              <a:rPr lang="en-US" sz="1200" spc="-5" dirty="0">
                <a:latin typeface="+mn-lt"/>
                <a:cs typeface="Calibri"/>
              </a:rPr>
              <a:t>need </a:t>
            </a:r>
            <a:r>
              <a:rPr lang="en-US" sz="1200" spc="-10" dirty="0">
                <a:latin typeface="+mn-lt"/>
                <a:cs typeface="Calibri"/>
              </a:rPr>
              <a:t>to provide proof </a:t>
            </a:r>
            <a:r>
              <a:rPr lang="en-US" sz="1200" spc="-5" dirty="0">
                <a:latin typeface="+mn-lt"/>
                <a:cs typeface="Calibri"/>
              </a:rPr>
              <a:t>that </a:t>
            </a:r>
            <a:r>
              <a:rPr lang="en-US" sz="1200" spc="-10" dirty="0">
                <a:latin typeface="+mn-lt"/>
                <a:cs typeface="Calibri"/>
              </a:rPr>
              <a:t>your </a:t>
            </a:r>
            <a:r>
              <a:rPr lang="en-US" sz="1200" spc="-5" dirty="0">
                <a:latin typeface="+mn-lt"/>
                <a:cs typeface="Calibri"/>
              </a:rPr>
              <a:t>child </a:t>
            </a:r>
            <a:r>
              <a:rPr lang="en-US" sz="1200" dirty="0">
                <a:latin typeface="+mn-lt"/>
                <a:cs typeface="Calibri"/>
              </a:rPr>
              <a:t>is a </a:t>
            </a:r>
            <a:r>
              <a:rPr lang="en-US" sz="1200" spc="-20" dirty="0">
                <a:latin typeface="+mn-lt"/>
                <a:cs typeface="Calibri"/>
              </a:rPr>
              <a:t>minor, </a:t>
            </a:r>
            <a:r>
              <a:rPr lang="en-US" sz="1200" dirty="0">
                <a:latin typeface="+mn-lt"/>
                <a:cs typeface="Calibri"/>
              </a:rPr>
              <a:t>and </a:t>
            </a:r>
            <a:r>
              <a:rPr lang="en-US" sz="1200" spc="-5" dirty="0">
                <a:latin typeface="+mn-lt"/>
                <a:cs typeface="Calibri"/>
              </a:rPr>
              <a:t>that </a:t>
            </a:r>
            <a:r>
              <a:rPr lang="en-US" sz="1200" spc="-10" dirty="0">
                <a:latin typeface="+mn-lt"/>
                <a:cs typeface="Calibri"/>
              </a:rPr>
              <a:t>you are </a:t>
            </a:r>
            <a:r>
              <a:rPr lang="en-US" sz="1200" dirty="0">
                <a:latin typeface="+mn-lt"/>
                <a:cs typeface="Calibri"/>
              </a:rPr>
              <a:t>the </a:t>
            </a:r>
            <a:r>
              <a:rPr lang="en-US" sz="1200" spc="-10" dirty="0">
                <a:latin typeface="+mn-lt"/>
                <a:cs typeface="Calibri"/>
              </a:rPr>
              <a:t>parent </a:t>
            </a:r>
            <a:r>
              <a:rPr lang="en-US" sz="1200" spc="-5" dirty="0">
                <a:latin typeface="+mn-lt"/>
                <a:cs typeface="Calibri"/>
              </a:rPr>
              <a:t>or legal</a:t>
            </a:r>
            <a:r>
              <a:rPr lang="en-US" sz="1200" spc="105" dirty="0">
                <a:latin typeface="+mn-lt"/>
                <a:cs typeface="Calibri"/>
              </a:rPr>
              <a:t> </a:t>
            </a:r>
            <a:r>
              <a:rPr lang="en-US" sz="1200" spc="-5" dirty="0">
                <a:latin typeface="+mn-lt"/>
                <a:cs typeface="Calibri"/>
              </a:rPr>
              <a:t>guardian.</a:t>
            </a:r>
            <a:endParaRPr lang="en-US" sz="1200" dirty="0">
              <a:latin typeface="+mn-lt"/>
              <a:cs typeface="Calibri"/>
            </a:endParaRPr>
          </a:p>
          <a:p>
            <a:pPr>
              <a:lnSpc>
                <a:spcPct val="100000"/>
              </a:lnSpc>
              <a:spcBef>
                <a:spcPts val="25"/>
              </a:spcBef>
            </a:pPr>
            <a:endParaRPr lang="en-US" sz="1250" dirty="0">
              <a:latin typeface="Times New Roman"/>
              <a:cs typeface="Times New Roman"/>
            </a:endParaRPr>
          </a:p>
          <a:p>
            <a:pPr marL="12700" marR="5080">
              <a:lnSpc>
                <a:spcPct val="101699"/>
              </a:lnSpc>
              <a:spcBef>
                <a:spcPts val="5"/>
              </a:spcBef>
            </a:pPr>
            <a:r>
              <a:rPr lang="en-US" sz="1200" dirty="0">
                <a:latin typeface="+mn-lt"/>
                <a:cs typeface="Calibri"/>
              </a:rPr>
              <a:t>Ask each </a:t>
            </a:r>
            <a:r>
              <a:rPr lang="en-US" sz="1200" spc="-10" dirty="0">
                <a:latin typeface="+mn-lt"/>
                <a:cs typeface="Calibri"/>
              </a:rPr>
              <a:t>company to remove </a:t>
            </a:r>
            <a:r>
              <a:rPr lang="en-US" sz="1200" dirty="0">
                <a:latin typeface="+mn-lt"/>
                <a:cs typeface="Calibri"/>
              </a:rPr>
              <a:t>all </a:t>
            </a:r>
            <a:r>
              <a:rPr lang="en-US" sz="1200" spc="-5" dirty="0">
                <a:latin typeface="+mn-lt"/>
                <a:cs typeface="Calibri"/>
              </a:rPr>
              <a:t>accounts, account </a:t>
            </a:r>
            <a:r>
              <a:rPr lang="en-US" sz="1200" dirty="0">
                <a:latin typeface="+mn-lt"/>
                <a:cs typeface="Calibri"/>
              </a:rPr>
              <a:t>inquiries, and </a:t>
            </a:r>
            <a:r>
              <a:rPr lang="en-US" sz="1200" spc="-5" dirty="0">
                <a:latin typeface="+mn-lt"/>
                <a:cs typeface="Calibri"/>
              </a:rPr>
              <a:t>collection notices </a:t>
            </a:r>
            <a:r>
              <a:rPr lang="en-US" sz="1200" spc="-10" dirty="0">
                <a:latin typeface="+mn-lt"/>
                <a:cs typeface="Calibri"/>
              </a:rPr>
              <a:t>from any </a:t>
            </a:r>
            <a:r>
              <a:rPr lang="en-US" sz="1200" spc="-5" dirty="0">
                <a:latin typeface="+mn-lt"/>
                <a:cs typeface="Calibri"/>
              </a:rPr>
              <a:t>file  associated </a:t>
            </a:r>
            <a:r>
              <a:rPr lang="en-US" sz="1200" dirty="0">
                <a:latin typeface="+mn-lt"/>
                <a:cs typeface="Calibri"/>
              </a:rPr>
              <a:t>with </a:t>
            </a:r>
            <a:r>
              <a:rPr lang="en-US" sz="1200" spc="-5" dirty="0">
                <a:latin typeface="+mn-lt"/>
                <a:cs typeface="Calibri"/>
              </a:rPr>
              <a:t>your </a:t>
            </a:r>
            <a:r>
              <a:rPr lang="en-US" sz="1200" spc="-15" dirty="0">
                <a:latin typeface="+mn-lt"/>
                <a:cs typeface="Calibri"/>
              </a:rPr>
              <a:t>child’s </a:t>
            </a:r>
            <a:r>
              <a:rPr lang="en-US" sz="1200" spc="-5" dirty="0">
                <a:latin typeface="+mn-lt"/>
                <a:cs typeface="Calibri"/>
              </a:rPr>
              <a:t>name and Social Security</a:t>
            </a:r>
            <a:r>
              <a:rPr lang="en-US" sz="1200" spc="0" dirty="0">
                <a:latin typeface="+mn-lt"/>
                <a:cs typeface="Calibri"/>
              </a:rPr>
              <a:t> </a:t>
            </a:r>
            <a:r>
              <a:rPr lang="en-US" sz="1200" spc="-20" dirty="0">
                <a:latin typeface="+mn-lt"/>
                <a:cs typeface="Calibri"/>
              </a:rPr>
              <a:t>number.</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97065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669290">
              <a:lnSpc>
                <a:spcPct val="101699"/>
              </a:lnSpc>
              <a:spcBef>
                <a:spcPts val="75"/>
              </a:spcBef>
            </a:pPr>
            <a:r>
              <a:rPr lang="en-US" sz="1200" dirty="0">
                <a:latin typeface="+mn-lt"/>
                <a:cs typeface="Calibri"/>
              </a:rPr>
              <a:t>If </a:t>
            </a:r>
            <a:r>
              <a:rPr lang="en-US" sz="1200" spc="-5" dirty="0">
                <a:latin typeface="+mn-lt"/>
                <a:cs typeface="Calibri"/>
              </a:rPr>
              <a:t>you know that </a:t>
            </a:r>
            <a:r>
              <a:rPr lang="en-US" sz="1200" spc="-10" dirty="0">
                <a:latin typeface="+mn-lt"/>
                <a:cs typeface="Calibri"/>
              </a:rPr>
              <a:t>your </a:t>
            </a:r>
            <a:r>
              <a:rPr lang="en-US" sz="1200" spc="-15" dirty="0">
                <a:latin typeface="+mn-lt"/>
                <a:cs typeface="Calibri"/>
              </a:rPr>
              <a:t>child’s </a:t>
            </a:r>
            <a:r>
              <a:rPr lang="en-US" sz="1200" spc="-5" dirty="0">
                <a:latin typeface="+mn-lt"/>
                <a:cs typeface="Calibri"/>
              </a:rPr>
              <a:t>identity </a:t>
            </a:r>
            <a:r>
              <a:rPr lang="en-US" sz="1200" dirty="0">
                <a:latin typeface="+mn-lt"/>
                <a:cs typeface="Calibri"/>
              </a:rPr>
              <a:t>is </a:t>
            </a:r>
            <a:r>
              <a:rPr lang="en-US" sz="1200" spc="-5" dirty="0">
                <a:latin typeface="+mn-lt"/>
                <a:cs typeface="Calibri"/>
              </a:rPr>
              <a:t>being misused, call </a:t>
            </a:r>
            <a:r>
              <a:rPr lang="en-US" sz="1200" b="1" dirty="0">
                <a:latin typeface="+mn-lt"/>
                <a:cs typeface="Calibri"/>
              </a:rPr>
              <a:t>one </a:t>
            </a:r>
            <a:r>
              <a:rPr lang="en-US" sz="1200" spc="-5" dirty="0">
                <a:latin typeface="+mn-lt"/>
                <a:cs typeface="Calibri"/>
              </a:rPr>
              <a:t>of </a:t>
            </a:r>
            <a:r>
              <a:rPr lang="en-US" sz="1200" dirty="0">
                <a:latin typeface="+mn-lt"/>
                <a:cs typeface="Calibri"/>
              </a:rPr>
              <a:t>the </a:t>
            </a:r>
            <a:r>
              <a:rPr lang="en-US" sz="1200" spc="-5" dirty="0">
                <a:latin typeface="+mn-lt"/>
                <a:cs typeface="Calibri"/>
              </a:rPr>
              <a:t>credit reporting  companies </a:t>
            </a:r>
            <a:r>
              <a:rPr lang="en-US" sz="1200" dirty="0">
                <a:latin typeface="+mn-lt"/>
                <a:cs typeface="Calibri"/>
              </a:rPr>
              <a:t>and ask </a:t>
            </a:r>
            <a:r>
              <a:rPr lang="en-US" sz="1200" spc="-15" dirty="0">
                <a:latin typeface="+mn-lt"/>
                <a:cs typeface="Calibri"/>
              </a:rPr>
              <a:t>for </a:t>
            </a:r>
            <a:r>
              <a:rPr lang="en-US" sz="1200" dirty="0">
                <a:latin typeface="+mn-lt"/>
                <a:cs typeface="Calibri"/>
              </a:rPr>
              <a:t>a </a:t>
            </a:r>
            <a:r>
              <a:rPr lang="en-US" sz="1200" spc="-10" dirty="0">
                <a:latin typeface="+mn-lt"/>
                <a:cs typeface="Calibri"/>
              </a:rPr>
              <a:t>fraud </a:t>
            </a:r>
            <a:r>
              <a:rPr lang="en-US" sz="1200" dirty="0">
                <a:latin typeface="+mn-lt"/>
                <a:cs typeface="Calibri"/>
              </a:rPr>
              <a:t>alert </a:t>
            </a:r>
            <a:r>
              <a:rPr lang="en-US" sz="1200" spc="-5" dirty="0">
                <a:latin typeface="+mn-lt"/>
                <a:cs typeface="Calibri"/>
              </a:rPr>
              <a:t>on </a:t>
            </a:r>
            <a:r>
              <a:rPr lang="en-US" sz="1200" spc="-10" dirty="0">
                <a:latin typeface="+mn-lt"/>
                <a:cs typeface="Calibri"/>
              </a:rPr>
              <a:t>your </a:t>
            </a:r>
            <a:r>
              <a:rPr lang="en-US" sz="1200" spc="-15" dirty="0">
                <a:latin typeface="+mn-lt"/>
                <a:cs typeface="Calibri"/>
              </a:rPr>
              <a:t>child’s </a:t>
            </a:r>
            <a:r>
              <a:rPr lang="en-US" sz="1200" spc="-5" dirty="0">
                <a:latin typeface="+mn-lt"/>
                <a:cs typeface="Calibri"/>
              </a:rPr>
              <a:t>credit</a:t>
            </a:r>
            <a:r>
              <a:rPr lang="en-US" sz="1200" spc="10" dirty="0">
                <a:latin typeface="+mn-lt"/>
                <a:cs typeface="Calibri"/>
              </a:rPr>
              <a:t> </a:t>
            </a:r>
            <a:r>
              <a:rPr lang="en-US" sz="1200" spc="-5" dirty="0">
                <a:latin typeface="+mn-lt"/>
                <a:cs typeface="Calibri"/>
              </a:rPr>
              <a:t>report:</a:t>
            </a:r>
            <a:endParaRPr lang="en-US" sz="1200" dirty="0">
              <a:latin typeface="+mn-lt"/>
              <a:cs typeface="Calibri"/>
            </a:endParaRPr>
          </a:p>
          <a:p>
            <a:pPr>
              <a:lnSpc>
                <a:spcPct val="100000"/>
              </a:lnSpc>
            </a:pPr>
            <a:endParaRPr lang="en-US" sz="1300" dirty="0">
              <a:latin typeface="Times New Roman"/>
              <a:cs typeface="Times New Roman"/>
            </a:endParaRPr>
          </a:p>
          <a:p>
            <a:pPr marL="12700">
              <a:lnSpc>
                <a:spcPct val="100000"/>
              </a:lnSpc>
            </a:pPr>
            <a:r>
              <a:rPr lang="en-US" sz="1200" b="1" spc="-10" dirty="0">
                <a:latin typeface="+mn-lt"/>
                <a:cs typeface="Calibri"/>
              </a:rPr>
              <a:t>Equifax</a:t>
            </a:r>
            <a:r>
              <a:rPr lang="en-US" sz="1200" b="1" spc="-5" dirty="0">
                <a:latin typeface="+mn-lt"/>
                <a:cs typeface="Calibri"/>
              </a:rPr>
              <a:t> </a:t>
            </a:r>
            <a:r>
              <a:rPr lang="en-US" sz="1200" spc="-5" dirty="0">
                <a:latin typeface="+mn-lt"/>
                <a:cs typeface="Calibri"/>
              </a:rPr>
              <a:t>1-800-525-6285</a:t>
            </a:r>
            <a:endParaRPr lang="en-US" sz="1200" dirty="0">
              <a:latin typeface="+mn-lt"/>
              <a:cs typeface="Calibri"/>
            </a:endParaRPr>
          </a:p>
          <a:p>
            <a:pPr marL="12700">
              <a:lnSpc>
                <a:spcPct val="100000"/>
              </a:lnSpc>
              <a:spcBef>
                <a:spcPts val="25"/>
              </a:spcBef>
            </a:pPr>
            <a:r>
              <a:rPr lang="en-US" sz="1200" b="1" spc="-5" dirty="0">
                <a:latin typeface="+mn-lt"/>
                <a:cs typeface="Calibri"/>
              </a:rPr>
              <a:t>Experian </a:t>
            </a:r>
            <a:r>
              <a:rPr lang="en-US" sz="1200" spc="-5" dirty="0">
                <a:latin typeface="+mn-lt"/>
                <a:cs typeface="Calibri"/>
              </a:rPr>
              <a:t>1-888-397-3742</a:t>
            </a:r>
            <a:endParaRPr lang="en-US" sz="1200" dirty="0">
              <a:latin typeface="+mn-lt"/>
              <a:cs typeface="Calibri"/>
            </a:endParaRPr>
          </a:p>
          <a:p>
            <a:pPr marL="12700">
              <a:lnSpc>
                <a:spcPct val="100000"/>
              </a:lnSpc>
              <a:spcBef>
                <a:spcPts val="25"/>
              </a:spcBef>
            </a:pPr>
            <a:r>
              <a:rPr lang="en-US" sz="1200" b="1" spc="-10" dirty="0">
                <a:latin typeface="+mn-lt"/>
                <a:cs typeface="Calibri"/>
              </a:rPr>
              <a:t>TransUnion</a:t>
            </a:r>
            <a:r>
              <a:rPr lang="en-US" sz="1200" b="1" spc="-15" dirty="0">
                <a:latin typeface="+mn-lt"/>
                <a:cs typeface="Calibri"/>
              </a:rPr>
              <a:t> </a:t>
            </a:r>
            <a:r>
              <a:rPr lang="en-US" sz="1200" spc="-5" dirty="0">
                <a:latin typeface="+mn-lt"/>
                <a:cs typeface="Calibri"/>
              </a:rPr>
              <a:t>1-800-680-7289</a:t>
            </a:r>
            <a:endParaRPr lang="en-US" sz="1200" dirty="0">
              <a:latin typeface="+mn-lt"/>
              <a:cs typeface="Calibri"/>
            </a:endParaRPr>
          </a:p>
          <a:p>
            <a:pPr>
              <a:lnSpc>
                <a:spcPct val="100000"/>
              </a:lnSpc>
              <a:spcBef>
                <a:spcPts val="20"/>
              </a:spcBef>
            </a:pPr>
            <a:endParaRPr lang="en-US" sz="1250" dirty="0">
              <a:latin typeface="Times New Roman"/>
              <a:cs typeface="Times New Roman"/>
            </a:endParaRPr>
          </a:p>
          <a:p>
            <a:pPr marL="12700" marR="5080">
              <a:lnSpc>
                <a:spcPct val="101899"/>
              </a:lnSpc>
            </a:pPr>
            <a:r>
              <a:rPr lang="en-US" sz="1200" spc="-10" dirty="0">
                <a:latin typeface="+mn-lt"/>
                <a:cs typeface="Calibri"/>
              </a:rPr>
              <a:t>That company </a:t>
            </a:r>
            <a:r>
              <a:rPr lang="en-US" sz="1200" dirty="0">
                <a:latin typeface="+mn-lt"/>
                <a:cs typeface="Calibri"/>
              </a:rPr>
              <a:t>will </a:t>
            </a:r>
            <a:r>
              <a:rPr lang="en-US" sz="1200" spc="-10" dirty="0">
                <a:latin typeface="+mn-lt"/>
                <a:cs typeface="Calibri"/>
              </a:rPr>
              <a:t>contact </a:t>
            </a:r>
            <a:r>
              <a:rPr lang="en-US" sz="1200" dirty="0">
                <a:latin typeface="+mn-lt"/>
                <a:cs typeface="Calibri"/>
              </a:rPr>
              <a:t>the </a:t>
            </a:r>
            <a:r>
              <a:rPr lang="en-US" sz="1200" spc="-10" dirty="0">
                <a:latin typeface="+mn-lt"/>
                <a:cs typeface="Calibri"/>
              </a:rPr>
              <a:t>others, </a:t>
            </a:r>
            <a:r>
              <a:rPr lang="en-US" sz="1200" dirty="0">
                <a:latin typeface="+mn-lt"/>
                <a:cs typeface="Calibri"/>
              </a:rPr>
              <a:t>and </a:t>
            </a:r>
            <a:r>
              <a:rPr lang="en-US" sz="1200" spc="-15" dirty="0">
                <a:latin typeface="+mn-lt"/>
                <a:cs typeface="Calibri"/>
              </a:rPr>
              <a:t>shortly, </a:t>
            </a:r>
            <a:r>
              <a:rPr lang="en-US" sz="1200" dirty="0">
                <a:latin typeface="+mn-lt"/>
                <a:cs typeface="Calibri"/>
              </a:rPr>
              <a:t>all </a:t>
            </a:r>
            <a:r>
              <a:rPr lang="en-US" sz="1200" spc="-5" dirty="0">
                <a:latin typeface="+mn-lt"/>
                <a:cs typeface="Calibri"/>
              </a:rPr>
              <a:t>three </a:t>
            </a:r>
            <a:r>
              <a:rPr lang="en-US" sz="1200" dirty="0">
                <a:latin typeface="+mn-lt"/>
                <a:cs typeface="Calibri"/>
              </a:rPr>
              <a:t>will </a:t>
            </a:r>
            <a:r>
              <a:rPr lang="en-US" sz="1200" spc="-10" dirty="0">
                <a:latin typeface="+mn-lt"/>
                <a:cs typeface="Calibri"/>
              </a:rPr>
              <a:t>have </a:t>
            </a:r>
            <a:r>
              <a:rPr lang="en-US" sz="1200" spc="-5" dirty="0">
                <a:latin typeface="+mn-lt"/>
                <a:cs typeface="Calibri"/>
              </a:rPr>
              <a:t>placed </a:t>
            </a:r>
            <a:r>
              <a:rPr lang="en-US" sz="1200" spc="-10" dirty="0">
                <a:latin typeface="+mn-lt"/>
                <a:cs typeface="Calibri"/>
              </a:rPr>
              <a:t>fraud </a:t>
            </a:r>
            <a:r>
              <a:rPr lang="en-US" sz="1200" spc="-5" dirty="0">
                <a:latin typeface="+mn-lt"/>
                <a:cs typeface="Calibri"/>
              </a:rPr>
              <a:t>alerts on </a:t>
            </a:r>
            <a:r>
              <a:rPr lang="en-US" sz="1200" spc="-10" dirty="0">
                <a:latin typeface="+mn-lt"/>
                <a:cs typeface="Calibri"/>
              </a:rPr>
              <a:t>any  </a:t>
            </a:r>
            <a:r>
              <a:rPr lang="en-US" sz="1200" spc="-5" dirty="0">
                <a:latin typeface="+mn-lt"/>
                <a:cs typeface="Calibri"/>
              </a:rPr>
              <a:t>reports associated </a:t>
            </a:r>
            <a:r>
              <a:rPr lang="en-US" sz="1200" dirty="0">
                <a:latin typeface="+mn-lt"/>
                <a:cs typeface="Calibri"/>
              </a:rPr>
              <a:t>with </a:t>
            </a:r>
            <a:r>
              <a:rPr lang="en-US" sz="1200" spc="-5" dirty="0">
                <a:latin typeface="+mn-lt"/>
                <a:cs typeface="Calibri"/>
              </a:rPr>
              <a:t>your </a:t>
            </a:r>
            <a:r>
              <a:rPr lang="en-US" sz="1200" spc="-15" dirty="0">
                <a:latin typeface="+mn-lt"/>
                <a:cs typeface="Calibri"/>
              </a:rPr>
              <a:t>child’s </a:t>
            </a:r>
            <a:r>
              <a:rPr lang="en-US" sz="1200" spc="-5" dirty="0">
                <a:latin typeface="+mn-lt"/>
                <a:cs typeface="Calibri"/>
              </a:rPr>
              <a:t>name or Social Security </a:t>
            </a:r>
            <a:r>
              <a:rPr lang="en-US" sz="1200" spc="-20" dirty="0">
                <a:latin typeface="+mn-lt"/>
                <a:cs typeface="Calibri"/>
              </a:rPr>
              <a:t>number. </a:t>
            </a:r>
            <a:r>
              <a:rPr lang="en-US" sz="1200" spc="-5" dirty="0">
                <a:latin typeface="+mn-lt"/>
                <a:cs typeface="Calibri"/>
              </a:rPr>
              <a:t>These </a:t>
            </a:r>
            <a:r>
              <a:rPr lang="en-US" sz="1200" dirty="0">
                <a:latin typeface="+mn-lt"/>
                <a:cs typeface="Calibri"/>
              </a:rPr>
              <a:t>alerts </a:t>
            </a:r>
            <a:r>
              <a:rPr lang="en-US" sz="1200" spc="-10" dirty="0">
                <a:latin typeface="+mn-lt"/>
                <a:cs typeface="Calibri"/>
              </a:rPr>
              <a:t>are </a:t>
            </a:r>
            <a:r>
              <a:rPr lang="en-US" sz="1200" dirty="0">
                <a:latin typeface="+mn-lt"/>
                <a:cs typeface="Calibri"/>
              </a:rPr>
              <a:t>in </a:t>
            </a:r>
            <a:r>
              <a:rPr lang="en-US" sz="1200" spc="-15" dirty="0">
                <a:latin typeface="+mn-lt"/>
                <a:cs typeface="Calibri"/>
              </a:rPr>
              <a:t>force for  </a:t>
            </a:r>
            <a:r>
              <a:rPr lang="en-US" sz="1200" dirty="0">
                <a:latin typeface="+mn-lt"/>
                <a:cs typeface="Calibri"/>
              </a:rPr>
              <a:t>90</a:t>
            </a:r>
            <a:r>
              <a:rPr lang="en-US" sz="1200" spc="-10" dirty="0">
                <a:latin typeface="+mn-lt"/>
                <a:cs typeface="Calibri"/>
              </a:rPr>
              <a:t> days.</a:t>
            </a:r>
            <a:endParaRPr lang="en-US" sz="1200" dirty="0">
              <a:latin typeface="+mn-lt"/>
              <a:cs typeface="Calibri"/>
            </a:endParaRPr>
          </a:p>
          <a:p>
            <a:pPr>
              <a:lnSpc>
                <a:spcPct val="100000"/>
              </a:lnSpc>
              <a:spcBef>
                <a:spcPts val="25"/>
              </a:spcBef>
            </a:pPr>
            <a:endParaRPr lang="en-US" sz="1250" dirty="0">
              <a:latin typeface="Times New Roman"/>
              <a:cs typeface="Times New Roman"/>
            </a:endParaRPr>
          </a:p>
          <a:p>
            <a:pPr marL="12700" marR="277495">
              <a:lnSpc>
                <a:spcPct val="101699"/>
              </a:lnSpc>
              <a:spcBef>
                <a:spcPts val="5"/>
              </a:spcBef>
            </a:pPr>
            <a:r>
              <a:rPr lang="en-US" sz="1200" spc="-5" dirty="0">
                <a:latin typeface="+mn-lt"/>
                <a:cs typeface="Calibri"/>
              </a:rPr>
              <a:t>Next, file </a:t>
            </a:r>
            <a:r>
              <a:rPr lang="en-US" sz="1200" dirty="0">
                <a:latin typeface="+mn-lt"/>
                <a:cs typeface="Calibri"/>
              </a:rPr>
              <a:t>a </a:t>
            </a:r>
            <a:r>
              <a:rPr lang="en-US" sz="1200" spc="-5" dirty="0">
                <a:latin typeface="+mn-lt"/>
                <a:cs typeface="Calibri"/>
              </a:rPr>
              <a:t>report </a:t>
            </a:r>
            <a:r>
              <a:rPr lang="en-US" sz="1200" dirty="0">
                <a:latin typeface="+mn-lt"/>
                <a:cs typeface="Calibri"/>
              </a:rPr>
              <a:t>with the </a:t>
            </a:r>
            <a:r>
              <a:rPr lang="en-US" sz="1200" spc="-10" dirty="0">
                <a:latin typeface="+mn-lt"/>
                <a:cs typeface="Calibri"/>
              </a:rPr>
              <a:t>FTC. </a:t>
            </a:r>
            <a:r>
              <a:rPr lang="en-US" sz="1200" spc="-5" dirty="0">
                <a:latin typeface="+mn-lt"/>
                <a:cs typeface="Calibri"/>
              </a:rPr>
              <a:t>Do </a:t>
            </a:r>
            <a:r>
              <a:rPr lang="en-US" sz="1200" dirty="0">
                <a:latin typeface="+mn-lt"/>
                <a:cs typeface="Calibri"/>
              </a:rPr>
              <a:t>it </a:t>
            </a:r>
            <a:r>
              <a:rPr lang="en-US" sz="1200" spc="-10" dirty="0">
                <a:latin typeface="+mn-lt"/>
                <a:cs typeface="Calibri"/>
              </a:rPr>
              <a:t>at </a:t>
            </a:r>
            <a:r>
              <a:rPr lang="en-US" sz="1200" b="1" u="sng" spc="-10" dirty="0">
                <a:uFill>
                  <a:solidFill>
                    <a:srgbClr val="000000"/>
                  </a:solidFill>
                </a:uFill>
                <a:latin typeface="+mn-lt"/>
                <a:cs typeface="Calibri"/>
              </a:rPr>
              <a:t>ftc.gov/complaint</a:t>
            </a:r>
            <a:r>
              <a:rPr lang="en-US" sz="1200" b="1" spc="-10" dirty="0">
                <a:latin typeface="+mn-lt"/>
                <a:cs typeface="Calibri"/>
              </a:rPr>
              <a:t> </a:t>
            </a:r>
            <a:r>
              <a:rPr lang="en-US" sz="1200" dirty="0">
                <a:latin typeface="+mn-lt"/>
                <a:cs typeface="Calibri"/>
              </a:rPr>
              <a:t>or </a:t>
            </a:r>
            <a:r>
              <a:rPr lang="en-US" sz="1200" spc="-5" dirty="0">
                <a:latin typeface="+mn-lt"/>
                <a:cs typeface="Calibri"/>
              </a:rPr>
              <a:t>by calling 877-438-4338. If </a:t>
            </a:r>
            <a:r>
              <a:rPr lang="en-US" sz="1200" dirty="0">
                <a:latin typeface="+mn-lt"/>
                <a:cs typeface="Calibri"/>
              </a:rPr>
              <a:t>the  </a:t>
            </a:r>
            <a:r>
              <a:rPr lang="en-US" sz="1200" spc="-10" dirty="0">
                <a:latin typeface="+mn-lt"/>
                <a:cs typeface="Calibri"/>
              </a:rPr>
              <a:t>fraud relates to </a:t>
            </a:r>
            <a:r>
              <a:rPr lang="en-US" sz="1200" spc="-5" dirty="0">
                <a:latin typeface="+mn-lt"/>
                <a:cs typeface="Calibri"/>
              </a:rPr>
              <a:t>medical services or </a:t>
            </a:r>
            <a:r>
              <a:rPr lang="en-US" sz="1200" spc="-15" dirty="0">
                <a:latin typeface="+mn-lt"/>
                <a:cs typeface="Calibri"/>
              </a:rPr>
              <a:t>taxes, </a:t>
            </a:r>
            <a:r>
              <a:rPr lang="en-US" sz="1200" spc="-5" dirty="0">
                <a:latin typeface="+mn-lt"/>
                <a:cs typeface="Calibri"/>
              </a:rPr>
              <a:t>you might need </a:t>
            </a:r>
            <a:r>
              <a:rPr lang="en-US" sz="1200" spc="-10" dirty="0">
                <a:latin typeface="+mn-lt"/>
                <a:cs typeface="Calibri"/>
              </a:rPr>
              <a:t>to </a:t>
            </a:r>
            <a:r>
              <a:rPr lang="en-US" sz="1200" spc="-5" dirty="0">
                <a:latin typeface="+mn-lt"/>
                <a:cs typeface="Calibri"/>
              </a:rPr>
              <a:t>file </a:t>
            </a:r>
            <a:r>
              <a:rPr lang="en-US" sz="1200" dirty="0">
                <a:latin typeface="+mn-lt"/>
                <a:cs typeface="Calibri"/>
              </a:rPr>
              <a:t>a </a:t>
            </a:r>
            <a:r>
              <a:rPr lang="en-US" sz="1200" spc="-5" dirty="0">
                <a:latin typeface="+mn-lt"/>
                <a:cs typeface="Calibri"/>
              </a:rPr>
              <a:t>police report,</a:t>
            </a:r>
            <a:r>
              <a:rPr lang="en-US" sz="1200" spc="85" dirty="0">
                <a:latin typeface="+mn-lt"/>
                <a:cs typeface="Calibri"/>
              </a:rPr>
              <a:t> </a:t>
            </a:r>
            <a:r>
              <a:rPr lang="en-US" sz="1200" spc="-10" dirty="0">
                <a:latin typeface="+mn-lt"/>
                <a:cs typeface="Calibri"/>
              </a:rPr>
              <a:t>too.</a:t>
            </a:r>
            <a:endParaRPr lang="en-US" sz="1200" dirty="0">
              <a:latin typeface="+mn-lt"/>
              <a:cs typeface="Calibri"/>
            </a:endParaRPr>
          </a:p>
          <a:p>
            <a:pPr>
              <a:lnSpc>
                <a:spcPct val="100000"/>
              </a:lnSpc>
              <a:spcBef>
                <a:spcPts val="25"/>
              </a:spcBef>
            </a:pPr>
            <a:endParaRPr lang="en-US" sz="1250" dirty="0">
              <a:latin typeface="Times New Roman"/>
              <a:cs typeface="Times New Roman"/>
            </a:endParaRPr>
          </a:p>
          <a:p>
            <a:pPr marL="12700" marR="166370">
              <a:lnSpc>
                <a:spcPct val="101699"/>
              </a:lnSpc>
            </a:pPr>
            <a:r>
              <a:rPr lang="en-US" sz="1200" spc="-15" dirty="0">
                <a:latin typeface="+mn-lt"/>
                <a:cs typeface="Calibri"/>
              </a:rPr>
              <a:t>Finally, </a:t>
            </a:r>
            <a:r>
              <a:rPr lang="en-US" sz="1200" spc="-10" dirty="0">
                <a:latin typeface="+mn-lt"/>
                <a:cs typeface="Calibri"/>
              </a:rPr>
              <a:t>contact </a:t>
            </a:r>
            <a:r>
              <a:rPr lang="en-US" sz="1200" spc="-5" dirty="0">
                <a:latin typeface="+mn-lt"/>
                <a:cs typeface="Calibri"/>
              </a:rPr>
              <a:t>every </a:t>
            </a:r>
            <a:r>
              <a:rPr lang="en-US" sz="1200" spc="-10" dirty="0">
                <a:latin typeface="+mn-lt"/>
                <a:cs typeface="Calibri"/>
              </a:rPr>
              <a:t>company </a:t>
            </a:r>
            <a:r>
              <a:rPr lang="en-US" sz="1200" spc="-5" dirty="0">
                <a:latin typeface="+mn-lt"/>
                <a:cs typeface="Calibri"/>
              </a:rPr>
              <a:t>where your </a:t>
            </a:r>
            <a:r>
              <a:rPr lang="en-US" sz="1200" spc="-15" dirty="0">
                <a:latin typeface="+mn-lt"/>
                <a:cs typeface="Calibri"/>
              </a:rPr>
              <a:t>child’s </a:t>
            </a:r>
            <a:r>
              <a:rPr lang="en-US" sz="1200" spc="-10" dirty="0">
                <a:latin typeface="+mn-lt"/>
                <a:cs typeface="Calibri"/>
              </a:rPr>
              <a:t>information was </a:t>
            </a:r>
            <a:r>
              <a:rPr lang="en-US" sz="1200" dirty="0">
                <a:latin typeface="+mn-lt"/>
                <a:cs typeface="Calibri"/>
              </a:rPr>
              <a:t>misused. Ask each </a:t>
            </a:r>
            <a:r>
              <a:rPr lang="en-US" sz="1200" spc="-10" dirty="0">
                <a:latin typeface="+mn-lt"/>
                <a:cs typeface="Calibri"/>
              </a:rPr>
              <a:t>to </a:t>
            </a:r>
            <a:r>
              <a:rPr lang="en-US" sz="1200" spc="-5" dirty="0">
                <a:latin typeface="+mn-lt"/>
                <a:cs typeface="Calibri"/>
              </a:rPr>
              <a:t>close  </a:t>
            </a:r>
            <a:r>
              <a:rPr lang="en-US" sz="1200" dirty="0">
                <a:latin typeface="+mn-lt"/>
                <a:cs typeface="Calibri"/>
              </a:rPr>
              <a:t>the </a:t>
            </a:r>
            <a:r>
              <a:rPr lang="en-US" sz="1200" spc="-5" dirty="0">
                <a:latin typeface="+mn-lt"/>
                <a:cs typeface="Calibri"/>
              </a:rPr>
              <a:t>fraudulent account </a:t>
            </a:r>
            <a:r>
              <a:rPr lang="en-US" sz="1200" dirty="0">
                <a:latin typeface="+mn-lt"/>
                <a:cs typeface="Calibri"/>
              </a:rPr>
              <a:t>and </a:t>
            </a:r>
            <a:r>
              <a:rPr lang="en-US" sz="1200" spc="-5" dirty="0">
                <a:latin typeface="+mn-lt"/>
                <a:cs typeface="Calibri"/>
              </a:rPr>
              <a:t>flag </a:t>
            </a:r>
            <a:r>
              <a:rPr lang="en-US" sz="1200" dirty="0">
                <a:latin typeface="+mn-lt"/>
                <a:cs typeface="Calibri"/>
              </a:rPr>
              <a:t>it </a:t>
            </a:r>
            <a:r>
              <a:rPr lang="en-US" sz="1200" spc="-10" dirty="0">
                <a:latin typeface="+mn-lt"/>
                <a:cs typeface="Calibri"/>
              </a:rPr>
              <a:t>to </a:t>
            </a:r>
            <a:r>
              <a:rPr lang="en-US" sz="1200" spc="-5" dirty="0">
                <a:latin typeface="+mn-lt"/>
                <a:cs typeface="Calibri"/>
              </a:rPr>
              <a:t>show </a:t>
            </a:r>
            <a:r>
              <a:rPr lang="en-US" sz="1200" dirty="0">
                <a:latin typeface="+mn-lt"/>
                <a:cs typeface="Calibri"/>
              </a:rPr>
              <a:t>it </a:t>
            </a:r>
            <a:r>
              <a:rPr lang="en-US" sz="1200" spc="-5" dirty="0">
                <a:latin typeface="+mn-lt"/>
                <a:cs typeface="Calibri"/>
              </a:rPr>
              <a:t>resulted </a:t>
            </a:r>
            <a:r>
              <a:rPr lang="en-US" sz="1200" spc="-10" dirty="0">
                <a:latin typeface="+mn-lt"/>
                <a:cs typeface="Calibri"/>
              </a:rPr>
              <a:t>from </a:t>
            </a:r>
            <a:r>
              <a:rPr lang="en-US" sz="1200" spc="-5" dirty="0">
                <a:latin typeface="+mn-lt"/>
                <a:cs typeface="Calibri"/>
              </a:rPr>
              <a:t>identity</a:t>
            </a:r>
            <a:r>
              <a:rPr lang="en-US" sz="1200" spc="5" dirty="0">
                <a:latin typeface="+mn-lt"/>
                <a:cs typeface="Calibri"/>
              </a:rPr>
              <a:t> </a:t>
            </a:r>
            <a:r>
              <a:rPr lang="en-US" sz="1200" spc="-5" dirty="0">
                <a:latin typeface="+mn-lt"/>
                <a:cs typeface="Calibri"/>
              </a:rPr>
              <a:t>theft.</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414360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35" dirty="0">
                <a:latin typeface="+mn-lt"/>
                <a:cs typeface="Calibri"/>
              </a:rPr>
              <a:t>You </a:t>
            </a:r>
            <a:r>
              <a:rPr lang="en-US" sz="1200" spc="-5" dirty="0">
                <a:latin typeface="+mn-lt"/>
                <a:cs typeface="Calibri"/>
              </a:rPr>
              <a:t>can </a:t>
            </a:r>
            <a:r>
              <a:rPr lang="en-US" sz="1200" spc="-15" dirty="0">
                <a:latin typeface="+mn-lt"/>
                <a:cs typeface="Calibri"/>
              </a:rPr>
              <a:t>take </a:t>
            </a:r>
            <a:r>
              <a:rPr lang="en-US" sz="1200" spc="-5" dirty="0">
                <a:latin typeface="+mn-lt"/>
                <a:cs typeface="Calibri"/>
              </a:rPr>
              <a:t>some </a:t>
            </a:r>
            <a:r>
              <a:rPr lang="en-US" sz="1200" spc="-10" dirty="0">
                <a:latin typeface="+mn-lt"/>
                <a:cs typeface="Calibri"/>
              </a:rPr>
              <a:t>steps to protect your </a:t>
            </a:r>
            <a:r>
              <a:rPr lang="en-US" sz="1200" spc="-15" dirty="0">
                <a:latin typeface="+mn-lt"/>
                <a:cs typeface="Calibri"/>
              </a:rPr>
              <a:t>child’s </a:t>
            </a:r>
            <a:r>
              <a:rPr lang="en-US" sz="1200" spc="-5" dirty="0">
                <a:latin typeface="+mn-lt"/>
                <a:cs typeface="Calibri"/>
              </a:rPr>
              <a:t>identity </a:t>
            </a:r>
            <a:r>
              <a:rPr lang="en-US" sz="1200" spc="-10" dirty="0">
                <a:latin typeface="+mn-lt"/>
                <a:cs typeface="Calibri"/>
              </a:rPr>
              <a:t>from</a:t>
            </a:r>
            <a:r>
              <a:rPr lang="en-US" sz="1200" spc="75" dirty="0">
                <a:latin typeface="+mn-lt"/>
                <a:cs typeface="Calibri"/>
              </a:rPr>
              <a:t> </a:t>
            </a:r>
            <a:r>
              <a:rPr lang="en-US" sz="1200" dirty="0">
                <a:latin typeface="+mn-lt"/>
                <a:cs typeface="Calibri"/>
              </a:rPr>
              <a:t>misuse:</a:t>
            </a:r>
          </a:p>
          <a:p>
            <a:pPr>
              <a:lnSpc>
                <a:spcPct val="100000"/>
              </a:lnSpc>
            </a:pPr>
            <a:endParaRPr lang="en-US" sz="1300" dirty="0">
              <a:latin typeface="Times New Roman"/>
              <a:cs typeface="Times New Roman"/>
            </a:endParaRPr>
          </a:p>
          <a:p>
            <a:pPr marL="12700">
              <a:lnSpc>
                <a:spcPct val="100000"/>
              </a:lnSpc>
              <a:buSzPct val="91666"/>
              <a:buFont typeface="Arial"/>
              <a:buChar char="•"/>
              <a:tabLst>
                <a:tab pos="67310" algn="l"/>
              </a:tabLst>
            </a:pPr>
            <a:r>
              <a:rPr lang="en-US" sz="1200" spc="-10" dirty="0">
                <a:latin typeface="+mn-lt"/>
                <a:cs typeface="Calibri"/>
              </a:rPr>
              <a:t>Keep </a:t>
            </a:r>
            <a:r>
              <a:rPr lang="en-US" sz="1200" dirty="0">
                <a:latin typeface="+mn-lt"/>
                <a:cs typeface="Calibri"/>
              </a:rPr>
              <a:t>all </a:t>
            </a:r>
            <a:r>
              <a:rPr lang="en-US" sz="1200" spc="-5" dirty="0">
                <a:latin typeface="+mn-lt"/>
                <a:cs typeface="Calibri"/>
              </a:rPr>
              <a:t>documents that </a:t>
            </a:r>
            <a:r>
              <a:rPr lang="en-US" sz="1200" spc="-10" dirty="0">
                <a:latin typeface="+mn-lt"/>
                <a:cs typeface="Calibri"/>
              </a:rPr>
              <a:t>show your </a:t>
            </a:r>
            <a:r>
              <a:rPr lang="en-US" sz="1200" spc="-15" dirty="0">
                <a:latin typeface="+mn-lt"/>
                <a:cs typeface="Calibri"/>
              </a:rPr>
              <a:t>child’s </a:t>
            </a:r>
            <a:r>
              <a:rPr lang="en-US" sz="1200" spc="-10" dirty="0">
                <a:latin typeface="+mn-lt"/>
                <a:cs typeface="Calibri"/>
              </a:rPr>
              <a:t>personal information locked</a:t>
            </a:r>
            <a:r>
              <a:rPr lang="en-US" sz="1200" spc="50" dirty="0">
                <a:latin typeface="+mn-lt"/>
                <a:cs typeface="Calibri"/>
              </a:rPr>
              <a:t> </a:t>
            </a:r>
            <a:r>
              <a:rPr lang="en-US" sz="1200" spc="-5" dirty="0">
                <a:latin typeface="+mn-lt"/>
                <a:cs typeface="Calibri"/>
              </a:rPr>
              <a:t>up.</a:t>
            </a:r>
            <a:endParaRPr lang="en-US" sz="1200" dirty="0">
              <a:latin typeface="+mn-lt"/>
              <a:cs typeface="Calibri"/>
            </a:endParaRPr>
          </a:p>
          <a:p>
            <a:pPr marL="12700" marR="80645">
              <a:lnSpc>
                <a:spcPct val="101699"/>
              </a:lnSpc>
              <a:buSzPct val="91666"/>
              <a:buFont typeface="Arial"/>
              <a:buChar char="•"/>
              <a:tabLst>
                <a:tab pos="67310" algn="l"/>
              </a:tabLst>
            </a:pPr>
            <a:r>
              <a:rPr lang="en-US" sz="1200" spc="-5" dirty="0">
                <a:latin typeface="+mn-lt"/>
                <a:cs typeface="Calibri"/>
              </a:rPr>
              <a:t>Don’t </a:t>
            </a:r>
            <a:r>
              <a:rPr lang="en-US" sz="1200" spc="-10" dirty="0">
                <a:latin typeface="+mn-lt"/>
                <a:cs typeface="Calibri"/>
              </a:rPr>
              <a:t>share </a:t>
            </a:r>
            <a:r>
              <a:rPr lang="en-US" sz="1200" spc="-5" dirty="0">
                <a:latin typeface="+mn-lt"/>
                <a:cs typeface="Calibri"/>
              </a:rPr>
              <a:t>your </a:t>
            </a:r>
            <a:r>
              <a:rPr lang="en-US" sz="1200" spc="-15" dirty="0">
                <a:latin typeface="+mn-lt"/>
                <a:cs typeface="Calibri"/>
              </a:rPr>
              <a:t>child’s </a:t>
            </a:r>
            <a:r>
              <a:rPr lang="en-US" sz="1200" spc="-5" dirty="0">
                <a:latin typeface="+mn-lt"/>
                <a:cs typeface="Calibri"/>
              </a:rPr>
              <a:t>Social Security number unless </a:t>
            </a:r>
            <a:r>
              <a:rPr lang="en-US" sz="1200" spc="-10" dirty="0">
                <a:latin typeface="+mn-lt"/>
                <a:cs typeface="Calibri"/>
              </a:rPr>
              <a:t>you </a:t>
            </a:r>
            <a:r>
              <a:rPr lang="en-US" sz="1200" spc="-5" dirty="0">
                <a:latin typeface="+mn-lt"/>
                <a:cs typeface="Calibri"/>
              </a:rPr>
              <a:t>know </a:t>
            </a:r>
            <a:r>
              <a:rPr lang="en-US" sz="1200" dirty="0">
                <a:latin typeface="+mn-lt"/>
                <a:cs typeface="Calibri"/>
              </a:rPr>
              <a:t>and </a:t>
            </a:r>
            <a:r>
              <a:rPr lang="en-US" sz="1200" spc="-5" dirty="0">
                <a:latin typeface="+mn-lt"/>
                <a:cs typeface="Calibri"/>
              </a:rPr>
              <a:t>trust </a:t>
            </a:r>
            <a:r>
              <a:rPr lang="en-US" sz="1200" dirty="0">
                <a:latin typeface="+mn-lt"/>
                <a:cs typeface="Calibri"/>
              </a:rPr>
              <a:t>the </a:t>
            </a:r>
            <a:r>
              <a:rPr lang="en-US" sz="1200" spc="-5" dirty="0">
                <a:latin typeface="+mn-lt"/>
                <a:cs typeface="Calibri"/>
              </a:rPr>
              <a:t>other </a:t>
            </a:r>
            <a:r>
              <a:rPr lang="en-US" sz="1200" spc="-20" dirty="0">
                <a:latin typeface="+mn-lt"/>
                <a:cs typeface="Calibri"/>
              </a:rPr>
              <a:t>party. </a:t>
            </a:r>
            <a:r>
              <a:rPr lang="en-US" sz="1200" spc="-5" dirty="0">
                <a:latin typeface="+mn-lt"/>
                <a:cs typeface="Calibri"/>
              </a:rPr>
              <a:t>Ask  </a:t>
            </a:r>
            <a:r>
              <a:rPr lang="en-US" sz="1200" spc="-10" dirty="0">
                <a:latin typeface="+mn-lt"/>
                <a:cs typeface="Calibri"/>
              </a:rPr>
              <a:t>why it’s </a:t>
            </a:r>
            <a:r>
              <a:rPr lang="en-US" sz="1200" spc="-5" dirty="0">
                <a:latin typeface="+mn-lt"/>
                <a:cs typeface="Calibri"/>
              </a:rPr>
              <a:t>necessary </a:t>
            </a:r>
            <a:r>
              <a:rPr lang="en-US" sz="1200" dirty="0">
                <a:latin typeface="+mn-lt"/>
                <a:cs typeface="Calibri"/>
              </a:rPr>
              <a:t>and </a:t>
            </a:r>
            <a:r>
              <a:rPr lang="en-US" sz="1200" spc="-10" dirty="0">
                <a:latin typeface="+mn-lt"/>
                <a:cs typeface="Calibri"/>
              </a:rPr>
              <a:t>how </a:t>
            </a:r>
            <a:r>
              <a:rPr lang="en-US" sz="1200" dirty="0">
                <a:latin typeface="+mn-lt"/>
                <a:cs typeface="Calibri"/>
              </a:rPr>
              <a:t>it will </a:t>
            </a:r>
            <a:r>
              <a:rPr lang="en-US" sz="1200" spc="-5" dirty="0">
                <a:latin typeface="+mn-lt"/>
                <a:cs typeface="Calibri"/>
              </a:rPr>
              <a:t>be </a:t>
            </a:r>
            <a:r>
              <a:rPr lang="en-US" sz="1200" spc="-10" dirty="0">
                <a:latin typeface="+mn-lt"/>
                <a:cs typeface="Calibri"/>
              </a:rPr>
              <a:t>protected. </a:t>
            </a:r>
            <a:r>
              <a:rPr lang="en-US" sz="1200" dirty="0">
                <a:latin typeface="+mn-lt"/>
                <a:cs typeface="Calibri"/>
              </a:rPr>
              <a:t>Ask </a:t>
            </a:r>
            <a:r>
              <a:rPr lang="en-US" sz="1200" spc="-10" dirty="0">
                <a:latin typeface="+mn-lt"/>
                <a:cs typeface="Calibri"/>
              </a:rPr>
              <a:t>to </a:t>
            </a:r>
            <a:r>
              <a:rPr lang="en-US" sz="1200" spc="-5" dirty="0">
                <a:latin typeface="+mn-lt"/>
                <a:cs typeface="Calibri"/>
              </a:rPr>
              <a:t>use another </a:t>
            </a:r>
            <a:r>
              <a:rPr lang="en-US" sz="1200" spc="-10" dirty="0">
                <a:latin typeface="+mn-lt"/>
                <a:cs typeface="Calibri"/>
              </a:rPr>
              <a:t>identifier, </a:t>
            </a:r>
            <a:r>
              <a:rPr lang="en-US" sz="1200" spc="-5" dirty="0">
                <a:latin typeface="+mn-lt"/>
                <a:cs typeface="Calibri"/>
              </a:rPr>
              <a:t>or </a:t>
            </a:r>
            <a:r>
              <a:rPr lang="en-US" sz="1200" spc="-10" dirty="0">
                <a:latin typeface="+mn-lt"/>
                <a:cs typeface="Calibri"/>
              </a:rPr>
              <a:t>at </a:t>
            </a:r>
            <a:r>
              <a:rPr lang="en-US" sz="1200" dirty="0">
                <a:latin typeface="+mn-lt"/>
                <a:cs typeface="Calibri"/>
              </a:rPr>
              <a:t>the </a:t>
            </a:r>
            <a:r>
              <a:rPr lang="en-US" sz="1200" spc="-5" dirty="0">
                <a:latin typeface="+mn-lt"/>
                <a:cs typeface="Calibri"/>
              </a:rPr>
              <a:t>very  least, </a:t>
            </a:r>
            <a:r>
              <a:rPr lang="en-US" sz="1200" dirty="0">
                <a:latin typeface="+mn-lt"/>
                <a:cs typeface="Calibri"/>
              </a:rPr>
              <a:t>the </a:t>
            </a:r>
            <a:r>
              <a:rPr lang="en-US" sz="1200" spc="-5" dirty="0">
                <a:latin typeface="+mn-lt"/>
                <a:cs typeface="Calibri"/>
              </a:rPr>
              <a:t>last </a:t>
            </a:r>
            <a:r>
              <a:rPr lang="en-US" sz="1200" spc="-10" dirty="0">
                <a:latin typeface="+mn-lt"/>
                <a:cs typeface="Calibri"/>
              </a:rPr>
              <a:t>four </a:t>
            </a:r>
            <a:r>
              <a:rPr lang="en-US" sz="1200" spc="-5" dirty="0">
                <a:latin typeface="+mn-lt"/>
                <a:cs typeface="Calibri"/>
              </a:rPr>
              <a:t>digits of </a:t>
            </a:r>
            <a:r>
              <a:rPr lang="en-US" sz="1200" dirty="0">
                <a:latin typeface="+mn-lt"/>
                <a:cs typeface="Calibri"/>
              </a:rPr>
              <a:t>the </a:t>
            </a:r>
            <a:r>
              <a:rPr lang="en-US" sz="1200" spc="-5" dirty="0">
                <a:latin typeface="+mn-lt"/>
                <a:cs typeface="Calibri"/>
              </a:rPr>
              <a:t>Social Security</a:t>
            </a:r>
            <a:r>
              <a:rPr lang="en-US" sz="1200" spc="25" dirty="0">
                <a:latin typeface="+mn-lt"/>
                <a:cs typeface="Calibri"/>
              </a:rPr>
              <a:t> </a:t>
            </a:r>
            <a:r>
              <a:rPr lang="en-US" sz="1200" spc="-20" dirty="0">
                <a:latin typeface="+mn-lt"/>
                <a:cs typeface="Calibri"/>
              </a:rPr>
              <a:t>number.</a:t>
            </a:r>
            <a:endParaRPr lang="en-US" sz="1200" dirty="0">
              <a:latin typeface="+mn-lt"/>
              <a:cs typeface="Calibri"/>
            </a:endParaRPr>
          </a:p>
          <a:p>
            <a:pPr marL="12700">
              <a:lnSpc>
                <a:spcPct val="100000"/>
              </a:lnSpc>
              <a:spcBef>
                <a:spcPts val="25"/>
              </a:spcBef>
              <a:buSzPct val="91666"/>
              <a:buFont typeface="Arial"/>
              <a:buChar char="•"/>
              <a:tabLst>
                <a:tab pos="67310" algn="l"/>
              </a:tabLst>
            </a:pPr>
            <a:r>
              <a:rPr lang="en-US" sz="1200" spc="-10" dirty="0">
                <a:latin typeface="+mn-lt"/>
                <a:cs typeface="Calibri"/>
              </a:rPr>
              <a:t>Shred </a:t>
            </a:r>
            <a:r>
              <a:rPr lang="en-US" sz="1200" dirty="0">
                <a:latin typeface="+mn-lt"/>
                <a:cs typeface="Calibri"/>
              </a:rPr>
              <a:t>all </a:t>
            </a:r>
            <a:r>
              <a:rPr lang="en-US" sz="1200" spc="-5" dirty="0">
                <a:latin typeface="+mn-lt"/>
                <a:cs typeface="Calibri"/>
              </a:rPr>
              <a:t>documents that </a:t>
            </a:r>
            <a:r>
              <a:rPr lang="en-US" sz="1200" spc="-10" dirty="0">
                <a:latin typeface="+mn-lt"/>
                <a:cs typeface="Calibri"/>
              </a:rPr>
              <a:t>show your child’s personal information </a:t>
            </a:r>
            <a:r>
              <a:rPr lang="en-US" sz="1200" spc="-15" dirty="0">
                <a:latin typeface="+mn-lt"/>
                <a:cs typeface="Calibri"/>
              </a:rPr>
              <a:t>before </a:t>
            </a:r>
            <a:r>
              <a:rPr lang="en-US" sz="1200" spc="-5" dirty="0">
                <a:latin typeface="+mn-lt"/>
                <a:cs typeface="Calibri"/>
              </a:rPr>
              <a:t>throwing </a:t>
            </a:r>
            <a:r>
              <a:rPr lang="en-US" sz="1200" dirty="0">
                <a:latin typeface="+mn-lt"/>
                <a:cs typeface="Calibri"/>
              </a:rPr>
              <a:t>them</a:t>
            </a:r>
            <a:r>
              <a:rPr lang="en-US" sz="1200" spc="100" dirty="0">
                <a:latin typeface="+mn-lt"/>
                <a:cs typeface="Calibri"/>
              </a:rPr>
              <a:t> </a:t>
            </a:r>
            <a:r>
              <a:rPr lang="en-US" sz="1200" spc="-25" dirty="0">
                <a:latin typeface="+mn-lt"/>
                <a:cs typeface="Calibri"/>
              </a:rPr>
              <a:t>away.</a:t>
            </a:r>
            <a:endParaRPr lang="en-US" sz="1200" dirty="0">
              <a:latin typeface="+mn-lt"/>
              <a:cs typeface="Calibri"/>
            </a:endParaRPr>
          </a:p>
          <a:p>
            <a:pPr marL="12700" marR="127635">
              <a:lnSpc>
                <a:spcPct val="101699"/>
              </a:lnSpc>
              <a:buSzPct val="91666"/>
              <a:buFont typeface="Arial"/>
              <a:buChar char="•"/>
              <a:tabLst>
                <a:tab pos="67310" algn="l"/>
              </a:tabLst>
            </a:pPr>
            <a:r>
              <a:rPr lang="en-US" sz="1200" dirty="0">
                <a:latin typeface="+mn-lt"/>
                <a:cs typeface="Calibri"/>
              </a:rPr>
              <a:t>Be </a:t>
            </a:r>
            <a:r>
              <a:rPr lang="en-US" sz="1200" spc="-10" dirty="0">
                <a:latin typeface="+mn-lt"/>
                <a:cs typeface="Calibri"/>
              </a:rPr>
              <a:t>pro-active </a:t>
            </a:r>
            <a:r>
              <a:rPr lang="en-US" sz="1200" dirty="0">
                <a:latin typeface="+mn-lt"/>
                <a:cs typeface="Calibri"/>
              </a:rPr>
              <a:t>in the </a:t>
            </a:r>
            <a:r>
              <a:rPr lang="en-US" sz="1200" spc="-10" dirty="0">
                <a:latin typeface="+mn-lt"/>
                <a:cs typeface="Calibri"/>
              </a:rPr>
              <a:t>face </a:t>
            </a:r>
            <a:r>
              <a:rPr lang="en-US" sz="1200" spc="-5" dirty="0">
                <a:latin typeface="+mn-lt"/>
                <a:cs typeface="Calibri"/>
              </a:rPr>
              <a:t>of certain </a:t>
            </a:r>
            <a:r>
              <a:rPr lang="en-US" sz="1200" spc="-10" dirty="0">
                <a:latin typeface="+mn-lt"/>
                <a:cs typeface="Calibri"/>
              </a:rPr>
              <a:t>personal </a:t>
            </a:r>
            <a:r>
              <a:rPr lang="en-US" sz="1200" spc="-5" dirty="0">
                <a:latin typeface="+mn-lt"/>
                <a:cs typeface="Calibri"/>
              </a:rPr>
              <a:t>circumstances, </a:t>
            </a:r>
            <a:r>
              <a:rPr lang="en-US" sz="1200" spc="-10" dirty="0">
                <a:latin typeface="+mn-lt"/>
                <a:cs typeface="Calibri"/>
              </a:rPr>
              <a:t>say </a:t>
            </a:r>
            <a:r>
              <a:rPr lang="en-US" sz="1200" dirty="0">
                <a:latin typeface="+mn-lt"/>
                <a:cs typeface="Calibri"/>
              </a:rPr>
              <a:t>an adult in </a:t>
            </a:r>
            <a:r>
              <a:rPr lang="en-US" sz="1200" spc="-5" dirty="0">
                <a:latin typeface="+mn-lt"/>
                <a:cs typeface="Calibri"/>
              </a:rPr>
              <a:t>financial hot </a:t>
            </a:r>
            <a:r>
              <a:rPr lang="en-US" sz="1200" spc="-10" dirty="0">
                <a:latin typeface="+mn-lt"/>
                <a:cs typeface="Calibri"/>
              </a:rPr>
              <a:t>water  </a:t>
            </a:r>
            <a:r>
              <a:rPr lang="en-US" sz="1200" dirty="0">
                <a:latin typeface="+mn-lt"/>
                <a:cs typeface="Calibri"/>
              </a:rPr>
              <a:t>who </a:t>
            </a:r>
            <a:r>
              <a:rPr lang="en-US" sz="1200" spc="-5" dirty="0">
                <a:latin typeface="+mn-lt"/>
                <a:cs typeface="Calibri"/>
              </a:rPr>
              <a:t>might </a:t>
            </a:r>
            <a:r>
              <a:rPr lang="en-US" sz="1200" dirty="0">
                <a:latin typeface="+mn-lt"/>
                <a:cs typeface="Calibri"/>
              </a:rPr>
              <a:t>“adopt” a </a:t>
            </a:r>
            <a:r>
              <a:rPr lang="en-US" sz="1200" spc="-15" dirty="0">
                <a:latin typeface="+mn-lt"/>
                <a:cs typeface="Calibri"/>
              </a:rPr>
              <a:t>child’s </a:t>
            </a:r>
            <a:r>
              <a:rPr lang="en-US" sz="1200" spc="-5" dirty="0">
                <a:latin typeface="+mn-lt"/>
                <a:cs typeface="Calibri"/>
              </a:rPr>
              <a:t>identity </a:t>
            </a:r>
            <a:r>
              <a:rPr lang="en-US" sz="1200" spc="-10" dirty="0">
                <a:latin typeface="+mn-lt"/>
                <a:cs typeface="Calibri"/>
              </a:rPr>
              <a:t>to start </a:t>
            </a:r>
            <a:r>
              <a:rPr lang="en-US" sz="1200" spc="-5" dirty="0">
                <a:latin typeface="+mn-lt"/>
                <a:cs typeface="Calibri"/>
              </a:rPr>
              <a:t>over; </a:t>
            </a:r>
            <a:r>
              <a:rPr lang="en-US" sz="1200" dirty="0">
                <a:latin typeface="+mn-lt"/>
                <a:cs typeface="Calibri"/>
              </a:rPr>
              <a:t>a </a:t>
            </a:r>
            <a:r>
              <a:rPr lang="en-US" sz="1200" spc="-5" dirty="0">
                <a:latin typeface="+mn-lt"/>
                <a:cs typeface="Calibri"/>
              </a:rPr>
              <a:t>lost wallet or </a:t>
            </a:r>
            <a:r>
              <a:rPr lang="en-US" sz="1200" spc="-10" dirty="0">
                <a:latin typeface="+mn-lt"/>
                <a:cs typeface="Calibri"/>
              </a:rPr>
              <a:t>stolen purse </a:t>
            </a:r>
            <a:r>
              <a:rPr lang="en-US" sz="1200" spc="-5" dirty="0">
                <a:latin typeface="+mn-lt"/>
                <a:cs typeface="Calibri"/>
              </a:rPr>
              <a:t>that had</a:t>
            </a:r>
            <a:r>
              <a:rPr lang="en-US" sz="1200" spc="60" dirty="0">
                <a:latin typeface="+mn-lt"/>
                <a:cs typeface="Calibri"/>
              </a:rPr>
              <a:t> </a:t>
            </a:r>
            <a:r>
              <a:rPr lang="en-US" sz="1200" spc="-10" dirty="0">
                <a:latin typeface="+mn-lt"/>
                <a:cs typeface="Calibri"/>
              </a:rPr>
              <a:t>your</a:t>
            </a:r>
            <a:endParaRPr lang="en-US" sz="1200" dirty="0">
              <a:latin typeface="+mn-lt"/>
              <a:cs typeface="Calibri"/>
            </a:endParaRPr>
          </a:p>
          <a:p>
            <a:pPr marL="12700" marR="251460">
              <a:lnSpc>
                <a:spcPct val="101699"/>
              </a:lnSpc>
              <a:spcBef>
                <a:spcPts val="5"/>
              </a:spcBef>
            </a:pPr>
            <a:r>
              <a:rPr lang="en-US" sz="1200" spc="-10" dirty="0">
                <a:latin typeface="+mn-lt"/>
                <a:cs typeface="Calibri"/>
              </a:rPr>
              <a:t>child’s </a:t>
            </a:r>
            <a:r>
              <a:rPr lang="en-US" sz="1200" spc="-5" dirty="0">
                <a:latin typeface="+mn-lt"/>
                <a:cs typeface="Calibri"/>
              </a:rPr>
              <a:t>Social Security </a:t>
            </a:r>
            <a:r>
              <a:rPr lang="en-US" sz="1200" spc="-10" dirty="0">
                <a:latin typeface="+mn-lt"/>
                <a:cs typeface="Calibri"/>
              </a:rPr>
              <a:t>card; </a:t>
            </a:r>
            <a:r>
              <a:rPr lang="en-US" sz="1200" dirty="0">
                <a:latin typeface="+mn-lt"/>
                <a:cs typeface="Calibri"/>
              </a:rPr>
              <a:t>a </a:t>
            </a:r>
            <a:r>
              <a:rPr lang="en-US" sz="1200" spc="-5" dirty="0">
                <a:latin typeface="+mn-lt"/>
                <a:cs typeface="Calibri"/>
              </a:rPr>
              <a:t>break-in </a:t>
            </a:r>
            <a:r>
              <a:rPr lang="en-US" sz="1200" spc="-10" dirty="0">
                <a:latin typeface="+mn-lt"/>
                <a:cs typeface="Calibri"/>
              </a:rPr>
              <a:t>at your </a:t>
            </a:r>
            <a:r>
              <a:rPr lang="en-US" sz="1200" spc="-5" dirty="0">
                <a:latin typeface="+mn-lt"/>
                <a:cs typeface="Calibri"/>
              </a:rPr>
              <a:t>home; or </a:t>
            </a:r>
            <a:r>
              <a:rPr lang="en-US" sz="1200" dirty="0">
                <a:latin typeface="+mn-lt"/>
                <a:cs typeface="Calibri"/>
              </a:rPr>
              <a:t>a </a:t>
            </a:r>
            <a:r>
              <a:rPr lang="en-US" sz="1200" spc="-5" dirty="0">
                <a:latin typeface="+mn-lt"/>
                <a:cs typeface="Calibri"/>
              </a:rPr>
              <a:t>notice that </a:t>
            </a:r>
            <a:r>
              <a:rPr lang="en-US" sz="1200" spc="-10" dirty="0">
                <a:latin typeface="+mn-lt"/>
                <a:cs typeface="Calibri"/>
              </a:rPr>
              <a:t>your </a:t>
            </a:r>
            <a:r>
              <a:rPr lang="en-US" sz="1200" spc="-15" dirty="0">
                <a:latin typeface="+mn-lt"/>
                <a:cs typeface="Calibri"/>
              </a:rPr>
              <a:t>child’s </a:t>
            </a:r>
            <a:r>
              <a:rPr lang="en-US" sz="1200" spc="-10" dirty="0">
                <a:latin typeface="+mn-lt"/>
                <a:cs typeface="Calibri"/>
              </a:rPr>
              <a:t>information  </a:t>
            </a:r>
            <a:r>
              <a:rPr lang="en-US" sz="1200" spc="-5" dirty="0">
                <a:latin typeface="+mn-lt"/>
                <a:cs typeface="Calibri"/>
              </a:rPr>
              <a:t>was </a:t>
            </a:r>
            <a:r>
              <a:rPr lang="en-US" sz="1200" spc="-10" dirty="0">
                <a:latin typeface="+mn-lt"/>
                <a:cs typeface="Calibri"/>
              </a:rPr>
              <a:t>compromised </a:t>
            </a:r>
            <a:r>
              <a:rPr lang="en-US" sz="1200" dirty="0">
                <a:latin typeface="+mn-lt"/>
                <a:cs typeface="Calibri"/>
              </a:rPr>
              <a:t>in a </a:t>
            </a:r>
            <a:r>
              <a:rPr lang="en-US" sz="1200" spc="-10" dirty="0">
                <a:latin typeface="+mn-lt"/>
                <a:cs typeface="Calibri"/>
              </a:rPr>
              <a:t>data </a:t>
            </a:r>
            <a:r>
              <a:rPr lang="en-US" sz="1200" spc="-5" dirty="0">
                <a:latin typeface="+mn-lt"/>
                <a:cs typeface="Calibri"/>
              </a:rPr>
              <a:t>breach.</a:t>
            </a:r>
            <a:endParaRPr lang="en-US" sz="1200" dirty="0">
              <a:latin typeface="+mn-lt"/>
              <a:cs typeface="Calibri"/>
            </a:endParaRPr>
          </a:p>
          <a:p>
            <a:pPr>
              <a:lnSpc>
                <a:spcPct val="100000"/>
              </a:lnSpc>
              <a:spcBef>
                <a:spcPts val="25"/>
              </a:spcBef>
            </a:pPr>
            <a:endParaRPr lang="en-US" sz="1250" dirty="0">
              <a:latin typeface="Times New Roman"/>
              <a:cs typeface="Times New Roman"/>
            </a:endParaRPr>
          </a:p>
          <a:p>
            <a:pPr marL="12700" marR="5080" algn="just">
              <a:lnSpc>
                <a:spcPct val="101699"/>
              </a:lnSpc>
            </a:pPr>
            <a:r>
              <a:rPr lang="en-US" sz="1200" spc="-15" dirty="0">
                <a:latin typeface="+mn-lt"/>
                <a:cs typeface="Calibri"/>
              </a:rPr>
              <a:t>It’s </a:t>
            </a:r>
            <a:r>
              <a:rPr lang="en-US" sz="1200" dirty="0">
                <a:latin typeface="+mn-lt"/>
                <a:cs typeface="Calibri"/>
              </a:rPr>
              <a:t>a </a:t>
            </a:r>
            <a:r>
              <a:rPr lang="en-US" sz="1200" spc="-10" dirty="0">
                <a:latin typeface="+mn-lt"/>
                <a:cs typeface="Calibri"/>
              </a:rPr>
              <a:t>good </a:t>
            </a:r>
            <a:r>
              <a:rPr lang="en-US" sz="1200" spc="-5" dirty="0">
                <a:latin typeface="+mn-lt"/>
                <a:cs typeface="Calibri"/>
              </a:rPr>
              <a:t>idea </a:t>
            </a:r>
            <a:r>
              <a:rPr lang="en-US" sz="1200" spc="-10" dirty="0">
                <a:latin typeface="+mn-lt"/>
                <a:cs typeface="Calibri"/>
              </a:rPr>
              <a:t>to </a:t>
            </a:r>
            <a:r>
              <a:rPr lang="en-US" sz="1200" dirty="0">
                <a:latin typeface="+mn-lt"/>
                <a:cs typeface="Calibri"/>
              </a:rPr>
              <a:t>check </a:t>
            </a:r>
            <a:r>
              <a:rPr lang="en-US" sz="1200" spc="-5" dirty="0">
                <a:latin typeface="+mn-lt"/>
                <a:cs typeface="Calibri"/>
              </a:rPr>
              <a:t>whether </a:t>
            </a:r>
            <a:r>
              <a:rPr lang="en-US" sz="1200" spc="-10" dirty="0">
                <a:latin typeface="+mn-lt"/>
                <a:cs typeface="Calibri"/>
              </a:rPr>
              <a:t>your </a:t>
            </a:r>
            <a:r>
              <a:rPr lang="en-US" sz="1200" dirty="0">
                <a:latin typeface="+mn-lt"/>
                <a:cs typeface="Calibri"/>
              </a:rPr>
              <a:t>child </a:t>
            </a:r>
            <a:r>
              <a:rPr lang="en-US" sz="1200" spc="-5" dirty="0">
                <a:latin typeface="+mn-lt"/>
                <a:cs typeface="Calibri"/>
              </a:rPr>
              <a:t>has </a:t>
            </a:r>
            <a:r>
              <a:rPr lang="en-US" sz="1200" dirty="0">
                <a:latin typeface="+mn-lt"/>
                <a:cs typeface="Calibri"/>
              </a:rPr>
              <a:t>a </a:t>
            </a:r>
            <a:r>
              <a:rPr lang="en-US" sz="1200" spc="-5" dirty="0">
                <a:latin typeface="+mn-lt"/>
                <a:cs typeface="Calibri"/>
              </a:rPr>
              <a:t>credit </a:t>
            </a:r>
            <a:r>
              <a:rPr lang="en-US" sz="1200" spc="-10" dirty="0">
                <a:latin typeface="+mn-lt"/>
                <a:cs typeface="Calibri"/>
              </a:rPr>
              <a:t>report </a:t>
            </a:r>
            <a:r>
              <a:rPr lang="en-US" sz="1200" dirty="0">
                <a:latin typeface="+mn-lt"/>
                <a:cs typeface="Calibri"/>
              </a:rPr>
              <a:t>close </a:t>
            </a:r>
            <a:r>
              <a:rPr lang="en-US" sz="1200" spc="-10" dirty="0">
                <a:latin typeface="+mn-lt"/>
                <a:cs typeface="Calibri"/>
              </a:rPr>
              <a:t>to </a:t>
            </a:r>
            <a:r>
              <a:rPr lang="en-US" sz="1200" dirty="0">
                <a:latin typeface="+mn-lt"/>
                <a:cs typeface="Calibri"/>
              </a:rPr>
              <a:t>the </a:t>
            </a:r>
            <a:r>
              <a:rPr lang="en-US" sz="1200" spc="-10" dirty="0">
                <a:latin typeface="+mn-lt"/>
                <a:cs typeface="Calibri"/>
              </a:rPr>
              <a:t>child’s </a:t>
            </a:r>
            <a:r>
              <a:rPr lang="en-US" sz="1200" spc="-5" dirty="0">
                <a:latin typeface="+mn-lt"/>
                <a:cs typeface="Calibri"/>
              </a:rPr>
              <a:t>16th </a:t>
            </a:r>
            <a:r>
              <a:rPr lang="en-US" sz="1200" spc="-15" dirty="0">
                <a:latin typeface="+mn-lt"/>
                <a:cs typeface="Calibri"/>
              </a:rPr>
              <a:t>birthday.  </a:t>
            </a:r>
            <a:r>
              <a:rPr lang="en-US" sz="1200" dirty="0">
                <a:latin typeface="+mn-lt"/>
                <a:cs typeface="Calibri"/>
              </a:rPr>
              <a:t>If </a:t>
            </a:r>
            <a:r>
              <a:rPr lang="en-US" sz="1200" spc="-5" dirty="0">
                <a:latin typeface="+mn-lt"/>
                <a:cs typeface="Calibri"/>
              </a:rPr>
              <a:t>there </a:t>
            </a:r>
            <a:r>
              <a:rPr lang="en-US" sz="1200" dirty="0">
                <a:latin typeface="+mn-lt"/>
                <a:cs typeface="Calibri"/>
              </a:rPr>
              <a:t>is </a:t>
            </a:r>
            <a:r>
              <a:rPr lang="en-US" sz="1200" spc="-5" dirty="0">
                <a:latin typeface="+mn-lt"/>
                <a:cs typeface="Calibri"/>
              </a:rPr>
              <a:t>one </a:t>
            </a:r>
            <a:r>
              <a:rPr lang="en-US" sz="1200" dirty="0">
                <a:latin typeface="+mn-lt"/>
                <a:cs typeface="Calibri"/>
              </a:rPr>
              <a:t>– and it </a:t>
            </a:r>
            <a:r>
              <a:rPr lang="en-US" sz="1200" spc="-5" dirty="0">
                <a:latin typeface="+mn-lt"/>
                <a:cs typeface="Calibri"/>
              </a:rPr>
              <a:t>has </a:t>
            </a:r>
            <a:r>
              <a:rPr lang="en-US" sz="1200" spc="-10" dirty="0">
                <a:latin typeface="+mn-lt"/>
                <a:cs typeface="Calibri"/>
              </a:rPr>
              <a:t>errors </a:t>
            </a:r>
            <a:r>
              <a:rPr lang="en-US" sz="1200" spc="-5" dirty="0">
                <a:latin typeface="+mn-lt"/>
                <a:cs typeface="Calibri"/>
              </a:rPr>
              <a:t>due </a:t>
            </a:r>
            <a:r>
              <a:rPr lang="en-US" sz="1200" spc="-10" dirty="0">
                <a:latin typeface="+mn-lt"/>
                <a:cs typeface="Calibri"/>
              </a:rPr>
              <a:t>to fraud </a:t>
            </a:r>
            <a:r>
              <a:rPr lang="en-US" sz="1200" spc="-5" dirty="0">
                <a:latin typeface="+mn-lt"/>
                <a:cs typeface="Calibri"/>
              </a:rPr>
              <a:t>or </a:t>
            </a:r>
            <a:r>
              <a:rPr lang="en-US" sz="1200" dirty="0">
                <a:latin typeface="+mn-lt"/>
                <a:cs typeface="Calibri"/>
              </a:rPr>
              <a:t>misuse – </a:t>
            </a:r>
            <a:r>
              <a:rPr lang="en-US" sz="1200" spc="-10" dirty="0">
                <a:latin typeface="+mn-lt"/>
                <a:cs typeface="Calibri"/>
              </a:rPr>
              <a:t>you </a:t>
            </a:r>
            <a:r>
              <a:rPr lang="en-US" sz="1200" dirty="0">
                <a:latin typeface="+mn-lt"/>
                <a:cs typeface="Calibri"/>
              </a:rPr>
              <a:t>will </a:t>
            </a:r>
            <a:r>
              <a:rPr lang="en-US" sz="1200" spc="-10" dirty="0">
                <a:latin typeface="+mn-lt"/>
                <a:cs typeface="Calibri"/>
              </a:rPr>
              <a:t>have </a:t>
            </a:r>
            <a:r>
              <a:rPr lang="en-US" sz="1200" dirty="0">
                <a:latin typeface="+mn-lt"/>
                <a:cs typeface="Calibri"/>
              </a:rPr>
              <a:t>time </a:t>
            </a:r>
            <a:r>
              <a:rPr lang="en-US" sz="1200" spc="-10" dirty="0">
                <a:latin typeface="+mn-lt"/>
                <a:cs typeface="Calibri"/>
              </a:rPr>
              <a:t>to correct </a:t>
            </a:r>
            <a:r>
              <a:rPr lang="en-US" sz="1200" dirty="0">
                <a:latin typeface="+mn-lt"/>
                <a:cs typeface="Calibri"/>
              </a:rPr>
              <a:t>it </a:t>
            </a:r>
            <a:r>
              <a:rPr lang="en-US" sz="1200" spc="-15" dirty="0">
                <a:latin typeface="+mn-lt"/>
                <a:cs typeface="Calibri"/>
              </a:rPr>
              <a:t>before  </a:t>
            </a:r>
            <a:r>
              <a:rPr lang="en-US" sz="1200" dirty="0">
                <a:latin typeface="+mn-lt"/>
                <a:cs typeface="Calibri"/>
              </a:rPr>
              <a:t>the </a:t>
            </a:r>
            <a:r>
              <a:rPr lang="en-US" sz="1200" spc="-5" dirty="0">
                <a:latin typeface="+mn-lt"/>
                <a:cs typeface="Calibri"/>
              </a:rPr>
              <a:t>child applies </a:t>
            </a:r>
            <a:r>
              <a:rPr lang="en-US" sz="1200" spc="-10" dirty="0">
                <a:latin typeface="+mn-lt"/>
                <a:cs typeface="Calibri"/>
              </a:rPr>
              <a:t>for </a:t>
            </a:r>
            <a:r>
              <a:rPr lang="en-US" sz="1200" dirty="0">
                <a:latin typeface="+mn-lt"/>
                <a:cs typeface="Calibri"/>
              </a:rPr>
              <a:t>a </a:t>
            </a:r>
            <a:r>
              <a:rPr lang="en-US" sz="1200" spc="-5" dirty="0">
                <a:latin typeface="+mn-lt"/>
                <a:cs typeface="Calibri"/>
              </a:rPr>
              <a:t>job, or </a:t>
            </a:r>
            <a:r>
              <a:rPr lang="en-US" sz="1200" dirty="0">
                <a:latin typeface="+mn-lt"/>
                <a:cs typeface="Calibri"/>
              </a:rPr>
              <a:t>a </a:t>
            </a:r>
            <a:r>
              <a:rPr lang="en-US" sz="1200" spc="-5" dirty="0">
                <a:latin typeface="+mn-lt"/>
                <a:cs typeface="Calibri"/>
              </a:rPr>
              <a:t>loan </a:t>
            </a:r>
            <a:r>
              <a:rPr lang="en-US" sz="1200" spc="-10" dirty="0">
                <a:latin typeface="+mn-lt"/>
                <a:cs typeface="Calibri"/>
              </a:rPr>
              <a:t>for </a:t>
            </a:r>
            <a:r>
              <a:rPr lang="en-US" sz="1200" spc="-5" dirty="0">
                <a:latin typeface="+mn-lt"/>
                <a:cs typeface="Calibri"/>
              </a:rPr>
              <a:t>tuition or </a:t>
            </a:r>
            <a:r>
              <a:rPr lang="en-US" sz="1200" dirty="0">
                <a:latin typeface="+mn-lt"/>
                <a:cs typeface="Calibri"/>
              </a:rPr>
              <a:t>a </a:t>
            </a:r>
            <a:r>
              <a:rPr lang="en-US" sz="1200" spc="-30" dirty="0">
                <a:latin typeface="+mn-lt"/>
                <a:cs typeface="Calibri"/>
              </a:rPr>
              <a:t>car, </a:t>
            </a:r>
            <a:r>
              <a:rPr lang="en-US" sz="1200" spc="-5" dirty="0">
                <a:latin typeface="+mn-lt"/>
                <a:cs typeface="Calibri"/>
              </a:rPr>
              <a:t>or needs </a:t>
            </a:r>
            <a:r>
              <a:rPr lang="en-US" sz="1200" spc="-10" dirty="0">
                <a:latin typeface="+mn-lt"/>
                <a:cs typeface="Calibri"/>
              </a:rPr>
              <a:t>to rent </a:t>
            </a:r>
            <a:r>
              <a:rPr lang="en-US" sz="1200" dirty="0">
                <a:latin typeface="+mn-lt"/>
                <a:cs typeface="Calibri"/>
              </a:rPr>
              <a:t>an</a:t>
            </a:r>
            <a:r>
              <a:rPr lang="en-US" sz="1200" spc="55" dirty="0">
                <a:latin typeface="+mn-lt"/>
                <a:cs typeface="Calibri"/>
              </a:rPr>
              <a:t> </a:t>
            </a:r>
            <a:r>
              <a:rPr lang="en-US" sz="1200" spc="-5" dirty="0">
                <a:latin typeface="+mn-lt"/>
                <a:cs typeface="Calibri"/>
              </a:rPr>
              <a:t>apartment.</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119093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dirty="0">
                <a:latin typeface="+mn-lt"/>
                <a:cs typeface="Calibri"/>
              </a:rPr>
              <a:t>Protecting Our </a:t>
            </a:r>
            <a:r>
              <a:rPr lang="en-US" sz="1200" dirty="0">
                <a:latin typeface="+mn-lt"/>
                <a:cs typeface="Calibri"/>
              </a:rPr>
              <a:t>Kids</a:t>
            </a:r>
            <a:r>
              <a:rPr lang="en-US" sz="1200" spc="-5" dirty="0">
                <a:latin typeface="+mn-lt"/>
                <a:cs typeface="Calibri"/>
              </a:rPr>
              <a:t> Online</a:t>
            </a:r>
            <a:endParaRPr lang="en-US" sz="1200" dirty="0">
              <a:latin typeface="+mn-lt"/>
              <a:cs typeface="Calibri"/>
            </a:endParaRPr>
          </a:p>
          <a:p>
            <a:pPr marL="12700" marR="5080">
              <a:lnSpc>
                <a:spcPts val="1470"/>
              </a:lnSpc>
              <a:spcBef>
                <a:spcPts val="45"/>
              </a:spcBef>
            </a:pPr>
            <a:r>
              <a:rPr lang="en-US" sz="1200" dirty="0">
                <a:latin typeface="+mn-lt"/>
                <a:cs typeface="Calibri"/>
              </a:rPr>
              <a:t>A </a:t>
            </a:r>
            <a:r>
              <a:rPr lang="en-US" sz="1200" spc="-5" dirty="0">
                <a:latin typeface="+mn-lt"/>
                <a:cs typeface="Calibri"/>
              </a:rPr>
              <a:t>cybersecurity expert </a:t>
            </a:r>
            <a:r>
              <a:rPr lang="en-US" sz="1200" spc="-10" dirty="0">
                <a:latin typeface="+mn-lt"/>
                <a:cs typeface="Calibri"/>
              </a:rPr>
              <a:t>talks </a:t>
            </a:r>
            <a:r>
              <a:rPr lang="en-US" sz="1200" spc="-5" dirty="0">
                <a:latin typeface="+mn-lt"/>
                <a:cs typeface="Calibri"/>
              </a:rPr>
              <a:t>about </a:t>
            </a:r>
            <a:r>
              <a:rPr lang="en-US" sz="1200" dirty="0">
                <a:latin typeface="+mn-lt"/>
                <a:cs typeface="Calibri"/>
              </a:rPr>
              <a:t>child </a:t>
            </a:r>
            <a:r>
              <a:rPr lang="en-US" sz="1200" spc="-10" dirty="0">
                <a:latin typeface="+mn-lt"/>
                <a:cs typeface="Calibri"/>
              </a:rPr>
              <a:t>safety </a:t>
            </a:r>
            <a:r>
              <a:rPr lang="en-US" sz="1200" spc="-5" dirty="0">
                <a:latin typeface="+mn-lt"/>
                <a:cs typeface="Calibri"/>
              </a:rPr>
              <a:t>online  </a:t>
            </a:r>
            <a:r>
              <a:rPr lang="en-US" sz="1200" spc="-5" dirty="0">
                <a:latin typeface="+mn-lt"/>
                <a:cs typeface="Calibri"/>
                <a:hlinkClick r:id="rId3"/>
              </a:rPr>
              <a:t>http://news.yahoo.com/video/protecting-kids-online-080000343.html</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91152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nSpc>
                <a:spcPct val="101800"/>
              </a:lnSpc>
              <a:spcBef>
                <a:spcPts val="75"/>
              </a:spcBef>
            </a:pPr>
            <a:r>
              <a:rPr lang="en-US" sz="1200" dirty="0">
                <a:latin typeface="+mn-lt"/>
                <a:cs typeface="Calibri"/>
              </a:rPr>
              <a:t>Whether </a:t>
            </a:r>
            <a:r>
              <a:rPr lang="en-US" sz="1200" spc="-5" dirty="0">
                <a:latin typeface="+mn-lt"/>
                <a:cs typeface="Calibri"/>
              </a:rPr>
              <a:t>playing, shopping, studying or </a:t>
            </a:r>
            <a:r>
              <a:rPr lang="en-US" sz="1200" spc="-10" dirty="0">
                <a:latin typeface="+mn-lt"/>
                <a:cs typeface="Calibri"/>
              </a:rPr>
              <a:t>just </a:t>
            </a:r>
            <a:r>
              <a:rPr lang="en-US" sz="1200" spc="-5" dirty="0">
                <a:latin typeface="+mn-lt"/>
                <a:cs typeface="Calibri"/>
              </a:rPr>
              <a:t>surfing, </a:t>
            </a:r>
            <a:r>
              <a:rPr lang="en-US" sz="1200" spc="-10" dirty="0">
                <a:latin typeface="+mn-lt"/>
                <a:cs typeface="Calibri"/>
              </a:rPr>
              <a:t>today's </a:t>
            </a:r>
            <a:r>
              <a:rPr lang="en-US" sz="1200" spc="-5" dirty="0">
                <a:latin typeface="+mn-lt"/>
                <a:cs typeface="Calibri"/>
              </a:rPr>
              <a:t>children are taking </a:t>
            </a:r>
            <a:r>
              <a:rPr lang="en-US" sz="1200" spc="-10" dirty="0">
                <a:latin typeface="+mn-lt"/>
                <a:cs typeface="Calibri"/>
              </a:rPr>
              <a:t>advantage </a:t>
            </a:r>
            <a:r>
              <a:rPr lang="en-US" sz="1200" spc="-5" dirty="0">
                <a:latin typeface="+mn-lt"/>
                <a:cs typeface="Calibri"/>
              </a:rPr>
              <a:t>of </a:t>
            </a:r>
            <a:r>
              <a:rPr lang="en-US" sz="1200" dirty="0">
                <a:latin typeface="+mn-lt"/>
                <a:cs typeface="Calibri"/>
              </a:rPr>
              <a:t>all  </a:t>
            </a:r>
            <a:r>
              <a:rPr lang="en-US" sz="1200" spc="-5" dirty="0">
                <a:latin typeface="+mn-lt"/>
                <a:cs typeface="Calibri"/>
              </a:rPr>
              <a:t>that </a:t>
            </a:r>
            <a:r>
              <a:rPr lang="en-US" sz="1200" dirty="0">
                <a:latin typeface="+mn-lt"/>
                <a:cs typeface="Calibri"/>
              </a:rPr>
              <a:t>the </a:t>
            </a:r>
            <a:r>
              <a:rPr lang="en-US" sz="1200" spc="-5" dirty="0">
                <a:latin typeface="+mn-lt"/>
                <a:cs typeface="Calibri"/>
              </a:rPr>
              <a:t>web has </a:t>
            </a:r>
            <a:r>
              <a:rPr lang="en-US" sz="1200" spc="-10" dirty="0">
                <a:latin typeface="+mn-lt"/>
                <a:cs typeface="Calibri"/>
              </a:rPr>
              <a:t>to </a:t>
            </a:r>
            <a:r>
              <a:rPr lang="en-US" sz="1200" spc="-30" dirty="0">
                <a:latin typeface="+mn-lt"/>
                <a:cs typeface="Calibri"/>
              </a:rPr>
              <a:t>offer. </a:t>
            </a:r>
            <a:r>
              <a:rPr lang="en-US" sz="1200" dirty="0">
                <a:latin typeface="+mn-lt"/>
                <a:cs typeface="Calibri"/>
              </a:rPr>
              <a:t>But when it </a:t>
            </a:r>
            <a:r>
              <a:rPr lang="en-US" sz="1200" spc="-5" dirty="0">
                <a:latin typeface="+mn-lt"/>
                <a:cs typeface="Calibri"/>
              </a:rPr>
              <a:t>comes </a:t>
            </a:r>
            <a:r>
              <a:rPr lang="en-US" sz="1200" spc="-10" dirty="0">
                <a:latin typeface="+mn-lt"/>
                <a:cs typeface="Calibri"/>
              </a:rPr>
              <a:t>to </a:t>
            </a:r>
            <a:r>
              <a:rPr lang="en-US" sz="1200" dirty="0">
                <a:latin typeface="+mn-lt"/>
                <a:cs typeface="Calibri"/>
              </a:rPr>
              <a:t>their </a:t>
            </a:r>
            <a:r>
              <a:rPr lang="en-US" sz="1200" spc="-10" dirty="0">
                <a:latin typeface="+mn-lt"/>
                <a:cs typeface="Calibri"/>
              </a:rPr>
              <a:t>personal information, </a:t>
            </a:r>
            <a:r>
              <a:rPr lang="en-US" sz="1200" dirty="0">
                <a:latin typeface="+mn-lt"/>
                <a:cs typeface="Calibri"/>
              </a:rPr>
              <a:t>who's in </a:t>
            </a:r>
            <a:r>
              <a:rPr lang="en-US" sz="1200" spc="-10" dirty="0">
                <a:latin typeface="+mn-lt"/>
                <a:cs typeface="Calibri"/>
              </a:rPr>
              <a:t>charge? </a:t>
            </a:r>
            <a:r>
              <a:rPr lang="en-US" sz="1200" spc="-5" dirty="0">
                <a:latin typeface="+mn-lt"/>
                <a:cs typeface="Calibri"/>
              </a:rPr>
              <a:t>The  Children's Online Privacy Protection </a:t>
            </a:r>
            <a:r>
              <a:rPr lang="en-US" sz="1200" dirty="0">
                <a:latin typeface="+mn-lt"/>
                <a:cs typeface="Calibri"/>
              </a:rPr>
              <a:t>Act, </a:t>
            </a:r>
            <a:r>
              <a:rPr lang="en-US" sz="1200" spc="-10" dirty="0">
                <a:latin typeface="+mn-lt"/>
                <a:cs typeface="Calibri"/>
              </a:rPr>
              <a:t>enforced </a:t>
            </a:r>
            <a:r>
              <a:rPr lang="en-US" sz="1200" spc="-5" dirty="0">
                <a:latin typeface="+mn-lt"/>
                <a:cs typeface="Calibri"/>
              </a:rPr>
              <a:t>by </a:t>
            </a:r>
            <a:r>
              <a:rPr lang="en-US" sz="1200" dirty="0">
                <a:latin typeface="+mn-lt"/>
                <a:cs typeface="Calibri"/>
              </a:rPr>
              <a:t>the </a:t>
            </a:r>
            <a:r>
              <a:rPr lang="en-US" sz="1200" spc="-10" dirty="0">
                <a:latin typeface="+mn-lt"/>
                <a:cs typeface="Calibri"/>
              </a:rPr>
              <a:t>Federal </a:t>
            </a:r>
            <a:r>
              <a:rPr lang="en-US" sz="1200" spc="-25" dirty="0">
                <a:latin typeface="+mn-lt"/>
                <a:cs typeface="Calibri"/>
              </a:rPr>
              <a:t>Trade </a:t>
            </a:r>
            <a:r>
              <a:rPr lang="en-US" sz="1200" spc="-5" dirty="0">
                <a:latin typeface="+mn-lt"/>
                <a:cs typeface="Calibri"/>
              </a:rPr>
              <a:t>Commission, requires  commercial </a:t>
            </a:r>
            <a:r>
              <a:rPr lang="en-US" sz="1200" spc="-10" dirty="0">
                <a:latin typeface="+mn-lt"/>
                <a:cs typeface="Calibri"/>
              </a:rPr>
              <a:t>website </a:t>
            </a:r>
            <a:r>
              <a:rPr lang="en-US" sz="1200" spc="-15" dirty="0">
                <a:latin typeface="+mn-lt"/>
                <a:cs typeface="Calibri"/>
              </a:rPr>
              <a:t>operators </a:t>
            </a:r>
            <a:r>
              <a:rPr lang="en-US" sz="1200" spc="-10" dirty="0">
                <a:latin typeface="+mn-lt"/>
                <a:cs typeface="Calibri"/>
              </a:rPr>
              <a:t>to get parental </a:t>
            </a:r>
            <a:r>
              <a:rPr lang="en-US" sz="1200" spc="-5" dirty="0">
                <a:latin typeface="+mn-lt"/>
                <a:cs typeface="Calibri"/>
              </a:rPr>
              <a:t>consent </a:t>
            </a:r>
            <a:r>
              <a:rPr lang="en-US" sz="1200" spc="-15" dirty="0">
                <a:latin typeface="+mn-lt"/>
                <a:cs typeface="Calibri"/>
              </a:rPr>
              <a:t>before </a:t>
            </a:r>
            <a:r>
              <a:rPr lang="en-US" sz="1200" spc="-5" dirty="0">
                <a:latin typeface="+mn-lt"/>
                <a:cs typeface="Calibri"/>
              </a:rPr>
              <a:t>collecting </a:t>
            </a:r>
            <a:r>
              <a:rPr lang="en-US" sz="1200" spc="-10" dirty="0">
                <a:latin typeface="+mn-lt"/>
                <a:cs typeface="Calibri"/>
              </a:rPr>
              <a:t>any personal  information from </a:t>
            </a:r>
            <a:r>
              <a:rPr lang="en-US" sz="1200" spc="-5" dirty="0">
                <a:latin typeface="+mn-lt"/>
                <a:cs typeface="Calibri"/>
              </a:rPr>
              <a:t>children under 13. </a:t>
            </a:r>
            <a:r>
              <a:rPr lang="en-US" sz="1200" spc="-25" dirty="0">
                <a:latin typeface="+mn-lt"/>
                <a:cs typeface="Calibri"/>
              </a:rPr>
              <a:t>COPPA </a:t>
            </a:r>
            <a:r>
              <a:rPr lang="en-US" sz="1200" spc="-5" dirty="0">
                <a:latin typeface="+mn-lt"/>
                <a:cs typeface="Calibri"/>
              </a:rPr>
              <a:t>allows teachers </a:t>
            </a:r>
            <a:r>
              <a:rPr lang="en-US" sz="1200" spc="-10" dirty="0">
                <a:latin typeface="+mn-lt"/>
                <a:cs typeface="Calibri"/>
              </a:rPr>
              <a:t>to </a:t>
            </a:r>
            <a:r>
              <a:rPr lang="en-US" sz="1200" dirty="0">
                <a:latin typeface="+mn-lt"/>
                <a:cs typeface="Calibri"/>
              </a:rPr>
              <a:t>act </a:t>
            </a:r>
            <a:r>
              <a:rPr lang="en-US" sz="1200" spc="-5" dirty="0">
                <a:latin typeface="+mn-lt"/>
                <a:cs typeface="Calibri"/>
              </a:rPr>
              <a:t>on behalf of </a:t>
            </a:r>
            <a:r>
              <a:rPr lang="en-US" sz="1200" dirty="0">
                <a:latin typeface="+mn-lt"/>
                <a:cs typeface="Calibri"/>
              </a:rPr>
              <a:t>a </a:t>
            </a:r>
            <a:r>
              <a:rPr lang="en-US" sz="1200" spc="-10" dirty="0">
                <a:latin typeface="+mn-lt"/>
                <a:cs typeface="Calibri"/>
              </a:rPr>
              <a:t>parent </a:t>
            </a:r>
            <a:r>
              <a:rPr lang="en-US" sz="1200" spc="-5" dirty="0">
                <a:latin typeface="+mn-lt"/>
                <a:cs typeface="Calibri"/>
              </a:rPr>
              <a:t>during  school </a:t>
            </a:r>
            <a:r>
              <a:rPr lang="en-US" sz="1200" dirty="0">
                <a:latin typeface="+mn-lt"/>
                <a:cs typeface="Calibri"/>
              </a:rPr>
              <a:t>activities </a:t>
            </a:r>
            <a:r>
              <a:rPr lang="en-US" sz="1200" spc="-5" dirty="0">
                <a:latin typeface="+mn-lt"/>
                <a:cs typeface="Calibri"/>
              </a:rPr>
              <a:t>online, but does not require </a:t>
            </a:r>
            <a:r>
              <a:rPr lang="en-US" sz="1200" dirty="0">
                <a:latin typeface="+mn-lt"/>
                <a:cs typeface="Calibri"/>
              </a:rPr>
              <a:t>them </a:t>
            </a:r>
            <a:r>
              <a:rPr lang="en-US" sz="1200" spc="-10" dirty="0">
                <a:latin typeface="+mn-lt"/>
                <a:cs typeface="Calibri"/>
              </a:rPr>
              <a:t>to </a:t>
            </a:r>
            <a:r>
              <a:rPr lang="en-US" sz="1200" spc="-5" dirty="0">
                <a:latin typeface="+mn-lt"/>
                <a:cs typeface="Calibri"/>
              </a:rPr>
              <a:t>do so. </a:t>
            </a:r>
            <a:r>
              <a:rPr lang="en-US" sz="1200" spc="-10" dirty="0">
                <a:latin typeface="+mn-lt"/>
                <a:cs typeface="Calibri"/>
              </a:rPr>
              <a:t>That </a:t>
            </a:r>
            <a:r>
              <a:rPr lang="en-US" sz="1200" dirty="0">
                <a:latin typeface="+mn-lt"/>
                <a:cs typeface="Calibri"/>
              </a:rPr>
              <a:t>is, </a:t>
            </a:r>
            <a:r>
              <a:rPr lang="en-US" sz="1200" spc="-5" dirty="0">
                <a:latin typeface="+mn-lt"/>
                <a:cs typeface="Calibri"/>
              </a:rPr>
              <a:t>the law does not require  teachers </a:t>
            </a:r>
            <a:r>
              <a:rPr lang="en-US" sz="1200" spc="-10" dirty="0">
                <a:latin typeface="+mn-lt"/>
                <a:cs typeface="Calibri"/>
              </a:rPr>
              <a:t>to make </a:t>
            </a:r>
            <a:r>
              <a:rPr lang="en-US" sz="1200" spc="-5" dirty="0">
                <a:latin typeface="+mn-lt"/>
                <a:cs typeface="Calibri"/>
              </a:rPr>
              <a:t>decisions </a:t>
            </a:r>
            <a:r>
              <a:rPr lang="en-US" sz="1200" dirty="0">
                <a:latin typeface="+mn-lt"/>
                <a:cs typeface="Calibri"/>
              </a:rPr>
              <a:t>about </a:t>
            </a:r>
            <a:r>
              <a:rPr lang="en-US" sz="1200" spc="-5" dirty="0">
                <a:latin typeface="+mn-lt"/>
                <a:cs typeface="Calibri"/>
              </a:rPr>
              <a:t>the </a:t>
            </a:r>
            <a:r>
              <a:rPr lang="en-US" sz="1200" spc="-10" dirty="0">
                <a:latin typeface="+mn-lt"/>
                <a:cs typeface="Calibri"/>
              </a:rPr>
              <a:t>collection </a:t>
            </a:r>
            <a:r>
              <a:rPr lang="en-US" sz="1200" spc="-5" dirty="0">
                <a:latin typeface="+mn-lt"/>
                <a:cs typeface="Calibri"/>
              </a:rPr>
              <a:t>of </a:t>
            </a:r>
            <a:r>
              <a:rPr lang="en-US" sz="1200" dirty="0">
                <a:latin typeface="+mn-lt"/>
                <a:cs typeface="Calibri"/>
              </a:rPr>
              <a:t>their </a:t>
            </a:r>
            <a:r>
              <a:rPr lang="en-US" sz="1200" spc="-5" dirty="0">
                <a:latin typeface="+mn-lt"/>
                <a:cs typeface="Calibri"/>
              </a:rPr>
              <a:t>students' personal</a:t>
            </a:r>
            <a:r>
              <a:rPr lang="en-US" sz="1200" spc="35" dirty="0">
                <a:latin typeface="+mn-lt"/>
                <a:cs typeface="Calibri"/>
              </a:rPr>
              <a:t> </a:t>
            </a:r>
            <a:r>
              <a:rPr lang="en-US" sz="1200" spc="-10" dirty="0">
                <a:latin typeface="+mn-lt"/>
                <a:cs typeface="Calibri"/>
              </a:rPr>
              <a:t>information.</a:t>
            </a:r>
            <a:endParaRPr lang="en-US" sz="1200" dirty="0">
              <a:latin typeface="+mn-lt"/>
              <a:cs typeface="Calibri"/>
            </a:endParaRPr>
          </a:p>
          <a:p>
            <a:pPr>
              <a:lnSpc>
                <a:spcPct val="100000"/>
              </a:lnSpc>
              <a:spcBef>
                <a:spcPts val="25"/>
              </a:spcBef>
            </a:pPr>
            <a:endParaRPr lang="en-US" sz="1250" dirty="0">
              <a:latin typeface="Times New Roman"/>
              <a:cs typeface="Times New Roman"/>
            </a:endParaRPr>
          </a:p>
          <a:p>
            <a:pPr marL="12700" marR="101600">
              <a:lnSpc>
                <a:spcPct val="101699"/>
              </a:lnSpc>
            </a:pPr>
            <a:r>
              <a:rPr lang="en-US" sz="1200" spc="-10" dirty="0">
                <a:latin typeface="+mn-lt"/>
                <a:cs typeface="Calibri"/>
              </a:rPr>
              <a:t>Many </a:t>
            </a:r>
            <a:r>
              <a:rPr lang="en-US" sz="1200" spc="-5" dirty="0">
                <a:latin typeface="+mn-lt"/>
                <a:cs typeface="Calibri"/>
              </a:rPr>
              <a:t>school districts </a:t>
            </a:r>
            <a:r>
              <a:rPr lang="en-US" sz="1200" spc="-10" dirty="0">
                <a:latin typeface="+mn-lt"/>
                <a:cs typeface="Calibri"/>
              </a:rPr>
              <a:t>are </a:t>
            </a:r>
            <a:r>
              <a:rPr lang="en-US" sz="1200" spc="-5" dirty="0">
                <a:latin typeface="+mn-lt"/>
                <a:cs typeface="Calibri"/>
              </a:rPr>
              <a:t>adopting Acceptable </a:t>
            </a:r>
            <a:r>
              <a:rPr lang="en-US" sz="1200" dirty="0">
                <a:latin typeface="+mn-lt"/>
                <a:cs typeface="Calibri"/>
              </a:rPr>
              <a:t>Use </a:t>
            </a:r>
            <a:r>
              <a:rPr lang="en-US" sz="1200" spc="-10" dirty="0">
                <a:latin typeface="+mn-lt"/>
                <a:cs typeface="Calibri"/>
              </a:rPr>
              <a:t>Policies (AUPs) to educate parents </a:t>
            </a:r>
            <a:r>
              <a:rPr lang="en-US" sz="1200" dirty="0">
                <a:latin typeface="+mn-lt"/>
                <a:cs typeface="Calibri"/>
              </a:rPr>
              <a:t>and  </a:t>
            </a:r>
            <a:r>
              <a:rPr lang="en-US" sz="1200" spc="-5" dirty="0">
                <a:latin typeface="+mn-lt"/>
                <a:cs typeface="Calibri"/>
              </a:rPr>
              <a:t>students about Internet use </a:t>
            </a:r>
            <a:r>
              <a:rPr lang="en-US" sz="1200" dirty="0">
                <a:latin typeface="+mn-lt"/>
                <a:cs typeface="Calibri"/>
              </a:rPr>
              <a:t>and issues </a:t>
            </a:r>
            <a:r>
              <a:rPr lang="en-US" sz="1200" spc="-5" dirty="0">
                <a:latin typeface="+mn-lt"/>
                <a:cs typeface="Calibri"/>
              </a:rPr>
              <a:t>of online privacy </a:t>
            </a:r>
            <a:r>
              <a:rPr lang="en-US" sz="1200" dirty="0">
                <a:latin typeface="+mn-lt"/>
                <a:cs typeface="Calibri"/>
              </a:rPr>
              <a:t>and </a:t>
            </a:r>
            <a:r>
              <a:rPr lang="en-US" sz="1200" spc="-20" dirty="0">
                <a:latin typeface="+mn-lt"/>
                <a:cs typeface="Calibri"/>
              </a:rPr>
              <a:t>safety, </a:t>
            </a:r>
            <a:r>
              <a:rPr lang="en-US" sz="1200" dirty="0">
                <a:latin typeface="+mn-lt"/>
                <a:cs typeface="Calibri"/>
              </a:rPr>
              <a:t>and </a:t>
            </a:r>
            <a:r>
              <a:rPr lang="en-US" sz="1200" spc="-5" dirty="0">
                <a:latin typeface="+mn-lt"/>
                <a:cs typeface="Calibri"/>
              </a:rPr>
              <a:t>seek </a:t>
            </a:r>
            <a:r>
              <a:rPr lang="en-US" sz="1200" spc="-10" dirty="0">
                <a:latin typeface="+mn-lt"/>
                <a:cs typeface="Calibri"/>
              </a:rPr>
              <a:t>parental </a:t>
            </a:r>
            <a:r>
              <a:rPr lang="en-US" sz="1200" spc="-5" dirty="0">
                <a:latin typeface="+mn-lt"/>
                <a:cs typeface="Calibri"/>
              </a:rPr>
              <a:t>consent  </a:t>
            </a:r>
            <a:r>
              <a:rPr lang="en-US" sz="1200" spc="-10" dirty="0">
                <a:latin typeface="+mn-lt"/>
                <a:cs typeface="Calibri"/>
              </a:rPr>
              <a:t>for </a:t>
            </a:r>
            <a:r>
              <a:rPr lang="en-US" sz="1200" dirty="0">
                <a:latin typeface="+mn-lt"/>
                <a:cs typeface="Calibri"/>
              </a:rPr>
              <a:t>their </a:t>
            </a:r>
            <a:r>
              <a:rPr lang="en-US" sz="1200" spc="-5" dirty="0">
                <a:latin typeface="+mn-lt"/>
                <a:cs typeface="Calibri"/>
              </a:rPr>
              <a:t>children's use of </a:t>
            </a:r>
            <a:r>
              <a:rPr lang="en-US" sz="1200" dirty="0">
                <a:latin typeface="+mn-lt"/>
                <a:cs typeface="Calibri"/>
              </a:rPr>
              <a:t>the </a:t>
            </a:r>
            <a:r>
              <a:rPr lang="en-US" sz="1200" spc="-5" dirty="0">
                <a:latin typeface="+mn-lt"/>
                <a:cs typeface="Calibri"/>
              </a:rPr>
              <a:t>Internet. </a:t>
            </a:r>
            <a:r>
              <a:rPr lang="en-US" sz="1200" spc="-10" dirty="0">
                <a:latin typeface="+mn-lt"/>
                <a:cs typeface="Calibri"/>
              </a:rPr>
              <a:t>For example, </a:t>
            </a:r>
            <a:r>
              <a:rPr lang="en-US" sz="1200" dirty="0">
                <a:latin typeface="+mn-lt"/>
                <a:cs typeface="Calibri"/>
              </a:rPr>
              <a:t>an </a:t>
            </a:r>
            <a:r>
              <a:rPr lang="en-US" sz="1200" spc="-10" dirty="0">
                <a:latin typeface="+mn-lt"/>
                <a:cs typeface="Calibri"/>
              </a:rPr>
              <a:t>AUP may </a:t>
            </a:r>
            <a:r>
              <a:rPr lang="en-US" sz="1200" spc="-5" dirty="0">
                <a:latin typeface="+mn-lt"/>
                <a:cs typeface="Calibri"/>
              </a:rPr>
              <a:t>tell </a:t>
            </a:r>
            <a:r>
              <a:rPr lang="en-US" sz="1200" spc="-10" dirty="0">
                <a:latin typeface="+mn-lt"/>
                <a:cs typeface="Calibri"/>
              </a:rPr>
              <a:t>parents </a:t>
            </a:r>
            <a:r>
              <a:rPr lang="en-US" sz="1200" spc="-5" dirty="0">
                <a:latin typeface="+mn-lt"/>
                <a:cs typeface="Calibri"/>
              </a:rPr>
              <a:t>about the privacy  policies of online services </a:t>
            </a:r>
            <a:r>
              <a:rPr lang="en-US" sz="1200" dirty="0">
                <a:latin typeface="+mn-lt"/>
                <a:cs typeface="Calibri"/>
              </a:rPr>
              <a:t>with which a </a:t>
            </a:r>
            <a:r>
              <a:rPr lang="en-US" sz="1200" spc="-5" dirty="0">
                <a:latin typeface="+mn-lt"/>
                <a:cs typeface="Calibri"/>
              </a:rPr>
              <a:t>school has </a:t>
            </a:r>
            <a:r>
              <a:rPr lang="en-US" sz="1200" spc="-10" dirty="0">
                <a:latin typeface="+mn-lt"/>
                <a:cs typeface="Calibri"/>
              </a:rPr>
              <a:t>contracts </a:t>
            </a:r>
            <a:r>
              <a:rPr lang="en-US" sz="1200" dirty="0">
                <a:latin typeface="+mn-lt"/>
                <a:cs typeface="Calibri"/>
              </a:rPr>
              <a:t>and </a:t>
            </a:r>
            <a:r>
              <a:rPr lang="en-US" sz="1200" spc="-5" dirty="0">
                <a:latin typeface="+mn-lt"/>
                <a:cs typeface="Calibri"/>
              </a:rPr>
              <a:t>students' use of non-contract  websites. It </a:t>
            </a:r>
            <a:r>
              <a:rPr lang="en-US" sz="1200" spc="-10" dirty="0">
                <a:latin typeface="+mn-lt"/>
                <a:cs typeface="Calibri"/>
              </a:rPr>
              <a:t>may </a:t>
            </a:r>
            <a:r>
              <a:rPr lang="en-US" sz="1200" dirty="0">
                <a:latin typeface="+mn-lt"/>
                <a:cs typeface="Calibri"/>
              </a:rPr>
              <a:t>include </a:t>
            </a:r>
            <a:r>
              <a:rPr lang="en-US" sz="1200" spc="-5" dirty="0">
                <a:latin typeface="+mn-lt"/>
                <a:cs typeface="Calibri"/>
              </a:rPr>
              <a:t>cautions </a:t>
            </a:r>
            <a:r>
              <a:rPr lang="en-US" sz="1200" spc="-10" dirty="0">
                <a:latin typeface="+mn-lt"/>
                <a:cs typeface="Calibri"/>
              </a:rPr>
              <a:t>against </a:t>
            </a:r>
            <a:r>
              <a:rPr lang="en-US" sz="1200" spc="-5" dirty="0">
                <a:latin typeface="+mn-lt"/>
                <a:cs typeface="Calibri"/>
              </a:rPr>
              <a:t>children disclosing </a:t>
            </a:r>
            <a:r>
              <a:rPr lang="en-US" sz="1200" spc="-10" dirty="0">
                <a:latin typeface="+mn-lt"/>
                <a:cs typeface="Calibri"/>
              </a:rPr>
              <a:t>personal information to </a:t>
            </a:r>
            <a:r>
              <a:rPr lang="en-US" sz="1200" spc="-5" dirty="0">
                <a:latin typeface="+mn-lt"/>
                <a:cs typeface="Calibri"/>
              </a:rPr>
              <a:t>websites </a:t>
            </a:r>
            <a:r>
              <a:rPr lang="en-US" sz="1200" dirty="0">
                <a:latin typeface="+mn-lt"/>
                <a:cs typeface="Calibri"/>
              </a:rPr>
              <a:t>-  </a:t>
            </a:r>
            <a:r>
              <a:rPr lang="en-US" sz="1200" spc="-5" dirty="0">
                <a:latin typeface="+mn-lt"/>
                <a:cs typeface="Calibri"/>
              </a:rPr>
              <a:t>such </a:t>
            </a:r>
            <a:r>
              <a:rPr lang="en-US" sz="1200" dirty="0">
                <a:latin typeface="+mn-lt"/>
                <a:cs typeface="Calibri"/>
              </a:rPr>
              <a:t>as their </a:t>
            </a:r>
            <a:r>
              <a:rPr lang="en-US" sz="1200" spc="-5" dirty="0">
                <a:latin typeface="+mn-lt"/>
                <a:cs typeface="Calibri"/>
              </a:rPr>
              <a:t>full name, home or </a:t>
            </a:r>
            <a:r>
              <a:rPr lang="en-US" sz="1200" dirty="0">
                <a:latin typeface="+mn-lt"/>
                <a:cs typeface="Calibri"/>
              </a:rPr>
              <a:t>email </a:t>
            </a:r>
            <a:r>
              <a:rPr lang="en-US" sz="1200" spc="-5" dirty="0">
                <a:latin typeface="+mn-lt"/>
                <a:cs typeface="Calibri"/>
              </a:rPr>
              <a:t>address, </a:t>
            </a:r>
            <a:r>
              <a:rPr lang="en-US" sz="1200" dirty="0">
                <a:latin typeface="+mn-lt"/>
                <a:cs typeface="Calibri"/>
              </a:rPr>
              <a:t>and </a:t>
            </a:r>
            <a:r>
              <a:rPr lang="en-US" sz="1200" spc="-5" dirty="0">
                <a:latin typeface="+mn-lt"/>
                <a:cs typeface="Calibri"/>
              </a:rPr>
              <a:t>telephone </a:t>
            </a:r>
            <a:r>
              <a:rPr lang="en-US" sz="1200" spc="-25" dirty="0">
                <a:latin typeface="+mn-lt"/>
                <a:cs typeface="Calibri"/>
              </a:rPr>
              <a:t>number. </a:t>
            </a:r>
            <a:r>
              <a:rPr lang="en-US" sz="1200" spc="-5" dirty="0">
                <a:latin typeface="+mn-lt"/>
                <a:cs typeface="Calibri"/>
              </a:rPr>
              <a:t>Or </a:t>
            </a:r>
            <a:r>
              <a:rPr lang="en-US" sz="1200" dirty="0">
                <a:latin typeface="+mn-lt"/>
                <a:cs typeface="Calibri"/>
              </a:rPr>
              <a:t>it </a:t>
            </a:r>
            <a:r>
              <a:rPr lang="en-US" sz="1200" spc="-10" dirty="0">
                <a:latin typeface="+mn-lt"/>
                <a:cs typeface="Calibri"/>
              </a:rPr>
              <a:t>may </a:t>
            </a:r>
            <a:r>
              <a:rPr lang="en-US" sz="1200" spc="-5" dirty="0">
                <a:latin typeface="+mn-lt"/>
                <a:cs typeface="Calibri"/>
              </a:rPr>
              <a:t>tell </a:t>
            </a:r>
            <a:r>
              <a:rPr lang="en-US" sz="1200" spc="-10" dirty="0">
                <a:latin typeface="+mn-lt"/>
                <a:cs typeface="Calibri"/>
              </a:rPr>
              <a:t>parents  </a:t>
            </a:r>
            <a:r>
              <a:rPr lang="en-US" sz="1200" spc="-5" dirty="0">
                <a:latin typeface="+mn-lt"/>
                <a:cs typeface="Calibri"/>
              </a:rPr>
              <a:t>that </a:t>
            </a:r>
            <a:r>
              <a:rPr lang="en-US" sz="1200" dirty="0">
                <a:latin typeface="+mn-lt"/>
                <a:cs typeface="Calibri"/>
              </a:rPr>
              <a:t>the </a:t>
            </a:r>
            <a:r>
              <a:rPr lang="en-US" sz="1200" spc="-5" dirty="0">
                <a:latin typeface="+mn-lt"/>
                <a:cs typeface="Calibri"/>
              </a:rPr>
              <a:t>school has established classroom </a:t>
            </a:r>
            <a:r>
              <a:rPr lang="en-US" sz="1200" dirty="0">
                <a:latin typeface="+mn-lt"/>
                <a:cs typeface="Calibri"/>
              </a:rPr>
              <a:t>email </a:t>
            </a:r>
            <a:r>
              <a:rPr lang="en-US" sz="1200" spc="-5" dirty="0">
                <a:latin typeface="+mn-lt"/>
                <a:cs typeface="Calibri"/>
              </a:rPr>
              <a:t>accounts </a:t>
            </a:r>
            <a:r>
              <a:rPr lang="en-US" sz="1200" spc="-10" dirty="0">
                <a:latin typeface="+mn-lt"/>
                <a:cs typeface="Calibri"/>
              </a:rPr>
              <a:t>rather </a:t>
            </a:r>
            <a:r>
              <a:rPr lang="en-US" sz="1200" dirty="0">
                <a:latin typeface="+mn-lt"/>
                <a:cs typeface="Calibri"/>
              </a:rPr>
              <a:t>than </a:t>
            </a:r>
            <a:r>
              <a:rPr lang="en-US" sz="1200" spc="-5" dirty="0">
                <a:latin typeface="+mn-lt"/>
                <a:cs typeface="Calibri"/>
              </a:rPr>
              <a:t>individual accounts </a:t>
            </a:r>
            <a:r>
              <a:rPr lang="en-US" sz="1200" dirty="0">
                <a:latin typeface="+mn-lt"/>
                <a:cs typeface="Calibri"/>
              </a:rPr>
              <a:t>if  email </a:t>
            </a:r>
            <a:r>
              <a:rPr lang="en-US" sz="1200" spc="-10" dirty="0">
                <a:latin typeface="+mn-lt"/>
                <a:cs typeface="Calibri"/>
              </a:rPr>
              <a:t>communication </a:t>
            </a:r>
            <a:r>
              <a:rPr lang="en-US" sz="1200" spc="-5" dirty="0">
                <a:latin typeface="+mn-lt"/>
                <a:cs typeface="Calibri"/>
              </a:rPr>
              <a:t>is necessary between students </a:t>
            </a:r>
            <a:r>
              <a:rPr lang="en-US" sz="1200" dirty="0">
                <a:latin typeface="+mn-lt"/>
                <a:cs typeface="Calibri"/>
              </a:rPr>
              <a:t>and </a:t>
            </a:r>
            <a:r>
              <a:rPr lang="en-US" sz="1200" spc="-5" dirty="0">
                <a:latin typeface="+mn-lt"/>
                <a:cs typeface="Calibri"/>
              </a:rPr>
              <a:t>online</a:t>
            </a:r>
            <a:r>
              <a:rPr lang="en-US" sz="1200" spc="15" dirty="0">
                <a:latin typeface="+mn-lt"/>
                <a:cs typeface="Calibri"/>
              </a:rPr>
              <a:t> </a:t>
            </a:r>
            <a:r>
              <a:rPr lang="en-US" sz="1200" spc="-5" dirty="0">
                <a:latin typeface="+mn-lt"/>
                <a:cs typeface="Calibri"/>
              </a:rPr>
              <a:t>services.</a:t>
            </a:r>
            <a:endParaRPr lang="en-US" sz="1200" dirty="0">
              <a:latin typeface="+mn-lt"/>
              <a:cs typeface="Calibri"/>
            </a:endParaRPr>
          </a:p>
          <a:p>
            <a:pPr>
              <a:lnSpc>
                <a:spcPct val="100000"/>
              </a:lnSpc>
              <a:spcBef>
                <a:spcPts val="55"/>
              </a:spcBef>
            </a:pPr>
            <a:endParaRPr lang="en-US" sz="1250" dirty="0">
              <a:latin typeface="Times New Roman"/>
              <a:cs typeface="Times New Roman"/>
            </a:endParaRPr>
          </a:p>
          <a:p>
            <a:pPr marL="12700">
              <a:lnSpc>
                <a:spcPct val="100000"/>
              </a:lnSpc>
            </a:pPr>
            <a:r>
              <a:rPr lang="en-US" sz="1200" spc="-5" dirty="0">
                <a:latin typeface="+mn-lt"/>
                <a:cs typeface="Calibri"/>
              </a:rPr>
              <a:t>What </a:t>
            </a:r>
            <a:r>
              <a:rPr lang="en-US" sz="1200" dirty="0">
                <a:latin typeface="+mn-lt"/>
                <a:cs typeface="Calibri"/>
              </a:rPr>
              <a:t>is </a:t>
            </a:r>
            <a:r>
              <a:rPr lang="en-US" sz="1200" spc="-5" dirty="0">
                <a:latin typeface="+mn-lt"/>
                <a:cs typeface="Calibri"/>
              </a:rPr>
              <a:t>our school </a:t>
            </a:r>
            <a:r>
              <a:rPr lang="en-US" sz="1200" spc="-10" dirty="0">
                <a:latin typeface="+mn-lt"/>
                <a:cs typeface="Calibri"/>
              </a:rPr>
              <a:t>district’s  </a:t>
            </a:r>
            <a:r>
              <a:rPr lang="en-US" sz="1200" spc="-5" dirty="0">
                <a:latin typeface="+mn-lt"/>
                <a:cs typeface="Calibri"/>
              </a:rPr>
              <a:t>policy about disclosing student</a:t>
            </a:r>
            <a:r>
              <a:rPr lang="en-US" sz="1200" spc="55" dirty="0">
                <a:latin typeface="+mn-lt"/>
                <a:cs typeface="Calibri"/>
              </a:rPr>
              <a:t> </a:t>
            </a:r>
            <a:r>
              <a:rPr lang="en-US" sz="1200" spc="-10" dirty="0">
                <a:latin typeface="+mn-lt"/>
                <a:cs typeface="Calibri"/>
              </a:rPr>
              <a:t>information?</a:t>
            </a:r>
            <a:endParaRPr lang="en-US" sz="1200" dirty="0">
              <a:latin typeface="+mn-lt"/>
              <a:cs typeface="Calibri"/>
            </a:endParaRPr>
          </a:p>
          <a:p>
            <a:pPr>
              <a:lnSpc>
                <a:spcPct val="100000"/>
              </a:lnSpc>
              <a:spcBef>
                <a:spcPts val="50"/>
              </a:spcBef>
            </a:pPr>
            <a:endParaRPr lang="en-US" sz="1250" dirty="0">
              <a:latin typeface="Times New Roman"/>
              <a:cs typeface="Times New Roman"/>
            </a:endParaRPr>
          </a:p>
          <a:p>
            <a:pPr marL="12700">
              <a:lnSpc>
                <a:spcPct val="100000"/>
              </a:lnSpc>
            </a:pPr>
            <a:r>
              <a:rPr lang="en-US" sz="1200" b="1" spc="-5" dirty="0">
                <a:latin typeface="+mn-lt"/>
                <a:cs typeface="Calibri"/>
              </a:rPr>
              <a:t>Know </a:t>
            </a:r>
            <a:r>
              <a:rPr lang="en-US" sz="1200" b="1" spc="-25" dirty="0">
                <a:latin typeface="+mn-lt"/>
                <a:cs typeface="Calibri"/>
              </a:rPr>
              <a:t>Your COPPA</a:t>
            </a:r>
            <a:r>
              <a:rPr lang="en-US" sz="1200" b="1" spc="25" dirty="0">
                <a:latin typeface="+mn-lt"/>
                <a:cs typeface="Calibri"/>
              </a:rPr>
              <a:t> </a:t>
            </a:r>
            <a:r>
              <a:rPr lang="en-US" sz="1200" b="1" spc="-5" dirty="0">
                <a:latin typeface="+mn-lt"/>
                <a:cs typeface="Calibri"/>
              </a:rPr>
              <a:t>Rights</a:t>
            </a:r>
            <a:endParaRPr lang="en-US" sz="1200" dirty="0">
              <a:latin typeface="+mn-lt"/>
              <a:cs typeface="Calibri"/>
            </a:endParaRPr>
          </a:p>
          <a:p>
            <a:pPr marL="5814695">
              <a:lnSpc>
                <a:spcPct val="100000"/>
              </a:lnSpc>
              <a:spcBef>
                <a:spcPts val="95"/>
              </a:spcBef>
            </a:pPr>
            <a:r>
              <a:rPr lang="en-US" sz="1100" spc="-5" dirty="0">
                <a:latin typeface="+mn-lt"/>
                <a:cs typeface="Calibri"/>
              </a:rPr>
              <a:t>19</a:t>
            </a:r>
            <a:endParaRPr lang="en-US" sz="1100" dirty="0">
              <a:latin typeface="+mn-lt"/>
              <a:cs typeface="Calibri"/>
            </a:endParaRPr>
          </a:p>
          <a:p>
            <a:pPr>
              <a:lnSpc>
                <a:spcPct val="100000"/>
              </a:lnSpc>
            </a:pPr>
            <a:endParaRPr lang="en-US" sz="1100" dirty="0">
              <a:latin typeface="Times New Roman"/>
              <a:cs typeface="Times New Roman"/>
            </a:endParaRPr>
          </a:p>
          <a:p>
            <a:pPr marL="12700" marR="55880">
              <a:lnSpc>
                <a:spcPct val="101699"/>
              </a:lnSpc>
              <a:spcBef>
                <a:spcPts val="990"/>
              </a:spcBef>
            </a:pPr>
            <a:r>
              <a:rPr lang="en-US" sz="1200" spc="-25" dirty="0">
                <a:latin typeface="+mn-lt"/>
                <a:cs typeface="Calibri"/>
              </a:rPr>
              <a:t>COPPA </a:t>
            </a:r>
            <a:r>
              <a:rPr lang="en-US" sz="1200" spc="-10" dirty="0">
                <a:latin typeface="+mn-lt"/>
                <a:cs typeface="Calibri"/>
              </a:rPr>
              <a:t>covers </a:t>
            </a:r>
            <a:r>
              <a:rPr lang="en-US" sz="1200" spc="-5" dirty="0">
                <a:latin typeface="+mn-lt"/>
                <a:cs typeface="Calibri"/>
              </a:rPr>
              <a:t>sites designed </a:t>
            </a:r>
            <a:r>
              <a:rPr lang="en-US" sz="1200" spc="-10" dirty="0">
                <a:latin typeface="+mn-lt"/>
                <a:cs typeface="Calibri"/>
              </a:rPr>
              <a:t>for </a:t>
            </a:r>
            <a:r>
              <a:rPr lang="en-US" sz="1200" spc="-5" dirty="0">
                <a:latin typeface="+mn-lt"/>
                <a:cs typeface="Calibri"/>
              </a:rPr>
              <a:t>children under </a:t>
            </a:r>
            <a:r>
              <a:rPr lang="en-US" sz="1200" dirty="0">
                <a:latin typeface="+mn-lt"/>
                <a:cs typeface="Calibri"/>
              </a:rPr>
              <a:t>13 and </a:t>
            </a:r>
            <a:r>
              <a:rPr lang="en-US" sz="1200" spc="-10" dirty="0">
                <a:latin typeface="+mn-lt"/>
                <a:cs typeface="Calibri"/>
              </a:rPr>
              <a:t>general </a:t>
            </a:r>
            <a:r>
              <a:rPr lang="en-US" sz="1200" spc="-5" dirty="0">
                <a:latin typeface="+mn-lt"/>
                <a:cs typeface="Calibri"/>
              </a:rPr>
              <a:t>audience sites that know certain  </a:t>
            </a:r>
            <a:r>
              <a:rPr lang="en-US" sz="1200" spc="-10" dirty="0">
                <a:latin typeface="+mn-lt"/>
                <a:cs typeface="Calibri"/>
              </a:rPr>
              <a:t>users are </a:t>
            </a:r>
            <a:r>
              <a:rPr lang="en-US" sz="1200" spc="-5" dirty="0">
                <a:latin typeface="+mn-lt"/>
                <a:cs typeface="Calibri"/>
              </a:rPr>
              <a:t>under 13. </a:t>
            </a:r>
            <a:r>
              <a:rPr lang="en-US" sz="1200" spc="-25" dirty="0">
                <a:latin typeface="+mn-lt"/>
                <a:cs typeface="Calibri"/>
              </a:rPr>
              <a:t>COPPA </a:t>
            </a:r>
            <a:r>
              <a:rPr lang="en-US" sz="1200" spc="-10" dirty="0">
                <a:latin typeface="+mn-lt"/>
                <a:cs typeface="Calibri"/>
              </a:rPr>
              <a:t>protects information that websites collect upfront </a:t>
            </a:r>
            <a:r>
              <a:rPr lang="en-US" sz="1200" dirty="0">
                <a:latin typeface="+mn-lt"/>
                <a:cs typeface="Calibri"/>
              </a:rPr>
              <a:t>and </a:t>
            </a:r>
            <a:r>
              <a:rPr lang="en-US" sz="1200" spc="-10" dirty="0">
                <a:latin typeface="+mn-lt"/>
                <a:cs typeface="Calibri"/>
              </a:rPr>
              <a:t>information  </a:t>
            </a:r>
            <a:r>
              <a:rPr lang="en-US" sz="1200" spc="-5" dirty="0">
                <a:latin typeface="+mn-lt"/>
                <a:cs typeface="Calibri"/>
              </a:rPr>
              <a:t>that </a:t>
            </a:r>
            <a:r>
              <a:rPr lang="en-US" sz="1200" spc="-10" dirty="0">
                <a:latin typeface="+mn-lt"/>
                <a:cs typeface="Calibri"/>
              </a:rPr>
              <a:t>your </a:t>
            </a:r>
            <a:r>
              <a:rPr lang="en-US" sz="1200" spc="-5" dirty="0">
                <a:latin typeface="+mn-lt"/>
                <a:cs typeface="Calibri"/>
              </a:rPr>
              <a:t>children give out or </a:t>
            </a:r>
            <a:r>
              <a:rPr lang="en-US" sz="1200" spc="-10" dirty="0">
                <a:latin typeface="+mn-lt"/>
                <a:cs typeface="Calibri"/>
              </a:rPr>
              <a:t>post</a:t>
            </a:r>
            <a:r>
              <a:rPr lang="en-US" sz="1200" spc="15" dirty="0">
                <a:latin typeface="+mn-lt"/>
                <a:cs typeface="Calibri"/>
              </a:rPr>
              <a:t> </a:t>
            </a:r>
            <a:r>
              <a:rPr lang="en-US" sz="1200" spc="-25" dirty="0">
                <a:latin typeface="+mn-lt"/>
                <a:cs typeface="Calibri"/>
              </a:rPr>
              <a:t>later.</a:t>
            </a:r>
            <a:endParaRPr lang="en-US" sz="1200" dirty="0">
              <a:latin typeface="+mn-lt"/>
              <a:cs typeface="Calibri"/>
            </a:endParaRPr>
          </a:p>
          <a:p>
            <a:pPr>
              <a:lnSpc>
                <a:spcPct val="100000"/>
              </a:lnSpc>
            </a:pPr>
            <a:endParaRPr lang="en-US" sz="1300" dirty="0">
              <a:latin typeface="Times New Roman"/>
              <a:cs typeface="Times New Roman"/>
            </a:endParaRPr>
          </a:p>
          <a:p>
            <a:pPr marL="12700">
              <a:lnSpc>
                <a:spcPct val="100000"/>
              </a:lnSpc>
            </a:pPr>
            <a:r>
              <a:rPr lang="en-US" sz="1200" b="1" spc="-25" dirty="0">
                <a:latin typeface="+mn-lt"/>
                <a:cs typeface="Calibri"/>
              </a:rPr>
              <a:t>COPPA </a:t>
            </a:r>
            <a:r>
              <a:rPr lang="en-US" sz="1200" b="1" spc="-5" dirty="0">
                <a:latin typeface="+mn-lt"/>
                <a:cs typeface="Calibri"/>
              </a:rPr>
              <a:t>requires privacy</a:t>
            </a:r>
            <a:r>
              <a:rPr lang="en-US" sz="1200" b="1" spc="10" dirty="0">
                <a:latin typeface="+mn-lt"/>
                <a:cs typeface="Calibri"/>
              </a:rPr>
              <a:t> </a:t>
            </a:r>
            <a:r>
              <a:rPr lang="en-US" sz="1200" b="1" dirty="0">
                <a:latin typeface="+mn-lt"/>
                <a:cs typeface="Calibri"/>
              </a:rPr>
              <a:t>policies.</a:t>
            </a:r>
            <a:endParaRPr lang="en-US" sz="1200" dirty="0">
              <a:latin typeface="+mn-lt"/>
              <a:cs typeface="Calibri"/>
            </a:endParaRPr>
          </a:p>
          <a:p>
            <a:pPr marL="12700" marR="96520">
              <a:lnSpc>
                <a:spcPct val="101699"/>
              </a:lnSpc>
            </a:pPr>
            <a:r>
              <a:rPr lang="en-US" sz="1200" spc="-25" dirty="0">
                <a:latin typeface="+mn-lt"/>
                <a:cs typeface="Calibri"/>
              </a:rPr>
              <a:t>COPPA </a:t>
            </a:r>
            <a:r>
              <a:rPr lang="en-US" sz="1200" dirty="0">
                <a:latin typeface="+mn-lt"/>
                <a:cs typeface="Calibri"/>
              </a:rPr>
              <a:t>also </a:t>
            </a:r>
            <a:r>
              <a:rPr lang="en-US" sz="1200" spc="-5" dirty="0">
                <a:latin typeface="+mn-lt"/>
                <a:cs typeface="Calibri"/>
              </a:rPr>
              <a:t>requires these sites </a:t>
            </a:r>
            <a:r>
              <a:rPr lang="en-US" sz="1200" spc="-10" dirty="0">
                <a:latin typeface="+mn-lt"/>
                <a:cs typeface="Calibri"/>
              </a:rPr>
              <a:t>to post </a:t>
            </a:r>
            <a:r>
              <a:rPr lang="en-US" sz="1200" dirty="0">
                <a:latin typeface="+mn-lt"/>
                <a:cs typeface="Calibri"/>
              </a:rPr>
              <a:t>a </a:t>
            </a:r>
            <a:r>
              <a:rPr lang="en-US" sz="1200" spc="-10" dirty="0">
                <a:latin typeface="+mn-lt"/>
                <a:cs typeface="Calibri"/>
              </a:rPr>
              <a:t>privacy </a:t>
            </a:r>
            <a:r>
              <a:rPr lang="en-US" sz="1200" spc="-5" dirty="0">
                <a:latin typeface="+mn-lt"/>
                <a:cs typeface="Calibri"/>
              </a:rPr>
              <a:t>policy </a:t>
            </a:r>
            <a:r>
              <a:rPr lang="en-US" sz="1200" dirty="0">
                <a:latin typeface="+mn-lt"/>
                <a:cs typeface="Calibri"/>
              </a:rPr>
              <a:t>in a </a:t>
            </a:r>
            <a:r>
              <a:rPr lang="en-US" sz="1200" spc="-5" dirty="0">
                <a:latin typeface="+mn-lt"/>
                <a:cs typeface="Calibri"/>
              </a:rPr>
              <a:t>spot that's plain </a:t>
            </a:r>
            <a:r>
              <a:rPr lang="en-US" sz="1200" spc="-10" dirty="0">
                <a:latin typeface="+mn-lt"/>
                <a:cs typeface="Calibri"/>
              </a:rPr>
              <a:t>to </a:t>
            </a:r>
            <a:r>
              <a:rPr lang="en-US" sz="1200" spc="-5" dirty="0">
                <a:latin typeface="+mn-lt"/>
                <a:cs typeface="Calibri"/>
              </a:rPr>
              <a:t>see. The policy  must provide details </a:t>
            </a:r>
            <a:r>
              <a:rPr lang="en-US" sz="1200" dirty="0">
                <a:latin typeface="+mn-lt"/>
                <a:cs typeface="Calibri"/>
              </a:rPr>
              <a:t>about </a:t>
            </a:r>
            <a:r>
              <a:rPr lang="en-US" sz="1200" spc="-5" dirty="0">
                <a:latin typeface="+mn-lt"/>
                <a:cs typeface="Calibri"/>
              </a:rPr>
              <a:t>what </a:t>
            </a:r>
            <a:r>
              <a:rPr lang="en-US" sz="1200" dirty="0">
                <a:latin typeface="+mn-lt"/>
                <a:cs typeface="Calibri"/>
              </a:rPr>
              <a:t>kind </a:t>
            </a:r>
            <a:r>
              <a:rPr lang="en-US" sz="1200" spc="-5" dirty="0">
                <a:latin typeface="+mn-lt"/>
                <a:cs typeface="Calibri"/>
              </a:rPr>
              <a:t>of </a:t>
            </a:r>
            <a:r>
              <a:rPr lang="en-US" sz="1200" spc="-10" dirty="0">
                <a:latin typeface="+mn-lt"/>
                <a:cs typeface="Calibri"/>
              </a:rPr>
              <a:t>information </a:t>
            </a:r>
            <a:r>
              <a:rPr lang="en-US" sz="1200" spc="-5" dirty="0">
                <a:latin typeface="+mn-lt"/>
                <a:cs typeface="Calibri"/>
              </a:rPr>
              <a:t>the </a:t>
            </a:r>
            <a:r>
              <a:rPr lang="en-US" sz="1200" spc="-10" dirty="0">
                <a:latin typeface="+mn-lt"/>
                <a:cs typeface="Calibri"/>
              </a:rPr>
              <a:t>site </a:t>
            </a:r>
            <a:r>
              <a:rPr lang="en-US" sz="1200" spc="-5" dirty="0">
                <a:latin typeface="+mn-lt"/>
                <a:cs typeface="Calibri"/>
              </a:rPr>
              <a:t>collects </a:t>
            </a:r>
            <a:r>
              <a:rPr lang="en-US" sz="1200" dirty="0">
                <a:latin typeface="+mn-lt"/>
                <a:cs typeface="Calibri"/>
              </a:rPr>
              <a:t>and </a:t>
            </a:r>
            <a:r>
              <a:rPr lang="en-US" sz="1200" spc="-5" dirty="0">
                <a:latin typeface="+mn-lt"/>
                <a:cs typeface="Calibri"/>
              </a:rPr>
              <a:t>what </a:t>
            </a:r>
            <a:r>
              <a:rPr lang="en-US" sz="1200" dirty="0">
                <a:latin typeface="+mn-lt"/>
                <a:cs typeface="Calibri"/>
              </a:rPr>
              <a:t>it </a:t>
            </a:r>
            <a:r>
              <a:rPr lang="en-US" sz="1200" spc="-5" dirty="0">
                <a:latin typeface="+mn-lt"/>
                <a:cs typeface="Calibri"/>
              </a:rPr>
              <a:t>might do </a:t>
            </a:r>
            <a:r>
              <a:rPr lang="en-US" sz="1200" dirty="0">
                <a:latin typeface="+mn-lt"/>
                <a:cs typeface="Calibri"/>
              </a:rPr>
              <a:t>with  the </a:t>
            </a:r>
            <a:r>
              <a:rPr lang="en-US" sz="1200" spc="-10" dirty="0">
                <a:latin typeface="+mn-lt"/>
                <a:cs typeface="Calibri"/>
              </a:rPr>
              <a:t>information </a:t>
            </a:r>
            <a:r>
              <a:rPr lang="en-US" sz="1200" dirty="0">
                <a:latin typeface="+mn-lt"/>
                <a:cs typeface="Calibri"/>
              </a:rPr>
              <a:t>— </a:t>
            </a:r>
            <a:r>
              <a:rPr lang="en-US" sz="1200" spc="-10" dirty="0">
                <a:latin typeface="+mn-lt"/>
                <a:cs typeface="Calibri"/>
              </a:rPr>
              <a:t>for </a:t>
            </a:r>
            <a:r>
              <a:rPr lang="en-US" sz="1200" spc="-5" dirty="0">
                <a:latin typeface="+mn-lt"/>
                <a:cs typeface="Calibri"/>
              </a:rPr>
              <a:t>example, </a:t>
            </a:r>
            <a:r>
              <a:rPr lang="en-US" sz="1200" dirty="0">
                <a:latin typeface="+mn-lt"/>
                <a:cs typeface="Calibri"/>
              </a:rPr>
              <a:t>if it </a:t>
            </a:r>
            <a:r>
              <a:rPr lang="en-US" sz="1200" spc="-5" dirty="0">
                <a:latin typeface="+mn-lt"/>
                <a:cs typeface="Calibri"/>
              </a:rPr>
              <a:t>plans </a:t>
            </a:r>
            <a:r>
              <a:rPr lang="en-US" sz="1200" spc="-10" dirty="0">
                <a:latin typeface="+mn-lt"/>
                <a:cs typeface="Calibri"/>
              </a:rPr>
              <a:t>to </a:t>
            </a:r>
            <a:r>
              <a:rPr lang="en-US" sz="1200" spc="-5" dirty="0">
                <a:latin typeface="+mn-lt"/>
                <a:cs typeface="Calibri"/>
              </a:rPr>
              <a:t>use the </a:t>
            </a:r>
            <a:r>
              <a:rPr lang="en-US" sz="1200" spc="-10" dirty="0">
                <a:latin typeface="+mn-lt"/>
                <a:cs typeface="Calibri"/>
              </a:rPr>
              <a:t>information to target </a:t>
            </a:r>
            <a:r>
              <a:rPr lang="en-US" sz="1200" spc="-5" dirty="0">
                <a:latin typeface="+mn-lt"/>
                <a:cs typeface="Calibri"/>
              </a:rPr>
              <a:t>advertising </a:t>
            </a:r>
            <a:r>
              <a:rPr lang="en-US" sz="1200" spc="-10" dirty="0">
                <a:latin typeface="+mn-lt"/>
                <a:cs typeface="Calibri"/>
              </a:rPr>
              <a:t>to your  </a:t>
            </a:r>
            <a:r>
              <a:rPr lang="en-US" sz="1200" spc="-5" dirty="0">
                <a:latin typeface="+mn-lt"/>
                <a:cs typeface="Calibri"/>
              </a:rPr>
              <a:t>children or </a:t>
            </a:r>
            <a:r>
              <a:rPr lang="en-US" sz="1200" spc="-10" dirty="0">
                <a:latin typeface="+mn-lt"/>
                <a:cs typeface="Calibri"/>
              </a:rPr>
              <a:t>to </a:t>
            </a:r>
            <a:r>
              <a:rPr lang="en-US" sz="1200" spc="-5" dirty="0">
                <a:latin typeface="+mn-lt"/>
                <a:cs typeface="Calibri"/>
              </a:rPr>
              <a:t>give </a:t>
            </a:r>
            <a:r>
              <a:rPr lang="en-US" sz="1200" dirty="0">
                <a:latin typeface="+mn-lt"/>
                <a:cs typeface="Calibri"/>
              </a:rPr>
              <a:t>the </a:t>
            </a:r>
            <a:r>
              <a:rPr lang="en-US" sz="1200" spc="-10" dirty="0">
                <a:latin typeface="+mn-lt"/>
                <a:cs typeface="Calibri"/>
              </a:rPr>
              <a:t>information to </a:t>
            </a:r>
            <a:r>
              <a:rPr lang="en-US" sz="1200" spc="-5" dirty="0">
                <a:latin typeface="+mn-lt"/>
                <a:cs typeface="Calibri"/>
              </a:rPr>
              <a:t>other companies. The policy </a:t>
            </a:r>
            <a:r>
              <a:rPr lang="en-US" sz="1200" dirty="0">
                <a:latin typeface="+mn-lt"/>
                <a:cs typeface="Calibri"/>
              </a:rPr>
              <a:t>also </a:t>
            </a:r>
            <a:r>
              <a:rPr lang="en-US" sz="1200" spc="-5" dirty="0">
                <a:latin typeface="+mn-lt"/>
                <a:cs typeface="Calibri"/>
              </a:rPr>
              <a:t>should </a:t>
            </a:r>
            <a:r>
              <a:rPr lang="en-US" sz="1200" spc="-15" dirty="0">
                <a:latin typeface="+mn-lt"/>
                <a:cs typeface="Calibri"/>
              </a:rPr>
              <a:t>state </a:t>
            </a:r>
            <a:r>
              <a:rPr lang="en-US" sz="1200" dirty="0">
                <a:latin typeface="+mn-lt"/>
                <a:cs typeface="Calibri"/>
              </a:rPr>
              <a:t>whether  </a:t>
            </a:r>
            <a:r>
              <a:rPr lang="en-US" sz="1200" spc="-5" dirty="0">
                <a:latin typeface="+mn-lt"/>
                <a:cs typeface="Calibri"/>
              </a:rPr>
              <a:t>those other companies </a:t>
            </a:r>
            <a:r>
              <a:rPr lang="en-US" sz="1200" spc="-10" dirty="0">
                <a:latin typeface="+mn-lt"/>
                <a:cs typeface="Calibri"/>
              </a:rPr>
              <a:t>have </a:t>
            </a:r>
            <a:r>
              <a:rPr lang="en-US" sz="1200" spc="-5" dirty="0">
                <a:latin typeface="+mn-lt"/>
                <a:cs typeface="Calibri"/>
              </a:rPr>
              <a:t>agreed </a:t>
            </a:r>
            <a:r>
              <a:rPr lang="en-US" sz="1200" spc="-10" dirty="0">
                <a:latin typeface="+mn-lt"/>
                <a:cs typeface="Calibri"/>
              </a:rPr>
              <a:t>to keep </a:t>
            </a:r>
            <a:r>
              <a:rPr lang="en-US" sz="1200" dirty="0">
                <a:latin typeface="+mn-lt"/>
                <a:cs typeface="Calibri"/>
              </a:rPr>
              <a:t>the </a:t>
            </a:r>
            <a:r>
              <a:rPr lang="en-US" sz="1200" spc="-10" dirty="0">
                <a:latin typeface="+mn-lt"/>
                <a:cs typeface="Calibri"/>
              </a:rPr>
              <a:t>information </a:t>
            </a:r>
            <a:r>
              <a:rPr lang="en-US" sz="1200" spc="-15" dirty="0">
                <a:latin typeface="+mn-lt"/>
                <a:cs typeface="Calibri"/>
              </a:rPr>
              <a:t>safe </a:t>
            </a:r>
            <a:r>
              <a:rPr lang="en-US" sz="1200" dirty="0">
                <a:latin typeface="+mn-lt"/>
                <a:cs typeface="Calibri"/>
              </a:rPr>
              <a:t>and</a:t>
            </a:r>
            <a:r>
              <a:rPr lang="en-US" sz="1200" spc="40" dirty="0">
                <a:latin typeface="+mn-lt"/>
                <a:cs typeface="Calibri"/>
              </a:rPr>
              <a:t> </a:t>
            </a:r>
            <a:r>
              <a:rPr lang="en-US" sz="1200" spc="-5" dirty="0">
                <a:latin typeface="+mn-lt"/>
                <a:cs typeface="Calibri"/>
              </a:rPr>
              <a:t>confidential.</a:t>
            </a:r>
            <a:endParaRPr lang="en-US" sz="1200" dirty="0">
              <a:latin typeface="+mn-lt"/>
              <a:cs typeface="Calibri"/>
            </a:endParaRPr>
          </a:p>
          <a:p>
            <a:pPr>
              <a:lnSpc>
                <a:spcPct val="100000"/>
              </a:lnSpc>
              <a:spcBef>
                <a:spcPts val="55"/>
              </a:spcBef>
            </a:pPr>
            <a:endParaRPr lang="en-US" sz="1250" dirty="0">
              <a:latin typeface="Times New Roman"/>
              <a:cs typeface="Times New Roman"/>
            </a:endParaRPr>
          </a:p>
          <a:p>
            <a:pPr marL="12700">
              <a:lnSpc>
                <a:spcPct val="100000"/>
              </a:lnSpc>
            </a:pPr>
            <a:r>
              <a:rPr lang="en-US" sz="1200" b="1" spc="-25" dirty="0">
                <a:latin typeface="+mn-lt"/>
                <a:cs typeface="Calibri"/>
              </a:rPr>
              <a:t>COPPA </a:t>
            </a:r>
            <a:r>
              <a:rPr lang="en-US" sz="1200" b="1" spc="-10" dirty="0">
                <a:latin typeface="+mn-lt"/>
                <a:cs typeface="Calibri"/>
              </a:rPr>
              <a:t>gives </a:t>
            </a:r>
            <a:r>
              <a:rPr lang="en-US" sz="1200" b="1" spc="-5" dirty="0">
                <a:latin typeface="+mn-lt"/>
                <a:cs typeface="Calibri"/>
              </a:rPr>
              <a:t>you the </a:t>
            </a:r>
            <a:r>
              <a:rPr lang="en-US" sz="1200" b="1" spc="-10" dirty="0">
                <a:latin typeface="+mn-lt"/>
                <a:cs typeface="Calibri"/>
              </a:rPr>
              <a:t>right to review </a:t>
            </a:r>
            <a:r>
              <a:rPr lang="en-US" sz="1200" b="1" spc="-5" dirty="0">
                <a:latin typeface="+mn-lt"/>
                <a:cs typeface="Calibri"/>
              </a:rPr>
              <a:t>collected</a:t>
            </a:r>
            <a:r>
              <a:rPr lang="en-US" sz="1200" b="1" spc="55" dirty="0">
                <a:latin typeface="+mn-lt"/>
                <a:cs typeface="Calibri"/>
              </a:rPr>
              <a:t> </a:t>
            </a:r>
            <a:r>
              <a:rPr lang="en-US" sz="1200" b="1" spc="-5" dirty="0">
                <a:latin typeface="+mn-lt"/>
                <a:cs typeface="Calibri"/>
              </a:rPr>
              <a:t>information.</a:t>
            </a:r>
            <a:endParaRPr lang="en-US" sz="1200" dirty="0">
              <a:latin typeface="+mn-lt"/>
              <a:cs typeface="Calibri"/>
            </a:endParaRPr>
          </a:p>
          <a:p>
            <a:pPr marL="12700" marR="95885">
              <a:lnSpc>
                <a:spcPct val="101699"/>
              </a:lnSpc>
            </a:pPr>
            <a:r>
              <a:rPr lang="en-US" sz="1200" dirty="0">
                <a:latin typeface="+mn-lt"/>
                <a:cs typeface="Calibri"/>
              </a:rPr>
              <a:t>As the </a:t>
            </a:r>
            <a:r>
              <a:rPr lang="en-US" sz="1200" spc="-10" dirty="0">
                <a:latin typeface="+mn-lt"/>
                <a:cs typeface="Calibri"/>
              </a:rPr>
              <a:t>parent, you </a:t>
            </a:r>
            <a:r>
              <a:rPr lang="en-US" sz="1200" spc="-15" dirty="0">
                <a:latin typeface="+mn-lt"/>
                <a:cs typeface="Calibri"/>
              </a:rPr>
              <a:t>have </a:t>
            </a:r>
            <a:r>
              <a:rPr lang="en-US" sz="1200" dirty="0">
                <a:latin typeface="+mn-lt"/>
                <a:cs typeface="Calibri"/>
              </a:rPr>
              <a:t>a </a:t>
            </a:r>
            <a:r>
              <a:rPr lang="en-US" sz="1200" spc="-5" dirty="0">
                <a:latin typeface="+mn-lt"/>
                <a:cs typeface="Calibri"/>
              </a:rPr>
              <a:t>right </a:t>
            </a:r>
            <a:r>
              <a:rPr lang="en-US" sz="1200" spc="-10" dirty="0">
                <a:latin typeface="+mn-lt"/>
                <a:cs typeface="Calibri"/>
              </a:rPr>
              <a:t>to </a:t>
            </a:r>
            <a:r>
              <a:rPr lang="en-US" sz="1200" spc="-5" dirty="0">
                <a:latin typeface="+mn-lt"/>
                <a:cs typeface="Calibri"/>
              </a:rPr>
              <a:t>see </a:t>
            </a:r>
            <a:r>
              <a:rPr lang="en-US" sz="1200" spc="-10" dirty="0">
                <a:latin typeface="+mn-lt"/>
                <a:cs typeface="Calibri"/>
              </a:rPr>
              <a:t>any personal information </a:t>
            </a:r>
            <a:r>
              <a:rPr lang="en-US" sz="1200" dirty="0">
                <a:latin typeface="+mn-lt"/>
                <a:cs typeface="Calibri"/>
              </a:rPr>
              <a:t>a </a:t>
            </a:r>
            <a:r>
              <a:rPr lang="en-US" sz="1200" spc="-10" dirty="0">
                <a:latin typeface="+mn-lt"/>
                <a:cs typeface="Calibri"/>
              </a:rPr>
              <a:t>site </a:t>
            </a:r>
            <a:r>
              <a:rPr lang="en-US" sz="1200" spc="-5" dirty="0">
                <a:latin typeface="+mn-lt"/>
                <a:cs typeface="Calibri"/>
              </a:rPr>
              <a:t>has </a:t>
            </a:r>
            <a:r>
              <a:rPr lang="en-US" sz="1200" spc="-10" dirty="0">
                <a:latin typeface="+mn-lt"/>
                <a:cs typeface="Calibri"/>
              </a:rPr>
              <a:t>collected </a:t>
            </a:r>
            <a:r>
              <a:rPr lang="en-US" sz="1200" spc="-5" dirty="0">
                <a:latin typeface="+mn-lt"/>
                <a:cs typeface="Calibri"/>
              </a:rPr>
              <a:t>about </a:t>
            </a:r>
            <a:r>
              <a:rPr lang="en-US" sz="1200" spc="-10" dirty="0">
                <a:latin typeface="+mn-lt"/>
                <a:cs typeface="Calibri"/>
              </a:rPr>
              <a:t>your  </a:t>
            </a:r>
            <a:r>
              <a:rPr lang="en-US" sz="1200" dirty="0">
                <a:latin typeface="+mn-lt"/>
                <a:cs typeface="Calibri"/>
              </a:rPr>
              <a:t>child. </a:t>
            </a:r>
            <a:r>
              <a:rPr lang="en-US" sz="1200" spc="-5" dirty="0">
                <a:latin typeface="+mn-lt"/>
                <a:cs typeface="Calibri"/>
              </a:rPr>
              <a:t>If </a:t>
            </a:r>
            <a:r>
              <a:rPr lang="en-US" sz="1200" spc="-10" dirty="0">
                <a:latin typeface="+mn-lt"/>
                <a:cs typeface="Calibri"/>
              </a:rPr>
              <a:t>you </a:t>
            </a:r>
            <a:r>
              <a:rPr lang="en-US" sz="1200" spc="-5" dirty="0">
                <a:latin typeface="+mn-lt"/>
                <a:cs typeface="Calibri"/>
              </a:rPr>
              <a:t>ask </a:t>
            </a:r>
            <a:r>
              <a:rPr lang="en-US" sz="1200" spc="-10" dirty="0">
                <a:latin typeface="+mn-lt"/>
                <a:cs typeface="Calibri"/>
              </a:rPr>
              <a:t>to </a:t>
            </a:r>
            <a:r>
              <a:rPr lang="en-US" sz="1200" spc="-5" dirty="0">
                <a:latin typeface="+mn-lt"/>
                <a:cs typeface="Calibri"/>
              </a:rPr>
              <a:t>see </a:t>
            </a:r>
            <a:r>
              <a:rPr lang="en-US" sz="1200" dirty="0">
                <a:latin typeface="+mn-lt"/>
                <a:cs typeface="Calibri"/>
              </a:rPr>
              <a:t>the </a:t>
            </a:r>
            <a:r>
              <a:rPr lang="en-US" sz="1200" spc="-10" dirty="0">
                <a:latin typeface="+mn-lt"/>
                <a:cs typeface="Calibri"/>
              </a:rPr>
              <a:t>information, website </a:t>
            </a:r>
            <a:r>
              <a:rPr lang="en-US" sz="1200" spc="-15" dirty="0">
                <a:latin typeface="+mn-lt"/>
                <a:cs typeface="Calibri"/>
              </a:rPr>
              <a:t>operators </a:t>
            </a:r>
            <a:r>
              <a:rPr lang="en-US" sz="1200" dirty="0">
                <a:latin typeface="+mn-lt"/>
                <a:cs typeface="Calibri"/>
              </a:rPr>
              <a:t>will </a:t>
            </a:r>
            <a:r>
              <a:rPr lang="en-US" sz="1200" spc="-5" dirty="0">
                <a:latin typeface="+mn-lt"/>
                <a:cs typeface="Calibri"/>
              </a:rPr>
              <a:t>need </a:t>
            </a:r>
            <a:r>
              <a:rPr lang="en-US" sz="1200" spc="-10" dirty="0">
                <a:latin typeface="+mn-lt"/>
                <a:cs typeface="Calibri"/>
              </a:rPr>
              <a:t>to make sure </a:t>
            </a:r>
            <a:r>
              <a:rPr lang="en-US" sz="1200" spc="-5" dirty="0">
                <a:latin typeface="+mn-lt"/>
                <a:cs typeface="Calibri"/>
              </a:rPr>
              <a:t>you really </a:t>
            </a:r>
            <a:r>
              <a:rPr lang="en-US" sz="1200" spc="-10" dirty="0">
                <a:latin typeface="+mn-lt"/>
                <a:cs typeface="Calibri"/>
              </a:rPr>
              <a:t>are  </a:t>
            </a:r>
            <a:r>
              <a:rPr lang="en-US" sz="1200" dirty="0">
                <a:latin typeface="+mn-lt"/>
                <a:cs typeface="Calibri"/>
              </a:rPr>
              <a:t>the </a:t>
            </a:r>
            <a:r>
              <a:rPr lang="en-US" sz="1200" spc="-5" dirty="0">
                <a:latin typeface="+mn-lt"/>
                <a:cs typeface="Calibri"/>
              </a:rPr>
              <a:t>parent; they </a:t>
            </a:r>
            <a:r>
              <a:rPr lang="en-US" sz="1200" spc="-10" dirty="0">
                <a:latin typeface="+mn-lt"/>
                <a:cs typeface="Calibri"/>
              </a:rPr>
              <a:t>may </a:t>
            </a:r>
            <a:r>
              <a:rPr lang="en-US" sz="1200" spc="-5" dirty="0">
                <a:latin typeface="+mn-lt"/>
                <a:cs typeface="Calibri"/>
              </a:rPr>
              <a:t>choose </a:t>
            </a:r>
            <a:r>
              <a:rPr lang="en-US" sz="1200" spc="-10" dirty="0">
                <a:latin typeface="+mn-lt"/>
                <a:cs typeface="Calibri"/>
              </a:rPr>
              <a:t>to delete </a:t>
            </a:r>
            <a:r>
              <a:rPr lang="en-US" sz="1200" dirty="0">
                <a:latin typeface="+mn-lt"/>
                <a:cs typeface="Calibri"/>
              </a:rPr>
              <a:t>the </a:t>
            </a:r>
            <a:r>
              <a:rPr lang="en-US" sz="1200" spc="-10" dirty="0">
                <a:latin typeface="+mn-lt"/>
                <a:cs typeface="Calibri"/>
              </a:rPr>
              <a:t>information. </a:t>
            </a:r>
            <a:r>
              <a:rPr lang="en-US" sz="1200" spc="-35" dirty="0">
                <a:latin typeface="+mn-lt"/>
                <a:cs typeface="Calibri"/>
              </a:rPr>
              <a:t>You </a:t>
            </a:r>
            <a:r>
              <a:rPr lang="en-US" sz="1200" dirty="0">
                <a:latin typeface="+mn-lt"/>
                <a:cs typeface="Calibri"/>
              </a:rPr>
              <a:t>also </a:t>
            </a:r>
            <a:r>
              <a:rPr lang="en-US" sz="1200" spc="-15" dirty="0">
                <a:latin typeface="+mn-lt"/>
                <a:cs typeface="Calibri"/>
              </a:rPr>
              <a:t>have </a:t>
            </a:r>
            <a:r>
              <a:rPr lang="en-US" sz="1200" dirty="0">
                <a:latin typeface="+mn-lt"/>
                <a:cs typeface="Calibri"/>
              </a:rPr>
              <a:t>the </a:t>
            </a:r>
            <a:r>
              <a:rPr lang="en-US" sz="1200" spc="-5" dirty="0">
                <a:latin typeface="+mn-lt"/>
                <a:cs typeface="Calibri"/>
              </a:rPr>
              <a:t>right </a:t>
            </a:r>
            <a:r>
              <a:rPr lang="en-US" sz="1200" spc="-10" dirty="0">
                <a:latin typeface="+mn-lt"/>
                <a:cs typeface="Calibri"/>
              </a:rPr>
              <a:t>to retract your  </a:t>
            </a:r>
            <a:r>
              <a:rPr lang="en-US" sz="1200" spc="-5" dirty="0">
                <a:latin typeface="+mn-lt"/>
                <a:cs typeface="Calibri"/>
              </a:rPr>
              <a:t>consent, </a:t>
            </a:r>
            <a:r>
              <a:rPr lang="en-US" sz="1200" dirty="0">
                <a:latin typeface="+mn-lt"/>
                <a:cs typeface="Calibri"/>
              </a:rPr>
              <a:t>and </a:t>
            </a:r>
            <a:r>
              <a:rPr lang="en-US" sz="1200" spc="-10" dirty="0">
                <a:latin typeface="+mn-lt"/>
                <a:cs typeface="Calibri"/>
              </a:rPr>
              <a:t>have any information collected </a:t>
            </a:r>
            <a:r>
              <a:rPr lang="en-US" sz="1200" spc="-5" dirty="0">
                <a:latin typeface="+mn-lt"/>
                <a:cs typeface="Calibri"/>
              </a:rPr>
              <a:t>about </a:t>
            </a:r>
            <a:r>
              <a:rPr lang="en-US" sz="1200" spc="-10" dirty="0">
                <a:latin typeface="+mn-lt"/>
                <a:cs typeface="Calibri"/>
              </a:rPr>
              <a:t>your </a:t>
            </a:r>
            <a:r>
              <a:rPr lang="en-US" sz="1200" dirty="0">
                <a:latin typeface="+mn-lt"/>
                <a:cs typeface="Calibri"/>
              </a:rPr>
              <a:t>child</a:t>
            </a:r>
            <a:r>
              <a:rPr lang="en-US" sz="1200" spc="40" dirty="0">
                <a:latin typeface="+mn-lt"/>
                <a:cs typeface="Calibri"/>
              </a:rPr>
              <a:t> </a:t>
            </a:r>
            <a:r>
              <a:rPr lang="en-US" sz="1200" spc="-5" dirty="0">
                <a:latin typeface="+mn-lt"/>
                <a:cs typeface="Calibri"/>
              </a:rPr>
              <a:t>deleted.</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255265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b="1" spc="-5" dirty="0">
                <a:latin typeface="+mn-lt"/>
                <a:cs typeface="Calibri"/>
              </a:rPr>
              <a:t>Check Out Sites </a:t>
            </a:r>
            <a:r>
              <a:rPr lang="en-US" sz="1200" b="1" spc="-25" dirty="0">
                <a:latin typeface="+mn-lt"/>
                <a:cs typeface="Calibri"/>
              </a:rPr>
              <a:t>Your </a:t>
            </a:r>
            <a:r>
              <a:rPr lang="en-US" sz="1200" b="1" spc="-10" dirty="0">
                <a:latin typeface="+mn-lt"/>
                <a:cs typeface="Calibri"/>
              </a:rPr>
              <a:t>Children</a:t>
            </a:r>
            <a:r>
              <a:rPr lang="en-US" sz="1200" b="1" spc="15" dirty="0">
                <a:latin typeface="+mn-lt"/>
                <a:cs typeface="Calibri"/>
              </a:rPr>
              <a:t> </a:t>
            </a:r>
            <a:r>
              <a:rPr lang="en-US" sz="1200" b="1" spc="-5" dirty="0">
                <a:latin typeface="+mn-lt"/>
                <a:cs typeface="Calibri"/>
              </a:rPr>
              <a:t>Visit</a:t>
            </a:r>
            <a:endParaRPr lang="en-US" sz="1200" dirty="0">
              <a:latin typeface="+mn-lt"/>
              <a:cs typeface="Calibri"/>
            </a:endParaRPr>
          </a:p>
          <a:p>
            <a:pPr marL="12700">
              <a:lnSpc>
                <a:spcPct val="100000"/>
              </a:lnSpc>
              <a:spcBef>
                <a:spcPts val="20"/>
              </a:spcBef>
            </a:pPr>
            <a:r>
              <a:rPr lang="en-US" sz="1200" dirty="0">
                <a:latin typeface="+mn-lt"/>
                <a:cs typeface="Calibri"/>
              </a:rPr>
              <a:t>If a </a:t>
            </a:r>
            <a:r>
              <a:rPr lang="en-US" sz="1200" spc="-10" dirty="0">
                <a:latin typeface="+mn-lt"/>
                <a:cs typeface="Calibri"/>
              </a:rPr>
              <a:t>site </a:t>
            </a:r>
            <a:r>
              <a:rPr lang="en-US" sz="1200" spc="-5" dirty="0">
                <a:latin typeface="+mn-lt"/>
                <a:cs typeface="Calibri"/>
              </a:rPr>
              <a:t>requires </a:t>
            </a:r>
            <a:r>
              <a:rPr lang="en-US" sz="1200" spc="-10" dirty="0">
                <a:latin typeface="+mn-lt"/>
                <a:cs typeface="Calibri"/>
              </a:rPr>
              <a:t>users to </a:t>
            </a:r>
            <a:r>
              <a:rPr lang="en-US" sz="1200" spc="-20" dirty="0">
                <a:latin typeface="+mn-lt"/>
                <a:cs typeface="Calibri"/>
              </a:rPr>
              <a:t>register, </a:t>
            </a:r>
            <a:r>
              <a:rPr lang="en-US" sz="1200" spc="-5" dirty="0">
                <a:latin typeface="+mn-lt"/>
                <a:cs typeface="Calibri"/>
              </a:rPr>
              <a:t>see what </a:t>
            </a:r>
            <a:r>
              <a:rPr lang="en-US" sz="1200" dirty="0">
                <a:latin typeface="+mn-lt"/>
                <a:cs typeface="Calibri"/>
              </a:rPr>
              <a:t>kind </a:t>
            </a:r>
            <a:r>
              <a:rPr lang="en-US" sz="1200" spc="-5" dirty="0">
                <a:latin typeface="+mn-lt"/>
                <a:cs typeface="Calibri"/>
              </a:rPr>
              <a:t>of </a:t>
            </a:r>
            <a:r>
              <a:rPr lang="en-US" sz="1200" spc="-10" dirty="0">
                <a:latin typeface="+mn-lt"/>
                <a:cs typeface="Calibri"/>
              </a:rPr>
              <a:t>information </a:t>
            </a:r>
            <a:r>
              <a:rPr lang="en-US" sz="1200" spc="-5" dirty="0">
                <a:latin typeface="+mn-lt"/>
                <a:cs typeface="Calibri"/>
              </a:rPr>
              <a:t>it asks </a:t>
            </a:r>
            <a:r>
              <a:rPr lang="en-US" sz="1200" spc="-15" dirty="0">
                <a:latin typeface="+mn-lt"/>
                <a:cs typeface="Calibri"/>
              </a:rPr>
              <a:t>for </a:t>
            </a:r>
            <a:r>
              <a:rPr lang="en-US" sz="1200" dirty="0">
                <a:latin typeface="+mn-lt"/>
                <a:cs typeface="Calibri"/>
              </a:rPr>
              <a:t>and </a:t>
            </a:r>
            <a:r>
              <a:rPr lang="en-US" sz="1200" spc="-5" dirty="0">
                <a:latin typeface="+mn-lt"/>
                <a:cs typeface="Calibri"/>
              </a:rPr>
              <a:t>determine</a:t>
            </a:r>
            <a:r>
              <a:rPr lang="en-US" sz="1200" spc="100" dirty="0">
                <a:latin typeface="+mn-lt"/>
                <a:cs typeface="Calibri"/>
              </a:rPr>
              <a:t> </a:t>
            </a:r>
            <a:r>
              <a:rPr lang="en-US" sz="1200" spc="-10" dirty="0">
                <a:latin typeface="+mn-lt"/>
                <a:cs typeface="Calibri"/>
              </a:rPr>
              <a:t>your</a:t>
            </a:r>
            <a:endParaRPr lang="en-US" sz="1200" dirty="0">
              <a:latin typeface="+mn-lt"/>
              <a:cs typeface="Calibri"/>
            </a:endParaRPr>
          </a:p>
          <a:p>
            <a:pPr marL="12700" marR="128270">
              <a:lnSpc>
                <a:spcPct val="101699"/>
              </a:lnSpc>
              <a:spcBef>
                <a:spcPts val="10"/>
              </a:spcBef>
            </a:pPr>
            <a:r>
              <a:rPr lang="en-US" sz="1200" spc="-10" dirty="0">
                <a:latin typeface="+mn-lt"/>
                <a:cs typeface="Calibri"/>
              </a:rPr>
              <a:t>comfort </a:t>
            </a:r>
            <a:r>
              <a:rPr lang="en-US" sz="1200" spc="-5" dirty="0">
                <a:latin typeface="+mn-lt"/>
                <a:cs typeface="Calibri"/>
              </a:rPr>
              <a:t>level. </a:t>
            </a:r>
            <a:r>
              <a:rPr lang="en-US" sz="1200" spc="-35" dirty="0">
                <a:latin typeface="+mn-lt"/>
                <a:cs typeface="Calibri"/>
              </a:rPr>
              <a:t>You </a:t>
            </a:r>
            <a:r>
              <a:rPr lang="en-US" sz="1200" spc="-5" dirty="0">
                <a:latin typeface="+mn-lt"/>
                <a:cs typeface="Calibri"/>
              </a:rPr>
              <a:t>also can see whether </a:t>
            </a:r>
            <a:r>
              <a:rPr lang="en-US" sz="1200" dirty="0">
                <a:latin typeface="+mn-lt"/>
                <a:cs typeface="Calibri"/>
              </a:rPr>
              <a:t>the </a:t>
            </a:r>
            <a:r>
              <a:rPr lang="en-US" sz="1200" spc="-10" dirty="0">
                <a:latin typeface="+mn-lt"/>
                <a:cs typeface="Calibri"/>
              </a:rPr>
              <a:t>site </a:t>
            </a:r>
            <a:r>
              <a:rPr lang="en-US" sz="1200" spc="-5" dirty="0">
                <a:latin typeface="+mn-lt"/>
                <a:cs typeface="Calibri"/>
              </a:rPr>
              <a:t>appears </a:t>
            </a:r>
            <a:r>
              <a:rPr lang="en-US" sz="1200" spc="-10" dirty="0">
                <a:latin typeface="+mn-lt"/>
                <a:cs typeface="Calibri"/>
              </a:rPr>
              <a:t>to </a:t>
            </a:r>
            <a:r>
              <a:rPr lang="en-US" sz="1200" spc="-5" dirty="0">
                <a:latin typeface="+mn-lt"/>
                <a:cs typeface="Calibri"/>
              </a:rPr>
              <a:t>be </a:t>
            </a:r>
            <a:r>
              <a:rPr lang="en-US" sz="1200" spc="-10" dirty="0">
                <a:latin typeface="+mn-lt"/>
                <a:cs typeface="Calibri"/>
              </a:rPr>
              <a:t>following </a:t>
            </a:r>
            <a:r>
              <a:rPr lang="en-US" sz="1200" dirty="0">
                <a:latin typeface="+mn-lt"/>
                <a:cs typeface="Calibri"/>
              </a:rPr>
              <a:t>the </a:t>
            </a:r>
            <a:r>
              <a:rPr lang="en-US" sz="1200" spc="-5" dirty="0">
                <a:latin typeface="+mn-lt"/>
                <a:cs typeface="Calibri"/>
              </a:rPr>
              <a:t>most basic </a:t>
            </a:r>
            <a:r>
              <a:rPr lang="en-US" sz="1200" dirty="0">
                <a:latin typeface="+mn-lt"/>
                <a:cs typeface="Calibri"/>
              </a:rPr>
              <a:t>rules,  </a:t>
            </a:r>
            <a:r>
              <a:rPr lang="en-US" sz="1200" spc="-10" dirty="0">
                <a:latin typeface="+mn-lt"/>
                <a:cs typeface="Calibri"/>
              </a:rPr>
              <a:t>like </a:t>
            </a:r>
            <a:r>
              <a:rPr lang="en-US" sz="1200" spc="-5" dirty="0">
                <a:latin typeface="+mn-lt"/>
                <a:cs typeface="Calibri"/>
              </a:rPr>
              <a:t>posting </a:t>
            </a:r>
            <a:r>
              <a:rPr lang="en-US" sz="1200" dirty="0">
                <a:latin typeface="+mn-lt"/>
                <a:cs typeface="Calibri"/>
              </a:rPr>
              <a:t>its </a:t>
            </a:r>
            <a:r>
              <a:rPr lang="en-US" sz="1200" spc="-5" dirty="0">
                <a:latin typeface="+mn-lt"/>
                <a:cs typeface="Calibri"/>
              </a:rPr>
              <a:t>privacy policy </a:t>
            </a:r>
            <a:r>
              <a:rPr lang="en-US" sz="1200" spc="-10" dirty="0">
                <a:latin typeface="+mn-lt"/>
                <a:cs typeface="Calibri"/>
              </a:rPr>
              <a:t>for parents </a:t>
            </a:r>
            <a:r>
              <a:rPr lang="en-US" sz="1200" spc="-5" dirty="0">
                <a:latin typeface="+mn-lt"/>
                <a:cs typeface="Calibri"/>
              </a:rPr>
              <a:t>clearly </a:t>
            </a:r>
            <a:r>
              <a:rPr lang="en-US" sz="1200" dirty="0">
                <a:latin typeface="+mn-lt"/>
                <a:cs typeface="Calibri"/>
              </a:rPr>
              <a:t>and</a:t>
            </a:r>
            <a:r>
              <a:rPr lang="en-US" sz="1200" spc="25" dirty="0">
                <a:latin typeface="+mn-lt"/>
                <a:cs typeface="Calibri"/>
              </a:rPr>
              <a:t> </a:t>
            </a:r>
            <a:r>
              <a:rPr lang="en-US" sz="1200" spc="-10" dirty="0">
                <a:latin typeface="+mn-lt"/>
                <a:cs typeface="Calibri"/>
              </a:rPr>
              <a:t>conspicuously.</a:t>
            </a:r>
            <a:endParaRPr lang="en-US" sz="1200" dirty="0">
              <a:latin typeface="+mn-lt"/>
              <a:cs typeface="Calibri"/>
            </a:endParaRPr>
          </a:p>
          <a:p>
            <a:pPr>
              <a:lnSpc>
                <a:spcPct val="100000"/>
              </a:lnSpc>
              <a:spcBef>
                <a:spcPts val="50"/>
              </a:spcBef>
            </a:pPr>
            <a:endParaRPr lang="en-US" sz="1250" dirty="0">
              <a:latin typeface="Times New Roman"/>
              <a:cs typeface="Times New Roman"/>
            </a:endParaRPr>
          </a:p>
          <a:p>
            <a:pPr marL="12700">
              <a:lnSpc>
                <a:spcPct val="100000"/>
              </a:lnSpc>
            </a:pPr>
            <a:r>
              <a:rPr lang="en-US" sz="1200" b="1" spc="-10" dirty="0">
                <a:latin typeface="+mn-lt"/>
                <a:cs typeface="Calibri"/>
              </a:rPr>
              <a:t>Review </a:t>
            </a:r>
            <a:r>
              <a:rPr lang="en-US" sz="1200" b="1" spc="-5" dirty="0">
                <a:latin typeface="+mn-lt"/>
                <a:cs typeface="Calibri"/>
              </a:rPr>
              <a:t>the privacy</a:t>
            </a:r>
            <a:r>
              <a:rPr lang="en-US" sz="1200" b="1" dirty="0">
                <a:latin typeface="+mn-lt"/>
                <a:cs typeface="Calibri"/>
              </a:rPr>
              <a:t> </a:t>
            </a:r>
            <a:r>
              <a:rPr lang="en-US" sz="1200" b="1" spc="-15" dirty="0">
                <a:latin typeface="+mn-lt"/>
                <a:cs typeface="Calibri"/>
              </a:rPr>
              <a:t>policy.</a:t>
            </a:r>
            <a:endParaRPr lang="en-US" sz="1200" dirty="0">
              <a:latin typeface="+mn-lt"/>
              <a:cs typeface="Calibri"/>
            </a:endParaRPr>
          </a:p>
          <a:p>
            <a:pPr marL="12700" marR="5080" algn="just">
              <a:lnSpc>
                <a:spcPct val="101699"/>
              </a:lnSpc>
            </a:pPr>
            <a:r>
              <a:rPr lang="en-US" sz="1200" spc="-5" dirty="0">
                <a:latin typeface="+mn-lt"/>
                <a:cs typeface="Calibri"/>
              </a:rPr>
              <a:t>Just because </a:t>
            </a:r>
            <a:r>
              <a:rPr lang="en-US" sz="1200" dirty="0">
                <a:latin typeface="+mn-lt"/>
                <a:cs typeface="Calibri"/>
              </a:rPr>
              <a:t>a </a:t>
            </a:r>
            <a:r>
              <a:rPr lang="en-US" sz="1200" spc="-10" dirty="0">
                <a:latin typeface="+mn-lt"/>
                <a:cs typeface="Calibri"/>
              </a:rPr>
              <a:t>site </a:t>
            </a:r>
            <a:r>
              <a:rPr lang="en-US" sz="1200" spc="-5" dirty="0">
                <a:latin typeface="+mn-lt"/>
                <a:cs typeface="Calibri"/>
              </a:rPr>
              <a:t>has </a:t>
            </a:r>
            <a:r>
              <a:rPr lang="en-US" sz="1200" dirty="0">
                <a:latin typeface="+mn-lt"/>
                <a:cs typeface="Calibri"/>
              </a:rPr>
              <a:t>a </a:t>
            </a:r>
            <a:r>
              <a:rPr lang="en-US" sz="1200" spc="-5" dirty="0">
                <a:latin typeface="+mn-lt"/>
                <a:cs typeface="Calibri"/>
              </a:rPr>
              <a:t>privacy policy doesn't </a:t>
            </a:r>
            <a:r>
              <a:rPr lang="en-US" sz="1200" dirty="0">
                <a:latin typeface="+mn-lt"/>
                <a:cs typeface="Calibri"/>
              </a:rPr>
              <a:t>mean it </a:t>
            </a:r>
            <a:r>
              <a:rPr lang="en-US" sz="1200" spc="-10" dirty="0">
                <a:latin typeface="+mn-lt"/>
                <a:cs typeface="Calibri"/>
              </a:rPr>
              <a:t>keeps personal information private. </a:t>
            </a:r>
            <a:r>
              <a:rPr lang="en-US" sz="1200" spc="-5" dirty="0">
                <a:latin typeface="+mn-lt"/>
                <a:cs typeface="Calibri"/>
              </a:rPr>
              <a:t>The  policy can help you </a:t>
            </a:r>
            <a:r>
              <a:rPr lang="en-US" sz="1200" spc="-10" dirty="0">
                <a:latin typeface="+mn-lt"/>
                <a:cs typeface="Calibri"/>
              </a:rPr>
              <a:t>figure </a:t>
            </a:r>
            <a:r>
              <a:rPr lang="en-US" sz="1200" spc="-5" dirty="0">
                <a:latin typeface="+mn-lt"/>
                <a:cs typeface="Calibri"/>
              </a:rPr>
              <a:t>out </a:t>
            </a:r>
            <a:r>
              <a:rPr lang="en-US" sz="1200" dirty="0">
                <a:latin typeface="+mn-lt"/>
                <a:cs typeface="Calibri"/>
              </a:rPr>
              <a:t>if </a:t>
            </a:r>
            <a:r>
              <a:rPr lang="en-US" sz="1200" spc="-10" dirty="0">
                <a:latin typeface="+mn-lt"/>
                <a:cs typeface="Calibri"/>
              </a:rPr>
              <a:t>you're comfortable </a:t>
            </a:r>
            <a:r>
              <a:rPr lang="en-US" sz="1200" dirty="0">
                <a:latin typeface="+mn-lt"/>
                <a:cs typeface="Calibri"/>
              </a:rPr>
              <a:t>with </a:t>
            </a:r>
            <a:r>
              <a:rPr lang="en-US" sz="1200" spc="-5" dirty="0">
                <a:latin typeface="+mn-lt"/>
                <a:cs typeface="Calibri"/>
              </a:rPr>
              <a:t>what </a:t>
            </a:r>
            <a:r>
              <a:rPr lang="en-US" sz="1200" spc="-10" dirty="0">
                <a:latin typeface="+mn-lt"/>
                <a:cs typeface="Calibri"/>
              </a:rPr>
              <a:t>information </a:t>
            </a:r>
            <a:r>
              <a:rPr lang="en-US" sz="1200" spc="-5" dirty="0">
                <a:latin typeface="+mn-lt"/>
                <a:cs typeface="Calibri"/>
              </a:rPr>
              <a:t>the </a:t>
            </a:r>
            <a:r>
              <a:rPr lang="en-US" sz="1200" spc="-10" dirty="0">
                <a:latin typeface="+mn-lt"/>
                <a:cs typeface="Calibri"/>
              </a:rPr>
              <a:t>site </a:t>
            </a:r>
            <a:r>
              <a:rPr lang="en-US" sz="1200" spc="-5" dirty="0">
                <a:latin typeface="+mn-lt"/>
                <a:cs typeface="Calibri"/>
              </a:rPr>
              <a:t>collects </a:t>
            </a:r>
            <a:r>
              <a:rPr lang="en-US" sz="1200" dirty="0">
                <a:latin typeface="+mn-lt"/>
                <a:cs typeface="Calibri"/>
              </a:rPr>
              <a:t>and  </a:t>
            </a:r>
            <a:r>
              <a:rPr lang="en-US" sz="1200" spc="-5" dirty="0">
                <a:latin typeface="+mn-lt"/>
                <a:cs typeface="Calibri"/>
              </a:rPr>
              <a:t>how </a:t>
            </a:r>
            <a:r>
              <a:rPr lang="en-US" sz="1200" dirty="0">
                <a:latin typeface="+mn-lt"/>
                <a:cs typeface="Calibri"/>
              </a:rPr>
              <a:t>it </a:t>
            </a:r>
            <a:r>
              <a:rPr lang="en-US" sz="1200" spc="-5" dirty="0">
                <a:latin typeface="+mn-lt"/>
                <a:cs typeface="Calibri"/>
              </a:rPr>
              <a:t>plans </a:t>
            </a:r>
            <a:r>
              <a:rPr lang="en-US" sz="1200" spc="-10" dirty="0">
                <a:latin typeface="+mn-lt"/>
                <a:cs typeface="Calibri"/>
              </a:rPr>
              <a:t>to </a:t>
            </a:r>
            <a:r>
              <a:rPr lang="en-US" sz="1200" spc="-5" dirty="0">
                <a:latin typeface="+mn-lt"/>
                <a:cs typeface="Calibri"/>
              </a:rPr>
              <a:t>use or share </a:t>
            </a:r>
            <a:r>
              <a:rPr lang="en-US" sz="1200" dirty="0">
                <a:latin typeface="+mn-lt"/>
                <a:cs typeface="Calibri"/>
              </a:rPr>
              <a:t>it. </a:t>
            </a:r>
            <a:r>
              <a:rPr lang="en-US" sz="1200" spc="-5" dirty="0">
                <a:latin typeface="+mn-lt"/>
                <a:cs typeface="Calibri"/>
              </a:rPr>
              <a:t>If </a:t>
            </a:r>
            <a:r>
              <a:rPr lang="en-US" sz="1200" dirty="0">
                <a:latin typeface="+mn-lt"/>
                <a:cs typeface="Calibri"/>
              </a:rPr>
              <a:t>the </a:t>
            </a:r>
            <a:r>
              <a:rPr lang="en-US" sz="1200" spc="-5" dirty="0">
                <a:latin typeface="+mn-lt"/>
                <a:cs typeface="Calibri"/>
              </a:rPr>
              <a:t>policy </a:t>
            </a:r>
            <a:r>
              <a:rPr lang="en-US" sz="1200" spc="-10" dirty="0">
                <a:latin typeface="+mn-lt"/>
                <a:cs typeface="Calibri"/>
              </a:rPr>
              <a:t>says </a:t>
            </a:r>
            <a:r>
              <a:rPr lang="en-US" sz="1200" spc="-5" dirty="0">
                <a:latin typeface="+mn-lt"/>
                <a:cs typeface="Calibri"/>
              </a:rPr>
              <a:t>there are no </a:t>
            </a:r>
            <a:r>
              <a:rPr lang="en-US" sz="1200" dirty="0">
                <a:latin typeface="+mn-lt"/>
                <a:cs typeface="Calibri"/>
              </a:rPr>
              <a:t>limits </a:t>
            </a:r>
            <a:r>
              <a:rPr lang="en-US" sz="1200" spc="-10" dirty="0">
                <a:latin typeface="+mn-lt"/>
                <a:cs typeface="Calibri"/>
              </a:rPr>
              <a:t>to </a:t>
            </a:r>
            <a:r>
              <a:rPr lang="en-US" sz="1200" spc="-5" dirty="0">
                <a:latin typeface="+mn-lt"/>
                <a:cs typeface="Calibri"/>
              </a:rPr>
              <a:t>what </a:t>
            </a:r>
            <a:r>
              <a:rPr lang="en-US" sz="1200" dirty="0">
                <a:latin typeface="+mn-lt"/>
                <a:cs typeface="Calibri"/>
              </a:rPr>
              <a:t>it </a:t>
            </a:r>
            <a:r>
              <a:rPr lang="en-US" sz="1200" spc="-10" dirty="0">
                <a:latin typeface="+mn-lt"/>
                <a:cs typeface="Calibri"/>
              </a:rPr>
              <a:t>collects </a:t>
            </a:r>
            <a:r>
              <a:rPr lang="en-US" sz="1200" spc="-5" dirty="0">
                <a:latin typeface="+mn-lt"/>
                <a:cs typeface="Calibri"/>
              </a:rPr>
              <a:t>or</a:t>
            </a:r>
            <a:r>
              <a:rPr lang="en-US" sz="1200" spc="40" dirty="0">
                <a:latin typeface="+mn-lt"/>
                <a:cs typeface="Calibri"/>
              </a:rPr>
              <a:t> </a:t>
            </a:r>
            <a:r>
              <a:rPr lang="en-US" sz="1200" dirty="0">
                <a:latin typeface="+mn-lt"/>
                <a:cs typeface="Calibri"/>
              </a:rPr>
              <a:t>who</a:t>
            </a:r>
          </a:p>
          <a:p>
            <a:pPr marL="12700">
              <a:lnSpc>
                <a:spcPct val="100000"/>
              </a:lnSpc>
              <a:spcBef>
                <a:spcPts val="30"/>
              </a:spcBef>
            </a:pPr>
            <a:r>
              <a:rPr lang="en-US" sz="1200" spc="-5" dirty="0">
                <a:latin typeface="+mn-lt"/>
                <a:cs typeface="Calibri"/>
              </a:rPr>
              <a:t>gets </a:t>
            </a:r>
            <a:r>
              <a:rPr lang="en-US" sz="1200" spc="-10" dirty="0">
                <a:latin typeface="+mn-lt"/>
                <a:cs typeface="Calibri"/>
              </a:rPr>
              <a:t>to </a:t>
            </a:r>
            <a:r>
              <a:rPr lang="en-US" sz="1200" spc="-5" dirty="0">
                <a:latin typeface="+mn-lt"/>
                <a:cs typeface="Calibri"/>
              </a:rPr>
              <a:t>see </a:t>
            </a:r>
            <a:r>
              <a:rPr lang="en-US" sz="1200" dirty="0">
                <a:latin typeface="+mn-lt"/>
                <a:cs typeface="Calibri"/>
              </a:rPr>
              <a:t>it, </a:t>
            </a:r>
            <a:r>
              <a:rPr lang="en-US" sz="1200" spc="-5" dirty="0">
                <a:latin typeface="+mn-lt"/>
                <a:cs typeface="Calibri"/>
              </a:rPr>
              <a:t>there are no</a:t>
            </a:r>
            <a:r>
              <a:rPr lang="en-US" sz="1200" spc="0" dirty="0">
                <a:latin typeface="+mn-lt"/>
                <a:cs typeface="Calibri"/>
              </a:rPr>
              <a:t> </a:t>
            </a:r>
            <a:r>
              <a:rPr lang="en-US" sz="1200" spc="-5" dirty="0">
                <a:latin typeface="+mn-lt"/>
                <a:cs typeface="Calibri"/>
              </a:rPr>
              <a:t>limits.</a:t>
            </a:r>
            <a:endParaRPr lang="en-US" sz="1200" dirty="0">
              <a:latin typeface="+mn-lt"/>
              <a:cs typeface="Calibri"/>
            </a:endParaRPr>
          </a:p>
          <a:p>
            <a:pPr marL="12700">
              <a:lnSpc>
                <a:spcPct val="100000"/>
              </a:lnSpc>
              <a:spcBef>
                <a:spcPts val="25"/>
              </a:spcBef>
            </a:pPr>
            <a:r>
              <a:rPr lang="en-US" sz="1200" b="1" dirty="0">
                <a:latin typeface="+mn-lt"/>
                <a:cs typeface="Calibri"/>
              </a:rPr>
              <a:t>Ask</a:t>
            </a:r>
            <a:r>
              <a:rPr lang="en-US" sz="1200" b="1" spc="-5" dirty="0">
                <a:latin typeface="+mn-lt"/>
                <a:cs typeface="Calibri"/>
              </a:rPr>
              <a:t> questions.</a:t>
            </a:r>
            <a:endParaRPr lang="en-US" sz="1200" dirty="0">
              <a:latin typeface="+mn-lt"/>
              <a:cs typeface="Calibri"/>
            </a:endParaRPr>
          </a:p>
          <a:p>
            <a:pPr>
              <a:lnSpc>
                <a:spcPct val="100000"/>
              </a:lnSpc>
              <a:spcBef>
                <a:spcPts val="25"/>
              </a:spcBef>
            </a:pPr>
            <a:endParaRPr lang="en-US" sz="1250" dirty="0">
              <a:latin typeface="Times New Roman"/>
              <a:cs typeface="Times New Roman"/>
            </a:endParaRPr>
          </a:p>
          <a:p>
            <a:pPr marL="12700" marR="61594">
              <a:lnSpc>
                <a:spcPct val="101699"/>
              </a:lnSpc>
            </a:pPr>
            <a:r>
              <a:rPr lang="en-US" sz="1200" dirty="0">
                <a:latin typeface="+mn-lt"/>
                <a:cs typeface="Calibri"/>
              </a:rPr>
              <a:t>If </a:t>
            </a:r>
            <a:r>
              <a:rPr lang="en-US" sz="1200" spc="-5" dirty="0">
                <a:latin typeface="+mn-lt"/>
                <a:cs typeface="Calibri"/>
              </a:rPr>
              <a:t>you </a:t>
            </a:r>
            <a:r>
              <a:rPr lang="en-US" sz="1200" spc="-15" dirty="0">
                <a:latin typeface="+mn-lt"/>
                <a:cs typeface="Calibri"/>
              </a:rPr>
              <a:t>have </a:t>
            </a:r>
            <a:r>
              <a:rPr lang="en-US" sz="1200" spc="-5" dirty="0">
                <a:latin typeface="+mn-lt"/>
                <a:cs typeface="Calibri"/>
              </a:rPr>
              <a:t>questions </a:t>
            </a:r>
            <a:r>
              <a:rPr lang="en-US" sz="1200" dirty="0">
                <a:latin typeface="+mn-lt"/>
                <a:cs typeface="Calibri"/>
              </a:rPr>
              <a:t>about a </a:t>
            </a:r>
            <a:r>
              <a:rPr lang="en-US" sz="1200" spc="-5" dirty="0">
                <a:latin typeface="+mn-lt"/>
                <a:cs typeface="Calibri"/>
              </a:rPr>
              <a:t>site's practices or policies, </a:t>
            </a:r>
            <a:r>
              <a:rPr lang="en-US" sz="1200" dirty="0">
                <a:latin typeface="+mn-lt"/>
                <a:cs typeface="Calibri"/>
              </a:rPr>
              <a:t>ask. </a:t>
            </a:r>
            <a:r>
              <a:rPr lang="en-US" sz="1200" spc="-5" dirty="0">
                <a:latin typeface="+mn-lt"/>
                <a:cs typeface="Calibri"/>
              </a:rPr>
              <a:t>The </a:t>
            </a:r>
            <a:r>
              <a:rPr lang="en-US" sz="1200" spc="-10" dirty="0">
                <a:latin typeface="+mn-lt"/>
                <a:cs typeface="Calibri"/>
              </a:rPr>
              <a:t>privacy </a:t>
            </a:r>
            <a:r>
              <a:rPr lang="en-US" sz="1200" spc="-5" dirty="0">
                <a:latin typeface="+mn-lt"/>
                <a:cs typeface="Calibri"/>
              </a:rPr>
              <a:t>policy should </a:t>
            </a:r>
            <a:r>
              <a:rPr lang="en-US" sz="1200" dirty="0">
                <a:latin typeface="+mn-lt"/>
                <a:cs typeface="Calibri"/>
              </a:rPr>
              <a:t>include  </a:t>
            </a:r>
            <a:r>
              <a:rPr lang="en-US" sz="1200" spc="-10" dirty="0">
                <a:latin typeface="+mn-lt"/>
                <a:cs typeface="Calibri"/>
              </a:rPr>
              <a:t>contact information </a:t>
            </a:r>
            <a:r>
              <a:rPr lang="en-US" sz="1200" spc="-15" dirty="0">
                <a:latin typeface="+mn-lt"/>
                <a:cs typeface="Calibri"/>
              </a:rPr>
              <a:t>for </a:t>
            </a:r>
            <a:r>
              <a:rPr lang="en-US" sz="1200" spc="-5" dirty="0">
                <a:latin typeface="+mn-lt"/>
                <a:cs typeface="Calibri"/>
              </a:rPr>
              <a:t>someone </a:t>
            </a:r>
            <a:r>
              <a:rPr lang="en-US" sz="1200" spc="-10" dirty="0">
                <a:latin typeface="+mn-lt"/>
                <a:cs typeface="Calibri"/>
              </a:rPr>
              <a:t>prepared to </a:t>
            </a:r>
            <a:r>
              <a:rPr lang="en-US" sz="1200" spc="-5" dirty="0">
                <a:latin typeface="+mn-lt"/>
                <a:cs typeface="Calibri"/>
              </a:rPr>
              <a:t>answer your</a:t>
            </a:r>
            <a:r>
              <a:rPr lang="en-US" sz="1200" spc="55" dirty="0">
                <a:latin typeface="+mn-lt"/>
                <a:cs typeface="Calibri"/>
              </a:rPr>
              <a:t> </a:t>
            </a:r>
            <a:r>
              <a:rPr lang="en-US" sz="1200" spc="-5" dirty="0">
                <a:latin typeface="+mn-lt"/>
                <a:cs typeface="Calibri"/>
              </a:rPr>
              <a:t>questions.</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597288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b="1" spc="-5" dirty="0">
                <a:latin typeface="+mn-lt"/>
                <a:cs typeface="Calibri"/>
              </a:rPr>
              <a:t>Think </a:t>
            </a:r>
            <a:r>
              <a:rPr lang="en-US" sz="1200" b="1" spc="-10" dirty="0">
                <a:latin typeface="+mn-lt"/>
                <a:cs typeface="Calibri"/>
              </a:rPr>
              <a:t>Before </a:t>
            </a:r>
            <a:r>
              <a:rPr lang="en-US" sz="1200" b="1" spc="-35" dirty="0">
                <a:latin typeface="+mn-lt"/>
                <a:cs typeface="Calibri"/>
              </a:rPr>
              <a:t>You</a:t>
            </a:r>
            <a:r>
              <a:rPr lang="en-US" sz="1200" b="1" spc="0" dirty="0">
                <a:latin typeface="+mn-lt"/>
                <a:cs typeface="Calibri"/>
              </a:rPr>
              <a:t> </a:t>
            </a:r>
            <a:r>
              <a:rPr lang="en-US" sz="1200" b="1" spc="-5" dirty="0">
                <a:latin typeface="+mn-lt"/>
                <a:cs typeface="Calibri"/>
              </a:rPr>
              <a:t>Share</a:t>
            </a:r>
            <a:endParaRPr lang="en-US" sz="1200" dirty="0">
              <a:latin typeface="+mn-lt"/>
              <a:cs typeface="Calibri"/>
            </a:endParaRPr>
          </a:p>
          <a:p>
            <a:pPr>
              <a:lnSpc>
                <a:spcPct val="100000"/>
              </a:lnSpc>
            </a:pPr>
            <a:endParaRPr lang="en-US" sz="1300" dirty="0">
              <a:latin typeface="Times New Roman"/>
              <a:cs typeface="Times New Roman"/>
            </a:endParaRPr>
          </a:p>
          <a:p>
            <a:pPr marL="12700">
              <a:lnSpc>
                <a:spcPct val="100000"/>
              </a:lnSpc>
            </a:pPr>
            <a:r>
              <a:rPr lang="en-US" sz="1200" b="1" spc="-10" dirty="0">
                <a:latin typeface="+mn-lt"/>
                <a:cs typeface="Calibri"/>
              </a:rPr>
              <a:t>What </a:t>
            </a:r>
            <a:r>
              <a:rPr lang="en-US" sz="1200" b="1" spc="-5" dirty="0">
                <a:latin typeface="+mn-lt"/>
                <a:cs typeface="Calibri"/>
              </a:rPr>
              <a:t>you post could </a:t>
            </a:r>
            <a:r>
              <a:rPr lang="en-US" sz="1200" b="1" spc="-10" dirty="0">
                <a:latin typeface="+mn-lt"/>
                <a:cs typeface="Calibri"/>
              </a:rPr>
              <a:t>have </a:t>
            </a:r>
            <a:r>
              <a:rPr lang="en-US" sz="1200" b="1" dirty="0">
                <a:latin typeface="+mn-lt"/>
                <a:cs typeface="Calibri"/>
              </a:rPr>
              <a:t>a </a:t>
            </a:r>
            <a:r>
              <a:rPr lang="en-US" sz="1200" b="1" spc="-5" dirty="0">
                <a:latin typeface="+mn-lt"/>
                <a:cs typeface="Calibri"/>
              </a:rPr>
              <a:t>bigger "audience" than you</a:t>
            </a:r>
            <a:r>
              <a:rPr lang="en-US" sz="1200" b="1" spc="10" dirty="0">
                <a:latin typeface="+mn-lt"/>
                <a:cs typeface="Calibri"/>
              </a:rPr>
              <a:t> </a:t>
            </a:r>
            <a:r>
              <a:rPr lang="en-US" sz="1200" b="1" spc="-5" dirty="0">
                <a:latin typeface="+mn-lt"/>
                <a:cs typeface="Calibri"/>
              </a:rPr>
              <a:t>think.</a:t>
            </a:r>
            <a:endParaRPr lang="en-US" sz="1200" dirty="0">
              <a:latin typeface="+mn-lt"/>
              <a:cs typeface="Calibri"/>
            </a:endParaRPr>
          </a:p>
          <a:p>
            <a:pPr marL="12700" marR="114935">
              <a:lnSpc>
                <a:spcPct val="101699"/>
              </a:lnSpc>
            </a:pPr>
            <a:r>
              <a:rPr lang="en-US" sz="1200" spc="-15" dirty="0">
                <a:latin typeface="+mn-lt"/>
                <a:cs typeface="Calibri"/>
              </a:rPr>
              <a:t>Even </a:t>
            </a:r>
            <a:r>
              <a:rPr lang="en-US" sz="1200" dirty="0">
                <a:latin typeface="+mn-lt"/>
                <a:cs typeface="Calibri"/>
              </a:rPr>
              <a:t>if </a:t>
            </a:r>
            <a:r>
              <a:rPr lang="en-US" sz="1200" spc="-5" dirty="0">
                <a:latin typeface="+mn-lt"/>
                <a:cs typeface="Calibri"/>
              </a:rPr>
              <a:t>you use privacy settings, </a:t>
            </a:r>
            <a:r>
              <a:rPr lang="en-US" sz="1200" dirty="0">
                <a:latin typeface="+mn-lt"/>
                <a:cs typeface="Calibri"/>
              </a:rPr>
              <a:t>it's impossible </a:t>
            </a:r>
            <a:r>
              <a:rPr lang="en-US" sz="1200" spc="-10" dirty="0">
                <a:latin typeface="+mn-lt"/>
                <a:cs typeface="Calibri"/>
              </a:rPr>
              <a:t>to completely control </a:t>
            </a:r>
            <a:r>
              <a:rPr lang="en-US" sz="1200" spc="-5" dirty="0">
                <a:latin typeface="+mn-lt"/>
                <a:cs typeface="Calibri"/>
              </a:rPr>
              <a:t>who sees </a:t>
            </a:r>
            <a:r>
              <a:rPr lang="en-US" sz="1200" spc="-10" dirty="0">
                <a:latin typeface="+mn-lt"/>
                <a:cs typeface="Calibri"/>
              </a:rPr>
              <a:t>your </a:t>
            </a:r>
            <a:r>
              <a:rPr lang="en-US" sz="1200" spc="-5" dirty="0">
                <a:latin typeface="+mn-lt"/>
                <a:cs typeface="Calibri"/>
              </a:rPr>
              <a:t>social  networking </a:t>
            </a:r>
            <a:r>
              <a:rPr lang="en-US" sz="1200" spc="-10" dirty="0">
                <a:latin typeface="+mn-lt"/>
                <a:cs typeface="Calibri"/>
              </a:rPr>
              <a:t>profile, pictures, </a:t>
            </a:r>
            <a:r>
              <a:rPr lang="en-US" sz="1200" dirty="0">
                <a:latin typeface="+mn-lt"/>
                <a:cs typeface="Calibri"/>
              </a:rPr>
              <a:t>videos, </a:t>
            </a:r>
            <a:r>
              <a:rPr lang="en-US" sz="1200" spc="-5" dirty="0">
                <a:latin typeface="+mn-lt"/>
                <a:cs typeface="Calibri"/>
              </a:rPr>
              <a:t>or </a:t>
            </a:r>
            <a:r>
              <a:rPr lang="en-US" sz="1200" spc="-10" dirty="0">
                <a:latin typeface="+mn-lt"/>
                <a:cs typeface="Calibri"/>
              </a:rPr>
              <a:t>texts. </a:t>
            </a:r>
            <a:r>
              <a:rPr lang="en-US" sz="1200" spc="-15" dirty="0">
                <a:latin typeface="+mn-lt"/>
                <a:cs typeface="Calibri"/>
              </a:rPr>
              <a:t>Before </a:t>
            </a:r>
            <a:r>
              <a:rPr lang="en-US" sz="1200" spc="-5" dirty="0">
                <a:latin typeface="+mn-lt"/>
                <a:cs typeface="Calibri"/>
              </a:rPr>
              <a:t>you </a:t>
            </a:r>
            <a:r>
              <a:rPr lang="en-US" sz="1200" dirty="0">
                <a:latin typeface="+mn-lt"/>
                <a:cs typeface="Calibri"/>
              </a:rPr>
              <a:t>click </a:t>
            </a:r>
            <a:r>
              <a:rPr lang="en-US" sz="1200" spc="-5" dirty="0">
                <a:latin typeface="+mn-lt"/>
                <a:cs typeface="Calibri"/>
              </a:rPr>
              <a:t>"send," </a:t>
            </a:r>
            <a:r>
              <a:rPr lang="en-US" sz="1200" dirty="0">
                <a:latin typeface="+mn-lt"/>
                <a:cs typeface="Calibri"/>
              </a:rPr>
              <a:t>think about </a:t>
            </a:r>
            <a:r>
              <a:rPr lang="en-US" sz="1200" spc="-5" dirty="0">
                <a:latin typeface="+mn-lt"/>
                <a:cs typeface="Calibri"/>
              </a:rPr>
              <a:t>how </a:t>
            </a:r>
            <a:r>
              <a:rPr lang="en-US" sz="1200" spc="-10" dirty="0">
                <a:latin typeface="+mn-lt"/>
                <a:cs typeface="Calibri"/>
              </a:rPr>
              <a:t>you </a:t>
            </a:r>
            <a:r>
              <a:rPr lang="en-US" sz="1200" spc="-5" dirty="0">
                <a:latin typeface="+mn-lt"/>
                <a:cs typeface="Calibri"/>
              </a:rPr>
              <a:t>will  </a:t>
            </a:r>
            <a:r>
              <a:rPr lang="en-US" sz="1200" spc="-10" dirty="0">
                <a:latin typeface="+mn-lt"/>
                <a:cs typeface="Calibri"/>
              </a:rPr>
              <a:t>feel </a:t>
            </a:r>
            <a:r>
              <a:rPr lang="en-US" sz="1200" dirty="0">
                <a:latin typeface="+mn-lt"/>
                <a:cs typeface="Calibri"/>
              </a:rPr>
              <a:t>if </a:t>
            </a:r>
            <a:r>
              <a:rPr lang="en-US" sz="1200" spc="-10" dirty="0">
                <a:latin typeface="+mn-lt"/>
                <a:cs typeface="Calibri"/>
              </a:rPr>
              <a:t>your </a:t>
            </a:r>
            <a:r>
              <a:rPr lang="en-US" sz="1200" spc="-20" dirty="0">
                <a:latin typeface="+mn-lt"/>
                <a:cs typeface="Calibri"/>
              </a:rPr>
              <a:t>family, </a:t>
            </a:r>
            <a:r>
              <a:rPr lang="en-US" sz="1200" spc="-5" dirty="0">
                <a:latin typeface="+mn-lt"/>
                <a:cs typeface="Calibri"/>
              </a:rPr>
              <a:t>teachers, coaches, or </a:t>
            </a:r>
            <a:r>
              <a:rPr lang="en-US" sz="1200" spc="-10" dirty="0">
                <a:latin typeface="+mn-lt"/>
                <a:cs typeface="Calibri"/>
              </a:rPr>
              <a:t>neighbors </a:t>
            </a:r>
            <a:r>
              <a:rPr lang="en-US" sz="1200" spc="-5" dirty="0">
                <a:latin typeface="+mn-lt"/>
                <a:cs typeface="Calibri"/>
              </a:rPr>
              <a:t>find</a:t>
            </a:r>
            <a:r>
              <a:rPr lang="en-US" sz="1200" spc="35" dirty="0">
                <a:latin typeface="+mn-lt"/>
                <a:cs typeface="Calibri"/>
              </a:rPr>
              <a:t> </a:t>
            </a:r>
            <a:r>
              <a:rPr lang="en-US" sz="1200" dirty="0">
                <a:latin typeface="+mn-lt"/>
                <a:cs typeface="Calibri"/>
              </a:rPr>
              <a:t>it.</a:t>
            </a:r>
          </a:p>
          <a:p>
            <a:pPr>
              <a:lnSpc>
                <a:spcPct val="100000"/>
              </a:lnSpc>
              <a:spcBef>
                <a:spcPts val="50"/>
              </a:spcBef>
            </a:pPr>
            <a:endParaRPr lang="en-US" sz="1250" dirty="0">
              <a:latin typeface="Times New Roman"/>
              <a:cs typeface="Times New Roman"/>
            </a:endParaRPr>
          </a:p>
          <a:p>
            <a:pPr marL="12700">
              <a:lnSpc>
                <a:spcPct val="100000"/>
              </a:lnSpc>
            </a:pPr>
            <a:r>
              <a:rPr lang="en-US" sz="1200" b="1" spc="-5" dirty="0">
                <a:latin typeface="+mn-lt"/>
                <a:cs typeface="Calibri"/>
              </a:rPr>
              <a:t>Once you post information online, you can't </a:t>
            </a:r>
            <a:r>
              <a:rPr lang="en-US" sz="1200" b="1" spc="-15" dirty="0">
                <a:latin typeface="+mn-lt"/>
                <a:cs typeface="Calibri"/>
              </a:rPr>
              <a:t>take </a:t>
            </a:r>
            <a:r>
              <a:rPr lang="en-US" sz="1200" b="1" dirty="0">
                <a:latin typeface="+mn-lt"/>
                <a:cs typeface="Calibri"/>
              </a:rPr>
              <a:t>it</a:t>
            </a:r>
            <a:r>
              <a:rPr lang="en-US" sz="1200" b="1" spc="25" dirty="0">
                <a:latin typeface="+mn-lt"/>
                <a:cs typeface="Calibri"/>
              </a:rPr>
              <a:t> </a:t>
            </a:r>
            <a:r>
              <a:rPr lang="en-US" sz="1200" b="1" spc="-5" dirty="0">
                <a:latin typeface="+mn-lt"/>
                <a:cs typeface="Calibri"/>
              </a:rPr>
              <a:t>back.</a:t>
            </a:r>
            <a:endParaRPr lang="en-US" sz="1200" dirty="0">
              <a:latin typeface="+mn-lt"/>
              <a:cs typeface="Calibri"/>
            </a:endParaRPr>
          </a:p>
          <a:p>
            <a:pPr marL="12700">
              <a:lnSpc>
                <a:spcPct val="100000"/>
              </a:lnSpc>
              <a:spcBef>
                <a:spcPts val="25"/>
              </a:spcBef>
            </a:pPr>
            <a:r>
              <a:rPr lang="en-US" sz="1200" spc="-35" dirty="0">
                <a:latin typeface="+mn-lt"/>
                <a:cs typeface="Calibri"/>
              </a:rPr>
              <a:t>You </a:t>
            </a:r>
            <a:r>
              <a:rPr lang="en-US" sz="1200" spc="-10" dirty="0">
                <a:latin typeface="+mn-lt"/>
                <a:cs typeface="Calibri"/>
              </a:rPr>
              <a:t>may </a:t>
            </a:r>
            <a:r>
              <a:rPr lang="en-US" sz="1200" spc="-5" dirty="0">
                <a:latin typeface="+mn-lt"/>
                <a:cs typeface="Calibri"/>
              </a:rPr>
              <a:t>think that </a:t>
            </a:r>
            <a:r>
              <a:rPr lang="en-US" sz="1200" spc="-10" dirty="0">
                <a:latin typeface="+mn-lt"/>
                <a:cs typeface="Calibri"/>
              </a:rPr>
              <a:t>you've </a:t>
            </a:r>
            <a:r>
              <a:rPr lang="en-US" sz="1200" spc="-5" dirty="0">
                <a:latin typeface="+mn-lt"/>
                <a:cs typeface="Calibri"/>
              </a:rPr>
              <a:t>deleted </a:t>
            </a:r>
            <a:r>
              <a:rPr lang="en-US" sz="1200" spc="-10" dirty="0">
                <a:latin typeface="+mn-lt"/>
                <a:cs typeface="Calibri"/>
              </a:rPr>
              <a:t>information from </a:t>
            </a:r>
            <a:r>
              <a:rPr lang="en-US" sz="1200" dirty="0">
                <a:latin typeface="+mn-lt"/>
                <a:cs typeface="Calibri"/>
              </a:rPr>
              <a:t>a </a:t>
            </a:r>
            <a:r>
              <a:rPr lang="en-US" sz="1200" spc="-5" dirty="0">
                <a:latin typeface="+mn-lt"/>
                <a:cs typeface="Calibri"/>
              </a:rPr>
              <a:t>site </a:t>
            </a:r>
            <a:r>
              <a:rPr lang="en-US" sz="1200" dirty="0">
                <a:latin typeface="+mn-lt"/>
                <a:cs typeface="Calibri"/>
              </a:rPr>
              <a:t>— </a:t>
            </a:r>
            <a:r>
              <a:rPr lang="en-US" sz="1200" spc="-5" dirty="0">
                <a:latin typeface="+mn-lt"/>
                <a:cs typeface="Calibri"/>
              </a:rPr>
              <a:t>or that you </a:t>
            </a:r>
            <a:r>
              <a:rPr lang="en-US" sz="1200" dirty="0">
                <a:latin typeface="+mn-lt"/>
                <a:cs typeface="Calibri"/>
              </a:rPr>
              <a:t>will </a:t>
            </a:r>
            <a:r>
              <a:rPr lang="en-US" sz="1200" spc="-10" dirty="0">
                <a:latin typeface="+mn-lt"/>
                <a:cs typeface="Calibri"/>
              </a:rPr>
              <a:t>delete </a:t>
            </a:r>
            <a:r>
              <a:rPr lang="en-US" sz="1200" dirty="0">
                <a:latin typeface="+mn-lt"/>
                <a:cs typeface="Calibri"/>
              </a:rPr>
              <a:t>it</a:t>
            </a:r>
            <a:r>
              <a:rPr lang="en-US" sz="1200" spc="105" dirty="0">
                <a:latin typeface="+mn-lt"/>
                <a:cs typeface="Calibri"/>
              </a:rPr>
              <a:t> </a:t>
            </a:r>
            <a:r>
              <a:rPr lang="en-US" sz="1200" spc="-25" dirty="0">
                <a:latin typeface="+mn-lt"/>
                <a:cs typeface="Calibri"/>
              </a:rPr>
              <a:t>later.</a:t>
            </a:r>
            <a:endParaRPr lang="en-US" sz="1200" dirty="0">
              <a:latin typeface="+mn-lt"/>
              <a:cs typeface="Calibri"/>
            </a:endParaRPr>
          </a:p>
          <a:p>
            <a:pPr marL="12700" marR="126364">
              <a:lnSpc>
                <a:spcPct val="101699"/>
              </a:lnSpc>
              <a:spcBef>
                <a:spcPts val="5"/>
              </a:spcBef>
            </a:pPr>
            <a:r>
              <a:rPr lang="en-US" sz="1200" spc="-10" dirty="0">
                <a:latin typeface="+mn-lt"/>
                <a:cs typeface="Calibri"/>
              </a:rPr>
              <a:t>Know </a:t>
            </a:r>
            <a:r>
              <a:rPr lang="en-US" sz="1200" spc="-5" dirty="0">
                <a:latin typeface="+mn-lt"/>
                <a:cs typeface="Calibri"/>
              </a:rPr>
              <a:t>that older </a:t>
            </a:r>
            <a:r>
              <a:rPr lang="en-US" sz="1200" spc="-10" dirty="0">
                <a:latin typeface="+mn-lt"/>
                <a:cs typeface="Calibri"/>
              </a:rPr>
              <a:t>versions may exist </a:t>
            </a:r>
            <a:r>
              <a:rPr lang="en-US" sz="1200" spc="-5" dirty="0">
                <a:latin typeface="+mn-lt"/>
                <a:cs typeface="Calibri"/>
              </a:rPr>
              <a:t>on other people's </a:t>
            </a:r>
            <a:r>
              <a:rPr lang="en-US" sz="1200" spc="-10" dirty="0">
                <a:latin typeface="+mn-lt"/>
                <a:cs typeface="Calibri"/>
              </a:rPr>
              <a:t>computers. That </a:t>
            </a:r>
            <a:r>
              <a:rPr lang="en-US" sz="1200" spc="-5" dirty="0">
                <a:latin typeface="+mn-lt"/>
                <a:cs typeface="Calibri"/>
              </a:rPr>
              <a:t>means </a:t>
            </a:r>
            <a:r>
              <a:rPr lang="en-US" sz="1200" spc="-10" dirty="0">
                <a:latin typeface="+mn-lt"/>
                <a:cs typeface="Calibri"/>
              </a:rPr>
              <a:t>your posts could  </a:t>
            </a:r>
            <a:r>
              <a:rPr lang="en-US" sz="1200" spc="-5" dirty="0">
                <a:latin typeface="+mn-lt"/>
                <a:cs typeface="Calibri"/>
              </a:rPr>
              <a:t>live somewhere</a:t>
            </a:r>
            <a:r>
              <a:rPr lang="en-US" sz="1200" dirty="0">
                <a:latin typeface="+mn-lt"/>
                <a:cs typeface="Calibri"/>
              </a:rPr>
              <a:t> </a:t>
            </a:r>
            <a:r>
              <a:rPr lang="en-US" sz="1200" spc="-10" dirty="0">
                <a:latin typeface="+mn-lt"/>
                <a:cs typeface="Calibri"/>
              </a:rPr>
              <a:t>permanently.</a:t>
            </a:r>
            <a:endParaRPr lang="en-US" sz="1200" dirty="0">
              <a:latin typeface="+mn-lt"/>
              <a:cs typeface="Calibri"/>
            </a:endParaRPr>
          </a:p>
          <a:p>
            <a:pPr>
              <a:lnSpc>
                <a:spcPct val="100000"/>
              </a:lnSpc>
              <a:spcBef>
                <a:spcPts val="50"/>
              </a:spcBef>
            </a:pPr>
            <a:endParaRPr lang="en-US" sz="1250" dirty="0">
              <a:latin typeface="Times New Roman"/>
              <a:cs typeface="Times New Roman"/>
            </a:endParaRPr>
          </a:p>
          <a:p>
            <a:pPr marL="12700">
              <a:lnSpc>
                <a:spcPct val="100000"/>
              </a:lnSpc>
            </a:pPr>
            <a:r>
              <a:rPr lang="en-US" sz="1200" b="1" spc="-5" dirty="0">
                <a:latin typeface="+mn-lt"/>
                <a:cs typeface="Calibri"/>
              </a:rPr>
              <a:t>Get someone's </a:t>
            </a:r>
            <a:r>
              <a:rPr lang="en-US" sz="1200" b="1" spc="-15" dirty="0">
                <a:latin typeface="+mn-lt"/>
                <a:cs typeface="Calibri"/>
              </a:rPr>
              <a:t>okay </a:t>
            </a:r>
            <a:r>
              <a:rPr lang="en-US" sz="1200" b="1" spc="-10" dirty="0">
                <a:latin typeface="+mn-lt"/>
                <a:cs typeface="Calibri"/>
              </a:rPr>
              <a:t>before you </a:t>
            </a:r>
            <a:r>
              <a:rPr lang="en-US" sz="1200" b="1" spc="-5" dirty="0">
                <a:latin typeface="+mn-lt"/>
                <a:cs typeface="Calibri"/>
              </a:rPr>
              <a:t>share photos </a:t>
            </a:r>
            <a:r>
              <a:rPr lang="en-US" sz="1200" b="1" dirty="0">
                <a:latin typeface="+mn-lt"/>
                <a:cs typeface="Calibri"/>
              </a:rPr>
              <a:t>or </a:t>
            </a:r>
            <a:r>
              <a:rPr lang="en-US" sz="1200" b="1" spc="-5" dirty="0">
                <a:latin typeface="+mn-lt"/>
                <a:cs typeface="Calibri"/>
              </a:rPr>
              <a:t>videos they're</a:t>
            </a:r>
            <a:r>
              <a:rPr lang="en-US" sz="1200" b="1" spc="25" dirty="0">
                <a:latin typeface="+mn-lt"/>
                <a:cs typeface="Calibri"/>
              </a:rPr>
              <a:t> </a:t>
            </a:r>
            <a:r>
              <a:rPr lang="en-US" sz="1200" b="1" dirty="0">
                <a:latin typeface="+mn-lt"/>
                <a:cs typeface="Calibri"/>
              </a:rPr>
              <a:t>in.</a:t>
            </a:r>
            <a:endParaRPr lang="en-US" sz="1200" dirty="0">
              <a:latin typeface="+mn-lt"/>
              <a:cs typeface="Calibri"/>
            </a:endParaRPr>
          </a:p>
          <a:p>
            <a:pPr marL="12700" marR="5080">
              <a:lnSpc>
                <a:spcPct val="101699"/>
              </a:lnSpc>
            </a:pPr>
            <a:r>
              <a:rPr lang="en-US" sz="1200" spc="-5" dirty="0">
                <a:latin typeface="+mn-lt"/>
                <a:cs typeface="Calibri"/>
              </a:rPr>
              <a:t>Online </a:t>
            </a:r>
            <a:r>
              <a:rPr lang="en-US" sz="1200" spc="-10" dirty="0">
                <a:latin typeface="+mn-lt"/>
                <a:cs typeface="Calibri"/>
              </a:rPr>
              <a:t>photo </a:t>
            </a:r>
            <a:r>
              <a:rPr lang="en-US" sz="1200" dirty="0">
                <a:latin typeface="+mn-lt"/>
                <a:cs typeface="Calibri"/>
              </a:rPr>
              <a:t>albums </a:t>
            </a:r>
            <a:r>
              <a:rPr lang="en-US" sz="1200" spc="-5" dirty="0">
                <a:latin typeface="+mn-lt"/>
                <a:cs typeface="Calibri"/>
              </a:rPr>
              <a:t>are </a:t>
            </a:r>
            <a:r>
              <a:rPr lang="en-US" sz="1200" spc="-10" dirty="0">
                <a:latin typeface="+mn-lt"/>
                <a:cs typeface="Calibri"/>
              </a:rPr>
              <a:t>great </a:t>
            </a:r>
            <a:r>
              <a:rPr lang="en-US" sz="1200" spc="-15" dirty="0">
                <a:latin typeface="+mn-lt"/>
                <a:cs typeface="Calibri"/>
              </a:rPr>
              <a:t>for </a:t>
            </a:r>
            <a:r>
              <a:rPr lang="en-US" sz="1200" spc="-10" dirty="0">
                <a:latin typeface="+mn-lt"/>
                <a:cs typeface="Calibri"/>
              </a:rPr>
              <a:t>storing </a:t>
            </a:r>
            <a:r>
              <a:rPr lang="en-US" sz="1200" dirty="0">
                <a:latin typeface="+mn-lt"/>
                <a:cs typeface="Calibri"/>
              </a:rPr>
              <a:t>and </a:t>
            </a:r>
            <a:r>
              <a:rPr lang="en-US" sz="1200" spc="-5" dirty="0">
                <a:latin typeface="+mn-lt"/>
                <a:cs typeface="Calibri"/>
              </a:rPr>
              <a:t>sharing pictures of special events, </a:t>
            </a:r>
            <a:r>
              <a:rPr lang="en-US" sz="1200" dirty="0">
                <a:latin typeface="+mn-lt"/>
                <a:cs typeface="Calibri"/>
              </a:rPr>
              <a:t>and </a:t>
            </a:r>
            <a:r>
              <a:rPr lang="en-US" sz="1200" spc="-10" dirty="0">
                <a:latin typeface="+mn-lt"/>
                <a:cs typeface="Calibri"/>
              </a:rPr>
              <a:t>camera  </a:t>
            </a:r>
            <a:r>
              <a:rPr lang="en-US" sz="1200" spc="-5" dirty="0">
                <a:latin typeface="+mn-lt"/>
                <a:cs typeface="Calibri"/>
              </a:rPr>
              <a:t>phones </a:t>
            </a:r>
            <a:r>
              <a:rPr lang="en-US" sz="1200" spc="-10" dirty="0">
                <a:latin typeface="+mn-lt"/>
                <a:cs typeface="Calibri"/>
              </a:rPr>
              <a:t>make </a:t>
            </a:r>
            <a:r>
              <a:rPr lang="en-US" sz="1200" dirty="0">
                <a:latin typeface="+mn-lt"/>
                <a:cs typeface="Calibri"/>
              </a:rPr>
              <a:t>it </a:t>
            </a:r>
            <a:r>
              <a:rPr lang="en-US" sz="1200" spc="-10" dirty="0">
                <a:latin typeface="+mn-lt"/>
                <a:cs typeface="Calibri"/>
              </a:rPr>
              <a:t>easy to capture </a:t>
            </a:r>
            <a:r>
              <a:rPr lang="en-US" sz="1200" spc="-5" dirty="0">
                <a:latin typeface="+mn-lt"/>
                <a:cs typeface="Calibri"/>
              </a:rPr>
              <a:t>every moment. </a:t>
            </a:r>
            <a:r>
              <a:rPr lang="en-US" sz="1200" spc="-10" dirty="0">
                <a:latin typeface="+mn-lt"/>
                <a:cs typeface="Calibri"/>
              </a:rPr>
              <a:t>Stop </a:t>
            </a:r>
            <a:r>
              <a:rPr lang="en-US" sz="1200" dirty="0">
                <a:latin typeface="+mn-lt"/>
                <a:cs typeface="Calibri"/>
              </a:rPr>
              <a:t>and think about </a:t>
            </a:r>
            <a:r>
              <a:rPr lang="en-US" sz="1200" spc="-5" dirty="0">
                <a:latin typeface="+mn-lt"/>
                <a:cs typeface="Calibri"/>
              </a:rPr>
              <a:t>your own </a:t>
            </a:r>
            <a:r>
              <a:rPr lang="en-US" sz="1200" spc="-10" dirty="0">
                <a:latin typeface="+mn-lt"/>
                <a:cs typeface="Calibri"/>
              </a:rPr>
              <a:t>privacy </a:t>
            </a:r>
            <a:r>
              <a:rPr lang="en-US" sz="1200" dirty="0">
                <a:latin typeface="+mn-lt"/>
                <a:cs typeface="Calibri"/>
              </a:rPr>
              <a:t>— and  </a:t>
            </a:r>
            <a:r>
              <a:rPr lang="en-US" sz="1200" spc="-5" dirty="0">
                <a:latin typeface="+mn-lt"/>
                <a:cs typeface="Calibri"/>
              </a:rPr>
              <a:t>other people's </a:t>
            </a:r>
            <a:r>
              <a:rPr lang="en-US" sz="1200" dirty="0">
                <a:latin typeface="+mn-lt"/>
                <a:cs typeface="Calibri"/>
              </a:rPr>
              <a:t>— </a:t>
            </a:r>
            <a:r>
              <a:rPr lang="en-US" sz="1200" spc="-15" dirty="0">
                <a:latin typeface="+mn-lt"/>
                <a:cs typeface="Calibri"/>
              </a:rPr>
              <a:t>before </a:t>
            </a:r>
            <a:r>
              <a:rPr lang="en-US" sz="1200" spc="-5" dirty="0">
                <a:latin typeface="+mn-lt"/>
                <a:cs typeface="Calibri"/>
              </a:rPr>
              <a:t>you </a:t>
            </a:r>
            <a:r>
              <a:rPr lang="en-US" sz="1200" spc="-10" dirty="0">
                <a:latin typeface="+mn-lt"/>
                <a:cs typeface="Calibri"/>
              </a:rPr>
              <a:t>share photos </a:t>
            </a:r>
            <a:r>
              <a:rPr lang="en-US" sz="1200" dirty="0">
                <a:latin typeface="+mn-lt"/>
                <a:cs typeface="Calibri"/>
              </a:rPr>
              <a:t>and videos </a:t>
            </a:r>
            <a:r>
              <a:rPr lang="en-US" sz="1200" spc="-5" dirty="0">
                <a:latin typeface="+mn-lt"/>
                <a:cs typeface="Calibri"/>
              </a:rPr>
              <a:t>online. It can be embarrassing, </a:t>
            </a:r>
            <a:r>
              <a:rPr lang="en-US" sz="1200" spc="-20" dirty="0">
                <a:latin typeface="+mn-lt"/>
                <a:cs typeface="Calibri"/>
              </a:rPr>
              <a:t>unfair,</a:t>
            </a:r>
            <a:r>
              <a:rPr lang="en-US" sz="1200" spc="75" dirty="0">
                <a:latin typeface="+mn-lt"/>
                <a:cs typeface="Calibri"/>
              </a:rPr>
              <a:t> </a:t>
            </a:r>
            <a:r>
              <a:rPr lang="en-US" sz="1200" dirty="0">
                <a:latin typeface="+mn-lt"/>
                <a:cs typeface="Calibri"/>
              </a:rPr>
              <a:t>and</a:t>
            </a:r>
          </a:p>
          <a:p>
            <a:pPr marL="12700" marR="174625">
              <a:lnSpc>
                <a:spcPct val="101699"/>
              </a:lnSpc>
              <a:spcBef>
                <a:spcPts val="5"/>
              </a:spcBef>
            </a:pPr>
            <a:r>
              <a:rPr lang="en-US" sz="1200" spc="-5" dirty="0">
                <a:latin typeface="+mn-lt"/>
                <a:cs typeface="Calibri"/>
              </a:rPr>
              <a:t>even </a:t>
            </a:r>
            <a:r>
              <a:rPr lang="en-US" sz="1200" spc="-10" dirty="0">
                <a:latin typeface="+mn-lt"/>
                <a:cs typeface="Calibri"/>
              </a:rPr>
              <a:t>unsafe to </a:t>
            </a:r>
            <a:r>
              <a:rPr lang="en-US" sz="1200" spc="-5" dirty="0">
                <a:latin typeface="+mn-lt"/>
                <a:cs typeface="Calibri"/>
              </a:rPr>
              <a:t>send or </a:t>
            </a:r>
            <a:r>
              <a:rPr lang="en-US" sz="1200" spc="-10" dirty="0">
                <a:latin typeface="+mn-lt"/>
                <a:cs typeface="Calibri"/>
              </a:rPr>
              <a:t>post </a:t>
            </a:r>
            <a:r>
              <a:rPr lang="en-US" sz="1200" spc="-5" dirty="0">
                <a:latin typeface="+mn-lt"/>
                <a:cs typeface="Calibri"/>
              </a:rPr>
              <a:t>photos and </a:t>
            </a:r>
            <a:r>
              <a:rPr lang="en-US" sz="1200" dirty="0">
                <a:latin typeface="+mn-lt"/>
                <a:cs typeface="Calibri"/>
              </a:rPr>
              <a:t>videos without </a:t>
            </a:r>
            <a:r>
              <a:rPr lang="en-US" sz="1200" spc="-10" dirty="0">
                <a:latin typeface="+mn-lt"/>
                <a:cs typeface="Calibri"/>
              </a:rPr>
              <a:t>getting </a:t>
            </a:r>
            <a:r>
              <a:rPr lang="en-US" sz="1200" spc="-5" dirty="0">
                <a:latin typeface="+mn-lt"/>
                <a:cs typeface="Calibri"/>
              </a:rPr>
              <a:t>permission </a:t>
            </a:r>
            <a:r>
              <a:rPr lang="en-US" sz="1200" spc="-10" dirty="0">
                <a:latin typeface="+mn-lt"/>
                <a:cs typeface="Calibri"/>
              </a:rPr>
              <a:t>from </a:t>
            </a:r>
            <a:r>
              <a:rPr lang="en-US" sz="1200" dirty="0">
                <a:latin typeface="+mn-lt"/>
                <a:cs typeface="Calibri"/>
              </a:rPr>
              <a:t>the </a:t>
            </a:r>
            <a:r>
              <a:rPr lang="en-US" sz="1200" spc="-5" dirty="0">
                <a:latin typeface="+mn-lt"/>
                <a:cs typeface="Calibri"/>
              </a:rPr>
              <a:t>people </a:t>
            </a:r>
            <a:r>
              <a:rPr lang="en-US" sz="1200" dirty="0">
                <a:latin typeface="+mn-lt"/>
                <a:cs typeface="Calibri"/>
              </a:rPr>
              <a:t>in  them.</a:t>
            </a:r>
          </a:p>
          <a:p>
            <a:endParaRPr lang="en-US" dirty="0"/>
          </a:p>
          <a:p>
            <a:pPr marR="5080" algn="r">
              <a:lnSpc>
                <a:spcPct val="100000"/>
              </a:lnSpc>
              <a:spcBef>
                <a:spcPts val="95"/>
              </a:spcBef>
            </a:pPr>
            <a:r>
              <a:rPr lang="en-US" sz="1100" spc="-5" dirty="0">
                <a:latin typeface="+mn-lt"/>
                <a:cs typeface="Calibri"/>
              </a:rPr>
              <a:t>22</a:t>
            </a:r>
            <a:endParaRPr lang="en-US" sz="1100" dirty="0">
              <a:latin typeface="+mn-lt"/>
              <a:cs typeface="Calibri"/>
            </a:endParaRPr>
          </a:p>
          <a:p>
            <a:pPr>
              <a:lnSpc>
                <a:spcPct val="100000"/>
              </a:lnSpc>
            </a:pPr>
            <a:endParaRPr lang="en-US" sz="1100" dirty="0">
              <a:latin typeface="Times New Roman"/>
              <a:cs typeface="Times New Roman"/>
            </a:endParaRPr>
          </a:p>
          <a:p>
            <a:pPr>
              <a:lnSpc>
                <a:spcPct val="100000"/>
              </a:lnSpc>
              <a:spcBef>
                <a:spcPts val="35"/>
              </a:spcBef>
            </a:pPr>
            <a:endParaRPr lang="en-US" sz="850" dirty="0">
              <a:latin typeface="Times New Roman"/>
              <a:cs typeface="Times New Roman"/>
            </a:endParaRPr>
          </a:p>
          <a:p>
            <a:pPr marL="12700">
              <a:lnSpc>
                <a:spcPct val="100000"/>
              </a:lnSpc>
            </a:pPr>
            <a:r>
              <a:rPr lang="en-US" sz="1200" b="1" spc="-5" dirty="0">
                <a:latin typeface="+mn-lt"/>
                <a:cs typeface="Calibri"/>
              </a:rPr>
              <a:t>Mobile Sharing and</a:t>
            </a:r>
            <a:r>
              <a:rPr lang="en-US" sz="1200" b="1" dirty="0">
                <a:latin typeface="+mn-lt"/>
                <a:cs typeface="Calibri"/>
              </a:rPr>
              <a:t> </a:t>
            </a:r>
            <a:r>
              <a:rPr lang="en-US" sz="1200" b="1" spc="-5" dirty="0">
                <a:latin typeface="+mn-lt"/>
                <a:cs typeface="Calibri"/>
              </a:rPr>
              <a:t>Networking</a:t>
            </a:r>
            <a:endParaRPr lang="en-US" sz="1200" dirty="0">
              <a:latin typeface="+mn-lt"/>
              <a:cs typeface="Calibri"/>
            </a:endParaRPr>
          </a:p>
          <a:p>
            <a:pPr marL="12700" marR="17145">
              <a:lnSpc>
                <a:spcPct val="101699"/>
              </a:lnSpc>
            </a:pPr>
            <a:r>
              <a:rPr lang="en-US" sz="1200" spc="-5" dirty="0">
                <a:latin typeface="+mn-lt"/>
                <a:cs typeface="Calibri"/>
              </a:rPr>
              <a:t>Networking </a:t>
            </a:r>
            <a:r>
              <a:rPr lang="en-US" sz="1200" dirty="0">
                <a:latin typeface="+mn-lt"/>
                <a:cs typeface="Calibri"/>
              </a:rPr>
              <a:t>and </a:t>
            </a:r>
            <a:r>
              <a:rPr lang="en-US" sz="1200" spc="-5" dirty="0">
                <a:latin typeface="+mn-lt"/>
                <a:cs typeface="Calibri"/>
              </a:rPr>
              <a:t>sharing on-the-go can </a:t>
            </a:r>
            <a:r>
              <a:rPr lang="en-US" sz="1200" spc="-10" dirty="0">
                <a:latin typeface="+mn-lt"/>
                <a:cs typeface="Calibri"/>
              </a:rPr>
              <a:t>present </a:t>
            </a:r>
            <a:r>
              <a:rPr lang="en-US" sz="1200" spc="-5" dirty="0">
                <a:latin typeface="+mn-lt"/>
                <a:cs typeface="Calibri"/>
              </a:rPr>
              <a:t>unique opportunities </a:t>
            </a:r>
            <a:r>
              <a:rPr lang="en-US" sz="1200" dirty="0">
                <a:latin typeface="+mn-lt"/>
                <a:cs typeface="Calibri"/>
              </a:rPr>
              <a:t>and </a:t>
            </a:r>
            <a:r>
              <a:rPr lang="en-US" sz="1200" spc="-5" dirty="0">
                <a:latin typeface="+mn-lt"/>
                <a:cs typeface="Calibri"/>
              </a:rPr>
              <a:t>challenges. </a:t>
            </a:r>
            <a:r>
              <a:rPr lang="en-US" sz="1200" spc="-10" dirty="0">
                <a:latin typeface="+mn-lt"/>
                <a:cs typeface="Calibri"/>
              </a:rPr>
              <a:t>These  tools </a:t>
            </a:r>
            <a:r>
              <a:rPr lang="en-US" sz="1200" spc="-5" dirty="0">
                <a:latin typeface="+mn-lt"/>
                <a:cs typeface="Calibri"/>
              </a:rPr>
              <a:t>can </a:t>
            </a:r>
            <a:r>
              <a:rPr lang="en-US" sz="1200" spc="-10" dirty="0">
                <a:latin typeface="+mn-lt"/>
                <a:cs typeface="Calibri"/>
              </a:rPr>
              <a:t>foster </a:t>
            </a:r>
            <a:r>
              <a:rPr lang="en-US" sz="1200" spc="-5" dirty="0">
                <a:latin typeface="+mn-lt"/>
                <a:cs typeface="Calibri"/>
              </a:rPr>
              <a:t>creativity </a:t>
            </a:r>
            <a:r>
              <a:rPr lang="en-US" sz="1200" dirty="0">
                <a:latin typeface="+mn-lt"/>
                <a:cs typeface="Calibri"/>
              </a:rPr>
              <a:t>and </a:t>
            </a:r>
            <a:r>
              <a:rPr lang="en-US" sz="1200" spc="-5" dirty="0">
                <a:latin typeface="+mn-lt"/>
                <a:cs typeface="Calibri"/>
              </a:rPr>
              <a:t>fun, but they could cause </a:t>
            </a:r>
            <a:r>
              <a:rPr lang="en-US" sz="1200" spc="-10" dirty="0">
                <a:latin typeface="+mn-lt"/>
                <a:cs typeface="Calibri"/>
              </a:rPr>
              <a:t>problems related to personal </a:t>
            </a:r>
            <a:r>
              <a:rPr lang="en-US" sz="1200" spc="-5" dirty="0">
                <a:latin typeface="+mn-lt"/>
                <a:cs typeface="Calibri"/>
              </a:rPr>
              <a:t>reputation  </a:t>
            </a:r>
            <a:r>
              <a:rPr lang="en-US" sz="1200" dirty="0">
                <a:latin typeface="+mn-lt"/>
                <a:cs typeface="Calibri"/>
              </a:rPr>
              <a:t>and</a:t>
            </a:r>
            <a:r>
              <a:rPr lang="en-US" sz="1200" spc="-10" dirty="0">
                <a:latin typeface="+mn-lt"/>
                <a:cs typeface="Calibri"/>
              </a:rPr>
              <a:t> </a:t>
            </a:r>
            <a:r>
              <a:rPr lang="en-US" sz="1200" spc="-20" dirty="0">
                <a:latin typeface="+mn-lt"/>
                <a:cs typeface="Calibri"/>
              </a:rPr>
              <a:t>safety.</a:t>
            </a:r>
            <a:endParaRPr lang="en-US" sz="1200" dirty="0">
              <a:latin typeface="+mn-lt"/>
              <a:cs typeface="Calibri"/>
            </a:endParaRPr>
          </a:p>
          <a:p>
            <a:pPr>
              <a:lnSpc>
                <a:spcPct val="100000"/>
              </a:lnSpc>
            </a:pPr>
            <a:endParaRPr lang="en-US" sz="1300" dirty="0">
              <a:latin typeface="Times New Roman"/>
              <a:cs typeface="Times New Roman"/>
            </a:endParaRPr>
          </a:p>
          <a:p>
            <a:pPr marL="12700">
              <a:lnSpc>
                <a:spcPct val="100000"/>
              </a:lnSpc>
            </a:pPr>
            <a:r>
              <a:rPr lang="en-US" sz="1200" b="1" dirty="0">
                <a:latin typeface="+mn-lt"/>
                <a:cs typeface="Calibri"/>
              </a:rPr>
              <a:t>Use </a:t>
            </a:r>
            <a:r>
              <a:rPr lang="en-US" sz="1200" b="1" spc="-10" dirty="0">
                <a:latin typeface="+mn-lt"/>
                <a:cs typeface="Calibri"/>
              </a:rPr>
              <a:t>care </a:t>
            </a:r>
            <a:r>
              <a:rPr lang="en-US" sz="1200" b="1" spc="-5" dirty="0">
                <a:latin typeface="+mn-lt"/>
                <a:cs typeface="Calibri"/>
              </a:rPr>
              <a:t>when sharing photos </a:t>
            </a:r>
            <a:r>
              <a:rPr lang="en-US" sz="1200" b="1" dirty="0">
                <a:latin typeface="+mn-lt"/>
                <a:cs typeface="Calibri"/>
              </a:rPr>
              <a:t>and</a:t>
            </a:r>
            <a:r>
              <a:rPr lang="en-US" sz="1200" b="1" spc="-5" dirty="0">
                <a:latin typeface="+mn-lt"/>
                <a:cs typeface="Calibri"/>
              </a:rPr>
              <a:t> videos.</a:t>
            </a:r>
            <a:endParaRPr lang="en-US" sz="1200" dirty="0">
              <a:latin typeface="+mn-lt"/>
              <a:cs typeface="Calibri"/>
            </a:endParaRPr>
          </a:p>
          <a:p>
            <a:pPr marL="12700" marR="83820">
              <a:lnSpc>
                <a:spcPct val="101699"/>
              </a:lnSpc>
            </a:pPr>
            <a:r>
              <a:rPr lang="en-US" sz="1200" spc="-5" dirty="0">
                <a:latin typeface="+mn-lt"/>
                <a:cs typeface="Calibri"/>
              </a:rPr>
              <a:t>Most </a:t>
            </a:r>
            <a:r>
              <a:rPr lang="en-US" sz="1200" dirty="0">
                <a:latin typeface="+mn-lt"/>
                <a:cs typeface="Calibri"/>
              </a:rPr>
              <a:t>mobile </a:t>
            </a:r>
            <a:r>
              <a:rPr lang="en-US" sz="1200" spc="-5" dirty="0">
                <a:latin typeface="+mn-lt"/>
                <a:cs typeface="Calibri"/>
              </a:rPr>
              <a:t>phones now </a:t>
            </a:r>
            <a:r>
              <a:rPr lang="en-US" sz="1200" spc="-15" dirty="0">
                <a:latin typeface="+mn-lt"/>
                <a:cs typeface="Calibri"/>
              </a:rPr>
              <a:t>have </a:t>
            </a:r>
            <a:r>
              <a:rPr lang="en-US" sz="1200" spc="-10" dirty="0">
                <a:latin typeface="+mn-lt"/>
                <a:cs typeface="Calibri"/>
              </a:rPr>
              <a:t>camera </a:t>
            </a:r>
            <a:r>
              <a:rPr lang="en-US" sz="1200" dirty="0">
                <a:latin typeface="+mn-lt"/>
                <a:cs typeface="Calibri"/>
              </a:rPr>
              <a:t>and </a:t>
            </a:r>
            <a:r>
              <a:rPr lang="en-US" sz="1200" spc="-5" dirty="0">
                <a:latin typeface="+mn-lt"/>
                <a:cs typeface="Calibri"/>
              </a:rPr>
              <a:t>video </a:t>
            </a:r>
            <a:r>
              <a:rPr lang="en-US" sz="1200" spc="-10" dirty="0">
                <a:latin typeface="+mn-lt"/>
                <a:cs typeface="Calibri"/>
              </a:rPr>
              <a:t>capability, </a:t>
            </a:r>
            <a:r>
              <a:rPr lang="en-US" sz="1200" dirty="0">
                <a:latin typeface="+mn-lt"/>
                <a:cs typeface="Calibri"/>
              </a:rPr>
              <a:t>making it </a:t>
            </a:r>
            <a:r>
              <a:rPr lang="en-US" sz="1200" spc="-10" dirty="0">
                <a:latin typeface="+mn-lt"/>
                <a:cs typeface="Calibri"/>
              </a:rPr>
              <a:t>easy for </a:t>
            </a:r>
            <a:r>
              <a:rPr lang="en-US" sz="1200" spc="-5" dirty="0">
                <a:latin typeface="+mn-lt"/>
                <a:cs typeface="Calibri"/>
              </a:rPr>
              <a:t>teens </a:t>
            </a:r>
            <a:r>
              <a:rPr lang="en-US" sz="1200" spc="-10" dirty="0">
                <a:latin typeface="+mn-lt"/>
                <a:cs typeface="Calibri"/>
              </a:rPr>
              <a:t>to capture  </a:t>
            </a:r>
            <a:r>
              <a:rPr lang="en-US" sz="1200" dirty="0">
                <a:latin typeface="+mn-lt"/>
                <a:cs typeface="Calibri"/>
              </a:rPr>
              <a:t>and </a:t>
            </a:r>
            <a:r>
              <a:rPr lang="en-US" sz="1200" spc="-10" dirty="0">
                <a:latin typeface="+mn-lt"/>
                <a:cs typeface="Calibri"/>
              </a:rPr>
              <a:t>share </a:t>
            </a:r>
            <a:r>
              <a:rPr lang="en-US" sz="1200" spc="-5" dirty="0">
                <a:latin typeface="+mn-lt"/>
                <a:cs typeface="Calibri"/>
              </a:rPr>
              <a:t>every moment. </a:t>
            </a:r>
            <a:r>
              <a:rPr lang="en-US" sz="1200" spc="-10" dirty="0">
                <a:latin typeface="+mn-lt"/>
                <a:cs typeface="Calibri"/>
              </a:rPr>
              <a:t>Encourage </a:t>
            </a:r>
            <a:r>
              <a:rPr lang="en-US" sz="1200" spc="-5" dirty="0">
                <a:latin typeface="+mn-lt"/>
                <a:cs typeface="Calibri"/>
              </a:rPr>
              <a:t>your teens </a:t>
            </a:r>
            <a:r>
              <a:rPr lang="en-US" sz="1200" spc="-15" dirty="0">
                <a:latin typeface="+mn-lt"/>
                <a:cs typeface="Calibri"/>
              </a:rPr>
              <a:t>to </a:t>
            </a:r>
            <a:r>
              <a:rPr lang="en-US" sz="1200" spc="-5" dirty="0">
                <a:latin typeface="+mn-lt"/>
                <a:cs typeface="Calibri"/>
              </a:rPr>
              <a:t>think </a:t>
            </a:r>
            <a:r>
              <a:rPr lang="en-US" sz="1200" dirty="0">
                <a:latin typeface="+mn-lt"/>
                <a:cs typeface="Calibri"/>
              </a:rPr>
              <a:t>about their </a:t>
            </a:r>
            <a:r>
              <a:rPr lang="en-US" sz="1200" spc="-10" dirty="0">
                <a:latin typeface="+mn-lt"/>
                <a:cs typeface="Calibri"/>
              </a:rPr>
              <a:t>privacy </a:t>
            </a:r>
            <a:r>
              <a:rPr lang="en-US" sz="1200" dirty="0">
                <a:latin typeface="+mn-lt"/>
                <a:cs typeface="Calibri"/>
              </a:rPr>
              <a:t>and </a:t>
            </a:r>
            <a:r>
              <a:rPr lang="en-US" sz="1200" spc="-5" dirty="0">
                <a:latin typeface="+mn-lt"/>
                <a:cs typeface="Calibri"/>
              </a:rPr>
              <a:t>that of others  </a:t>
            </a:r>
            <a:r>
              <a:rPr lang="en-US" sz="1200" spc="-15" dirty="0">
                <a:latin typeface="+mn-lt"/>
                <a:cs typeface="Calibri"/>
              </a:rPr>
              <a:t>before </a:t>
            </a:r>
            <a:r>
              <a:rPr lang="en-US" sz="1200" dirty="0">
                <a:latin typeface="+mn-lt"/>
                <a:cs typeface="Calibri"/>
              </a:rPr>
              <a:t>they </a:t>
            </a:r>
            <a:r>
              <a:rPr lang="en-US" sz="1200" spc="-10" dirty="0">
                <a:latin typeface="+mn-lt"/>
                <a:cs typeface="Calibri"/>
              </a:rPr>
              <a:t>share </a:t>
            </a:r>
            <a:r>
              <a:rPr lang="en-US" sz="1200" spc="-5" dirty="0">
                <a:latin typeface="+mn-lt"/>
                <a:cs typeface="Calibri"/>
              </a:rPr>
              <a:t>photos </a:t>
            </a:r>
            <a:r>
              <a:rPr lang="en-US" sz="1200" dirty="0">
                <a:latin typeface="+mn-lt"/>
                <a:cs typeface="Calibri"/>
              </a:rPr>
              <a:t>and </a:t>
            </a:r>
            <a:r>
              <a:rPr lang="en-US" sz="1200" spc="-5" dirty="0">
                <a:latin typeface="+mn-lt"/>
                <a:cs typeface="Calibri"/>
              </a:rPr>
              <a:t>videos </a:t>
            </a:r>
            <a:r>
              <a:rPr lang="en-US" sz="1200" dirty="0">
                <a:latin typeface="+mn-lt"/>
                <a:cs typeface="Calibri"/>
              </a:rPr>
              <a:t>via cell </a:t>
            </a:r>
            <a:r>
              <a:rPr lang="en-US" sz="1200" spc="-5" dirty="0">
                <a:latin typeface="+mn-lt"/>
                <a:cs typeface="Calibri"/>
              </a:rPr>
              <a:t>phone. Get </a:t>
            </a:r>
            <a:r>
              <a:rPr lang="en-US" sz="1200" dirty="0">
                <a:latin typeface="+mn-lt"/>
                <a:cs typeface="Calibri"/>
              </a:rPr>
              <a:t>the </a:t>
            </a:r>
            <a:r>
              <a:rPr lang="en-US" sz="1200" spc="-15" dirty="0">
                <a:latin typeface="+mn-lt"/>
                <a:cs typeface="Calibri"/>
              </a:rPr>
              <a:t>okay </a:t>
            </a:r>
            <a:r>
              <a:rPr lang="en-US" sz="1200" spc="-5" dirty="0">
                <a:latin typeface="+mn-lt"/>
                <a:cs typeface="Calibri"/>
              </a:rPr>
              <a:t>of </a:t>
            </a:r>
            <a:r>
              <a:rPr lang="en-US" sz="1200" dirty="0">
                <a:latin typeface="+mn-lt"/>
                <a:cs typeface="Calibri"/>
              </a:rPr>
              <a:t>the </a:t>
            </a:r>
            <a:r>
              <a:rPr lang="en-US" sz="1200" spc="-10" dirty="0">
                <a:latin typeface="+mn-lt"/>
                <a:cs typeface="Calibri"/>
              </a:rPr>
              <a:t>photographer </a:t>
            </a:r>
            <a:r>
              <a:rPr lang="en-US" sz="1200" spc="-5" dirty="0">
                <a:latin typeface="+mn-lt"/>
                <a:cs typeface="Calibri"/>
              </a:rPr>
              <a:t>or </a:t>
            </a:r>
            <a:r>
              <a:rPr lang="en-US" sz="1200" dirty="0">
                <a:latin typeface="+mn-lt"/>
                <a:cs typeface="Calibri"/>
              </a:rPr>
              <a:t>the  </a:t>
            </a:r>
            <a:r>
              <a:rPr lang="en-US" sz="1200" spc="-10" dirty="0">
                <a:latin typeface="+mn-lt"/>
                <a:cs typeface="Calibri"/>
              </a:rPr>
              <a:t>person </a:t>
            </a:r>
            <a:r>
              <a:rPr lang="en-US" sz="1200" dirty="0">
                <a:latin typeface="+mn-lt"/>
                <a:cs typeface="Calibri"/>
              </a:rPr>
              <a:t>in the </a:t>
            </a:r>
            <a:r>
              <a:rPr lang="en-US" sz="1200" spc="-5" dirty="0">
                <a:latin typeface="+mn-lt"/>
                <a:cs typeface="Calibri"/>
              </a:rPr>
              <a:t>shot </a:t>
            </a:r>
            <a:r>
              <a:rPr lang="en-US" sz="1200" spc="-15" dirty="0">
                <a:latin typeface="+mn-lt"/>
                <a:cs typeface="Calibri"/>
              </a:rPr>
              <a:t>before </a:t>
            </a:r>
            <a:r>
              <a:rPr lang="en-US" sz="1200" spc="-5" dirty="0">
                <a:latin typeface="+mn-lt"/>
                <a:cs typeface="Calibri"/>
              </a:rPr>
              <a:t>posting videos or photos. </a:t>
            </a:r>
            <a:r>
              <a:rPr lang="en-US" sz="1200" dirty="0">
                <a:latin typeface="+mn-lt"/>
                <a:cs typeface="Calibri"/>
              </a:rPr>
              <a:t>It </a:t>
            </a:r>
            <a:r>
              <a:rPr lang="en-US" sz="1200" spc="-5" dirty="0">
                <a:latin typeface="+mn-lt"/>
                <a:cs typeface="Calibri"/>
              </a:rPr>
              <a:t>could be embarrassing </a:t>
            </a:r>
            <a:r>
              <a:rPr lang="en-US" sz="1200" dirty="0">
                <a:latin typeface="+mn-lt"/>
                <a:cs typeface="Calibri"/>
              </a:rPr>
              <a:t>and </a:t>
            </a:r>
            <a:r>
              <a:rPr lang="en-US" sz="1200" spc="-10" dirty="0">
                <a:latin typeface="+mn-lt"/>
                <a:cs typeface="Calibri"/>
              </a:rPr>
              <a:t>even unsafe.  </a:t>
            </a:r>
            <a:r>
              <a:rPr lang="en-US" sz="1200" spc="-5" dirty="0">
                <a:latin typeface="+mn-lt"/>
                <a:cs typeface="Calibri"/>
              </a:rPr>
              <a:t>It's </a:t>
            </a:r>
            <a:r>
              <a:rPr lang="en-US" sz="1200" dirty="0">
                <a:latin typeface="+mn-lt"/>
                <a:cs typeface="Calibri"/>
              </a:rPr>
              <a:t>easier </a:t>
            </a:r>
            <a:r>
              <a:rPr lang="en-US" sz="1200" spc="-10" dirty="0">
                <a:latin typeface="+mn-lt"/>
                <a:cs typeface="Calibri"/>
              </a:rPr>
              <a:t>to </a:t>
            </a:r>
            <a:r>
              <a:rPr lang="en-US" sz="1200" spc="-5" dirty="0">
                <a:latin typeface="+mn-lt"/>
                <a:cs typeface="Calibri"/>
              </a:rPr>
              <a:t>be smart </a:t>
            </a:r>
            <a:r>
              <a:rPr lang="en-US" sz="1200" spc="-10" dirty="0">
                <a:latin typeface="+mn-lt"/>
                <a:cs typeface="Calibri"/>
              </a:rPr>
              <a:t>upfront </a:t>
            </a:r>
            <a:r>
              <a:rPr lang="en-US" sz="1200" dirty="0">
                <a:latin typeface="+mn-lt"/>
                <a:cs typeface="Calibri"/>
              </a:rPr>
              <a:t>about </a:t>
            </a:r>
            <a:r>
              <a:rPr lang="en-US" sz="1200" spc="-5" dirty="0">
                <a:latin typeface="+mn-lt"/>
                <a:cs typeface="Calibri"/>
              </a:rPr>
              <a:t>what </a:t>
            </a:r>
            <a:r>
              <a:rPr lang="en-US" sz="1200" dirty="0">
                <a:latin typeface="+mn-lt"/>
                <a:cs typeface="Calibri"/>
              </a:rPr>
              <a:t>media </a:t>
            </a:r>
            <a:r>
              <a:rPr lang="en-US" sz="1200" spc="-5" dirty="0">
                <a:latin typeface="+mn-lt"/>
                <a:cs typeface="Calibri"/>
              </a:rPr>
              <a:t>they </a:t>
            </a:r>
            <a:r>
              <a:rPr lang="en-US" sz="1200" spc="-10" dirty="0">
                <a:latin typeface="+mn-lt"/>
                <a:cs typeface="Calibri"/>
              </a:rPr>
              <a:t>share at </a:t>
            </a:r>
            <a:r>
              <a:rPr lang="en-US" sz="1200" dirty="0">
                <a:latin typeface="+mn-lt"/>
                <a:cs typeface="Calibri"/>
              </a:rPr>
              <a:t>the </a:t>
            </a:r>
            <a:r>
              <a:rPr lang="en-US" sz="1200" spc="-5" dirty="0">
                <a:latin typeface="+mn-lt"/>
                <a:cs typeface="Calibri"/>
              </a:rPr>
              <a:t>outset </a:t>
            </a:r>
            <a:r>
              <a:rPr lang="en-US" sz="1200" dirty="0">
                <a:latin typeface="+mn-lt"/>
                <a:cs typeface="Calibri"/>
              </a:rPr>
              <a:t>than </a:t>
            </a:r>
            <a:r>
              <a:rPr lang="en-US" sz="1200" spc="-10" dirty="0">
                <a:latin typeface="+mn-lt"/>
                <a:cs typeface="Calibri"/>
              </a:rPr>
              <a:t>to </a:t>
            </a:r>
            <a:r>
              <a:rPr lang="en-US" sz="1200" spc="-5" dirty="0">
                <a:latin typeface="+mn-lt"/>
                <a:cs typeface="Calibri"/>
              </a:rPr>
              <a:t>do</a:t>
            </a:r>
            <a:r>
              <a:rPr lang="en-US" sz="1200" spc="55" dirty="0">
                <a:latin typeface="+mn-lt"/>
                <a:cs typeface="Calibri"/>
              </a:rPr>
              <a:t> </a:t>
            </a:r>
            <a:r>
              <a:rPr lang="en-US" sz="1200" spc="-5" dirty="0">
                <a:latin typeface="+mn-lt"/>
                <a:cs typeface="Calibri"/>
              </a:rPr>
              <a:t>damage</a:t>
            </a:r>
            <a:endParaRPr lang="en-US" sz="1200" dirty="0">
              <a:latin typeface="+mn-lt"/>
              <a:cs typeface="Calibri"/>
            </a:endParaRPr>
          </a:p>
          <a:p>
            <a:pPr marL="12700">
              <a:lnSpc>
                <a:spcPct val="100000"/>
              </a:lnSpc>
              <a:spcBef>
                <a:spcPts val="30"/>
              </a:spcBef>
            </a:pPr>
            <a:r>
              <a:rPr lang="en-US" sz="1200" spc="-10" dirty="0">
                <a:latin typeface="+mn-lt"/>
                <a:cs typeface="Calibri"/>
              </a:rPr>
              <a:t>control </a:t>
            </a:r>
            <a:r>
              <a:rPr lang="en-US" sz="1200" spc="-30" dirty="0">
                <a:latin typeface="+mn-lt"/>
                <a:cs typeface="Calibri"/>
              </a:rPr>
              <a:t>later.</a:t>
            </a:r>
            <a:endParaRPr lang="en-US" sz="1200" dirty="0">
              <a:latin typeface="+mn-lt"/>
              <a:cs typeface="Calibri"/>
            </a:endParaRPr>
          </a:p>
          <a:p>
            <a:pPr>
              <a:lnSpc>
                <a:spcPct val="100000"/>
              </a:lnSpc>
              <a:spcBef>
                <a:spcPts val="50"/>
              </a:spcBef>
            </a:pPr>
            <a:endParaRPr lang="en-US" sz="1250" dirty="0">
              <a:latin typeface="Times New Roman"/>
              <a:cs typeface="Times New Roman"/>
            </a:endParaRPr>
          </a:p>
          <a:p>
            <a:pPr marL="12700">
              <a:lnSpc>
                <a:spcPct val="100000"/>
              </a:lnSpc>
            </a:pPr>
            <a:r>
              <a:rPr lang="en-US" sz="1200" b="1" dirty="0">
                <a:latin typeface="+mn-lt"/>
                <a:cs typeface="Calibri"/>
              </a:rPr>
              <a:t>Use </a:t>
            </a:r>
            <a:r>
              <a:rPr lang="en-US" sz="1200" b="1" spc="-5" dirty="0">
                <a:latin typeface="+mn-lt"/>
                <a:cs typeface="Calibri"/>
              </a:rPr>
              <a:t>good </a:t>
            </a:r>
            <a:r>
              <a:rPr lang="en-US" sz="1200" b="1" spc="-10" dirty="0">
                <a:latin typeface="+mn-lt"/>
                <a:cs typeface="Calibri"/>
              </a:rPr>
              <a:t>judgment </a:t>
            </a:r>
            <a:r>
              <a:rPr lang="en-US" sz="1200" b="1" spc="-5" dirty="0">
                <a:latin typeface="+mn-lt"/>
                <a:cs typeface="Calibri"/>
              </a:rPr>
              <a:t>with mobile social networking.</a:t>
            </a:r>
            <a:endParaRPr lang="en-US" sz="1200" dirty="0">
              <a:latin typeface="+mn-lt"/>
              <a:cs typeface="Calibri"/>
            </a:endParaRPr>
          </a:p>
          <a:p>
            <a:pPr marL="12700" marR="190500">
              <a:lnSpc>
                <a:spcPct val="101699"/>
              </a:lnSpc>
            </a:pPr>
            <a:r>
              <a:rPr lang="en-US" sz="1200" spc="-10" dirty="0">
                <a:latin typeface="+mn-lt"/>
                <a:cs typeface="Calibri"/>
              </a:rPr>
              <a:t>Many </a:t>
            </a:r>
            <a:r>
              <a:rPr lang="en-US" sz="1200" spc="-5" dirty="0">
                <a:latin typeface="+mn-lt"/>
                <a:cs typeface="Calibri"/>
              </a:rPr>
              <a:t>social networking sites </a:t>
            </a:r>
            <a:r>
              <a:rPr lang="en-US" sz="1200" spc="-10" dirty="0">
                <a:latin typeface="+mn-lt"/>
                <a:cs typeface="Calibri"/>
              </a:rPr>
              <a:t>have </a:t>
            </a:r>
            <a:r>
              <a:rPr lang="en-US" sz="1200" dirty="0">
                <a:latin typeface="+mn-lt"/>
                <a:cs typeface="Calibri"/>
              </a:rPr>
              <a:t>a </a:t>
            </a:r>
            <a:r>
              <a:rPr lang="en-US" sz="1200" spc="-10" dirty="0">
                <a:latin typeface="+mn-lt"/>
                <a:cs typeface="Calibri"/>
              </a:rPr>
              <a:t>feature </a:t>
            </a:r>
            <a:r>
              <a:rPr lang="en-US" sz="1200" spc="-5" dirty="0">
                <a:latin typeface="+mn-lt"/>
                <a:cs typeface="Calibri"/>
              </a:rPr>
              <a:t>that allows users </a:t>
            </a:r>
            <a:r>
              <a:rPr lang="en-US" sz="1200" spc="-10" dirty="0">
                <a:latin typeface="+mn-lt"/>
                <a:cs typeface="Calibri"/>
              </a:rPr>
              <a:t>to </a:t>
            </a:r>
            <a:r>
              <a:rPr lang="en-US" sz="1200" dirty="0">
                <a:latin typeface="+mn-lt"/>
                <a:cs typeface="Calibri"/>
              </a:rPr>
              <a:t>check their </a:t>
            </a:r>
            <a:r>
              <a:rPr lang="en-US" sz="1200" spc="-10" dirty="0">
                <a:latin typeface="+mn-lt"/>
                <a:cs typeface="Calibri"/>
              </a:rPr>
              <a:t>profiles </a:t>
            </a:r>
            <a:r>
              <a:rPr lang="en-US" sz="1200" spc="-5" dirty="0">
                <a:latin typeface="+mn-lt"/>
                <a:cs typeface="Calibri"/>
              </a:rPr>
              <a:t>and </a:t>
            </a:r>
            <a:r>
              <a:rPr lang="en-US" sz="1200" spc="-10" dirty="0">
                <a:latin typeface="+mn-lt"/>
                <a:cs typeface="Calibri"/>
              </a:rPr>
              <a:t>post  comments from </a:t>
            </a:r>
            <a:r>
              <a:rPr lang="en-US" sz="1200" dirty="0">
                <a:latin typeface="+mn-lt"/>
                <a:cs typeface="Calibri"/>
              </a:rPr>
              <a:t>their </a:t>
            </a:r>
            <a:r>
              <a:rPr lang="en-US" sz="1200" spc="-5" dirty="0">
                <a:latin typeface="+mn-lt"/>
                <a:cs typeface="Calibri"/>
              </a:rPr>
              <a:t>phones, allowing </a:t>
            </a:r>
            <a:r>
              <a:rPr lang="en-US" sz="1200" dirty="0">
                <a:latin typeface="+mn-lt"/>
                <a:cs typeface="Calibri"/>
              </a:rPr>
              <a:t>access </a:t>
            </a:r>
            <a:r>
              <a:rPr lang="en-US" sz="1200" spc="-10" dirty="0">
                <a:latin typeface="+mn-lt"/>
                <a:cs typeface="Calibri"/>
              </a:rPr>
              <a:t>from </a:t>
            </a:r>
            <a:r>
              <a:rPr lang="en-US" sz="1200" spc="-5" dirty="0">
                <a:latin typeface="+mn-lt"/>
                <a:cs typeface="Calibri"/>
              </a:rPr>
              <a:t>anywhere. </a:t>
            </a:r>
            <a:r>
              <a:rPr lang="en-US" sz="1200" spc="-10" dirty="0">
                <a:latin typeface="+mn-lt"/>
                <a:cs typeface="Calibri"/>
              </a:rPr>
              <a:t>Filters you've </a:t>
            </a:r>
            <a:r>
              <a:rPr lang="en-US" sz="1200" spc="-5" dirty="0">
                <a:latin typeface="+mn-lt"/>
                <a:cs typeface="Calibri"/>
              </a:rPr>
              <a:t>installed on </a:t>
            </a:r>
            <a:r>
              <a:rPr lang="en-US" sz="1200" spc="-10" dirty="0">
                <a:latin typeface="+mn-lt"/>
                <a:cs typeface="Calibri"/>
              </a:rPr>
              <a:t>your  </a:t>
            </a:r>
            <a:r>
              <a:rPr lang="en-US" sz="1200" spc="-5" dirty="0">
                <a:latin typeface="+mn-lt"/>
                <a:cs typeface="Calibri"/>
              </a:rPr>
              <a:t>home </a:t>
            </a:r>
            <a:r>
              <a:rPr lang="en-US" sz="1200" spc="-10" dirty="0">
                <a:latin typeface="+mn-lt"/>
                <a:cs typeface="Calibri"/>
              </a:rPr>
              <a:t>computer </a:t>
            </a:r>
            <a:r>
              <a:rPr lang="en-US" sz="1200" spc="-5" dirty="0">
                <a:latin typeface="+mn-lt"/>
                <a:cs typeface="Calibri"/>
              </a:rPr>
              <a:t>won't </a:t>
            </a:r>
            <a:r>
              <a:rPr lang="en-US" sz="1200" dirty="0">
                <a:latin typeface="+mn-lt"/>
                <a:cs typeface="Calibri"/>
              </a:rPr>
              <a:t>limit </a:t>
            </a:r>
            <a:r>
              <a:rPr lang="en-US" sz="1200" spc="-5" dirty="0">
                <a:latin typeface="+mn-lt"/>
                <a:cs typeface="Calibri"/>
              </a:rPr>
              <a:t>what </a:t>
            </a:r>
            <a:r>
              <a:rPr lang="en-US" sz="1200" dirty="0">
                <a:latin typeface="+mn-lt"/>
                <a:cs typeface="Calibri"/>
              </a:rPr>
              <a:t>kids </a:t>
            </a:r>
            <a:r>
              <a:rPr lang="en-US" sz="1200" spc="-5" dirty="0">
                <a:latin typeface="+mn-lt"/>
                <a:cs typeface="Calibri"/>
              </a:rPr>
              <a:t>can do on </a:t>
            </a:r>
            <a:r>
              <a:rPr lang="en-US" sz="1200" dirty="0">
                <a:latin typeface="+mn-lt"/>
                <a:cs typeface="Calibri"/>
              </a:rPr>
              <a:t>a </a:t>
            </a:r>
            <a:r>
              <a:rPr lang="en-US" sz="1200" spc="-5" dirty="0">
                <a:latin typeface="+mn-lt"/>
                <a:cs typeface="Calibri"/>
              </a:rPr>
              <a:t>phone. If </a:t>
            </a:r>
            <a:r>
              <a:rPr lang="en-US" sz="1200" spc="-10" dirty="0">
                <a:latin typeface="+mn-lt"/>
                <a:cs typeface="Calibri"/>
              </a:rPr>
              <a:t>your </a:t>
            </a:r>
            <a:r>
              <a:rPr lang="en-US" sz="1200" spc="-5" dirty="0">
                <a:latin typeface="+mn-lt"/>
                <a:cs typeface="Calibri"/>
              </a:rPr>
              <a:t>teens </a:t>
            </a:r>
            <a:r>
              <a:rPr lang="en-US" sz="1200" spc="-10" dirty="0">
                <a:latin typeface="+mn-lt"/>
                <a:cs typeface="Calibri"/>
              </a:rPr>
              <a:t>are </a:t>
            </a:r>
            <a:r>
              <a:rPr lang="en-US" sz="1200" spc="-5" dirty="0">
                <a:latin typeface="+mn-lt"/>
                <a:cs typeface="Calibri"/>
              </a:rPr>
              <a:t>using </a:t>
            </a:r>
            <a:r>
              <a:rPr lang="en-US" sz="1200" dirty="0">
                <a:latin typeface="+mn-lt"/>
                <a:cs typeface="Calibri"/>
              </a:rPr>
              <a:t>a </a:t>
            </a:r>
            <a:r>
              <a:rPr lang="en-US" sz="1200" spc="-5" dirty="0">
                <a:latin typeface="+mn-lt"/>
                <a:cs typeface="Calibri"/>
              </a:rPr>
              <a:t>mobile  phone, talk </a:t>
            </a:r>
            <a:r>
              <a:rPr lang="en-US" sz="1200" spc="-10" dirty="0">
                <a:latin typeface="+mn-lt"/>
                <a:cs typeface="Calibri"/>
              </a:rPr>
              <a:t>to </a:t>
            </a:r>
            <a:r>
              <a:rPr lang="en-US" sz="1200" spc="-5" dirty="0">
                <a:latin typeface="+mn-lt"/>
                <a:cs typeface="Calibri"/>
              </a:rPr>
              <a:t>them about using good sense </a:t>
            </a:r>
            <a:r>
              <a:rPr lang="en-US" sz="1200" dirty="0">
                <a:latin typeface="+mn-lt"/>
                <a:cs typeface="Calibri"/>
              </a:rPr>
              <a:t>when </a:t>
            </a:r>
            <a:r>
              <a:rPr lang="en-US" sz="1200" spc="-5" dirty="0">
                <a:latin typeface="+mn-lt"/>
                <a:cs typeface="Calibri"/>
              </a:rPr>
              <a:t>they're social networking </a:t>
            </a:r>
            <a:r>
              <a:rPr lang="en-US" sz="1200" spc="-10" dirty="0">
                <a:latin typeface="+mn-lt"/>
                <a:cs typeface="Calibri"/>
              </a:rPr>
              <a:t>from</a:t>
            </a:r>
            <a:r>
              <a:rPr lang="en-US" sz="1200" spc="0" dirty="0">
                <a:latin typeface="+mn-lt"/>
                <a:cs typeface="Calibri"/>
              </a:rPr>
              <a:t> </a:t>
            </a:r>
            <a:r>
              <a:rPr lang="en-US" sz="1200" dirty="0">
                <a:latin typeface="+mn-lt"/>
                <a:cs typeface="Calibri"/>
              </a:rPr>
              <a:t>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527693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25" dirty="0">
                <a:latin typeface="+mn-lt"/>
                <a:cs typeface="Calibri"/>
              </a:rPr>
              <a:t>YouTube:</a:t>
            </a:r>
            <a:endParaRPr lang="en-US" sz="1200" dirty="0">
              <a:latin typeface="+mn-lt"/>
              <a:cs typeface="Calibri"/>
            </a:endParaRPr>
          </a:p>
          <a:p>
            <a:pPr>
              <a:lnSpc>
                <a:spcPct val="100000"/>
              </a:lnSpc>
            </a:pPr>
            <a:endParaRPr lang="en-US" sz="1300" dirty="0">
              <a:latin typeface="Times New Roman"/>
              <a:cs typeface="Times New Roman"/>
            </a:endParaRPr>
          </a:p>
          <a:p>
            <a:pPr marL="12700">
              <a:lnSpc>
                <a:spcPct val="100000"/>
              </a:lnSpc>
            </a:pPr>
            <a:r>
              <a:rPr lang="en-US" sz="1200" spc="-10" dirty="0">
                <a:latin typeface="+mn-lt"/>
                <a:cs typeface="Calibri"/>
              </a:rPr>
              <a:t>Share </a:t>
            </a:r>
            <a:r>
              <a:rPr lang="en-US" sz="1200" dirty="0">
                <a:latin typeface="+mn-lt"/>
                <a:cs typeface="Calibri"/>
              </a:rPr>
              <a:t>with</a:t>
            </a:r>
            <a:r>
              <a:rPr lang="en-US" sz="1200" spc="0" dirty="0">
                <a:latin typeface="+mn-lt"/>
                <a:cs typeface="Calibri"/>
              </a:rPr>
              <a:t> </a:t>
            </a:r>
            <a:r>
              <a:rPr lang="en-US" sz="1200" spc="-10" dirty="0">
                <a:latin typeface="+mn-lt"/>
                <a:cs typeface="Calibri"/>
              </a:rPr>
              <a:t>Care</a:t>
            </a:r>
            <a:endParaRPr lang="en-US" sz="1200" dirty="0">
              <a:latin typeface="+mn-lt"/>
              <a:cs typeface="Calibri"/>
            </a:endParaRPr>
          </a:p>
          <a:p>
            <a:pPr marL="12700" marR="5080">
              <a:lnSpc>
                <a:spcPct val="101699"/>
              </a:lnSpc>
            </a:pPr>
            <a:r>
              <a:rPr lang="en-US" sz="1200" spc="-5" dirty="0">
                <a:latin typeface="+mn-lt"/>
                <a:cs typeface="Calibri"/>
              </a:rPr>
              <a:t>What </a:t>
            </a:r>
            <a:r>
              <a:rPr lang="en-US" sz="1200" spc="-10" dirty="0">
                <a:latin typeface="+mn-lt"/>
                <a:cs typeface="Calibri"/>
              </a:rPr>
              <a:t>you post </a:t>
            </a:r>
            <a:r>
              <a:rPr lang="en-US" sz="1200" spc="-5" dirty="0">
                <a:latin typeface="+mn-lt"/>
                <a:cs typeface="Calibri"/>
              </a:rPr>
              <a:t>online could </a:t>
            </a:r>
            <a:r>
              <a:rPr lang="en-US" sz="1200" spc="-10" dirty="0">
                <a:latin typeface="+mn-lt"/>
                <a:cs typeface="Calibri"/>
              </a:rPr>
              <a:t>have </a:t>
            </a:r>
            <a:r>
              <a:rPr lang="en-US" sz="1200" dirty="0">
                <a:latin typeface="+mn-lt"/>
                <a:cs typeface="Calibri"/>
              </a:rPr>
              <a:t>an impact </a:t>
            </a:r>
            <a:r>
              <a:rPr lang="en-US" sz="1200" spc="-5" dirty="0">
                <a:latin typeface="+mn-lt"/>
                <a:cs typeface="Calibri"/>
              </a:rPr>
              <a:t>on people </a:t>
            </a:r>
            <a:r>
              <a:rPr lang="en-US" sz="1200" dirty="0">
                <a:latin typeface="+mn-lt"/>
                <a:cs typeface="Calibri"/>
              </a:rPr>
              <a:t>in the </a:t>
            </a:r>
            <a:r>
              <a:rPr lang="en-US" sz="1200" spc="-5" dirty="0">
                <a:latin typeface="+mn-lt"/>
                <a:cs typeface="Calibri"/>
              </a:rPr>
              <a:t>real </a:t>
            </a:r>
            <a:r>
              <a:rPr lang="en-US" sz="1200" spc="-10" dirty="0">
                <a:latin typeface="+mn-lt"/>
                <a:cs typeface="Calibri"/>
              </a:rPr>
              <a:t>world. </a:t>
            </a:r>
            <a:r>
              <a:rPr lang="en-US" sz="1200" spc="-60" dirty="0">
                <a:latin typeface="+mn-lt"/>
                <a:cs typeface="Calibri"/>
              </a:rPr>
              <a:t>To </a:t>
            </a:r>
            <a:r>
              <a:rPr lang="en-US" sz="1200" dirty="0">
                <a:latin typeface="+mn-lt"/>
                <a:cs typeface="Calibri"/>
              </a:rPr>
              <a:t>learn </a:t>
            </a:r>
            <a:r>
              <a:rPr lang="en-US" sz="1200" spc="-5" dirty="0">
                <a:latin typeface="+mn-lt"/>
                <a:cs typeface="Calibri"/>
              </a:rPr>
              <a:t>more </a:t>
            </a:r>
            <a:r>
              <a:rPr lang="en-US" sz="1200" dirty="0">
                <a:latin typeface="+mn-lt"/>
                <a:cs typeface="Calibri"/>
              </a:rPr>
              <a:t>about  </a:t>
            </a:r>
            <a:r>
              <a:rPr lang="en-US" sz="1200" spc="-5" dirty="0">
                <a:latin typeface="+mn-lt"/>
                <a:cs typeface="Calibri"/>
              </a:rPr>
              <a:t>how </a:t>
            </a:r>
            <a:r>
              <a:rPr lang="en-US" sz="1200" spc="-10" dirty="0">
                <a:latin typeface="+mn-lt"/>
                <a:cs typeface="Calibri"/>
              </a:rPr>
              <a:t>your </a:t>
            </a:r>
            <a:r>
              <a:rPr lang="en-US" sz="1200" spc="-5" dirty="0">
                <a:latin typeface="+mn-lt"/>
                <a:cs typeface="Calibri"/>
              </a:rPr>
              <a:t>online </a:t>
            </a:r>
            <a:r>
              <a:rPr lang="en-US" sz="1200" dirty="0">
                <a:latin typeface="+mn-lt"/>
                <a:cs typeface="Calibri"/>
              </a:rPr>
              <a:t>actions </a:t>
            </a:r>
            <a:r>
              <a:rPr lang="en-US" sz="1200" spc="-5" dirty="0">
                <a:latin typeface="+mn-lt"/>
                <a:cs typeface="Calibri"/>
              </a:rPr>
              <a:t>can </a:t>
            </a:r>
            <a:r>
              <a:rPr lang="en-US" sz="1200" spc="-10" dirty="0">
                <a:latin typeface="+mn-lt"/>
                <a:cs typeface="Calibri"/>
              </a:rPr>
              <a:t>have real-world </a:t>
            </a:r>
            <a:r>
              <a:rPr lang="en-US" sz="1200" spc="-5" dirty="0">
                <a:latin typeface="+mn-lt"/>
                <a:cs typeface="Calibri"/>
              </a:rPr>
              <a:t>consequences visit </a:t>
            </a:r>
            <a:r>
              <a:rPr lang="en-US" sz="1200" spc="-5" dirty="0">
                <a:latin typeface="+mn-lt"/>
                <a:cs typeface="Calibri"/>
                <a:hlinkClick r:id="rId3"/>
              </a:rPr>
              <a:t> </a:t>
            </a:r>
            <a:r>
              <a:rPr lang="en-US" sz="1200" spc="-10" dirty="0">
                <a:latin typeface="+mn-lt"/>
                <a:cs typeface="Calibri"/>
                <a:hlinkClick r:id="rId3"/>
              </a:rPr>
              <a:t>http://onguardonline.gov/articles/0033a-share-care</a:t>
            </a:r>
            <a:endParaRPr lang="en-US" sz="1200" dirty="0">
              <a:latin typeface="+mn-lt"/>
              <a:cs typeface="Calibri"/>
            </a:endParaRPr>
          </a:p>
          <a:p>
            <a:pPr marL="12700">
              <a:lnSpc>
                <a:spcPct val="100000"/>
              </a:lnSpc>
              <a:spcBef>
                <a:spcPts val="25"/>
              </a:spcBef>
            </a:pPr>
            <a:r>
              <a:rPr lang="en-US" sz="1200" u="sng" spc="-5" dirty="0">
                <a:uFill>
                  <a:solidFill>
                    <a:srgbClr val="000000"/>
                  </a:solidFill>
                </a:uFill>
                <a:latin typeface="+mn-lt"/>
                <a:cs typeface="Calibri"/>
                <a:hlinkClick r:id="rId4"/>
              </a:rPr>
              <a:t>http://youtu.be/m_JB9mA_O3c</a:t>
            </a:r>
            <a:endParaRPr lang="en-US" sz="1200" dirty="0">
              <a:latin typeface="+mn-lt"/>
              <a:cs typeface="Calibri"/>
            </a:endParaRPr>
          </a:p>
          <a:p>
            <a:endParaRPr lang="en-US" dirty="0"/>
          </a:p>
          <a:p>
            <a:endParaRPr lang="en-US" dirty="0"/>
          </a:p>
          <a:p>
            <a:pPr marL="12700">
              <a:lnSpc>
                <a:spcPct val="100000"/>
              </a:lnSpc>
              <a:spcBef>
                <a:spcPts val="100"/>
              </a:spcBef>
            </a:pPr>
            <a:r>
              <a:rPr lang="en-US" sz="1200" spc="-25" dirty="0">
                <a:latin typeface="+mn-lt"/>
                <a:cs typeface="Calibri"/>
              </a:rPr>
              <a:t>YouTube:</a:t>
            </a:r>
            <a:endParaRPr lang="en-US" sz="1200" dirty="0">
              <a:latin typeface="+mn-lt"/>
              <a:cs typeface="Calibri"/>
            </a:endParaRPr>
          </a:p>
          <a:p>
            <a:pPr>
              <a:lnSpc>
                <a:spcPct val="100000"/>
              </a:lnSpc>
            </a:pPr>
            <a:endParaRPr lang="en-US" sz="1300" dirty="0">
              <a:latin typeface="Times New Roman"/>
              <a:cs typeface="Times New Roman"/>
            </a:endParaRPr>
          </a:p>
          <a:p>
            <a:pPr marL="12700">
              <a:lnSpc>
                <a:spcPct val="100000"/>
              </a:lnSpc>
            </a:pPr>
            <a:r>
              <a:rPr lang="en-US" sz="1200" spc="-5" dirty="0">
                <a:latin typeface="+mn-lt"/>
                <a:cs typeface="Calibri"/>
              </a:rPr>
              <a:t>Heads Up: </a:t>
            </a:r>
            <a:r>
              <a:rPr lang="en-US" sz="1200" spc="-10" dirty="0">
                <a:latin typeface="+mn-lt"/>
                <a:cs typeface="Calibri"/>
              </a:rPr>
              <a:t>Stop. </a:t>
            </a:r>
            <a:r>
              <a:rPr lang="en-US" sz="1200" spc="-5" dirty="0">
                <a:latin typeface="+mn-lt"/>
                <a:cs typeface="Calibri"/>
              </a:rPr>
              <a:t>Think.</a:t>
            </a:r>
            <a:r>
              <a:rPr lang="en-US" sz="1200" spc="-10" dirty="0">
                <a:latin typeface="+mn-lt"/>
                <a:cs typeface="Calibri"/>
              </a:rPr>
              <a:t> </a:t>
            </a:r>
            <a:r>
              <a:rPr lang="en-US" sz="1200" dirty="0">
                <a:latin typeface="+mn-lt"/>
                <a:cs typeface="Calibri"/>
              </a:rPr>
              <a:t>Click</a:t>
            </a:r>
          </a:p>
          <a:p>
            <a:pPr marL="12700" marR="5080">
              <a:lnSpc>
                <a:spcPct val="101699"/>
              </a:lnSpc>
            </a:pPr>
            <a:r>
              <a:rPr lang="en-US" sz="1200" dirty="0">
                <a:latin typeface="+mn-lt"/>
                <a:cs typeface="Calibri"/>
              </a:rPr>
              <a:t>When </a:t>
            </a:r>
            <a:r>
              <a:rPr lang="en-US" sz="1200" spc="-10" dirty="0">
                <a:latin typeface="+mn-lt"/>
                <a:cs typeface="Calibri"/>
              </a:rPr>
              <a:t>you're </a:t>
            </a:r>
            <a:r>
              <a:rPr lang="en-US" sz="1200" spc="-5" dirty="0">
                <a:latin typeface="+mn-lt"/>
                <a:cs typeface="Calibri"/>
              </a:rPr>
              <a:t>online, </a:t>
            </a:r>
            <a:r>
              <a:rPr lang="en-US" sz="1200" spc="-15" dirty="0">
                <a:latin typeface="+mn-lt"/>
                <a:cs typeface="Calibri"/>
              </a:rPr>
              <a:t>take </a:t>
            </a:r>
            <a:r>
              <a:rPr lang="en-US" sz="1200" dirty="0">
                <a:latin typeface="+mn-lt"/>
                <a:cs typeface="Calibri"/>
              </a:rPr>
              <a:t>a </a:t>
            </a:r>
            <a:r>
              <a:rPr lang="en-US" sz="1200" spc="-5" dirty="0">
                <a:latin typeface="+mn-lt"/>
                <a:cs typeface="Calibri"/>
              </a:rPr>
              <a:t>second </a:t>
            </a:r>
            <a:r>
              <a:rPr lang="en-US" sz="1200" spc="-10" dirty="0">
                <a:latin typeface="+mn-lt"/>
                <a:cs typeface="Calibri"/>
              </a:rPr>
              <a:t>to stop </a:t>
            </a:r>
            <a:r>
              <a:rPr lang="en-US" sz="1200" dirty="0">
                <a:latin typeface="+mn-lt"/>
                <a:cs typeface="Calibri"/>
              </a:rPr>
              <a:t>and </a:t>
            </a:r>
            <a:r>
              <a:rPr lang="en-US" sz="1200" spc="-5" dirty="0">
                <a:latin typeface="+mn-lt"/>
                <a:cs typeface="Calibri"/>
              </a:rPr>
              <a:t>think </a:t>
            </a:r>
            <a:r>
              <a:rPr lang="en-US" sz="1200" spc="-15" dirty="0">
                <a:latin typeface="+mn-lt"/>
                <a:cs typeface="Calibri"/>
              </a:rPr>
              <a:t>before </a:t>
            </a:r>
            <a:r>
              <a:rPr lang="en-US" sz="1200" spc="-5" dirty="0">
                <a:latin typeface="+mn-lt"/>
                <a:cs typeface="Calibri"/>
              </a:rPr>
              <a:t>you </a:t>
            </a:r>
            <a:r>
              <a:rPr lang="en-US" sz="1200" dirty="0">
                <a:latin typeface="+mn-lt"/>
                <a:cs typeface="Calibri"/>
              </a:rPr>
              <a:t>click. </a:t>
            </a:r>
            <a:r>
              <a:rPr lang="en-US" sz="1200" spc="-60" dirty="0">
                <a:latin typeface="+mn-lt"/>
                <a:cs typeface="Calibri"/>
              </a:rPr>
              <a:t>To </a:t>
            </a:r>
            <a:r>
              <a:rPr lang="en-US" sz="1200" dirty="0">
                <a:latin typeface="+mn-lt"/>
                <a:cs typeface="Calibri"/>
              </a:rPr>
              <a:t>learn </a:t>
            </a:r>
            <a:r>
              <a:rPr lang="en-US" sz="1200" spc="-5" dirty="0">
                <a:latin typeface="+mn-lt"/>
                <a:cs typeface="Calibri"/>
              </a:rPr>
              <a:t>more about  </a:t>
            </a:r>
            <a:r>
              <a:rPr lang="en-US" sz="1200" dirty="0">
                <a:latin typeface="+mn-lt"/>
                <a:cs typeface="Calibri"/>
              </a:rPr>
              <a:t>thinking </a:t>
            </a:r>
            <a:r>
              <a:rPr lang="en-US" sz="1200" spc="-15" dirty="0">
                <a:latin typeface="+mn-lt"/>
                <a:cs typeface="Calibri"/>
              </a:rPr>
              <a:t>before </a:t>
            </a:r>
            <a:r>
              <a:rPr lang="en-US" sz="1200" spc="-5" dirty="0">
                <a:latin typeface="+mn-lt"/>
                <a:cs typeface="Calibri"/>
              </a:rPr>
              <a:t>you </a:t>
            </a:r>
            <a:r>
              <a:rPr lang="en-US" sz="1200" dirty="0">
                <a:latin typeface="+mn-lt"/>
                <a:cs typeface="Calibri"/>
              </a:rPr>
              <a:t>click </a:t>
            </a:r>
            <a:r>
              <a:rPr lang="en-US" sz="1200" spc="-5" dirty="0">
                <a:latin typeface="+mn-lt"/>
                <a:cs typeface="Calibri"/>
              </a:rPr>
              <a:t>vis</a:t>
            </a:r>
            <a:r>
              <a:rPr lang="en-US" sz="1200" spc="-5" dirty="0">
                <a:latin typeface="+mn-lt"/>
                <a:cs typeface="Calibri"/>
                <a:hlinkClick r:id="rId5"/>
              </a:rPr>
              <a:t>it http://onguardonline.gov/articles/0033-heads </a:t>
            </a:r>
            <a:r>
              <a:rPr lang="en-US" sz="1200" spc="-5" dirty="0">
                <a:latin typeface="+mn-lt"/>
                <a:cs typeface="Calibri"/>
              </a:rPr>
              <a:t> </a:t>
            </a:r>
            <a:r>
              <a:rPr lang="en-US" sz="1200" u="sng" spc="-10" dirty="0">
                <a:uFill>
                  <a:solidFill>
                    <a:srgbClr val="000000"/>
                  </a:solidFill>
                </a:uFill>
                <a:latin typeface="+mn-lt"/>
                <a:cs typeface="Calibri"/>
                <a:hlinkClick r:id="rId6"/>
              </a:rPr>
              <a:t>http://youtu.be/zdqVLeg6C9s</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92766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7150">
              <a:lnSpc>
                <a:spcPct val="101899"/>
              </a:lnSpc>
              <a:spcBef>
                <a:spcPts val="70"/>
              </a:spcBef>
            </a:pPr>
            <a:r>
              <a:rPr lang="en-US" sz="1200" spc="-5" dirty="0">
                <a:latin typeface="+mn-lt"/>
                <a:cs typeface="Calibri"/>
              </a:rPr>
              <a:t>Cyberbullying </a:t>
            </a:r>
            <a:r>
              <a:rPr lang="en-US" sz="1200" dirty="0">
                <a:latin typeface="+mn-lt"/>
                <a:cs typeface="Calibri"/>
              </a:rPr>
              <a:t>is </a:t>
            </a:r>
            <a:r>
              <a:rPr lang="en-US" sz="1200" spc="-5" dirty="0">
                <a:latin typeface="+mn-lt"/>
                <a:cs typeface="Calibri"/>
              </a:rPr>
              <a:t>bullying or </a:t>
            </a:r>
            <a:r>
              <a:rPr lang="en-US" sz="1200" spc="-10" dirty="0">
                <a:latin typeface="+mn-lt"/>
                <a:cs typeface="Calibri"/>
              </a:rPr>
              <a:t>harassment </a:t>
            </a:r>
            <a:r>
              <a:rPr lang="en-US" sz="1200" spc="-5" dirty="0">
                <a:latin typeface="+mn-lt"/>
                <a:cs typeface="Calibri"/>
              </a:rPr>
              <a:t>that happens online. </a:t>
            </a:r>
            <a:r>
              <a:rPr lang="en-US" sz="1200" dirty="0">
                <a:latin typeface="+mn-lt"/>
                <a:cs typeface="Calibri"/>
              </a:rPr>
              <a:t>It </a:t>
            </a:r>
            <a:r>
              <a:rPr lang="en-US" sz="1200" spc="-5" dirty="0">
                <a:latin typeface="+mn-lt"/>
                <a:cs typeface="Calibri"/>
              </a:rPr>
              <a:t>can happen </a:t>
            </a:r>
            <a:r>
              <a:rPr lang="en-US" sz="1200" dirty="0">
                <a:latin typeface="+mn-lt"/>
                <a:cs typeface="Calibri"/>
              </a:rPr>
              <a:t>in an email, a </a:t>
            </a:r>
            <a:r>
              <a:rPr lang="en-US" sz="1200" spc="-10" dirty="0">
                <a:latin typeface="+mn-lt"/>
                <a:cs typeface="Calibri"/>
              </a:rPr>
              <a:t>text  </a:t>
            </a:r>
            <a:r>
              <a:rPr lang="en-US" sz="1200" spc="-5" dirty="0">
                <a:latin typeface="+mn-lt"/>
                <a:cs typeface="Calibri"/>
              </a:rPr>
              <a:t>message, </a:t>
            </a:r>
            <a:r>
              <a:rPr lang="en-US" sz="1200" dirty="0">
                <a:latin typeface="+mn-lt"/>
                <a:cs typeface="Calibri"/>
              </a:rPr>
              <a:t>an </a:t>
            </a:r>
            <a:r>
              <a:rPr lang="en-US" sz="1200" spc="-5" dirty="0">
                <a:latin typeface="+mn-lt"/>
                <a:cs typeface="Calibri"/>
              </a:rPr>
              <a:t>online game, or </a:t>
            </a:r>
            <a:r>
              <a:rPr lang="en-US" sz="1200" spc="-10" dirty="0">
                <a:latin typeface="+mn-lt"/>
                <a:cs typeface="Calibri"/>
              </a:rPr>
              <a:t>comments </a:t>
            </a:r>
            <a:r>
              <a:rPr lang="en-US" sz="1200" spc="-5" dirty="0">
                <a:latin typeface="+mn-lt"/>
                <a:cs typeface="Calibri"/>
              </a:rPr>
              <a:t>on </a:t>
            </a:r>
            <a:r>
              <a:rPr lang="en-US" sz="1200" dirty="0">
                <a:latin typeface="+mn-lt"/>
                <a:cs typeface="Calibri"/>
              </a:rPr>
              <a:t>a </a:t>
            </a:r>
            <a:r>
              <a:rPr lang="en-US" sz="1200" spc="-5" dirty="0">
                <a:latin typeface="+mn-lt"/>
                <a:cs typeface="Calibri"/>
              </a:rPr>
              <a:t>social networking site. It might </a:t>
            </a:r>
            <a:r>
              <a:rPr lang="en-US" sz="1200" spc="-10" dirty="0">
                <a:latin typeface="+mn-lt"/>
                <a:cs typeface="Calibri"/>
              </a:rPr>
              <a:t>involve rumors </a:t>
            </a:r>
            <a:r>
              <a:rPr lang="en-US" sz="1200" spc="-5" dirty="0">
                <a:latin typeface="+mn-lt"/>
                <a:cs typeface="Calibri"/>
              </a:rPr>
              <a:t>or  images </a:t>
            </a:r>
            <a:r>
              <a:rPr lang="en-US" sz="1200" spc="-10" dirty="0">
                <a:latin typeface="+mn-lt"/>
                <a:cs typeface="Calibri"/>
              </a:rPr>
              <a:t>posted </a:t>
            </a:r>
            <a:r>
              <a:rPr lang="en-US" sz="1200" spc="-5" dirty="0">
                <a:latin typeface="+mn-lt"/>
                <a:cs typeface="Calibri"/>
              </a:rPr>
              <a:t>on </a:t>
            </a:r>
            <a:r>
              <a:rPr lang="en-US" sz="1200" spc="-15" dirty="0">
                <a:latin typeface="+mn-lt"/>
                <a:cs typeface="Calibri"/>
              </a:rPr>
              <a:t>someone’s </a:t>
            </a:r>
            <a:r>
              <a:rPr lang="en-US" sz="1200" spc="-10" dirty="0">
                <a:latin typeface="+mn-lt"/>
                <a:cs typeface="Calibri"/>
              </a:rPr>
              <a:t>profile </a:t>
            </a:r>
            <a:r>
              <a:rPr lang="en-US" sz="1200" spc="-5" dirty="0">
                <a:latin typeface="+mn-lt"/>
                <a:cs typeface="Calibri"/>
              </a:rPr>
              <a:t>or passed </a:t>
            </a:r>
            <a:r>
              <a:rPr lang="en-US" sz="1200" spc="-10" dirty="0">
                <a:latin typeface="+mn-lt"/>
                <a:cs typeface="Calibri"/>
              </a:rPr>
              <a:t>around for others to </a:t>
            </a:r>
            <a:r>
              <a:rPr lang="en-US" sz="1200" spc="-5" dirty="0">
                <a:latin typeface="+mn-lt"/>
                <a:cs typeface="Calibri"/>
              </a:rPr>
              <a:t>see, or creating </a:t>
            </a:r>
            <a:r>
              <a:rPr lang="en-US" sz="1200" dirty="0">
                <a:latin typeface="+mn-lt"/>
                <a:cs typeface="Calibri"/>
              </a:rPr>
              <a:t>a </a:t>
            </a:r>
            <a:r>
              <a:rPr lang="en-US" sz="1200" spc="-10" dirty="0">
                <a:latin typeface="+mn-lt"/>
                <a:cs typeface="Calibri"/>
              </a:rPr>
              <a:t>group </a:t>
            </a:r>
            <a:r>
              <a:rPr lang="en-US" sz="1200" spc="-5" dirty="0">
                <a:latin typeface="+mn-lt"/>
                <a:cs typeface="Calibri"/>
              </a:rPr>
              <a:t>or  </a:t>
            </a:r>
            <a:r>
              <a:rPr lang="en-US" sz="1200" spc="-10" dirty="0">
                <a:latin typeface="+mn-lt"/>
                <a:cs typeface="Calibri"/>
              </a:rPr>
              <a:t>page to make </a:t>
            </a:r>
            <a:r>
              <a:rPr lang="en-US" sz="1200" dirty="0">
                <a:latin typeface="+mn-lt"/>
                <a:cs typeface="Calibri"/>
              </a:rPr>
              <a:t>a </a:t>
            </a:r>
            <a:r>
              <a:rPr lang="en-US" sz="1200" spc="-10" dirty="0">
                <a:latin typeface="+mn-lt"/>
                <a:cs typeface="Calibri"/>
              </a:rPr>
              <a:t>person feel </a:t>
            </a:r>
            <a:r>
              <a:rPr lang="en-US" sz="1200" spc="-5" dirty="0">
                <a:latin typeface="+mn-lt"/>
                <a:cs typeface="Calibri"/>
              </a:rPr>
              <a:t>left</a:t>
            </a:r>
            <a:r>
              <a:rPr lang="en-US" sz="1200" spc="15" dirty="0">
                <a:latin typeface="+mn-lt"/>
                <a:cs typeface="Calibri"/>
              </a:rPr>
              <a:t> </a:t>
            </a:r>
            <a:r>
              <a:rPr lang="en-US" sz="1200" spc="-5" dirty="0">
                <a:latin typeface="+mn-lt"/>
                <a:cs typeface="Calibri"/>
              </a:rPr>
              <a:t>out.</a:t>
            </a:r>
            <a:endParaRPr lang="en-US" sz="1200" dirty="0">
              <a:latin typeface="+mn-lt"/>
              <a:cs typeface="Calibri"/>
            </a:endParaRPr>
          </a:p>
          <a:p>
            <a:pPr>
              <a:lnSpc>
                <a:spcPct val="100000"/>
              </a:lnSpc>
              <a:spcBef>
                <a:spcPts val="50"/>
              </a:spcBef>
            </a:pPr>
            <a:endParaRPr lang="en-US" sz="1250" dirty="0">
              <a:latin typeface="Times New Roman"/>
              <a:cs typeface="Times New Roman"/>
            </a:endParaRPr>
          </a:p>
          <a:p>
            <a:pPr marL="12700">
              <a:lnSpc>
                <a:spcPct val="100000"/>
              </a:lnSpc>
            </a:pPr>
            <a:r>
              <a:rPr lang="en-US" sz="1200" spc="-5" dirty="0">
                <a:latin typeface="+mn-lt"/>
                <a:cs typeface="Calibri"/>
              </a:rPr>
              <a:t>How do </a:t>
            </a:r>
            <a:r>
              <a:rPr lang="en-US" sz="1200" spc="-10" dirty="0">
                <a:latin typeface="+mn-lt"/>
                <a:cs typeface="Calibri"/>
              </a:rPr>
              <a:t>you </a:t>
            </a:r>
            <a:r>
              <a:rPr lang="en-US" sz="1200" spc="-5" dirty="0">
                <a:latin typeface="+mn-lt"/>
                <a:cs typeface="Calibri"/>
              </a:rPr>
              <a:t>respond </a:t>
            </a:r>
            <a:r>
              <a:rPr lang="en-US" sz="1200" spc="-10" dirty="0">
                <a:latin typeface="+mn-lt"/>
                <a:cs typeface="Calibri"/>
              </a:rPr>
              <a:t>to</a:t>
            </a:r>
            <a:r>
              <a:rPr lang="en-US" sz="1200" spc="5" dirty="0">
                <a:latin typeface="+mn-lt"/>
                <a:cs typeface="Calibri"/>
              </a:rPr>
              <a:t> </a:t>
            </a:r>
            <a:r>
              <a:rPr lang="en-US" sz="1200" spc="-5" dirty="0">
                <a:latin typeface="+mn-lt"/>
                <a:cs typeface="Calibri"/>
              </a:rPr>
              <a:t>cyberbullying?</a:t>
            </a:r>
            <a:endParaRPr lang="en-US" sz="1200" dirty="0">
              <a:latin typeface="+mn-lt"/>
              <a:cs typeface="Calibri"/>
            </a:endParaRPr>
          </a:p>
          <a:p>
            <a:pPr>
              <a:lnSpc>
                <a:spcPct val="100000"/>
              </a:lnSpc>
              <a:spcBef>
                <a:spcPts val="50"/>
              </a:spcBef>
            </a:pPr>
            <a:endParaRPr lang="en-US" sz="1250" dirty="0">
              <a:latin typeface="Times New Roman"/>
              <a:cs typeface="Times New Roman"/>
            </a:endParaRPr>
          </a:p>
          <a:p>
            <a:pPr marL="12700">
              <a:lnSpc>
                <a:spcPct val="100000"/>
              </a:lnSpc>
            </a:pPr>
            <a:r>
              <a:rPr lang="en-US" sz="1200" b="1" dirty="0">
                <a:latin typeface="+mn-lt"/>
                <a:cs typeface="Calibri"/>
              </a:rPr>
              <a:t>Help </a:t>
            </a:r>
            <a:r>
              <a:rPr lang="en-US" sz="1200" b="1" spc="-10" dirty="0">
                <a:latin typeface="+mn-lt"/>
                <a:cs typeface="Calibri"/>
              </a:rPr>
              <a:t>Prevent</a:t>
            </a:r>
            <a:r>
              <a:rPr lang="en-US" sz="1200" b="1" spc="-15" dirty="0">
                <a:latin typeface="+mn-lt"/>
                <a:cs typeface="Calibri"/>
              </a:rPr>
              <a:t> </a:t>
            </a:r>
            <a:r>
              <a:rPr lang="en-US" sz="1200" b="1" spc="-5" dirty="0">
                <a:latin typeface="+mn-lt"/>
                <a:cs typeface="Calibri"/>
              </a:rPr>
              <a:t>Cyberbullying</a:t>
            </a:r>
            <a:endParaRPr lang="en-US" sz="1200" dirty="0">
              <a:latin typeface="+mn-lt"/>
              <a:cs typeface="Calibri"/>
            </a:endParaRPr>
          </a:p>
          <a:p>
            <a:pPr>
              <a:lnSpc>
                <a:spcPct val="100000"/>
              </a:lnSpc>
            </a:pPr>
            <a:endParaRPr lang="en-US" sz="1300" dirty="0">
              <a:latin typeface="Times New Roman"/>
              <a:cs typeface="Times New Roman"/>
            </a:endParaRPr>
          </a:p>
          <a:p>
            <a:pPr marL="12700">
              <a:lnSpc>
                <a:spcPct val="100000"/>
              </a:lnSpc>
            </a:pPr>
            <a:r>
              <a:rPr lang="en-US" sz="1200" b="1" spc="-25" dirty="0">
                <a:latin typeface="+mn-lt"/>
                <a:cs typeface="Calibri"/>
              </a:rPr>
              <a:t>Talk </a:t>
            </a:r>
            <a:r>
              <a:rPr lang="en-US" sz="1200" b="1" spc="-10" dirty="0">
                <a:latin typeface="+mn-lt"/>
                <a:cs typeface="Calibri"/>
              </a:rPr>
              <a:t>to </a:t>
            </a:r>
            <a:r>
              <a:rPr lang="en-US" sz="1200" b="1" spc="-5" dirty="0">
                <a:latin typeface="+mn-lt"/>
                <a:cs typeface="Calibri"/>
              </a:rPr>
              <a:t>your children </a:t>
            </a:r>
            <a:r>
              <a:rPr lang="en-US" sz="1200" b="1" dirty="0">
                <a:latin typeface="+mn-lt"/>
                <a:cs typeface="Calibri"/>
              </a:rPr>
              <a:t>about</a:t>
            </a:r>
            <a:r>
              <a:rPr lang="en-US" sz="1200" b="1" spc="30" dirty="0">
                <a:latin typeface="+mn-lt"/>
                <a:cs typeface="Calibri"/>
              </a:rPr>
              <a:t> </a:t>
            </a:r>
            <a:r>
              <a:rPr lang="en-US" sz="1200" b="1" spc="-5" dirty="0">
                <a:latin typeface="+mn-lt"/>
                <a:cs typeface="Calibri"/>
              </a:rPr>
              <a:t>bullying.</a:t>
            </a:r>
            <a:endParaRPr lang="en-US" sz="1200" dirty="0">
              <a:latin typeface="+mn-lt"/>
              <a:cs typeface="Calibri"/>
            </a:endParaRPr>
          </a:p>
          <a:p>
            <a:pPr marL="12700" marR="203835">
              <a:lnSpc>
                <a:spcPct val="101699"/>
              </a:lnSpc>
            </a:pPr>
            <a:r>
              <a:rPr lang="en-US" sz="1200" spc="-30" dirty="0">
                <a:latin typeface="+mn-lt"/>
                <a:cs typeface="Calibri"/>
              </a:rPr>
              <a:t>Tell </a:t>
            </a:r>
            <a:r>
              <a:rPr lang="en-US" sz="1200" spc="-5" dirty="0">
                <a:latin typeface="+mn-lt"/>
                <a:cs typeface="Calibri"/>
              </a:rPr>
              <a:t>your children that they can't hide behind </a:t>
            </a:r>
            <a:r>
              <a:rPr lang="en-US" sz="1200" dirty="0">
                <a:latin typeface="+mn-lt"/>
                <a:cs typeface="Calibri"/>
              </a:rPr>
              <a:t>the </a:t>
            </a:r>
            <a:r>
              <a:rPr lang="en-US" sz="1200" spc="-10" dirty="0">
                <a:latin typeface="+mn-lt"/>
                <a:cs typeface="Calibri"/>
              </a:rPr>
              <a:t>words </a:t>
            </a:r>
            <a:r>
              <a:rPr lang="en-US" sz="1200" spc="-5" dirty="0">
                <a:latin typeface="+mn-lt"/>
                <a:cs typeface="Calibri"/>
              </a:rPr>
              <a:t>they type </a:t>
            </a:r>
            <a:r>
              <a:rPr lang="en-US" sz="1200" dirty="0">
                <a:latin typeface="+mn-lt"/>
                <a:cs typeface="Calibri"/>
              </a:rPr>
              <a:t>and </a:t>
            </a:r>
            <a:r>
              <a:rPr lang="en-US" sz="1200" spc="-5" dirty="0">
                <a:latin typeface="+mn-lt"/>
                <a:cs typeface="Calibri"/>
              </a:rPr>
              <a:t>the images they post.  </a:t>
            </a:r>
            <a:r>
              <a:rPr lang="en-US" sz="1200" dirty="0">
                <a:latin typeface="+mn-lt"/>
                <a:cs typeface="Calibri"/>
              </a:rPr>
              <a:t>Bullying is a </a:t>
            </a:r>
            <a:r>
              <a:rPr lang="en-US" sz="1200" spc="-5" dirty="0">
                <a:latin typeface="+mn-lt"/>
                <a:cs typeface="Calibri"/>
              </a:rPr>
              <a:t>lose-lose situation. Hurtful messages not only </a:t>
            </a:r>
            <a:r>
              <a:rPr lang="en-US" sz="1200" spc="-10" dirty="0">
                <a:latin typeface="+mn-lt"/>
                <a:cs typeface="Calibri"/>
              </a:rPr>
              <a:t>make </a:t>
            </a:r>
            <a:r>
              <a:rPr lang="en-US" sz="1200" dirty="0">
                <a:latin typeface="+mn-lt"/>
                <a:cs typeface="Calibri"/>
              </a:rPr>
              <a:t>the </a:t>
            </a:r>
            <a:r>
              <a:rPr lang="en-US" sz="1200" spc="-10" dirty="0">
                <a:latin typeface="+mn-lt"/>
                <a:cs typeface="Calibri"/>
              </a:rPr>
              <a:t>target feel </a:t>
            </a:r>
            <a:r>
              <a:rPr lang="en-US" sz="1200" spc="-5" dirty="0">
                <a:latin typeface="+mn-lt"/>
                <a:cs typeface="Calibri"/>
              </a:rPr>
              <a:t>bad, but </a:t>
            </a:r>
            <a:r>
              <a:rPr lang="en-US" sz="1200" dirty="0">
                <a:latin typeface="+mn-lt"/>
                <a:cs typeface="Calibri"/>
              </a:rPr>
              <a:t>also  </a:t>
            </a:r>
            <a:r>
              <a:rPr lang="en-US" sz="1200" spc="-10" dirty="0">
                <a:latin typeface="+mn-lt"/>
                <a:cs typeface="Calibri"/>
              </a:rPr>
              <a:t>make </a:t>
            </a:r>
            <a:r>
              <a:rPr lang="en-US" sz="1200" spc="-5" dirty="0">
                <a:latin typeface="+mn-lt"/>
                <a:cs typeface="Calibri"/>
              </a:rPr>
              <a:t>the sender look bad. Often </a:t>
            </a:r>
            <a:r>
              <a:rPr lang="en-US" sz="1200" dirty="0">
                <a:latin typeface="+mn-lt"/>
                <a:cs typeface="Calibri"/>
              </a:rPr>
              <a:t>they </a:t>
            </a:r>
            <a:r>
              <a:rPr lang="en-US" sz="1200" spc="-5" dirty="0">
                <a:latin typeface="+mn-lt"/>
                <a:cs typeface="Calibri"/>
              </a:rPr>
              <a:t>can bring </a:t>
            </a:r>
            <a:r>
              <a:rPr lang="en-US" sz="1200" spc="-10" dirty="0">
                <a:latin typeface="+mn-lt"/>
                <a:cs typeface="Calibri"/>
              </a:rPr>
              <a:t>scorn from peers </a:t>
            </a:r>
            <a:r>
              <a:rPr lang="en-US" sz="1200" dirty="0">
                <a:latin typeface="+mn-lt"/>
                <a:cs typeface="Calibri"/>
              </a:rPr>
              <a:t>and </a:t>
            </a:r>
            <a:r>
              <a:rPr lang="en-US" sz="1200" spc="-10" dirty="0">
                <a:latin typeface="+mn-lt"/>
                <a:cs typeface="Calibri"/>
              </a:rPr>
              <a:t>punishment from  </a:t>
            </a:r>
            <a:r>
              <a:rPr lang="en-US" sz="1200" dirty="0">
                <a:latin typeface="+mn-lt"/>
                <a:cs typeface="Calibri"/>
              </a:rPr>
              <a:t>authorities.</a:t>
            </a:r>
          </a:p>
          <a:p>
            <a:pPr marL="12700" marR="5080">
              <a:lnSpc>
                <a:spcPct val="101699"/>
              </a:lnSpc>
            </a:pPr>
            <a:r>
              <a:rPr lang="en-US" sz="1200" dirty="0">
                <a:latin typeface="+mn-lt"/>
                <a:cs typeface="Calibri"/>
              </a:rPr>
              <a:t>Ask </a:t>
            </a:r>
            <a:r>
              <a:rPr lang="en-US" sz="1200" spc="-10" dirty="0">
                <a:latin typeface="+mn-lt"/>
                <a:cs typeface="Calibri"/>
              </a:rPr>
              <a:t>your </a:t>
            </a:r>
            <a:r>
              <a:rPr lang="en-US" sz="1200" spc="-5" dirty="0">
                <a:latin typeface="+mn-lt"/>
                <a:cs typeface="Calibri"/>
              </a:rPr>
              <a:t>children </a:t>
            </a:r>
            <a:r>
              <a:rPr lang="en-US" sz="1200" spc="-10" dirty="0">
                <a:latin typeface="+mn-lt"/>
                <a:cs typeface="Calibri"/>
              </a:rPr>
              <a:t>to </a:t>
            </a:r>
            <a:r>
              <a:rPr lang="en-US" sz="1200" spc="-5" dirty="0">
                <a:latin typeface="+mn-lt"/>
                <a:cs typeface="Calibri"/>
              </a:rPr>
              <a:t>let </a:t>
            </a:r>
            <a:r>
              <a:rPr lang="en-US" sz="1200" spc="-10" dirty="0">
                <a:latin typeface="+mn-lt"/>
                <a:cs typeface="Calibri"/>
              </a:rPr>
              <a:t>you </a:t>
            </a:r>
            <a:r>
              <a:rPr lang="en-US" sz="1200" spc="-5" dirty="0">
                <a:latin typeface="+mn-lt"/>
                <a:cs typeface="Calibri"/>
              </a:rPr>
              <a:t>know </a:t>
            </a:r>
            <a:r>
              <a:rPr lang="en-US" sz="1200" dirty="0">
                <a:latin typeface="+mn-lt"/>
                <a:cs typeface="Calibri"/>
              </a:rPr>
              <a:t>if an </a:t>
            </a:r>
            <a:r>
              <a:rPr lang="en-US" sz="1200" spc="-5" dirty="0">
                <a:latin typeface="+mn-lt"/>
                <a:cs typeface="Calibri"/>
              </a:rPr>
              <a:t>online message or image </a:t>
            </a:r>
            <a:r>
              <a:rPr lang="en-US" sz="1200" spc="-10" dirty="0">
                <a:latin typeface="+mn-lt"/>
                <a:cs typeface="Calibri"/>
              </a:rPr>
              <a:t>makes </a:t>
            </a:r>
            <a:r>
              <a:rPr lang="en-US" sz="1200" spc="-5" dirty="0">
                <a:latin typeface="+mn-lt"/>
                <a:cs typeface="Calibri"/>
              </a:rPr>
              <a:t>them </a:t>
            </a:r>
            <a:r>
              <a:rPr lang="en-US" sz="1200" spc="-10" dirty="0">
                <a:latin typeface="+mn-lt"/>
                <a:cs typeface="Calibri"/>
              </a:rPr>
              <a:t>feel threatened </a:t>
            </a:r>
            <a:r>
              <a:rPr lang="en-US" sz="1200" spc="-5" dirty="0">
                <a:latin typeface="+mn-lt"/>
                <a:cs typeface="Calibri"/>
              </a:rPr>
              <a:t>or  hurt. If </a:t>
            </a:r>
            <a:r>
              <a:rPr lang="en-US" sz="1200" spc="-10" dirty="0">
                <a:latin typeface="+mn-lt"/>
                <a:cs typeface="Calibri"/>
              </a:rPr>
              <a:t>you fear for your </a:t>
            </a:r>
            <a:r>
              <a:rPr lang="en-US" sz="1200" dirty="0">
                <a:latin typeface="+mn-lt"/>
                <a:cs typeface="Calibri"/>
              </a:rPr>
              <a:t>child's </a:t>
            </a:r>
            <a:r>
              <a:rPr lang="en-US" sz="1200" spc="-25" dirty="0">
                <a:latin typeface="+mn-lt"/>
                <a:cs typeface="Calibri"/>
              </a:rPr>
              <a:t>safety, </a:t>
            </a:r>
            <a:r>
              <a:rPr lang="en-US" sz="1200" spc="-10" dirty="0">
                <a:latin typeface="+mn-lt"/>
                <a:cs typeface="Calibri"/>
              </a:rPr>
              <a:t>contact </a:t>
            </a:r>
            <a:r>
              <a:rPr lang="en-US" sz="1200" spc="-5" dirty="0">
                <a:latin typeface="+mn-lt"/>
                <a:cs typeface="Calibri"/>
              </a:rPr>
              <a:t>the</a:t>
            </a:r>
            <a:r>
              <a:rPr lang="en-US" sz="1200" spc="50" dirty="0">
                <a:latin typeface="+mn-lt"/>
                <a:cs typeface="Calibri"/>
              </a:rPr>
              <a:t> </a:t>
            </a:r>
            <a:r>
              <a:rPr lang="en-US" sz="1200" spc="-5" dirty="0">
                <a:latin typeface="+mn-lt"/>
                <a:cs typeface="Calibri"/>
              </a:rPr>
              <a:t>police.</a:t>
            </a:r>
            <a:endParaRPr lang="en-US" sz="1200" dirty="0">
              <a:latin typeface="+mn-lt"/>
              <a:cs typeface="Calibri"/>
            </a:endParaRPr>
          </a:p>
          <a:p>
            <a:pPr marL="12700" marR="245110">
              <a:lnSpc>
                <a:spcPct val="101699"/>
              </a:lnSpc>
              <a:spcBef>
                <a:spcPts val="5"/>
              </a:spcBef>
            </a:pPr>
            <a:r>
              <a:rPr lang="en-US" sz="1200" spc="-10" dirty="0">
                <a:latin typeface="+mn-lt"/>
                <a:cs typeface="Calibri"/>
              </a:rPr>
              <a:t>Read </a:t>
            </a:r>
            <a:r>
              <a:rPr lang="en-US" sz="1200" dirty="0">
                <a:latin typeface="+mn-lt"/>
                <a:cs typeface="Calibri"/>
              </a:rPr>
              <a:t>the </a:t>
            </a:r>
            <a:r>
              <a:rPr lang="en-US" sz="1200" spc="-5" dirty="0">
                <a:latin typeface="+mn-lt"/>
                <a:cs typeface="Calibri"/>
              </a:rPr>
              <a:t>comments. Cyberbullying often </a:t>
            </a:r>
            <a:r>
              <a:rPr lang="en-US" sz="1200" spc="-10" dirty="0">
                <a:latin typeface="+mn-lt"/>
                <a:cs typeface="Calibri"/>
              </a:rPr>
              <a:t>involves </a:t>
            </a:r>
            <a:r>
              <a:rPr lang="en-US" sz="1200" spc="-5" dirty="0">
                <a:latin typeface="+mn-lt"/>
                <a:cs typeface="Calibri"/>
              </a:rPr>
              <a:t>mean-spirited comments. Check out </a:t>
            </a:r>
            <a:r>
              <a:rPr lang="en-US" sz="1200" spc="-10" dirty="0">
                <a:latin typeface="+mn-lt"/>
                <a:cs typeface="Calibri"/>
              </a:rPr>
              <a:t>your  children’s page from </a:t>
            </a:r>
            <a:r>
              <a:rPr lang="en-US" sz="1200" dirty="0">
                <a:latin typeface="+mn-lt"/>
                <a:cs typeface="Calibri"/>
              </a:rPr>
              <a:t>time </a:t>
            </a:r>
            <a:r>
              <a:rPr lang="en-US" sz="1200" spc="-10" dirty="0">
                <a:latin typeface="+mn-lt"/>
                <a:cs typeface="Calibri"/>
              </a:rPr>
              <a:t>to </a:t>
            </a:r>
            <a:r>
              <a:rPr lang="en-US" sz="1200" spc="-5" dirty="0">
                <a:latin typeface="+mn-lt"/>
                <a:cs typeface="Calibri"/>
              </a:rPr>
              <a:t>time </a:t>
            </a:r>
            <a:r>
              <a:rPr lang="en-US" sz="1200" spc="-10" dirty="0">
                <a:latin typeface="+mn-lt"/>
                <a:cs typeface="Calibri"/>
              </a:rPr>
              <a:t>to </a:t>
            </a:r>
            <a:r>
              <a:rPr lang="en-US" sz="1200" spc="-5" dirty="0">
                <a:latin typeface="+mn-lt"/>
                <a:cs typeface="Calibri"/>
              </a:rPr>
              <a:t>see what </a:t>
            </a:r>
            <a:r>
              <a:rPr lang="en-US" sz="1200" spc="-10" dirty="0">
                <a:latin typeface="+mn-lt"/>
                <a:cs typeface="Calibri"/>
              </a:rPr>
              <a:t>you</a:t>
            </a:r>
            <a:r>
              <a:rPr lang="en-US" sz="1200" spc="30" dirty="0">
                <a:latin typeface="+mn-lt"/>
                <a:cs typeface="Calibri"/>
              </a:rPr>
              <a:t> </a:t>
            </a:r>
            <a:r>
              <a:rPr lang="en-US" sz="1200" spc="-5" dirty="0">
                <a:latin typeface="+mn-lt"/>
                <a:cs typeface="Calibri"/>
              </a:rPr>
              <a:t>find.</a:t>
            </a:r>
            <a:endParaRPr lang="en-US" sz="1200" dirty="0">
              <a:latin typeface="+mn-lt"/>
              <a:cs typeface="Calibri"/>
            </a:endParaRPr>
          </a:p>
          <a:p>
            <a:pPr>
              <a:lnSpc>
                <a:spcPct val="100000"/>
              </a:lnSpc>
              <a:spcBef>
                <a:spcPts val="50"/>
              </a:spcBef>
            </a:pPr>
            <a:endParaRPr lang="en-US" sz="1250" dirty="0">
              <a:latin typeface="Times New Roman"/>
              <a:cs typeface="Times New Roman"/>
            </a:endParaRPr>
          </a:p>
          <a:p>
            <a:pPr marL="12700">
              <a:lnSpc>
                <a:spcPct val="100000"/>
              </a:lnSpc>
            </a:pPr>
            <a:r>
              <a:rPr lang="en-US" sz="1200" b="1" spc="-10" dirty="0">
                <a:latin typeface="+mn-lt"/>
                <a:cs typeface="Calibri"/>
              </a:rPr>
              <a:t>Recognize </a:t>
            </a:r>
            <a:r>
              <a:rPr lang="en-US" sz="1200" b="1" dirty="0">
                <a:latin typeface="+mn-lt"/>
                <a:cs typeface="Calibri"/>
              </a:rPr>
              <a:t>the signs of a </a:t>
            </a:r>
            <a:r>
              <a:rPr lang="en-US" sz="1200" b="1" spc="-15" dirty="0">
                <a:latin typeface="+mn-lt"/>
                <a:cs typeface="Calibri"/>
              </a:rPr>
              <a:t>cyberbully.</a:t>
            </a:r>
            <a:endParaRPr lang="en-US" sz="1200" dirty="0">
              <a:latin typeface="+mn-lt"/>
              <a:cs typeface="Calibri"/>
            </a:endParaRPr>
          </a:p>
          <a:p>
            <a:pPr marL="5814695">
              <a:lnSpc>
                <a:spcPct val="100000"/>
              </a:lnSpc>
              <a:spcBef>
                <a:spcPts val="95"/>
              </a:spcBef>
            </a:pPr>
            <a:r>
              <a:rPr lang="en-US" sz="1100" spc="-5" dirty="0">
                <a:latin typeface="+mn-lt"/>
                <a:cs typeface="Calibri"/>
              </a:rPr>
              <a:t>26</a:t>
            </a:r>
            <a:endParaRPr lang="en-US" sz="1100" dirty="0">
              <a:latin typeface="+mn-lt"/>
              <a:cs typeface="Calibri"/>
            </a:endParaRPr>
          </a:p>
          <a:p>
            <a:pPr>
              <a:lnSpc>
                <a:spcPct val="100000"/>
              </a:lnSpc>
            </a:pPr>
            <a:endParaRPr lang="en-US" sz="1100" dirty="0">
              <a:latin typeface="Times New Roman"/>
              <a:cs typeface="Times New Roman"/>
            </a:endParaRPr>
          </a:p>
          <a:p>
            <a:pPr marL="12700" marR="71755">
              <a:lnSpc>
                <a:spcPct val="101699"/>
              </a:lnSpc>
              <a:spcBef>
                <a:spcPts val="990"/>
              </a:spcBef>
            </a:pPr>
            <a:r>
              <a:rPr lang="en-US" sz="1200" spc="-5" dirty="0">
                <a:latin typeface="+mn-lt"/>
                <a:cs typeface="Calibri"/>
              </a:rPr>
              <a:t>Could </a:t>
            </a:r>
            <a:r>
              <a:rPr lang="en-US" sz="1200" spc="-10" dirty="0">
                <a:latin typeface="+mn-lt"/>
                <a:cs typeface="Calibri"/>
              </a:rPr>
              <a:t>your </a:t>
            </a:r>
            <a:r>
              <a:rPr lang="en-US" sz="1200" dirty="0">
                <a:latin typeface="+mn-lt"/>
                <a:cs typeface="Calibri"/>
              </a:rPr>
              <a:t>child </a:t>
            </a:r>
            <a:r>
              <a:rPr lang="en-US" sz="1200" spc="-5" dirty="0">
                <a:latin typeface="+mn-lt"/>
                <a:cs typeface="Calibri"/>
              </a:rPr>
              <a:t>be </a:t>
            </a:r>
            <a:r>
              <a:rPr lang="en-US" sz="1200" dirty="0">
                <a:latin typeface="+mn-lt"/>
                <a:cs typeface="Calibri"/>
              </a:rPr>
              <a:t>the </a:t>
            </a:r>
            <a:r>
              <a:rPr lang="en-US" sz="1200" spc="-5" dirty="0">
                <a:latin typeface="+mn-lt"/>
                <a:cs typeface="Calibri"/>
              </a:rPr>
              <a:t>bully? Look </a:t>
            </a:r>
            <a:r>
              <a:rPr lang="en-US" sz="1200" spc="-10" dirty="0">
                <a:latin typeface="+mn-lt"/>
                <a:cs typeface="Calibri"/>
              </a:rPr>
              <a:t>for </a:t>
            </a:r>
            <a:r>
              <a:rPr lang="en-US" sz="1200" spc="-5" dirty="0">
                <a:latin typeface="+mn-lt"/>
                <a:cs typeface="Calibri"/>
              </a:rPr>
              <a:t>signs of </a:t>
            </a:r>
            <a:r>
              <a:rPr lang="en-US" sz="1200" dirty="0">
                <a:latin typeface="+mn-lt"/>
                <a:cs typeface="Calibri"/>
              </a:rPr>
              <a:t>bullying </a:t>
            </a:r>
            <a:r>
              <a:rPr lang="en-US" sz="1200" spc="-20" dirty="0">
                <a:latin typeface="+mn-lt"/>
                <a:cs typeface="Calibri"/>
              </a:rPr>
              <a:t>behavior, </a:t>
            </a:r>
            <a:r>
              <a:rPr lang="en-US" sz="1200" spc="-5" dirty="0">
                <a:latin typeface="+mn-lt"/>
                <a:cs typeface="Calibri"/>
              </a:rPr>
              <a:t>such </a:t>
            </a:r>
            <a:r>
              <a:rPr lang="en-US" sz="1200" dirty="0">
                <a:latin typeface="+mn-lt"/>
                <a:cs typeface="Calibri"/>
              </a:rPr>
              <a:t>as </a:t>
            </a:r>
            <a:r>
              <a:rPr lang="en-US" sz="1200" spc="-5" dirty="0">
                <a:latin typeface="+mn-lt"/>
                <a:cs typeface="Calibri"/>
              </a:rPr>
              <a:t>creating mean images  of another </a:t>
            </a:r>
            <a:r>
              <a:rPr lang="en-US" sz="1200" dirty="0">
                <a:latin typeface="+mn-lt"/>
                <a:cs typeface="Calibri"/>
              </a:rPr>
              <a:t>child. </a:t>
            </a:r>
            <a:r>
              <a:rPr lang="en-US" sz="1200" spc="-10" dirty="0">
                <a:latin typeface="+mn-lt"/>
                <a:cs typeface="Calibri"/>
              </a:rPr>
              <a:t>Keep </a:t>
            </a:r>
            <a:r>
              <a:rPr lang="en-US" sz="1200" dirty="0">
                <a:latin typeface="+mn-lt"/>
                <a:cs typeface="Calibri"/>
              </a:rPr>
              <a:t>in mind </a:t>
            </a:r>
            <a:r>
              <a:rPr lang="en-US" sz="1200" spc="-5" dirty="0">
                <a:latin typeface="+mn-lt"/>
                <a:cs typeface="Calibri"/>
              </a:rPr>
              <a:t>that </a:t>
            </a:r>
            <a:r>
              <a:rPr lang="en-US" sz="1200" spc="-10" dirty="0">
                <a:latin typeface="+mn-lt"/>
                <a:cs typeface="Calibri"/>
              </a:rPr>
              <a:t>you are </a:t>
            </a:r>
            <a:r>
              <a:rPr lang="en-US" sz="1200" dirty="0">
                <a:latin typeface="+mn-lt"/>
                <a:cs typeface="Calibri"/>
              </a:rPr>
              <a:t>a </a:t>
            </a:r>
            <a:r>
              <a:rPr lang="en-US" sz="1200" spc="-5" dirty="0">
                <a:latin typeface="+mn-lt"/>
                <a:cs typeface="Calibri"/>
              </a:rPr>
              <a:t>model </a:t>
            </a:r>
            <a:r>
              <a:rPr lang="en-US" sz="1200" spc="-10" dirty="0">
                <a:latin typeface="+mn-lt"/>
                <a:cs typeface="Calibri"/>
              </a:rPr>
              <a:t>for your </a:t>
            </a:r>
            <a:r>
              <a:rPr lang="en-US" sz="1200" spc="-5" dirty="0">
                <a:latin typeface="+mn-lt"/>
                <a:cs typeface="Calibri"/>
              </a:rPr>
              <a:t>children. Children </a:t>
            </a:r>
            <a:r>
              <a:rPr lang="en-US" sz="1200" dirty="0">
                <a:latin typeface="+mn-lt"/>
                <a:cs typeface="Calibri"/>
              </a:rPr>
              <a:t>learn </a:t>
            </a:r>
            <a:r>
              <a:rPr lang="en-US" sz="1200" spc="-10" dirty="0">
                <a:latin typeface="+mn-lt"/>
                <a:cs typeface="Calibri"/>
              </a:rPr>
              <a:t>from  </a:t>
            </a:r>
            <a:r>
              <a:rPr lang="en-US" sz="1200" dirty="0">
                <a:latin typeface="+mn-lt"/>
                <a:cs typeface="Calibri"/>
              </a:rPr>
              <a:t>adults' </a:t>
            </a:r>
            <a:r>
              <a:rPr lang="en-US" sz="1200" spc="-5" dirty="0">
                <a:latin typeface="+mn-lt"/>
                <a:cs typeface="Calibri"/>
              </a:rPr>
              <a:t>gossip </a:t>
            </a:r>
            <a:r>
              <a:rPr lang="en-US" sz="1200" dirty="0">
                <a:latin typeface="+mn-lt"/>
                <a:cs typeface="Calibri"/>
              </a:rPr>
              <a:t>and </a:t>
            </a:r>
            <a:r>
              <a:rPr lang="en-US" sz="1200" spc="-5" dirty="0">
                <a:latin typeface="+mn-lt"/>
                <a:cs typeface="Calibri"/>
              </a:rPr>
              <a:t>other</a:t>
            </a:r>
            <a:r>
              <a:rPr lang="en-US" sz="1200" spc="-15" dirty="0">
                <a:latin typeface="+mn-lt"/>
                <a:cs typeface="Calibri"/>
              </a:rPr>
              <a:t> </a:t>
            </a:r>
            <a:r>
              <a:rPr lang="en-US" sz="1200" spc="-20" dirty="0">
                <a:latin typeface="+mn-lt"/>
                <a:cs typeface="Calibri"/>
              </a:rPr>
              <a:t>behavior.</a:t>
            </a:r>
            <a:endParaRPr lang="en-US" sz="1200" dirty="0">
              <a:latin typeface="+mn-lt"/>
              <a:cs typeface="Calibri"/>
            </a:endParaRPr>
          </a:p>
          <a:p>
            <a:pPr>
              <a:lnSpc>
                <a:spcPct val="100000"/>
              </a:lnSpc>
            </a:pPr>
            <a:endParaRPr lang="en-US" sz="1300" dirty="0">
              <a:latin typeface="Times New Roman"/>
              <a:cs typeface="Times New Roman"/>
            </a:endParaRPr>
          </a:p>
          <a:p>
            <a:pPr marL="12700">
              <a:lnSpc>
                <a:spcPct val="100000"/>
              </a:lnSpc>
            </a:pPr>
            <a:r>
              <a:rPr lang="en-US" sz="1200" b="1" dirty="0">
                <a:latin typeface="+mn-lt"/>
                <a:cs typeface="Calibri"/>
              </a:rPr>
              <a:t>Help </a:t>
            </a:r>
            <a:r>
              <a:rPr lang="en-US" sz="1200" b="1" spc="-10" dirty="0">
                <a:latin typeface="+mn-lt"/>
                <a:cs typeface="Calibri"/>
              </a:rPr>
              <a:t>stop </a:t>
            </a:r>
            <a:r>
              <a:rPr lang="en-US" sz="1200" b="1" spc="-5" dirty="0">
                <a:latin typeface="+mn-lt"/>
                <a:cs typeface="Calibri"/>
              </a:rPr>
              <a:t>cyberbullying.</a:t>
            </a:r>
            <a:endParaRPr lang="en-US" sz="1200" dirty="0">
              <a:latin typeface="+mn-lt"/>
              <a:cs typeface="Calibri"/>
            </a:endParaRPr>
          </a:p>
          <a:p>
            <a:pPr marL="12700" marR="25400">
              <a:lnSpc>
                <a:spcPct val="101699"/>
              </a:lnSpc>
            </a:pPr>
            <a:r>
              <a:rPr lang="en-US" sz="1200" spc="-5" dirty="0">
                <a:latin typeface="+mn-lt"/>
                <a:cs typeface="Calibri"/>
              </a:rPr>
              <a:t>Most children don’t </a:t>
            </a:r>
            <a:r>
              <a:rPr lang="en-US" sz="1200" spc="-20" dirty="0">
                <a:latin typeface="+mn-lt"/>
                <a:cs typeface="Calibri"/>
              </a:rPr>
              <a:t>bully, </a:t>
            </a:r>
            <a:r>
              <a:rPr lang="en-US" sz="1200" dirty="0">
                <a:latin typeface="+mn-lt"/>
                <a:cs typeface="Calibri"/>
              </a:rPr>
              <a:t>and </a:t>
            </a:r>
            <a:r>
              <a:rPr lang="en-US" sz="1200" spc="-15" dirty="0">
                <a:latin typeface="+mn-lt"/>
                <a:cs typeface="Calibri"/>
              </a:rPr>
              <a:t>there’s </a:t>
            </a:r>
            <a:r>
              <a:rPr lang="en-US" sz="1200" spc="-5" dirty="0">
                <a:latin typeface="+mn-lt"/>
                <a:cs typeface="Calibri"/>
              </a:rPr>
              <a:t>no reason </a:t>
            </a:r>
            <a:r>
              <a:rPr lang="en-US" sz="1200" spc="-10" dirty="0">
                <a:latin typeface="+mn-lt"/>
                <a:cs typeface="Calibri"/>
              </a:rPr>
              <a:t>for anyone to </a:t>
            </a:r>
            <a:r>
              <a:rPr lang="en-US" sz="1200" spc="-5" dirty="0">
                <a:latin typeface="+mn-lt"/>
                <a:cs typeface="Calibri"/>
              </a:rPr>
              <a:t>put up </a:t>
            </a:r>
            <a:r>
              <a:rPr lang="en-US" sz="1200" dirty="0">
                <a:latin typeface="+mn-lt"/>
                <a:cs typeface="Calibri"/>
              </a:rPr>
              <a:t>with it. If </a:t>
            </a:r>
            <a:r>
              <a:rPr lang="en-US" sz="1200" spc="-5" dirty="0">
                <a:latin typeface="+mn-lt"/>
                <a:cs typeface="Calibri"/>
              </a:rPr>
              <a:t>your </a:t>
            </a:r>
            <a:r>
              <a:rPr lang="en-US" sz="1200" dirty="0">
                <a:latin typeface="+mn-lt"/>
                <a:cs typeface="Calibri"/>
              </a:rPr>
              <a:t>child </a:t>
            </a:r>
            <a:r>
              <a:rPr lang="en-US" sz="1200" spc="-5" dirty="0">
                <a:latin typeface="+mn-lt"/>
                <a:cs typeface="Calibri"/>
              </a:rPr>
              <a:t>sees  cyberbullying happening </a:t>
            </a:r>
            <a:r>
              <a:rPr lang="en-US" sz="1200" spc="-10" dirty="0">
                <a:latin typeface="+mn-lt"/>
                <a:cs typeface="Calibri"/>
              </a:rPr>
              <a:t>to </a:t>
            </a:r>
            <a:r>
              <a:rPr lang="en-US" sz="1200" spc="-5" dirty="0">
                <a:latin typeface="+mn-lt"/>
                <a:cs typeface="Calibri"/>
              </a:rPr>
              <a:t>someone </a:t>
            </a:r>
            <a:r>
              <a:rPr lang="en-US" sz="1200" dirty="0">
                <a:latin typeface="+mn-lt"/>
                <a:cs typeface="Calibri"/>
              </a:rPr>
              <a:t>else, </a:t>
            </a:r>
            <a:r>
              <a:rPr lang="en-US" sz="1200" spc="-10" dirty="0">
                <a:latin typeface="+mn-lt"/>
                <a:cs typeface="Calibri"/>
              </a:rPr>
              <a:t>encourage </a:t>
            </a:r>
            <a:r>
              <a:rPr lang="en-US" sz="1200" spc="-5" dirty="0">
                <a:latin typeface="+mn-lt"/>
                <a:cs typeface="Calibri"/>
              </a:rPr>
              <a:t>him or her </a:t>
            </a:r>
            <a:r>
              <a:rPr lang="en-US" sz="1200" spc="-10" dirty="0">
                <a:latin typeface="+mn-lt"/>
                <a:cs typeface="Calibri"/>
              </a:rPr>
              <a:t>to </a:t>
            </a:r>
            <a:r>
              <a:rPr lang="en-US" sz="1200" spc="-5" dirty="0">
                <a:latin typeface="+mn-lt"/>
                <a:cs typeface="Calibri"/>
              </a:rPr>
              <a:t>try </a:t>
            </a:r>
            <a:r>
              <a:rPr lang="en-US" sz="1200" spc="-10" dirty="0">
                <a:latin typeface="+mn-lt"/>
                <a:cs typeface="Calibri"/>
              </a:rPr>
              <a:t>to stop </a:t>
            </a:r>
            <a:r>
              <a:rPr lang="en-US" sz="1200" dirty="0">
                <a:latin typeface="+mn-lt"/>
                <a:cs typeface="Calibri"/>
              </a:rPr>
              <a:t>it </a:t>
            </a:r>
            <a:r>
              <a:rPr lang="en-US" sz="1200" spc="-5" dirty="0">
                <a:latin typeface="+mn-lt"/>
                <a:cs typeface="Calibri"/>
              </a:rPr>
              <a:t>by telling </a:t>
            </a:r>
            <a:r>
              <a:rPr lang="en-US" sz="1200" dirty="0">
                <a:latin typeface="+mn-lt"/>
                <a:cs typeface="Calibri"/>
              </a:rPr>
              <a:t>the  </a:t>
            </a:r>
            <a:r>
              <a:rPr lang="en-US" sz="1200" spc="-5" dirty="0">
                <a:latin typeface="+mn-lt"/>
                <a:cs typeface="Calibri"/>
              </a:rPr>
              <a:t>bully </a:t>
            </a:r>
            <a:r>
              <a:rPr lang="en-US" sz="1200" spc="-10" dirty="0">
                <a:latin typeface="+mn-lt"/>
                <a:cs typeface="Calibri"/>
              </a:rPr>
              <a:t>to stop </a:t>
            </a:r>
            <a:r>
              <a:rPr lang="en-US" sz="1200" dirty="0">
                <a:latin typeface="+mn-lt"/>
                <a:cs typeface="Calibri"/>
              </a:rPr>
              <a:t>and </a:t>
            </a:r>
            <a:r>
              <a:rPr lang="en-US" sz="1200" spc="-5" dirty="0">
                <a:latin typeface="+mn-lt"/>
                <a:cs typeface="Calibri"/>
              </a:rPr>
              <a:t>by not engaging or </a:t>
            </a:r>
            <a:r>
              <a:rPr lang="en-US" sz="1200" spc="-10" dirty="0">
                <a:latin typeface="+mn-lt"/>
                <a:cs typeface="Calibri"/>
              </a:rPr>
              <a:t>forwarding </a:t>
            </a:r>
            <a:r>
              <a:rPr lang="en-US" sz="1200" spc="-5" dirty="0">
                <a:latin typeface="+mn-lt"/>
                <a:cs typeface="Calibri"/>
              </a:rPr>
              <a:t>anything. </a:t>
            </a:r>
            <a:r>
              <a:rPr lang="en-US" sz="1200" spc="-10" dirty="0">
                <a:latin typeface="+mn-lt"/>
                <a:cs typeface="Calibri"/>
              </a:rPr>
              <a:t>Researchers say </a:t>
            </a:r>
            <a:r>
              <a:rPr lang="en-US" sz="1200" spc="-5" dirty="0">
                <a:latin typeface="+mn-lt"/>
                <a:cs typeface="Calibri"/>
              </a:rPr>
              <a:t>that bullying usually  </a:t>
            </a:r>
            <a:r>
              <a:rPr lang="en-US" sz="1200" spc="-10" dirty="0">
                <a:latin typeface="+mn-lt"/>
                <a:cs typeface="Calibri"/>
              </a:rPr>
              <a:t>stops pretty </a:t>
            </a:r>
            <a:r>
              <a:rPr lang="en-US" sz="1200" spc="-5" dirty="0">
                <a:latin typeface="+mn-lt"/>
                <a:cs typeface="Calibri"/>
              </a:rPr>
              <a:t>quickly </a:t>
            </a:r>
            <a:r>
              <a:rPr lang="en-US" sz="1200" dirty="0">
                <a:latin typeface="+mn-lt"/>
                <a:cs typeface="Calibri"/>
              </a:rPr>
              <a:t>when </a:t>
            </a:r>
            <a:r>
              <a:rPr lang="en-US" sz="1200" spc="-10" dirty="0">
                <a:latin typeface="+mn-lt"/>
                <a:cs typeface="Calibri"/>
              </a:rPr>
              <a:t>peers </a:t>
            </a:r>
            <a:r>
              <a:rPr lang="en-US" sz="1200" spc="-5" dirty="0">
                <a:latin typeface="+mn-lt"/>
                <a:cs typeface="Calibri"/>
              </a:rPr>
              <a:t>intervene on behalf of </a:t>
            </a:r>
            <a:r>
              <a:rPr lang="en-US" sz="1200" dirty="0">
                <a:latin typeface="+mn-lt"/>
                <a:cs typeface="Calibri"/>
              </a:rPr>
              <a:t>the </a:t>
            </a:r>
            <a:r>
              <a:rPr lang="en-US" sz="1200" spc="-5" dirty="0">
                <a:latin typeface="+mn-lt"/>
                <a:cs typeface="Calibri"/>
              </a:rPr>
              <a:t>victim. One </a:t>
            </a:r>
            <a:r>
              <a:rPr lang="en-US" sz="1200" spc="-15" dirty="0">
                <a:latin typeface="+mn-lt"/>
                <a:cs typeface="Calibri"/>
              </a:rPr>
              <a:t>way </a:t>
            </a:r>
            <a:r>
              <a:rPr lang="en-US" sz="1200" spc="-10" dirty="0">
                <a:latin typeface="+mn-lt"/>
                <a:cs typeface="Calibri"/>
              </a:rPr>
              <a:t>to </a:t>
            </a:r>
            <a:r>
              <a:rPr lang="en-US" sz="1200" dirty="0">
                <a:latin typeface="+mn-lt"/>
                <a:cs typeface="Calibri"/>
              </a:rPr>
              <a:t>help </a:t>
            </a:r>
            <a:r>
              <a:rPr lang="en-US" sz="1200" spc="-10" dirty="0">
                <a:latin typeface="+mn-lt"/>
                <a:cs typeface="Calibri"/>
              </a:rPr>
              <a:t>stop </a:t>
            </a:r>
            <a:r>
              <a:rPr lang="en-US" sz="1200" spc="-5" dirty="0">
                <a:latin typeface="+mn-lt"/>
                <a:cs typeface="Calibri"/>
              </a:rPr>
              <a:t>bullying  online </a:t>
            </a:r>
            <a:r>
              <a:rPr lang="en-US" sz="1200" dirty="0">
                <a:latin typeface="+mn-lt"/>
                <a:cs typeface="Calibri"/>
              </a:rPr>
              <a:t>is </a:t>
            </a:r>
            <a:r>
              <a:rPr lang="en-US" sz="1200" spc="-10" dirty="0">
                <a:latin typeface="+mn-lt"/>
                <a:cs typeface="Calibri"/>
              </a:rPr>
              <a:t>to </a:t>
            </a:r>
            <a:r>
              <a:rPr lang="en-US" sz="1200" spc="-5" dirty="0">
                <a:latin typeface="+mn-lt"/>
                <a:cs typeface="Calibri"/>
              </a:rPr>
              <a:t>report </a:t>
            </a:r>
            <a:r>
              <a:rPr lang="en-US" sz="1200" dirty="0">
                <a:latin typeface="+mn-lt"/>
                <a:cs typeface="Calibri"/>
              </a:rPr>
              <a:t>it </a:t>
            </a:r>
            <a:r>
              <a:rPr lang="en-US" sz="1200" spc="-10" dirty="0">
                <a:latin typeface="+mn-lt"/>
                <a:cs typeface="Calibri"/>
              </a:rPr>
              <a:t>to </a:t>
            </a:r>
            <a:r>
              <a:rPr lang="en-US" sz="1200" dirty="0">
                <a:latin typeface="+mn-lt"/>
                <a:cs typeface="Calibri"/>
              </a:rPr>
              <a:t>the </a:t>
            </a:r>
            <a:r>
              <a:rPr lang="en-US" sz="1200" spc="-10" dirty="0">
                <a:latin typeface="+mn-lt"/>
                <a:cs typeface="Calibri"/>
              </a:rPr>
              <a:t>site </a:t>
            </a:r>
            <a:r>
              <a:rPr lang="en-US" sz="1200" spc="-5" dirty="0">
                <a:latin typeface="+mn-lt"/>
                <a:cs typeface="Calibri"/>
              </a:rPr>
              <a:t>or </a:t>
            </a:r>
            <a:r>
              <a:rPr lang="en-US" sz="1200" spc="-10" dirty="0">
                <a:latin typeface="+mn-lt"/>
                <a:cs typeface="Calibri"/>
              </a:rPr>
              <a:t>network </a:t>
            </a:r>
            <a:r>
              <a:rPr lang="en-US" sz="1200" spc="-5" dirty="0">
                <a:latin typeface="+mn-lt"/>
                <a:cs typeface="Calibri"/>
              </a:rPr>
              <a:t>where you see</a:t>
            </a:r>
            <a:r>
              <a:rPr lang="en-US" sz="1200" spc="25" dirty="0">
                <a:latin typeface="+mn-lt"/>
                <a:cs typeface="Calibri"/>
              </a:rPr>
              <a:t> </a:t>
            </a:r>
            <a:r>
              <a:rPr lang="en-US" sz="1200" dirty="0">
                <a:latin typeface="+mn-lt"/>
                <a:cs typeface="Calibri"/>
              </a:rPr>
              <a:t>it.</a:t>
            </a:r>
          </a:p>
          <a:p>
            <a:pPr>
              <a:lnSpc>
                <a:spcPct val="100000"/>
              </a:lnSpc>
              <a:spcBef>
                <a:spcPts val="55"/>
              </a:spcBef>
            </a:pPr>
            <a:endParaRPr lang="en-US" sz="1250" dirty="0">
              <a:latin typeface="Times New Roman"/>
              <a:cs typeface="Times New Roman"/>
            </a:endParaRPr>
          </a:p>
          <a:p>
            <a:pPr marL="12700">
              <a:lnSpc>
                <a:spcPct val="100000"/>
              </a:lnSpc>
            </a:pPr>
            <a:r>
              <a:rPr lang="en-US" sz="1200" spc="-25" dirty="0">
                <a:latin typeface="+mn-lt"/>
                <a:cs typeface="Calibri"/>
              </a:rPr>
              <a:t>YouTube™:</a:t>
            </a:r>
            <a:endParaRPr lang="en-US" sz="1200" dirty="0">
              <a:latin typeface="+mn-lt"/>
              <a:cs typeface="Calibri"/>
            </a:endParaRPr>
          </a:p>
          <a:p>
            <a:pPr>
              <a:lnSpc>
                <a:spcPct val="100000"/>
              </a:lnSpc>
              <a:spcBef>
                <a:spcPts val="50"/>
              </a:spcBef>
            </a:pPr>
            <a:endParaRPr lang="en-US" sz="1250" dirty="0">
              <a:latin typeface="Times New Roman"/>
              <a:cs typeface="Times New Roman"/>
            </a:endParaRPr>
          </a:p>
          <a:p>
            <a:pPr marL="12700">
              <a:lnSpc>
                <a:spcPct val="100000"/>
              </a:lnSpc>
            </a:pPr>
            <a:r>
              <a:rPr lang="en-US" sz="1200" spc="-5" dirty="0">
                <a:latin typeface="+mn-lt"/>
                <a:cs typeface="Calibri"/>
              </a:rPr>
              <a:t>Stand </a:t>
            </a:r>
            <a:r>
              <a:rPr lang="en-US" sz="1200" dirty="0">
                <a:latin typeface="+mn-lt"/>
                <a:cs typeface="Calibri"/>
              </a:rPr>
              <a:t>Up </a:t>
            </a:r>
            <a:r>
              <a:rPr lang="en-US" sz="1200" spc="-10" dirty="0">
                <a:latin typeface="+mn-lt"/>
                <a:cs typeface="Calibri"/>
              </a:rPr>
              <a:t>to</a:t>
            </a:r>
            <a:r>
              <a:rPr lang="en-US" sz="1200" spc="-15" dirty="0">
                <a:latin typeface="+mn-lt"/>
                <a:cs typeface="Calibri"/>
              </a:rPr>
              <a:t> </a:t>
            </a:r>
            <a:r>
              <a:rPr lang="en-US" sz="1200" spc="-5" dirty="0">
                <a:latin typeface="+mn-lt"/>
                <a:cs typeface="Calibri"/>
              </a:rPr>
              <a:t>Cyberbullying</a:t>
            </a:r>
            <a:endParaRPr lang="en-US" sz="1200" dirty="0">
              <a:latin typeface="+mn-lt"/>
              <a:cs typeface="Calibri"/>
            </a:endParaRPr>
          </a:p>
          <a:p>
            <a:pPr marL="12700" marR="28575">
              <a:lnSpc>
                <a:spcPct val="101699"/>
              </a:lnSpc>
            </a:pPr>
            <a:r>
              <a:rPr lang="en-US" sz="1200" spc="-35" dirty="0">
                <a:latin typeface="+mn-lt"/>
                <a:cs typeface="Calibri"/>
              </a:rPr>
              <a:t>You </a:t>
            </a:r>
            <a:r>
              <a:rPr lang="en-US" sz="1200" spc="-5" dirty="0">
                <a:latin typeface="+mn-lt"/>
                <a:cs typeface="Calibri"/>
              </a:rPr>
              <a:t>can help </a:t>
            </a:r>
            <a:r>
              <a:rPr lang="en-US" sz="1200" spc="-10" dirty="0">
                <a:latin typeface="+mn-lt"/>
                <a:cs typeface="Calibri"/>
              </a:rPr>
              <a:t>stop </a:t>
            </a:r>
            <a:r>
              <a:rPr lang="en-US" sz="1200" spc="-5" dirty="0">
                <a:latin typeface="+mn-lt"/>
                <a:cs typeface="Calibri"/>
              </a:rPr>
              <a:t>cyberbullies by </a:t>
            </a:r>
            <a:r>
              <a:rPr lang="en-US" sz="1200" spc="-10" dirty="0">
                <a:latin typeface="+mn-lt"/>
                <a:cs typeface="Calibri"/>
              </a:rPr>
              <a:t>standing </a:t>
            </a:r>
            <a:r>
              <a:rPr lang="en-US" sz="1200" spc="-5" dirty="0">
                <a:latin typeface="+mn-lt"/>
                <a:cs typeface="Calibri"/>
              </a:rPr>
              <a:t>up </a:t>
            </a:r>
            <a:r>
              <a:rPr lang="en-US" sz="1200" spc="-10" dirty="0">
                <a:latin typeface="+mn-lt"/>
                <a:cs typeface="Calibri"/>
              </a:rPr>
              <a:t>for yourself </a:t>
            </a:r>
            <a:r>
              <a:rPr lang="en-US" sz="1200" spc="-5" dirty="0">
                <a:latin typeface="+mn-lt"/>
                <a:cs typeface="Calibri"/>
              </a:rPr>
              <a:t>or someone </a:t>
            </a:r>
            <a:r>
              <a:rPr lang="en-US" sz="1200" dirty="0">
                <a:latin typeface="+mn-lt"/>
                <a:cs typeface="Calibri"/>
              </a:rPr>
              <a:t>else. </a:t>
            </a:r>
            <a:r>
              <a:rPr lang="en-US" sz="1200" spc="-60" dirty="0">
                <a:latin typeface="+mn-lt"/>
                <a:cs typeface="Calibri"/>
              </a:rPr>
              <a:t>To </a:t>
            </a:r>
            <a:r>
              <a:rPr lang="en-US" sz="1200" dirty="0">
                <a:latin typeface="+mn-lt"/>
                <a:cs typeface="Calibri"/>
              </a:rPr>
              <a:t>learn </a:t>
            </a:r>
            <a:r>
              <a:rPr lang="en-US" sz="1200" spc="-5" dirty="0">
                <a:latin typeface="+mn-lt"/>
                <a:cs typeface="Calibri"/>
              </a:rPr>
              <a:t>more </a:t>
            </a:r>
            <a:r>
              <a:rPr lang="en-US" sz="1200" dirty="0">
                <a:latin typeface="+mn-lt"/>
                <a:cs typeface="Calibri"/>
              </a:rPr>
              <a:t>about  </a:t>
            </a:r>
            <a:r>
              <a:rPr lang="en-US" sz="1200" spc="-5" dirty="0">
                <a:latin typeface="+mn-lt"/>
                <a:cs typeface="Calibri"/>
              </a:rPr>
              <a:t>cyberbullying v</a:t>
            </a:r>
            <a:r>
              <a:rPr lang="en-US" sz="1200" spc="-5" dirty="0">
                <a:latin typeface="+mn-lt"/>
                <a:cs typeface="Calibri"/>
                <a:hlinkClick r:id="rId3"/>
              </a:rPr>
              <a:t>isit: http://onguardonline.gov/articles/0028-cyberbullying </a:t>
            </a:r>
            <a:r>
              <a:rPr lang="en-US" sz="1200" spc="-5" dirty="0">
                <a:latin typeface="+mn-lt"/>
                <a:cs typeface="Calibri"/>
              </a:rPr>
              <a:t> </a:t>
            </a:r>
            <a:r>
              <a:rPr lang="en-US" sz="1200" u="sng" spc="-5" dirty="0">
                <a:uFill>
                  <a:solidFill>
                    <a:srgbClr val="000000"/>
                  </a:solidFill>
                </a:uFill>
                <a:latin typeface="+mn-lt"/>
                <a:cs typeface="Calibri"/>
                <a:hlinkClick r:id="rId4"/>
              </a:rPr>
              <a:t>http://youtu.be/lN2fuKPDzHA</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928468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b="1" spc="-10" dirty="0">
                <a:latin typeface="+mn-lt"/>
                <a:cs typeface="Calibri"/>
              </a:rPr>
              <a:t>What to </a:t>
            </a:r>
            <a:r>
              <a:rPr lang="en-US" sz="1200" b="1" dirty="0">
                <a:latin typeface="+mn-lt"/>
                <a:cs typeface="Calibri"/>
              </a:rPr>
              <a:t>do </a:t>
            </a:r>
            <a:r>
              <a:rPr lang="en-US" sz="1200" b="1" spc="-5" dirty="0">
                <a:latin typeface="+mn-lt"/>
                <a:cs typeface="Calibri"/>
              </a:rPr>
              <a:t>About </a:t>
            </a:r>
            <a:r>
              <a:rPr lang="en-US" sz="1200" b="1" dirty="0">
                <a:latin typeface="+mn-lt"/>
                <a:cs typeface="Calibri"/>
              </a:rPr>
              <a:t>a</a:t>
            </a:r>
            <a:r>
              <a:rPr lang="en-US" sz="1200" b="1" spc="10" dirty="0">
                <a:latin typeface="+mn-lt"/>
                <a:cs typeface="Calibri"/>
              </a:rPr>
              <a:t> </a:t>
            </a:r>
            <a:r>
              <a:rPr lang="en-US" sz="1200" b="1" spc="-5" dirty="0">
                <a:latin typeface="+mn-lt"/>
                <a:cs typeface="Calibri"/>
              </a:rPr>
              <a:t>Cyberbully</a:t>
            </a:r>
            <a:endParaRPr lang="en-US" sz="1200" dirty="0">
              <a:latin typeface="+mn-lt"/>
              <a:cs typeface="Calibri"/>
            </a:endParaRPr>
          </a:p>
          <a:p>
            <a:pPr>
              <a:lnSpc>
                <a:spcPct val="100000"/>
              </a:lnSpc>
            </a:pPr>
            <a:endParaRPr lang="en-US" sz="1300" dirty="0">
              <a:latin typeface="Times New Roman"/>
              <a:cs typeface="Times New Roman"/>
            </a:endParaRPr>
          </a:p>
          <a:p>
            <a:pPr marL="12700">
              <a:lnSpc>
                <a:spcPct val="100000"/>
              </a:lnSpc>
            </a:pPr>
            <a:r>
              <a:rPr lang="en-US" sz="1200" b="1" spc="-5" dirty="0">
                <a:latin typeface="+mn-lt"/>
                <a:cs typeface="Calibri"/>
              </a:rPr>
              <a:t>Don't react </a:t>
            </a:r>
            <a:r>
              <a:rPr lang="en-US" sz="1200" b="1" spc="-10" dirty="0">
                <a:latin typeface="+mn-lt"/>
                <a:cs typeface="Calibri"/>
              </a:rPr>
              <a:t>to </a:t>
            </a:r>
            <a:r>
              <a:rPr lang="en-US" sz="1200" b="1" spc="-5" dirty="0">
                <a:latin typeface="+mn-lt"/>
                <a:cs typeface="Calibri"/>
              </a:rPr>
              <a:t>the</a:t>
            </a:r>
            <a:r>
              <a:rPr lang="en-US" sz="1200" b="1" dirty="0">
                <a:latin typeface="+mn-lt"/>
                <a:cs typeface="Calibri"/>
              </a:rPr>
              <a:t> </a:t>
            </a:r>
            <a:r>
              <a:rPr lang="en-US" sz="1200" b="1" spc="-15" dirty="0">
                <a:latin typeface="+mn-lt"/>
                <a:cs typeface="Calibri"/>
              </a:rPr>
              <a:t>bully.</a:t>
            </a:r>
            <a:endParaRPr lang="en-US" sz="1200" dirty="0">
              <a:latin typeface="+mn-lt"/>
              <a:cs typeface="Calibri"/>
            </a:endParaRPr>
          </a:p>
          <a:p>
            <a:pPr marL="12700" marR="5080">
              <a:lnSpc>
                <a:spcPct val="101699"/>
              </a:lnSpc>
            </a:pPr>
            <a:r>
              <a:rPr lang="en-US" sz="1200" dirty="0">
                <a:latin typeface="+mn-lt"/>
                <a:cs typeface="Calibri"/>
              </a:rPr>
              <a:t>If </a:t>
            </a:r>
            <a:r>
              <a:rPr lang="en-US" sz="1200" spc="-5" dirty="0">
                <a:latin typeface="+mn-lt"/>
                <a:cs typeface="Calibri"/>
              </a:rPr>
              <a:t>your </a:t>
            </a:r>
            <a:r>
              <a:rPr lang="en-US" sz="1200" dirty="0">
                <a:latin typeface="+mn-lt"/>
                <a:cs typeface="Calibri"/>
              </a:rPr>
              <a:t>child is </a:t>
            </a:r>
            <a:r>
              <a:rPr lang="en-US" sz="1200" spc="-10" dirty="0">
                <a:latin typeface="+mn-lt"/>
                <a:cs typeface="Calibri"/>
              </a:rPr>
              <a:t>targeted by </a:t>
            </a:r>
            <a:r>
              <a:rPr lang="en-US" sz="1200" dirty="0">
                <a:latin typeface="+mn-lt"/>
                <a:cs typeface="Calibri"/>
              </a:rPr>
              <a:t>a </a:t>
            </a:r>
            <a:r>
              <a:rPr lang="en-US" sz="1200" spc="-10" dirty="0">
                <a:latin typeface="+mn-lt"/>
                <a:cs typeface="Calibri"/>
              </a:rPr>
              <a:t>cyberbully, </a:t>
            </a:r>
            <a:r>
              <a:rPr lang="en-US" sz="1200" spc="-15" dirty="0">
                <a:latin typeface="+mn-lt"/>
                <a:cs typeface="Calibri"/>
              </a:rPr>
              <a:t>keep </a:t>
            </a:r>
            <a:r>
              <a:rPr lang="en-US" sz="1200" dirty="0">
                <a:latin typeface="+mn-lt"/>
                <a:cs typeface="Calibri"/>
              </a:rPr>
              <a:t>a </a:t>
            </a:r>
            <a:r>
              <a:rPr lang="en-US" sz="1200" spc="-10" dirty="0">
                <a:latin typeface="+mn-lt"/>
                <a:cs typeface="Calibri"/>
              </a:rPr>
              <a:t>cool </a:t>
            </a:r>
            <a:r>
              <a:rPr lang="en-US" sz="1200" spc="-5" dirty="0">
                <a:latin typeface="+mn-lt"/>
                <a:cs typeface="Calibri"/>
              </a:rPr>
              <a:t>head. Remind </a:t>
            </a:r>
            <a:r>
              <a:rPr lang="en-US" sz="1200" spc="-10" dirty="0">
                <a:latin typeface="+mn-lt"/>
                <a:cs typeface="Calibri"/>
              </a:rPr>
              <a:t>your </a:t>
            </a:r>
            <a:r>
              <a:rPr lang="en-US" sz="1200" spc="-5" dirty="0">
                <a:latin typeface="+mn-lt"/>
                <a:cs typeface="Calibri"/>
              </a:rPr>
              <a:t>child that most people  </a:t>
            </a:r>
            <a:r>
              <a:rPr lang="en-US" sz="1200" spc="-10" dirty="0">
                <a:latin typeface="+mn-lt"/>
                <a:cs typeface="Calibri"/>
              </a:rPr>
              <a:t>realize </a:t>
            </a:r>
            <a:r>
              <a:rPr lang="en-US" sz="1200" spc="-5" dirty="0">
                <a:latin typeface="+mn-lt"/>
                <a:cs typeface="Calibri"/>
              </a:rPr>
              <a:t>bullying </a:t>
            </a:r>
            <a:r>
              <a:rPr lang="en-US" sz="1200" dirty="0">
                <a:latin typeface="+mn-lt"/>
                <a:cs typeface="Calibri"/>
              </a:rPr>
              <a:t>is </a:t>
            </a:r>
            <a:r>
              <a:rPr lang="en-US" sz="1200" spc="-10" dirty="0">
                <a:latin typeface="+mn-lt"/>
                <a:cs typeface="Calibri"/>
              </a:rPr>
              <a:t>wrong. </a:t>
            </a:r>
            <a:r>
              <a:rPr lang="en-US" sz="1200" spc="-30" dirty="0">
                <a:latin typeface="+mn-lt"/>
                <a:cs typeface="Calibri"/>
              </a:rPr>
              <a:t>Tell </a:t>
            </a:r>
            <a:r>
              <a:rPr lang="en-US" sz="1200" spc="-5" dirty="0">
                <a:latin typeface="+mn-lt"/>
                <a:cs typeface="Calibri"/>
              </a:rPr>
              <a:t>your </a:t>
            </a:r>
            <a:r>
              <a:rPr lang="en-US" sz="1200" dirty="0">
                <a:latin typeface="+mn-lt"/>
                <a:cs typeface="Calibri"/>
              </a:rPr>
              <a:t>child </a:t>
            </a:r>
            <a:r>
              <a:rPr lang="en-US" sz="1200" spc="-5" dirty="0">
                <a:latin typeface="+mn-lt"/>
                <a:cs typeface="Calibri"/>
              </a:rPr>
              <a:t>not </a:t>
            </a:r>
            <a:r>
              <a:rPr lang="en-US" sz="1200" spc="-10" dirty="0">
                <a:latin typeface="+mn-lt"/>
                <a:cs typeface="Calibri"/>
              </a:rPr>
              <a:t>to </a:t>
            </a:r>
            <a:r>
              <a:rPr lang="en-US" sz="1200" spc="-5" dirty="0">
                <a:latin typeface="+mn-lt"/>
                <a:cs typeface="Calibri"/>
              </a:rPr>
              <a:t>respond </a:t>
            </a:r>
            <a:r>
              <a:rPr lang="en-US" sz="1200" dirty="0">
                <a:latin typeface="+mn-lt"/>
                <a:cs typeface="Calibri"/>
              </a:rPr>
              <a:t>in kind. </a:t>
            </a:r>
            <a:r>
              <a:rPr lang="en-US" sz="1200" spc="-5" dirty="0">
                <a:latin typeface="+mn-lt"/>
                <a:cs typeface="Calibri"/>
              </a:rPr>
              <a:t>Instead, </a:t>
            </a:r>
            <a:r>
              <a:rPr lang="en-US" sz="1200" spc="-10" dirty="0">
                <a:latin typeface="+mn-lt"/>
                <a:cs typeface="Calibri"/>
              </a:rPr>
              <a:t>encourage </a:t>
            </a:r>
            <a:r>
              <a:rPr lang="en-US" sz="1200" spc="-5" dirty="0">
                <a:latin typeface="+mn-lt"/>
                <a:cs typeface="Calibri"/>
              </a:rPr>
              <a:t>him or her </a:t>
            </a:r>
            <a:r>
              <a:rPr lang="en-US" sz="1200" spc="-10" dirty="0">
                <a:latin typeface="+mn-lt"/>
                <a:cs typeface="Calibri"/>
              </a:rPr>
              <a:t>to  work </a:t>
            </a:r>
            <a:r>
              <a:rPr lang="en-US" sz="1200" dirty="0">
                <a:latin typeface="+mn-lt"/>
                <a:cs typeface="Calibri"/>
              </a:rPr>
              <a:t>with </a:t>
            </a:r>
            <a:r>
              <a:rPr lang="en-US" sz="1200" spc="-5" dirty="0">
                <a:latin typeface="+mn-lt"/>
                <a:cs typeface="Calibri"/>
              </a:rPr>
              <a:t>you </a:t>
            </a:r>
            <a:r>
              <a:rPr lang="en-US" sz="1200" spc="-10" dirty="0">
                <a:latin typeface="+mn-lt"/>
                <a:cs typeface="Calibri"/>
              </a:rPr>
              <a:t>to save </a:t>
            </a:r>
            <a:r>
              <a:rPr lang="en-US" sz="1200" dirty="0">
                <a:latin typeface="+mn-lt"/>
                <a:cs typeface="Calibri"/>
              </a:rPr>
              <a:t>the </a:t>
            </a:r>
            <a:r>
              <a:rPr lang="en-US" sz="1200" spc="-5" dirty="0">
                <a:latin typeface="+mn-lt"/>
                <a:cs typeface="Calibri"/>
              </a:rPr>
              <a:t>evidence </a:t>
            </a:r>
            <a:r>
              <a:rPr lang="en-US" sz="1200" dirty="0">
                <a:latin typeface="+mn-lt"/>
                <a:cs typeface="Calibri"/>
              </a:rPr>
              <a:t>and </a:t>
            </a:r>
            <a:r>
              <a:rPr lang="en-US" sz="1200" spc="-5" dirty="0">
                <a:latin typeface="+mn-lt"/>
                <a:cs typeface="Calibri"/>
              </a:rPr>
              <a:t>talk </a:t>
            </a:r>
            <a:r>
              <a:rPr lang="en-US" sz="1200" spc="-10" dirty="0">
                <a:latin typeface="+mn-lt"/>
                <a:cs typeface="Calibri"/>
              </a:rPr>
              <a:t>to you </a:t>
            </a:r>
            <a:r>
              <a:rPr lang="en-US" sz="1200" spc="-5" dirty="0">
                <a:latin typeface="+mn-lt"/>
                <a:cs typeface="Calibri"/>
              </a:rPr>
              <a:t>about </a:t>
            </a:r>
            <a:r>
              <a:rPr lang="en-US" sz="1200" dirty="0">
                <a:latin typeface="+mn-lt"/>
                <a:cs typeface="Calibri"/>
              </a:rPr>
              <a:t>it. If the </a:t>
            </a:r>
            <a:r>
              <a:rPr lang="en-US" sz="1200" spc="-5" dirty="0">
                <a:latin typeface="+mn-lt"/>
                <a:cs typeface="Calibri"/>
              </a:rPr>
              <a:t>bullying </a:t>
            </a:r>
            <a:r>
              <a:rPr lang="en-US" sz="1200" spc="-10" dirty="0">
                <a:latin typeface="+mn-lt"/>
                <a:cs typeface="Calibri"/>
              </a:rPr>
              <a:t>persists, share </a:t>
            </a:r>
            <a:r>
              <a:rPr lang="en-US" sz="1200" dirty="0">
                <a:latin typeface="+mn-lt"/>
                <a:cs typeface="Calibri"/>
              </a:rPr>
              <a:t>the  </a:t>
            </a:r>
            <a:r>
              <a:rPr lang="en-US" sz="1200" spc="-10" dirty="0">
                <a:latin typeface="+mn-lt"/>
                <a:cs typeface="Calibri"/>
              </a:rPr>
              <a:t>record </a:t>
            </a:r>
            <a:r>
              <a:rPr lang="en-US" sz="1200" dirty="0">
                <a:latin typeface="+mn-lt"/>
                <a:cs typeface="Calibri"/>
              </a:rPr>
              <a:t>with </a:t>
            </a:r>
            <a:r>
              <a:rPr lang="en-US" sz="1200" spc="-5" dirty="0">
                <a:latin typeface="+mn-lt"/>
                <a:cs typeface="Calibri"/>
              </a:rPr>
              <a:t>school officials or local law</a:t>
            </a:r>
            <a:r>
              <a:rPr lang="en-US" sz="1200" spc="0" dirty="0">
                <a:latin typeface="+mn-lt"/>
                <a:cs typeface="Calibri"/>
              </a:rPr>
              <a:t> </a:t>
            </a:r>
            <a:r>
              <a:rPr lang="en-US" sz="1200" spc="-10" dirty="0">
                <a:latin typeface="+mn-lt"/>
                <a:cs typeface="Calibri"/>
              </a:rPr>
              <a:t>enforcement.</a:t>
            </a:r>
            <a:endParaRPr lang="en-US" sz="1200" dirty="0">
              <a:latin typeface="+mn-lt"/>
              <a:cs typeface="Calibri"/>
            </a:endParaRPr>
          </a:p>
          <a:p>
            <a:pPr>
              <a:lnSpc>
                <a:spcPct val="100000"/>
              </a:lnSpc>
              <a:spcBef>
                <a:spcPts val="50"/>
              </a:spcBef>
            </a:pPr>
            <a:endParaRPr lang="en-US" sz="1250" dirty="0">
              <a:latin typeface="Times New Roman"/>
              <a:cs typeface="Times New Roman"/>
            </a:endParaRPr>
          </a:p>
          <a:p>
            <a:pPr marL="12700">
              <a:lnSpc>
                <a:spcPct val="100000"/>
              </a:lnSpc>
            </a:pPr>
            <a:r>
              <a:rPr lang="en-US" sz="1200" b="1" spc="-10" dirty="0">
                <a:latin typeface="+mn-lt"/>
                <a:cs typeface="Calibri"/>
              </a:rPr>
              <a:t>Protect your </a:t>
            </a:r>
            <a:r>
              <a:rPr lang="en-US" sz="1200" b="1" spc="-15" dirty="0">
                <a:latin typeface="+mn-lt"/>
                <a:cs typeface="Calibri"/>
              </a:rPr>
              <a:t>child’s</a:t>
            </a:r>
            <a:r>
              <a:rPr lang="en-US" sz="1200" b="1" spc="0" dirty="0">
                <a:latin typeface="+mn-lt"/>
                <a:cs typeface="Calibri"/>
              </a:rPr>
              <a:t> </a:t>
            </a:r>
            <a:r>
              <a:rPr lang="en-US" sz="1200" b="1" spc="-5" dirty="0">
                <a:latin typeface="+mn-lt"/>
                <a:cs typeface="Calibri"/>
              </a:rPr>
              <a:t>profile.</a:t>
            </a:r>
            <a:endParaRPr lang="en-US" sz="1200" dirty="0">
              <a:latin typeface="+mn-lt"/>
              <a:cs typeface="Calibri"/>
            </a:endParaRPr>
          </a:p>
          <a:p>
            <a:pPr marL="12700" marR="198120">
              <a:lnSpc>
                <a:spcPct val="101699"/>
              </a:lnSpc>
              <a:spcBef>
                <a:spcPts val="5"/>
              </a:spcBef>
            </a:pPr>
            <a:r>
              <a:rPr lang="en-US" sz="1200" dirty="0">
                <a:latin typeface="+mn-lt"/>
                <a:cs typeface="Calibri"/>
              </a:rPr>
              <a:t>If </a:t>
            </a:r>
            <a:r>
              <a:rPr lang="en-US" sz="1200" spc="-5" dirty="0">
                <a:latin typeface="+mn-lt"/>
                <a:cs typeface="Calibri"/>
              </a:rPr>
              <a:t>your </a:t>
            </a:r>
            <a:r>
              <a:rPr lang="en-US" sz="1200" dirty="0">
                <a:latin typeface="+mn-lt"/>
                <a:cs typeface="Calibri"/>
              </a:rPr>
              <a:t>child </a:t>
            </a:r>
            <a:r>
              <a:rPr lang="en-US" sz="1200" spc="-5" dirty="0">
                <a:latin typeface="+mn-lt"/>
                <a:cs typeface="Calibri"/>
              </a:rPr>
              <a:t>finds </a:t>
            </a:r>
            <a:r>
              <a:rPr lang="en-US" sz="1200" dirty="0">
                <a:latin typeface="+mn-lt"/>
                <a:cs typeface="Calibri"/>
              </a:rPr>
              <a:t>a </a:t>
            </a:r>
            <a:r>
              <a:rPr lang="en-US" sz="1200" spc="-10" dirty="0">
                <a:latin typeface="+mn-lt"/>
                <a:cs typeface="Calibri"/>
              </a:rPr>
              <a:t>profile </a:t>
            </a:r>
            <a:r>
              <a:rPr lang="en-US" sz="1200" spc="-5" dirty="0">
                <a:latin typeface="+mn-lt"/>
                <a:cs typeface="Calibri"/>
              </a:rPr>
              <a:t>that was </a:t>
            </a:r>
            <a:r>
              <a:rPr lang="en-US" sz="1200" spc="-10" dirty="0">
                <a:latin typeface="+mn-lt"/>
                <a:cs typeface="Calibri"/>
              </a:rPr>
              <a:t>created </a:t>
            </a:r>
            <a:r>
              <a:rPr lang="en-US" sz="1200" spc="-5" dirty="0">
                <a:latin typeface="+mn-lt"/>
                <a:cs typeface="Calibri"/>
              </a:rPr>
              <a:t>or altered </a:t>
            </a:r>
            <a:r>
              <a:rPr lang="en-US" sz="1200" dirty="0">
                <a:latin typeface="+mn-lt"/>
                <a:cs typeface="Calibri"/>
              </a:rPr>
              <a:t>without </a:t>
            </a:r>
            <a:r>
              <a:rPr lang="en-US" sz="1200" spc="-5" dirty="0">
                <a:latin typeface="+mn-lt"/>
                <a:cs typeface="Calibri"/>
              </a:rPr>
              <a:t>his or her permission, </a:t>
            </a:r>
            <a:r>
              <a:rPr lang="en-US" sz="1200" spc="-10" dirty="0">
                <a:latin typeface="+mn-lt"/>
                <a:cs typeface="Calibri"/>
              </a:rPr>
              <a:t>contact  </a:t>
            </a:r>
            <a:r>
              <a:rPr lang="en-US" sz="1200" dirty="0">
                <a:latin typeface="+mn-lt"/>
                <a:cs typeface="Calibri"/>
              </a:rPr>
              <a:t>the </a:t>
            </a:r>
            <a:r>
              <a:rPr lang="en-US" sz="1200" spc="-10" dirty="0">
                <a:latin typeface="+mn-lt"/>
                <a:cs typeface="Calibri"/>
              </a:rPr>
              <a:t>site to </a:t>
            </a:r>
            <a:r>
              <a:rPr lang="en-US" sz="1200" spc="-15" dirty="0">
                <a:latin typeface="+mn-lt"/>
                <a:cs typeface="Calibri"/>
              </a:rPr>
              <a:t>have </a:t>
            </a:r>
            <a:r>
              <a:rPr lang="en-US" sz="1200" dirty="0">
                <a:latin typeface="+mn-lt"/>
                <a:cs typeface="Calibri"/>
              </a:rPr>
              <a:t>it </a:t>
            </a:r>
            <a:r>
              <a:rPr lang="en-US" sz="1200" spc="-15" dirty="0">
                <a:latin typeface="+mn-lt"/>
                <a:cs typeface="Calibri"/>
              </a:rPr>
              <a:t>taken</a:t>
            </a:r>
            <a:r>
              <a:rPr lang="en-US" sz="1200" spc="15" dirty="0">
                <a:latin typeface="+mn-lt"/>
                <a:cs typeface="Calibri"/>
              </a:rPr>
              <a:t> </a:t>
            </a:r>
            <a:r>
              <a:rPr lang="en-US" sz="1200" spc="-5" dirty="0">
                <a:latin typeface="+mn-lt"/>
                <a:cs typeface="Calibri"/>
              </a:rPr>
              <a:t>down.</a:t>
            </a:r>
            <a:endParaRPr lang="en-US" sz="1200" dirty="0">
              <a:latin typeface="+mn-lt"/>
              <a:cs typeface="Calibri"/>
            </a:endParaRPr>
          </a:p>
          <a:p>
            <a:pPr>
              <a:lnSpc>
                <a:spcPct val="100000"/>
              </a:lnSpc>
              <a:spcBef>
                <a:spcPts val="50"/>
              </a:spcBef>
            </a:pPr>
            <a:endParaRPr lang="en-US" sz="1250" dirty="0">
              <a:latin typeface="Times New Roman"/>
              <a:cs typeface="Times New Roman"/>
            </a:endParaRPr>
          </a:p>
          <a:p>
            <a:pPr marL="12700">
              <a:lnSpc>
                <a:spcPct val="100000"/>
              </a:lnSpc>
            </a:pPr>
            <a:r>
              <a:rPr lang="en-US" sz="1200" b="1" dirty="0">
                <a:latin typeface="+mn-lt"/>
                <a:cs typeface="Calibri"/>
              </a:rPr>
              <a:t>Block or </a:t>
            </a:r>
            <a:r>
              <a:rPr lang="en-US" sz="1200" b="1" spc="-5" dirty="0">
                <a:latin typeface="+mn-lt"/>
                <a:cs typeface="Calibri"/>
              </a:rPr>
              <a:t>delete </a:t>
            </a:r>
            <a:r>
              <a:rPr lang="en-US" sz="1200" b="1" dirty="0">
                <a:latin typeface="+mn-lt"/>
                <a:cs typeface="Calibri"/>
              </a:rPr>
              <a:t>the</a:t>
            </a:r>
            <a:r>
              <a:rPr lang="en-US" sz="1200" b="1" spc="-5" dirty="0">
                <a:latin typeface="+mn-lt"/>
                <a:cs typeface="Calibri"/>
              </a:rPr>
              <a:t> </a:t>
            </a:r>
            <a:r>
              <a:rPr lang="en-US" sz="1200" b="1" spc="-15" dirty="0">
                <a:latin typeface="+mn-lt"/>
                <a:cs typeface="Calibri"/>
              </a:rPr>
              <a:t>bully.</a:t>
            </a:r>
            <a:endParaRPr lang="en-US" sz="1200" dirty="0">
              <a:latin typeface="+mn-lt"/>
              <a:cs typeface="Calibri"/>
            </a:endParaRPr>
          </a:p>
          <a:p>
            <a:pPr marL="12700" marR="163195">
              <a:lnSpc>
                <a:spcPct val="101699"/>
              </a:lnSpc>
            </a:pPr>
            <a:r>
              <a:rPr lang="en-US" sz="1200" dirty="0">
                <a:latin typeface="+mn-lt"/>
                <a:cs typeface="Calibri"/>
              </a:rPr>
              <a:t>If the </a:t>
            </a:r>
            <a:r>
              <a:rPr lang="en-US" sz="1200" spc="-5" dirty="0">
                <a:latin typeface="+mn-lt"/>
                <a:cs typeface="Calibri"/>
              </a:rPr>
              <a:t>bullying </a:t>
            </a:r>
            <a:r>
              <a:rPr lang="en-US" sz="1200" spc="-10" dirty="0">
                <a:latin typeface="+mn-lt"/>
                <a:cs typeface="Calibri"/>
              </a:rPr>
              <a:t>involves instant </a:t>
            </a:r>
            <a:r>
              <a:rPr lang="en-US" sz="1200" spc="-5" dirty="0">
                <a:latin typeface="+mn-lt"/>
                <a:cs typeface="Calibri"/>
              </a:rPr>
              <a:t>messaging or another online service that requires </a:t>
            </a:r>
            <a:r>
              <a:rPr lang="en-US" sz="1200" dirty="0">
                <a:latin typeface="+mn-lt"/>
                <a:cs typeface="Calibri"/>
              </a:rPr>
              <a:t>a "friend" </a:t>
            </a:r>
            <a:r>
              <a:rPr lang="en-US" sz="1200" spc="-5" dirty="0">
                <a:latin typeface="+mn-lt"/>
                <a:cs typeface="Calibri"/>
              </a:rPr>
              <a:t>or  </a:t>
            </a:r>
            <a:r>
              <a:rPr lang="en-US" sz="1200" dirty="0">
                <a:latin typeface="+mn-lt"/>
                <a:cs typeface="Calibri"/>
              </a:rPr>
              <a:t>"buddy" </a:t>
            </a:r>
            <a:r>
              <a:rPr lang="en-US" sz="1200" spc="-5" dirty="0">
                <a:latin typeface="+mn-lt"/>
                <a:cs typeface="Calibri"/>
              </a:rPr>
              <a:t>list, </a:t>
            </a:r>
            <a:r>
              <a:rPr lang="en-US" sz="1200" spc="-10" dirty="0">
                <a:latin typeface="+mn-lt"/>
                <a:cs typeface="Calibri"/>
              </a:rPr>
              <a:t>delete </a:t>
            </a:r>
            <a:r>
              <a:rPr lang="en-US" sz="1200" dirty="0">
                <a:latin typeface="+mn-lt"/>
                <a:cs typeface="Calibri"/>
              </a:rPr>
              <a:t>the </a:t>
            </a:r>
            <a:r>
              <a:rPr lang="en-US" sz="1200" spc="-5" dirty="0">
                <a:latin typeface="+mn-lt"/>
                <a:cs typeface="Calibri"/>
              </a:rPr>
              <a:t>bully </a:t>
            </a:r>
            <a:r>
              <a:rPr lang="en-US" sz="1200" spc="-10" dirty="0">
                <a:latin typeface="+mn-lt"/>
                <a:cs typeface="Calibri"/>
              </a:rPr>
              <a:t>from </a:t>
            </a:r>
            <a:r>
              <a:rPr lang="en-US" sz="1200" dirty="0">
                <a:latin typeface="+mn-lt"/>
                <a:cs typeface="Calibri"/>
              </a:rPr>
              <a:t>the </a:t>
            </a:r>
            <a:r>
              <a:rPr lang="en-US" sz="1200" spc="-5" dirty="0">
                <a:latin typeface="+mn-lt"/>
                <a:cs typeface="Calibri"/>
              </a:rPr>
              <a:t>lists or block </a:t>
            </a:r>
            <a:r>
              <a:rPr lang="en-US" sz="1200" dirty="0">
                <a:latin typeface="+mn-lt"/>
                <a:cs typeface="Calibri"/>
              </a:rPr>
              <a:t>their </a:t>
            </a:r>
            <a:r>
              <a:rPr lang="en-US" sz="1200" spc="-5" dirty="0">
                <a:latin typeface="+mn-lt"/>
                <a:cs typeface="Calibri"/>
              </a:rPr>
              <a:t>user name or </a:t>
            </a:r>
            <a:r>
              <a:rPr lang="en-US" sz="1200" dirty="0">
                <a:latin typeface="+mn-lt"/>
                <a:cs typeface="Calibri"/>
              </a:rPr>
              <a:t>email</a:t>
            </a:r>
            <a:r>
              <a:rPr lang="en-US" sz="1200" spc="5" dirty="0">
                <a:latin typeface="+mn-lt"/>
                <a:cs typeface="Calibri"/>
              </a:rPr>
              <a:t> </a:t>
            </a:r>
            <a:r>
              <a:rPr lang="en-US" sz="1200" spc="-5" dirty="0">
                <a:latin typeface="+mn-lt"/>
                <a:cs typeface="Calibri"/>
              </a:rPr>
              <a:t>address.</a:t>
            </a:r>
            <a:endParaRPr lang="en-US" sz="1200" dirty="0">
              <a:latin typeface="+mn-lt"/>
              <a:cs typeface="Calibri"/>
            </a:endParaRPr>
          </a:p>
          <a:p>
            <a:pPr>
              <a:lnSpc>
                <a:spcPct val="100000"/>
              </a:lnSpc>
              <a:spcBef>
                <a:spcPts val="30"/>
              </a:spcBef>
            </a:pPr>
            <a:endParaRPr lang="en-US" sz="1250" dirty="0">
              <a:latin typeface="Times New Roman"/>
              <a:cs typeface="Times New Roman"/>
            </a:endParaRPr>
          </a:p>
          <a:p>
            <a:pPr marL="12700" marR="3982085">
              <a:lnSpc>
                <a:spcPct val="101699"/>
              </a:lnSpc>
              <a:spcBef>
                <a:spcPts val="5"/>
              </a:spcBef>
            </a:pPr>
            <a:r>
              <a:rPr lang="en-US" sz="1200" spc="-5" dirty="0">
                <a:latin typeface="+mn-lt"/>
                <a:cs typeface="Calibri"/>
              </a:rPr>
              <a:t>Cyberbullying </a:t>
            </a:r>
            <a:r>
              <a:rPr lang="en-US" sz="1200" spc="-10" dirty="0">
                <a:latin typeface="+mn-lt"/>
                <a:cs typeface="Calibri"/>
              </a:rPr>
              <a:t>Research Center  Facts </a:t>
            </a:r>
            <a:r>
              <a:rPr lang="en-US" sz="1200" dirty="0">
                <a:latin typeface="+mn-lt"/>
                <a:cs typeface="Calibri"/>
              </a:rPr>
              <a:t>About </a:t>
            </a:r>
            <a:r>
              <a:rPr lang="en-US" sz="1200" spc="-5" dirty="0">
                <a:latin typeface="+mn-lt"/>
                <a:cs typeface="Calibri"/>
              </a:rPr>
              <a:t>Cyberbullying</a:t>
            </a:r>
            <a:r>
              <a:rPr lang="en-US" sz="1200" spc="-35" dirty="0">
                <a:latin typeface="+mn-lt"/>
                <a:cs typeface="Calibri"/>
              </a:rPr>
              <a:t> </a:t>
            </a:r>
            <a:r>
              <a:rPr lang="en-US" sz="1200" dirty="0">
                <a:latin typeface="+mn-lt"/>
                <a:cs typeface="Calibri"/>
              </a:rPr>
              <a:t>Quiz</a:t>
            </a:r>
          </a:p>
          <a:p>
            <a:pPr marL="12700">
              <a:lnSpc>
                <a:spcPct val="100000"/>
              </a:lnSpc>
              <a:spcBef>
                <a:spcPts val="20"/>
              </a:spcBef>
            </a:pPr>
            <a:r>
              <a:rPr lang="en-US" sz="1200" u="sng" spc="-5" dirty="0">
                <a:uFill>
                  <a:solidFill>
                    <a:srgbClr val="000000"/>
                  </a:solidFill>
                </a:uFill>
                <a:latin typeface="+mn-lt"/>
                <a:cs typeface="Calibri"/>
                <a:hlinkClick r:id="rId3"/>
              </a:rPr>
              <a:t>http://www.cyberbullying.us/quiz.php?QUIZNUM=1</a:t>
            </a:r>
            <a:endParaRPr lang="en-US" sz="1200" dirty="0">
              <a:latin typeface="+mn-lt"/>
              <a:cs typeface="Calibri"/>
            </a:endParaRPr>
          </a:p>
          <a:p>
            <a:pPr>
              <a:lnSpc>
                <a:spcPct val="100000"/>
              </a:lnSpc>
            </a:pPr>
            <a:endParaRPr lang="en-US" sz="1200" dirty="0">
              <a:latin typeface="Times New Roman"/>
              <a:cs typeface="Times New Roman"/>
            </a:endParaRPr>
          </a:p>
          <a:p>
            <a:pPr>
              <a:lnSpc>
                <a:spcPct val="100000"/>
              </a:lnSpc>
              <a:spcBef>
                <a:spcPts val="20"/>
              </a:spcBef>
            </a:pPr>
            <a:endParaRPr lang="en-US" sz="1350" dirty="0">
              <a:latin typeface="Times New Roman"/>
              <a:cs typeface="Times New Roman"/>
            </a:endParaRPr>
          </a:p>
          <a:p>
            <a:pPr marL="12700">
              <a:lnSpc>
                <a:spcPct val="100000"/>
              </a:lnSpc>
              <a:spcBef>
                <a:spcPts val="5"/>
              </a:spcBef>
            </a:pPr>
            <a:r>
              <a:rPr lang="en-US" sz="1200" spc="-15" dirty="0">
                <a:latin typeface="+mn-lt"/>
                <a:cs typeface="Calibri"/>
              </a:rPr>
              <a:t>STOP </a:t>
            </a:r>
            <a:r>
              <a:rPr lang="en-US" sz="1200" spc="-5" dirty="0">
                <a:latin typeface="+mn-lt"/>
                <a:cs typeface="Calibri"/>
              </a:rPr>
              <a:t>Cyberbullying: </a:t>
            </a:r>
            <a:r>
              <a:rPr lang="en-US" sz="1200" spc="-10" dirty="0">
                <a:latin typeface="+mn-lt"/>
                <a:cs typeface="Calibri"/>
              </a:rPr>
              <a:t>Are </a:t>
            </a:r>
            <a:r>
              <a:rPr lang="en-US" sz="1200" spc="-35" dirty="0">
                <a:latin typeface="+mn-lt"/>
                <a:cs typeface="Calibri"/>
              </a:rPr>
              <a:t>You </a:t>
            </a:r>
            <a:r>
              <a:rPr lang="en-US" sz="1200" dirty="0">
                <a:latin typeface="+mn-lt"/>
                <a:cs typeface="Calibri"/>
              </a:rPr>
              <a:t>a</a:t>
            </a:r>
            <a:r>
              <a:rPr lang="en-US" sz="1200" spc="30" dirty="0">
                <a:latin typeface="+mn-lt"/>
                <a:cs typeface="Calibri"/>
              </a:rPr>
              <a:t> </a:t>
            </a:r>
            <a:r>
              <a:rPr lang="en-US" sz="1200" spc="-5" dirty="0">
                <a:latin typeface="+mn-lt"/>
                <a:cs typeface="Calibri"/>
              </a:rPr>
              <a:t>Cyberbully?</a:t>
            </a:r>
          </a:p>
          <a:p>
            <a:pPr marL="12700" marR="0" lvl="0" indent="0" algn="l" defTabSz="914400" rtl="0" eaLnBrk="1" fontAlgn="auto" latinLnBrk="0" hangingPunct="1">
              <a:lnSpc>
                <a:spcPct val="100000"/>
              </a:lnSpc>
              <a:spcBef>
                <a:spcPts val="5"/>
              </a:spcBef>
              <a:spcAft>
                <a:spcPts val="0"/>
              </a:spcAft>
              <a:buClrTx/>
              <a:buSzTx/>
              <a:buFontTx/>
              <a:buNone/>
              <a:tabLst/>
              <a:defRPr/>
            </a:pPr>
            <a:r>
              <a:rPr lang="en-US" sz="1200" spc="-35" dirty="0">
                <a:latin typeface="+mn-lt"/>
                <a:cs typeface="Calibri"/>
              </a:rPr>
              <a:t>Take </a:t>
            </a:r>
            <a:r>
              <a:rPr lang="en-US" sz="1200" dirty="0">
                <a:latin typeface="+mn-lt"/>
                <a:cs typeface="Calibri"/>
              </a:rPr>
              <a:t>the </a:t>
            </a:r>
            <a:r>
              <a:rPr lang="en-US" sz="1200" spc="-5" dirty="0">
                <a:latin typeface="+mn-lt"/>
                <a:cs typeface="Calibri"/>
              </a:rPr>
              <a:t>quiz </a:t>
            </a:r>
            <a:r>
              <a:rPr lang="en-US" sz="1200" spc="-10" dirty="0">
                <a:latin typeface="+mn-lt"/>
                <a:cs typeface="Calibri"/>
              </a:rPr>
              <a:t>to </a:t>
            </a:r>
            <a:r>
              <a:rPr lang="en-US" sz="1200" spc="-5" dirty="0">
                <a:latin typeface="+mn-lt"/>
                <a:cs typeface="Calibri"/>
              </a:rPr>
              <a:t>find </a:t>
            </a:r>
            <a:r>
              <a:rPr lang="en-US" sz="1200" dirty="0">
                <a:latin typeface="+mn-lt"/>
                <a:cs typeface="Calibri"/>
              </a:rPr>
              <a:t>if </a:t>
            </a:r>
            <a:r>
              <a:rPr lang="en-US" sz="1200" spc="-5" dirty="0">
                <a:latin typeface="+mn-lt"/>
                <a:cs typeface="Calibri"/>
              </a:rPr>
              <a:t>you, </a:t>
            </a:r>
            <a:r>
              <a:rPr lang="en-US" sz="1200" spc="-15" dirty="0">
                <a:latin typeface="+mn-lt"/>
                <a:cs typeface="Calibri"/>
              </a:rPr>
              <a:t>too, </a:t>
            </a:r>
            <a:r>
              <a:rPr lang="en-US" sz="1200" spc="-10" dirty="0">
                <a:latin typeface="+mn-lt"/>
                <a:cs typeface="Calibri"/>
              </a:rPr>
              <a:t>are </a:t>
            </a:r>
            <a:r>
              <a:rPr lang="en-US" sz="1200" spc="-5" dirty="0">
                <a:latin typeface="+mn-lt"/>
                <a:cs typeface="Calibri"/>
              </a:rPr>
              <a:t>part of </a:t>
            </a:r>
            <a:r>
              <a:rPr lang="en-US" sz="1200" dirty="0">
                <a:latin typeface="+mn-lt"/>
                <a:cs typeface="Calibri"/>
              </a:rPr>
              <a:t>the </a:t>
            </a:r>
            <a:r>
              <a:rPr lang="en-US" sz="1200" spc="-5" dirty="0">
                <a:latin typeface="+mn-lt"/>
                <a:cs typeface="Calibri"/>
              </a:rPr>
              <a:t>cyberbullying </a:t>
            </a:r>
            <a:r>
              <a:rPr lang="en-US" sz="1200" spc="-10" dirty="0">
                <a:latin typeface="+mn-lt"/>
                <a:cs typeface="Calibri"/>
              </a:rPr>
              <a:t>problem!  </a:t>
            </a:r>
            <a:r>
              <a:rPr lang="en-US" sz="1200" u="sng" spc="-10" dirty="0">
                <a:uFill>
                  <a:solidFill>
                    <a:srgbClr val="000000"/>
                  </a:solidFill>
                </a:uFill>
                <a:latin typeface="+mn-lt"/>
                <a:cs typeface="Calibri"/>
                <a:hlinkClick r:id="rId4"/>
              </a:rPr>
              <a:t>http://www.stopcyberbullying.org/tweens/are_you_a_cyberbully.html</a:t>
            </a:r>
            <a:endParaRPr lang="en-US" sz="1200" dirty="0">
              <a:latin typeface="+mn-lt"/>
              <a:cs typeface="Calibri"/>
            </a:endParaRPr>
          </a:p>
          <a:p>
            <a:pPr marL="12700">
              <a:lnSpc>
                <a:spcPct val="100000"/>
              </a:lnSpc>
              <a:spcBef>
                <a:spcPts val="5"/>
              </a:spcBef>
            </a:pP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81834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Most people spend their time online: </a:t>
            </a:r>
          </a:p>
          <a:p>
            <a:r>
              <a:rPr lang="en-US" sz="1200" b="0" i="0" u="none" strike="noStrike" kern="1200" baseline="0" dirty="0">
                <a:solidFill>
                  <a:schemeClr val="tx1"/>
                </a:solidFill>
                <a:latin typeface="+mn-lt"/>
                <a:ea typeface="+mn-ea"/>
                <a:cs typeface="+mn-cs"/>
              </a:rPr>
              <a:t>•Posting a video from mobile devices </a:t>
            </a:r>
          </a:p>
          <a:p>
            <a:r>
              <a:rPr lang="en-US" sz="1200" b="0" i="0" u="none" strike="noStrike" kern="1200" baseline="0" dirty="0">
                <a:solidFill>
                  <a:schemeClr val="tx1"/>
                </a:solidFill>
                <a:latin typeface="+mn-lt"/>
                <a:ea typeface="+mn-ea"/>
                <a:cs typeface="+mn-cs"/>
              </a:rPr>
              <a:t>•Building online profiles </a:t>
            </a:r>
          </a:p>
          <a:p>
            <a:r>
              <a:rPr lang="en-US" sz="1200" b="0" i="0" u="none" strike="noStrike" kern="1200" baseline="0" dirty="0">
                <a:solidFill>
                  <a:schemeClr val="tx1"/>
                </a:solidFill>
                <a:latin typeface="+mn-lt"/>
                <a:ea typeface="+mn-ea"/>
                <a:cs typeface="+mn-cs"/>
              </a:rPr>
              <a:t>•Texting each other from their mobile devices </a:t>
            </a:r>
          </a:p>
          <a:p>
            <a:r>
              <a:rPr lang="en-US" sz="1200" b="0" i="0" u="none" strike="noStrike" kern="1200" baseline="0" dirty="0">
                <a:solidFill>
                  <a:schemeClr val="tx1"/>
                </a:solidFill>
                <a:latin typeface="+mn-lt"/>
                <a:ea typeface="+mn-ea"/>
                <a:cs typeface="+mn-cs"/>
              </a:rPr>
              <a:t>•Creating alter egos in the form on online avatars </a:t>
            </a:r>
          </a:p>
          <a:p>
            <a:r>
              <a:rPr lang="en-US" sz="1200" b="0" i="0" u="none" strike="noStrike" kern="1200" baseline="0" dirty="0">
                <a:solidFill>
                  <a:schemeClr val="tx1"/>
                </a:solidFill>
                <a:latin typeface="+mn-lt"/>
                <a:ea typeface="+mn-ea"/>
                <a:cs typeface="+mn-cs"/>
              </a:rPr>
              <a:t>•Connecting with friends online they don’t see regularly in person </a:t>
            </a:r>
          </a:p>
          <a:p>
            <a:r>
              <a:rPr lang="en-US" sz="1200" b="0" i="0" u="none" strike="noStrike" kern="1200" baseline="0" dirty="0">
                <a:solidFill>
                  <a:schemeClr val="tx1"/>
                </a:solidFill>
                <a:latin typeface="+mn-lt"/>
                <a:ea typeface="+mn-ea"/>
                <a:cs typeface="+mn-cs"/>
              </a:rPr>
              <a:t>•Sending photos to friends </a:t>
            </a:r>
          </a:p>
          <a:p>
            <a:r>
              <a:rPr lang="en-US" sz="1200" b="0" i="0" u="none" strike="noStrike" kern="1200" baseline="0" dirty="0">
                <a:solidFill>
                  <a:schemeClr val="tx1"/>
                </a:solidFill>
                <a:latin typeface="+mn-lt"/>
                <a:ea typeface="+mn-ea"/>
                <a:cs typeface="+mn-cs"/>
              </a:rPr>
              <a:t>•Broadcasting what they are doing to hundreds of people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 Internet user on average spends 32 hours on Internet per month. How much time do you spend on the Internet? Were you surprised to learn these facts about how people spend their time on the Internet?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b="1" spc="-5" dirty="0">
                <a:latin typeface="+mn-lt"/>
                <a:cs typeface="Calibri"/>
              </a:rPr>
              <a:t>Develop Cell Phone</a:t>
            </a:r>
            <a:r>
              <a:rPr lang="en-US" sz="1200" b="1" spc="-55" dirty="0">
                <a:latin typeface="+mn-lt"/>
                <a:cs typeface="Calibri"/>
              </a:rPr>
              <a:t> </a:t>
            </a:r>
            <a:r>
              <a:rPr lang="en-US" sz="1200" b="1" spc="-5" dirty="0">
                <a:latin typeface="+mn-lt"/>
                <a:cs typeface="Calibri"/>
              </a:rPr>
              <a:t>Rules</a:t>
            </a:r>
            <a:endParaRPr lang="en-US" sz="1200" dirty="0">
              <a:latin typeface="+mn-lt"/>
              <a:cs typeface="Calibri"/>
            </a:endParaRPr>
          </a:p>
          <a:p>
            <a:pPr>
              <a:lnSpc>
                <a:spcPct val="100000"/>
              </a:lnSpc>
            </a:pPr>
            <a:endParaRPr lang="en-US" sz="1300" dirty="0">
              <a:latin typeface="Times New Roman"/>
              <a:cs typeface="Times New Roman"/>
            </a:endParaRPr>
          </a:p>
          <a:p>
            <a:pPr marL="12700">
              <a:lnSpc>
                <a:spcPct val="100000"/>
              </a:lnSpc>
            </a:pPr>
            <a:r>
              <a:rPr lang="en-US" sz="1200" b="1" dirty="0">
                <a:latin typeface="+mn-lt"/>
                <a:cs typeface="Calibri"/>
              </a:rPr>
              <a:t>Explain </a:t>
            </a:r>
            <a:r>
              <a:rPr lang="en-US" sz="1200" b="1" spc="-10" dirty="0">
                <a:latin typeface="+mn-lt"/>
                <a:cs typeface="Calibri"/>
              </a:rPr>
              <a:t>what </a:t>
            </a:r>
            <a:r>
              <a:rPr lang="en-US" sz="1200" b="1" spc="-5" dirty="0">
                <a:latin typeface="+mn-lt"/>
                <a:cs typeface="Calibri"/>
              </a:rPr>
              <a:t>you</a:t>
            </a:r>
            <a:r>
              <a:rPr lang="en-US" sz="1200" b="1" spc="-65" dirty="0">
                <a:latin typeface="+mn-lt"/>
                <a:cs typeface="Calibri"/>
              </a:rPr>
              <a:t> </a:t>
            </a:r>
            <a:r>
              <a:rPr lang="en-US" sz="1200" b="1" spc="-10" dirty="0">
                <a:latin typeface="+mn-lt"/>
                <a:cs typeface="Calibri"/>
              </a:rPr>
              <a:t>expect.</a:t>
            </a:r>
            <a:endParaRPr lang="en-US" sz="1200" dirty="0">
              <a:latin typeface="+mn-lt"/>
              <a:cs typeface="Calibri"/>
            </a:endParaRPr>
          </a:p>
          <a:p>
            <a:pPr marL="12700" marR="78740">
              <a:lnSpc>
                <a:spcPct val="101699"/>
              </a:lnSpc>
            </a:pPr>
            <a:r>
              <a:rPr lang="en-US" sz="1200" spc="-25" dirty="0">
                <a:latin typeface="+mn-lt"/>
                <a:cs typeface="Calibri"/>
              </a:rPr>
              <a:t>Talk </a:t>
            </a:r>
            <a:r>
              <a:rPr lang="en-US" sz="1200" spc="-10" dirty="0">
                <a:latin typeface="+mn-lt"/>
                <a:cs typeface="Calibri"/>
              </a:rPr>
              <a:t>to your </a:t>
            </a:r>
            <a:r>
              <a:rPr lang="en-US" sz="1200" dirty="0">
                <a:latin typeface="+mn-lt"/>
                <a:cs typeface="Calibri"/>
              </a:rPr>
              <a:t>kids about when and </a:t>
            </a:r>
            <a:r>
              <a:rPr lang="en-US" sz="1200" spc="-5" dirty="0">
                <a:latin typeface="+mn-lt"/>
                <a:cs typeface="Calibri"/>
              </a:rPr>
              <a:t>where </a:t>
            </a:r>
            <a:r>
              <a:rPr lang="en-US" sz="1200" dirty="0">
                <a:latin typeface="+mn-lt"/>
                <a:cs typeface="Calibri"/>
              </a:rPr>
              <a:t>it's </a:t>
            </a:r>
            <a:r>
              <a:rPr lang="en-US" sz="1200" spc="-10" dirty="0">
                <a:latin typeface="+mn-lt"/>
                <a:cs typeface="Calibri"/>
              </a:rPr>
              <a:t>appropriate to </a:t>
            </a:r>
            <a:r>
              <a:rPr lang="en-US" sz="1200" spc="-5" dirty="0">
                <a:latin typeface="+mn-lt"/>
                <a:cs typeface="Calibri"/>
              </a:rPr>
              <a:t>use </a:t>
            </a:r>
            <a:r>
              <a:rPr lang="en-US" sz="1200" dirty="0">
                <a:latin typeface="+mn-lt"/>
                <a:cs typeface="Calibri"/>
              </a:rPr>
              <a:t>their </a:t>
            </a:r>
            <a:r>
              <a:rPr lang="en-US" sz="1200" spc="-5" dirty="0">
                <a:latin typeface="+mn-lt"/>
                <a:cs typeface="Calibri"/>
              </a:rPr>
              <a:t>cell phones. </a:t>
            </a:r>
            <a:r>
              <a:rPr lang="en-US" sz="1200" spc="-35" dirty="0">
                <a:latin typeface="+mn-lt"/>
                <a:cs typeface="Calibri"/>
              </a:rPr>
              <a:t>You </a:t>
            </a:r>
            <a:r>
              <a:rPr lang="en-US" sz="1200" dirty="0">
                <a:latin typeface="+mn-lt"/>
                <a:cs typeface="Calibri"/>
              </a:rPr>
              <a:t>also </a:t>
            </a:r>
            <a:r>
              <a:rPr lang="en-US" sz="1200" spc="-10" dirty="0">
                <a:latin typeface="+mn-lt"/>
                <a:cs typeface="Calibri"/>
              </a:rPr>
              <a:t>may  want to establish </a:t>
            </a:r>
            <a:r>
              <a:rPr lang="en-US" sz="1200" dirty="0">
                <a:latin typeface="+mn-lt"/>
                <a:cs typeface="Calibri"/>
              </a:rPr>
              <a:t>rules </a:t>
            </a:r>
            <a:r>
              <a:rPr lang="en-US" sz="1200" spc="-15" dirty="0">
                <a:latin typeface="+mn-lt"/>
                <a:cs typeface="Calibri"/>
              </a:rPr>
              <a:t>for </a:t>
            </a:r>
            <a:r>
              <a:rPr lang="en-US" sz="1200" spc="-5" dirty="0">
                <a:latin typeface="+mn-lt"/>
                <a:cs typeface="Calibri"/>
              </a:rPr>
              <a:t>responsible use. Do </a:t>
            </a:r>
            <a:r>
              <a:rPr lang="en-US" sz="1200" spc="-10" dirty="0">
                <a:latin typeface="+mn-lt"/>
                <a:cs typeface="Calibri"/>
              </a:rPr>
              <a:t>you </a:t>
            </a:r>
            <a:r>
              <a:rPr lang="en-US" sz="1200" spc="-5" dirty="0">
                <a:latin typeface="+mn-lt"/>
                <a:cs typeface="Calibri"/>
              </a:rPr>
              <a:t>allow calls or texting </a:t>
            </a:r>
            <a:r>
              <a:rPr lang="en-US" sz="1200" spc="-10" dirty="0">
                <a:latin typeface="+mn-lt"/>
                <a:cs typeface="Calibri"/>
              </a:rPr>
              <a:t>at </a:t>
            </a:r>
            <a:r>
              <a:rPr lang="en-US" sz="1200" dirty="0">
                <a:latin typeface="+mn-lt"/>
                <a:cs typeface="Calibri"/>
              </a:rPr>
              <a:t>the </a:t>
            </a:r>
            <a:r>
              <a:rPr lang="en-US" sz="1200" spc="-5" dirty="0">
                <a:latin typeface="+mn-lt"/>
                <a:cs typeface="Calibri"/>
              </a:rPr>
              <a:t>dinner table? Do  you </a:t>
            </a:r>
            <a:r>
              <a:rPr lang="en-US" sz="1200" spc="-15" dirty="0">
                <a:latin typeface="+mn-lt"/>
                <a:cs typeface="Calibri"/>
              </a:rPr>
              <a:t>have </a:t>
            </a:r>
            <a:r>
              <a:rPr lang="en-US" sz="1200" dirty="0">
                <a:latin typeface="+mn-lt"/>
                <a:cs typeface="Calibri"/>
              </a:rPr>
              <a:t>rules about cell </a:t>
            </a:r>
            <a:r>
              <a:rPr lang="en-US" sz="1200" spc="-5" dirty="0">
                <a:latin typeface="+mn-lt"/>
                <a:cs typeface="Calibri"/>
              </a:rPr>
              <a:t>phone use </a:t>
            </a:r>
            <a:r>
              <a:rPr lang="en-US" sz="1200" spc="-10" dirty="0">
                <a:latin typeface="+mn-lt"/>
                <a:cs typeface="Calibri"/>
              </a:rPr>
              <a:t>at </a:t>
            </a:r>
            <a:r>
              <a:rPr lang="en-US" sz="1200" spc="-5" dirty="0">
                <a:latin typeface="+mn-lt"/>
                <a:cs typeface="Calibri"/>
              </a:rPr>
              <a:t>night? Should they give you </a:t>
            </a:r>
            <a:r>
              <a:rPr lang="en-US" sz="1200" dirty="0">
                <a:latin typeface="+mn-lt"/>
                <a:cs typeface="Calibri"/>
              </a:rPr>
              <a:t>their cell </a:t>
            </a:r>
            <a:r>
              <a:rPr lang="en-US" sz="1200" spc="-5" dirty="0">
                <a:latin typeface="+mn-lt"/>
                <a:cs typeface="Calibri"/>
              </a:rPr>
              <a:t>phones </a:t>
            </a:r>
            <a:r>
              <a:rPr lang="en-US" sz="1200" dirty="0">
                <a:latin typeface="+mn-lt"/>
                <a:cs typeface="Calibri"/>
              </a:rPr>
              <a:t>while  </a:t>
            </a:r>
            <a:r>
              <a:rPr lang="en-US" sz="1200" spc="-5" dirty="0">
                <a:latin typeface="+mn-lt"/>
                <a:cs typeface="Calibri"/>
              </a:rPr>
              <a:t>they're doing homework, or </a:t>
            </a:r>
            <a:r>
              <a:rPr lang="en-US" sz="1200" dirty="0">
                <a:latin typeface="+mn-lt"/>
                <a:cs typeface="Calibri"/>
              </a:rPr>
              <a:t>when </a:t>
            </a:r>
            <a:r>
              <a:rPr lang="en-US" sz="1200" spc="-5" dirty="0">
                <a:latin typeface="+mn-lt"/>
                <a:cs typeface="Calibri"/>
              </a:rPr>
              <a:t>they're supposed </a:t>
            </a:r>
            <a:r>
              <a:rPr lang="en-US" sz="1200" spc="-10" dirty="0">
                <a:latin typeface="+mn-lt"/>
                <a:cs typeface="Calibri"/>
              </a:rPr>
              <a:t>to </a:t>
            </a:r>
            <a:r>
              <a:rPr lang="en-US" sz="1200" spc="-5" dirty="0">
                <a:latin typeface="+mn-lt"/>
                <a:cs typeface="Calibri"/>
              </a:rPr>
              <a:t>be</a:t>
            </a:r>
            <a:r>
              <a:rPr lang="en-US" sz="1200" spc="5" dirty="0">
                <a:latin typeface="+mn-lt"/>
                <a:cs typeface="Calibri"/>
              </a:rPr>
              <a:t> </a:t>
            </a:r>
            <a:r>
              <a:rPr lang="en-US" sz="1200" spc="-5" dirty="0">
                <a:latin typeface="+mn-lt"/>
                <a:cs typeface="Calibri"/>
              </a:rPr>
              <a:t>sleeping?</a:t>
            </a:r>
            <a:endParaRPr lang="en-US" sz="1200" dirty="0">
              <a:latin typeface="+mn-lt"/>
              <a:cs typeface="Calibri"/>
            </a:endParaRPr>
          </a:p>
          <a:p>
            <a:pPr marL="12700">
              <a:lnSpc>
                <a:spcPct val="100000"/>
              </a:lnSpc>
              <a:spcBef>
                <a:spcPts val="25"/>
              </a:spcBef>
            </a:pPr>
            <a:r>
              <a:rPr lang="en-US" sz="1200" b="1" spc="-5" dirty="0">
                <a:latin typeface="+mn-lt"/>
                <a:cs typeface="Calibri"/>
              </a:rPr>
              <a:t>Don't </a:t>
            </a:r>
            <a:r>
              <a:rPr lang="en-US" sz="1200" b="1" spc="-10" dirty="0">
                <a:latin typeface="+mn-lt"/>
                <a:cs typeface="Calibri"/>
              </a:rPr>
              <a:t>stand for </a:t>
            </a:r>
            <a:r>
              <a:rPr lang="en-US" sz="1200" b="1" dirty="0">
                <a:latin typeface="+mn-lt"/>
                <a:cs typeface="Calibri"/>
              </a:rPr>
              <a:t>mobile</a:t>
            </a:r>
            <a:r>
              <a:rPr lang="en-US" sz="1200" b="1" spc="10" dirty="0">
                <a:latin typeface="+mn-lt"/>
                <a:cs typeface="Calibri"/>
              </a:rPr>
              <a:t> </a:t>
            </a:r>
            <a:r>
              <a:rPr lang="en-US" sz="1200" b="1" spc="-5" dirty="0">
                <a:latin typeface="+mn-lt"/>
                <a:cs typeface="Calibri"/>
              </a:rPr>
              <a:t>bullying.</a:t>
            </a:r>
            <a:endParaRPr lang="en-US" sz="1200" dirty="0">
              <a:latin typeface="+mn-lt"/>
              <a:cs typeface="Calibri"/>
            </a:endParaRPr>
          </a:p>
          <a:p>
            <a:pPr marL="12700">
              <a:lnSpc>
                <a:spcPct val="100000"/>
              </a:lnSpc>
              <a:spcBef>
                <a:spcPts val="20"/>
              </a:spcBef>
            </a:pPr>
            <a:r>
              <a:rPr lang="en-US" sz="1200" spc="-5" dirty="0">
                <a:latin typeface="+mn-lt"/>
                <a:cs typeface="Calibri"/>
              </a:rPr>
              <a:t>Children can use </a:t>
            </a:r>
            <a:r>
              <a:rPr lang="en-US" sz="1200" dirty="0">
                <a:latin typeface="+mn-lt"/>
                <a:cs typeface="Calibri"/>
              </a:rPr>
              <a:t>mobile </a:t>
            </a:r>
            <a:r>
              <a:rPr lang="en-US" sz="1200" spc="-5" dirty="0">
                <a:latin typeface="+mn-lt"/>
                <a:cs typeface="Calibri"/>
              </a:rPr>
              <a:t>phones </a:t>
            </a:r>
            <a:r>
              <a:rPr lang="en-US" sz="1200" b="1" u="sng" spc="-10" dirty="0">
                <a:uFill>
                  <a:solidFill>
                    <a:srgbClr val="000000"/>
                  </a:solidFill>
                </a:uFill>
                <a:latin typeface="+mn-lt"/>
                <a:cs typeface="Calibri"/>
              </a:rPr>
              <a:t>to </a:t>
            </a:r>
            <a:r>
              <a:rPr lang="en-US" sz="1200" b="1" u="sng" spc="-5" dirty="0">
                <a:uFill>
                  <a:solidFill>
                    <a:srgbClr val="000000"/>
                  </a:solidFill>
                </a:uFill>
                <a:latin typeface="+mn-lt"/>
                <a:cs typeface="Calibri"/>
              </a:rPr>
              <a:t>bully </a:t>
            </a:r>
            <a:r>
              <a:rPr lang="en-US" sz="1200" b="1" u="sng" dirty="0">
                <a:uFill>
                  <a:solidFill>
                    <a:srgbClr val="000000"/>
                  </a:solidFill>
                </a:uFill>
                <a:latin typeface="+mn-lt"/>
                <a:cs typeface="Calibri"/>
              </a:rPr>
              <a:t>or </a:t>
            </a:r>
            <a:r>
              <a:rPr lang="en-US" sz="1200" b="1" u="sng" spc="-5" dirty="0">
                <a:uFill>
                  <a:solidFill>
                    <a:srgbClr val="000000"/>
                  </a:solidFill>
                </a:uFill>
                <a:latin typeface="+mn-lt"/>
                <a:cs typeface="Calibri"/>
              </a:rPr>
              <a:t>harass others</a:t>
            </a:r>
            <a:r>
              <a:rPr lang="en-US" sz="1200" spc="-5" dirty="0">
                <a:latin typeface="+mn-lt"/>
                <a:cs typeface="Calibri"/>
              </a:rPr>
              <a:t>. </a:t>
            </a:r>
            <a:r>
              <a:rPr lang="en-US" sz="1200" spc="-30" dirty="0">
                <a:latin typeface="+mn-lt"/>
                <a:cs typeface="Calibri"/>
              </a:rPr>
              <a:t>Talk </a:t>
            </a:r>
            <a:r>
              <a:rPr lang="en-US" sz="1200" spc="-10" dirty="0">
                <a:latin typeface="+mn-lt"/>
                <a:cs typeface="Calibri"/>
              </a:rPr>
              <a:t>to your </a:t>
            </a:r>
            <a:r>
              <a:rPr lang="en-US" sz="1200" spc="-5" dirty="0">
                <a:latin typeface="+mn-lt"/>
                <a:cs typeface="Calibri"/>
              </a:rPr>
              <a:t>children </a:t>
            </a:r>
            <a:r>
              <a:rPr lang="en-US" sz="1200" dirty="0">
                <a:latin typeface="+mn-lt"/>
                <a:cs typeface="Calibri"/>
              </a:rPr>
              <a:t>about</a:t>
            </a:r>
            <a:r>
              <a:rPr lang="en-US" sz="1200" spc="80" dirty="0">
                <a:latin typeface="+mn-lt"/>
                <a:cs typeface="Calibri"/>
              </a:rPr>
              <a:t> </a:t>
            </a:r>
            <a:r>
              <a:rPr lang="en-US" sz="1200" spc="-5" dirty="0">
                <a:latin typeface="+mn-lt"/>
                <a:cs typeface="Calibri"/>
              </a:rPr>
              <a:t>treating</a:t>
            </a:r>
            <a:endParaRPr lang="en-US" sz="1200" dirty="0">
              <a:latin typeface="+mn-lt"/>
              <a:cs typeface="Calibri"/>
            </a:endParaRPr>
          </a:p>
          <a:p>
            <a:pPr marL="12700" marR="6985">
              <a:lnSpc>
                <a:spcPct val="101699"/>
              </a:lnSpc>
              <a:spcBef>
                <a:spcPts val="10"/>
              </a:spcBef>
            </a:pPr>
            <a:r>
              <a:rPr lang="en-US" sz="1200" spc="-5" dirty="0">
                <a:latin typeface="+mn-lt"/>
                <a:cs typeface="Calibri"/>
              </a:rPr>
              <a:t>others </a:t>
            </a:r>
            <a:r>
              <a:rPr lang="en-US" sz="1200" dirty="0">
                <a:latin typeface="+mn-lt"/>
                <a:cs typeface="Calibri"/>
              </a:rPr>
              <a:t>the </a:t>
            </a:r>
            <a:r>
              <a:rPr lang="en-US" sz="1200" spc="-5" dirty="0">
                <a:latin typeface="+mn-lt"/>
                <a:cs typeface="Calibri"/>
              </a:rPr>
              <a:t>same </a:t>
            </a:r>
            <a:r>
              <a:rPr lang="en-US" sz="1200" spc="-15" dirty="0">
                <a:latin typeface="+mn-lt"/>
                <a:cs typeface="Calibri"/>
              </a:rPr>
              <a:t>way </a:t>
            </a:r>
            <a:r>
              <a:rPr lang="en-US" sz="1200" spc="-5" dirty="0">
                <a:latin typeface="+mn-lt"/>
                <a:cs typeface="Calibri"/>
              </a:rPr>
              <a:t>they </a:t>
            </a:r>
            <a:r>
              <a:rPr lang="en-US" sz="1200" spc="-10" dirty="0">
                <a:latin typeface="+mn-lt"/>
                <a:cs typeface="Calibri"/>
              </a:rPr>
              <a:t>want to </a:t>
            </a:r>
            <a:r>
              <a:rPr lang="en-US" sz="1200" spc="-5" dirty="0">
                <a:latin typeface="+mn-lt"/>
                <a:cs typeface="Calibri"/>
              </a:rPr>
              <a:t>be </a:t>
            </a:r>
            <a:r>
              <a:rPr lang="en-US" sz="1200" spc="-10" dirty="0">
                <a:latin typeface="+mn-lt"/>
                <a:cs typeface="Calibri"/>
              </a:rPr>
              <a:t>treated. </a:t>
            </a:r>
            <a:r>
              <a:rPr lang="en-US" sz="1200" spc="-5" dirty="0">
                <a:latin typeface="+mn-lt"/>
                <a:cs typeface="Calibri"/>
              </a:rPr>
              <a:t>The </a:t>
            </a:r>
            <a:r>
              <a:rPr lang="en-US" sz="1200" spc="-10" dirty="0">
                <a:latin typeface="+mn-lt"/>
                <a:cs typeface="Calibri"/>
              </a:rPr>
              <a:t>manners </a:t>
            </a:r>
            <a:r>
              <a:rPr lang="en-US" sz="1200" dirty="0">
                <a:latin typeface="+mn-lt"/>
                <a:cs typeface="Calibri"/>
              </a:rPr>
              <a:t>and </a:t>
            </a:r>
            <a:r>
              <a:rPr lang="en-US" sz="1200" spc="-5" dirty="0">
                <a:latin typeface="+mn-lt"/>
                <a:cs typeface="Calibri"/>
              </a:rPr>
              <a:t>ethics </a:t>
            </a:r>
            <a:r>
              <a:rPr lang="en-US" sz="1200" spc="-10" dirty="0">
                <a:latin typeface="+mn-lt"/>
                <a:cs typeface="Calibri"/>
              </a:rPr>
              <a:t>you've </a:t>
            </a:r>
            <a:r>
              <a:rPr lang="en-US" sz="1200" spc="-5" dirty="0">
                <a:latin typeface="+mn-lt"/>
                <a:cs typeface="Calibri"/>
              </a:rPr>
              <a:t>taught </a:t>
            </a:r>
            <a:r>
              <a:rPr lang="en-US" sz="1200" dirty="0">
                <a:latin typeface="+mn-lt"/>
                <a:cs typeface="Calibri"/>
              </a:rPr>
              <a:t>them apply  </a:t>
            </a:r>
            <a:r>
              <a:rPr lang="en-US" sz="1200" spc="-5" dirty="0">
                <a:latin typeface="+mn-lt"/>
                <a:cs typeface="Calibri"/>
              </a:rPr>
              <a:t>on phones,</a:t>
            </a:r>
            <a:r>
              <a:rPr lang="en-US" sz="1200" spc="-10" dirty="0">
                <a:latin typeface="+mn-lt"/>
                <a:cs typeface="Calibri"/>
              </a:rPr>
              <a:t> too.</a:t>
            </a:r>
            <a:endParaRPr lang="en-US" sz="1200" dirty="0">
              <a:latin typeface="+mn-lt"/>
              <a:cs typeface="Calibri"/>
            </a:endParaRPr>
          </a:p>
          <a:p>
            <a:pPr marL="12700">
              <a:lnSpc>
                <a:spcPct val="100000"/>
              </a:lnSpc>
              <a:spcBef>
                <a:spcPts val="20"/>
              </a:spcBef>
            </a:pPr>
            <a:r>
              <a:rPr lang="en-US" sz="1200" b="1" dirty="0">
                <a:latin typeface="+mn-lt"/>
                <a:cs typeface="Calibri"/>
              </a:rPr>
              <a:t>Set an</a:t>
            </a:r>
            <a:r>
              <a:rPr lang="en-US" sz="1200" b="1" spc="-10" dirty="0">
                <a:latin typeface="+mn-lt"/>
                <a:cs typeface="Calibri"/>
              </a:rPr>
              <a:t> example.</a:t>
            </a:r>
            <a:endParaRPr lang="en-US" sz="1200" dirty="0">
              <a:latin typeface="+mn-lt"/>
              <a:cs typeface="Calibri"/>
            </a:endParaRPr>
          </a:p>
          <a:p>
            <a:pPr marL="12700" marR="5080">
              <a:lnSpc>
                <a:spcPct val="101699"/>
              </a:lnSpc>
            </a:pPr>
            <a:r>
              <a:rPr lang="en-US" sz="1200" spc="-5" dirty="0">
                <a:latin typeface="+mn-lt"/>
                <a:cs typeface="Calibri"/>
              </a:rPr>
              <a:t>It's illegal </a:t>
            </a:r>
            <a:r>
              <a:rPr lang="en-US" sz="1200" spc="-10" dirty="0">
                <a:latin typeface="+mn-lt"/>
                <a:cs typeface="Calibri"/>
              </a:rPr>
              <a:t>to </a:t>
            </a:r>
            <a:r>
              <a:rPr lang="en-US" sz="1200" spc="-5" dirty="0">
                <a:latin typeface="+mn-lt"/>
                <a:cs typeface="Calibri"/>
              </a:rPr>
              <a:t>drive </a:t>
            </a:r>
            <a:r>
              <a:rPr lang="en-US" sz="1200" dirty="0">
                <a:latin typeface="+mn-lt"/>
                <a:cs typeface="Calibri"/>
              </a:rPr>
              <a:t>while </a:t>
            </a:r>
            <a:r>
              <a:rPr lang="en-US" sz="1200" spc="-10" dirty="0">
                <a:latin typeface="+mn-lt"/>
                <a:cs typeface="Calibri"/>
              </a:rPr>
              <a:t>texting </a:t>
            </a:r>
            <a:r>
              <a:rPr lang="en-US" sz="1200" spc="-5" dirty="0">
                <a:latin typeface="+mn-lt"/>
                <a:cs typeface="Calibri"/>
              </a:rPr>
              <a:t>or surfing or talking on </a:t>
            </a:r>
            <a:r>
              <a:rPr lang="en-US" sz="1200" dirty="0">
                <a:latin typeface="+mn-lt"/>
                <a:cs typeface="Calibri"/>
              </a:rPr>
              <a:t>the </a:t>
            </a:r>
            <a:r>
              <a:rPr lang="en-US" sz="1200" spc="-5" dirty="0">
                <a:latin typeface="+mn-lt"/>
                <a:cs typeface="Calibri"/>
              </a:rPr>
              <a:t>phone </a:t>
            </a:r>
            <a:r>
              <a:rPr lang="en-US" sz="1200" dirty="0">
                <a:latin typeface="+mn-lt"/>
                <a:cs typeface="Calibri"/>
              </a:rPr>
              <a:t>without a </a:t>
            </a:r>
            <a:r>
              <a:rPr lang="en-US" sz="1200" spc="-5" dirty="0">
                <a:latin typeface="+mn-lt"/>
                <a:cs typeface="Calibri"/>
              </a:rPr>
              <a:t>hands-free device </a:t>
            </a:r>
            <a:r>
              <a:rPr lang="en-US" sz="1200" dirty="0">
                <a:latin typeface="+mn-lt"/>
                <a:cs typeface="Calibri"/>
              </a:rPr>
              <a:t>in  </a:t>
            </a:r>
            <a:r>
              <a:rPr lang="en-US" sz="1200" spc="-10" dirty="0">
                <a:latin typeface="+mn-lt"/>
                <a:cs typeface="Calibri"/>
              </a:rPr>
              <a:t>many states, </a:t>
            </a:r>
            <a:r>
              <a:rPr lang="en-US" sz="1200" spc="-5" dirty="0">
                <a:latin typeface="+mn-lt"/>
                <a:cs typeface="Calibri"/>
              </a:rPr>
              <a:t>but </a:t>
            </a:r>
            <a:r>
              <a:rPr lang="en-US" sz="1200" dirty="0">
                <a:latin typeface="+mn-lt"/>
                <a:cs typeface="Calibri"/>
              </a:rPr>
              <a:t>it's </a:t>
            </a:r>
            <a:r>
              <a:rPr lang="en-US" sz="1200" spc="-10" dirty="0">
                <a:latin typeface="+mn-lt"/>
                <a:cs typeface="Calibri"/>
              </a:rPr>
              <a:t>dangerous </a:t>
            </a:r>
            <a:r>
              <a:rPr lang="en-US" sz="1200" spc="-5" dirty="0">
                <a:latin typeface="+mn-lt"/>
                <a:cs typeface="Calibri"/>
              </a:rPr>
              <a:t>everywhere. Set </a:t>
            </a:r>
            <a:r>
              <a:rPr lang="en-US" sz="1200" dirty="0">
                <a:latin typeface="+mn-lt"/>
                <a:cs typeface="Calibri"/>
              </a:rPr>
              <a:t>an </a:t>
            </a:r>
            <a:r>
              <a:rPr lang="en-US" sz="1200" spc="-10" dirty="0">
                <a:latin typeface="+mn-lt"/>
                <a:cs typeface="Calibri"/>
              </a:rPr>
              <a:t>example for your </a:t>
            </a:r>
            <a:r>
              <a:rPr lang="en-US" sz="1200" spc="-5" dirty="0">
                <a:latin typeface="+mn-lt"/>
                <a:cs typeface="Calibri"/>
              </a:rPr>
              <a:t>children. </a:t>
            </a:r>
            <a:r>
              <a:rPr lang="en-US" sz="1200" spc="-25" dirty="0">
                <a:latin typeface="+mn-lt"/>
                <a:cs typeface="Calibri"/>
              </a:rPr>
              <a:t>Talk </a:t>
            </a:r>
            <a:r>
              <a:rPr lang="en-US" sz="1200" spc="-5" dirty="0">
                <a:latin typeface="+mn-lt"/>
                <a:cs typeface="Calibri"/>
              </a:rPr>
              <a:t>to </a:t>
            </a:r>
            <a:r>
              <a:rPr lang="en-US" sz="1200" dirty="0">
                <a:latin typeface="+mn-lt"/>
                <a:cs typeface="Calibri"/>
              </a:rPr>
              <a:t>them  about the </a:t>
            </a:r>
            <a:r>
              <a:rPr lang="en-US" sz="1200" spc="-10" dirty="0">
                <a:latin typeface="+mn-lt"/>
                <a:cs typeface="Calibri"/>
              </a:rPr>
              <a:t>dangers </a:t>
            </a:r>
            <a:r>
              <a:rPr lang="en-US" sz="1200" dirty="0">
                <a:latin typeface="+mn-lt"/>
                <a:cs typeface="Calibri"/>
              </a:rPr>
              <a:t>and </a:t>
            </a:r>
            <a:r>
              <a:rPr lang="en-US" sz="1200" spc="-5" dirty="0">
                <a:latin typeface="+mn-lt"/>
                <a:cs typeface="Calibri"/>
              </a:rPr>
              <a:t>consequences of </a:t>
            </a:r>
            <a:r>
              <a:rPr lang="en-US" sz="1200" spc="-10" dirty="0">
                <a:latin typeface="+mn-lt"/>
                <a:cs typeface="Calibri"/>
              </a:rPr>
              <a:t>distracted </a:t>
            </a:r>
            <a:r>
              <a:rPr lang="en-US" sz="1200" spc="-5" dirty="0">
                <a:latin typeface="+mn-lt"/>
                <a:cs typeface="Calibri"/>
              </a:rPr>
              <a:t>driving.</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553678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b="1" spc="-10" dirty="0">
                <a:latin typeface="+mn-lt"/>
                <a:cs typeface="Calibri"/>
              </a:rPr>
              <a:t>Sexting: </a:t>
            </a:r>
            <a:r>
              <a:rPr lang="en-US" sz="1200" b="1" spc="-5" dirty="0">
                <a:latin typeface="+mn-lt"/>
                <a:cs typeface="Calibri"/>
              </a:rPr>
              <a:t>Don’t Do It</a:t>
            </a:r>
            <a:endParaRPr lang="en-US" sz="1200" dirty="0">
              <a:latin typeface="+mn-lt"/>
              <a:cs typeface="Calibri"/>
            </a:endParaRPr>
          </a:p>
          <a:p>
            <a:pPr>
              <a:lnSpc>
                <a:spcPct val="100000"/>
              </a:lnSpc>
              <a:spcBef>
                <a:spcPts val="30"/>
              </a:spcBef>
            </a:pPr>
            <a:endParaRPr lang="en-US" sz="1250" dirty="0">
              <a:latin typeface="Times New Roman"/>
              <a:cs typeface="Times New Roman"/>
            </a:endParaRPr>
          </a:p>
          <a:p>
            <a:pPr marL="12700" marR="5080">
              <a:lnSpc>
                <a:spcPct val="101699"/>
              </a:lnSpc>
              <a:spcBef>
                <a:spcPts val="5"/>
              </a:spcBef>
            </a:pPr>
            <a:r>
              <a:rPr lang="en-US" sz="1200" spc="-35" dirty="0">
                <a:latin typeface="+mn-lt"/>
                <a:cs typeface="Calibri"/>
              </a:rPr>
              <a:t>You </a:t>
            </a:r>
            <a:r>
              <a:rPr lang="en-US" sz="1200" spc="-10" dirty="0">
                <a:latin typeface="+mn-lt"/>
                <a:cs typeface="Calibri"/>
              </a:rPr>
              <a:t>may have </a:t>
            </a:r>
            <a:r>
              <a:rPr lang="en-US" sz="1200" spc="-5" dirty="0">
                <a:latin typeface="+mn-lt"/>
                <a:cs typeface="Calibri"/>
              </a:rPr>
              <a:t>heard </a:t>
            </a:r>
            <a:r>
              <a:rPr lang="en-US" sz="1200" spc="-10" dirty="0">
                <a:latin typeface="+mn-lt"/>
                <a:cs typeface="Calibri"/>
              </a:rPr>
              <a:t>stories at </a:t>
            </a:r>
            <a:r>
              <a:rPr lang="en-US" sz="1200" spc="-5" dirty="0">
                <a:latin typeface="+mn-lt"/>
                <a:cs typeface="Calibri"/>
              </a:rPr>
              <a:t>school or </a:t>
            </a:r>
            <a:r>
              <a:rPr lang="en-US" sz="1200" dirty="0">
                <a:latin typeface="+mn-lt"/>
                <a:cs typeface="Calibri"/>
              </a:rPr>
              <a:t>in the </a:t>
            </a:r>
            <a:r>
              <a:rPr lang="en-US" sz="1200" spc="-10" dirty="0">
                <a:latin typeface="+mn-lt"/>
                <a:cs typeface="Calibri"/>
              </a:rPr>
              <a:t>news </a:t>
            </a:r>
            <a:r>
              <a:rPr lang="en-US" sz="1200" spc="-5" dirty="0">
                <a:latin typeface="+mn-lt"/>
                <a:cs typeface="Calibri"/>
              </a:rPr>
              <a:t>about people "sexting" </a:t>
            </a:r>
            <a:r>
              <a:rPr lang="en-US" sz="1200" dirty="0">
                <a:latin typeface="+mn-lt"/>
                <a:cs typeface="Calibri"/>
              </a:rPr>
              <a:t>— </a:t>
            </a:r>
            <a:r>
              <a:rPr lang="en-US" sz="1200" spc="-5" dirty="0">
                <a:latin typeface="+mn-lt"/>
                <a:cs typeface="Calibri"/>
              </a:rPr>
              <a:t>sending nude  </a:t>
            </a:r>
            <a:r>
              <a:rPr lang="en-US" sz="1200" spc="-10" dirty="0">
                <a:latin typeface="+mn-lt"/>
                <a:cs typeface="Calibri"/>
              </a:rPr>
              <a:t>photos from </a:t>
            </a:r>
            <a:r>
              <a:rPr lang="en-US" sz="1200" dirty="0">
                <a:latin typeface="+mn-lt"/>
                <a:cs typeface="Calibri"/>
              </a:rPr>
              <a:t>mobile </a:t>
            </a:r>
            <a:r>
              <a:rPr lang="en-US" sz="1200" spc="-5" dirty="0">
                <a:latin typeface="+mn-lt"/>
                <a:cs typeface="Calibri"/>
              </a:rPr>
              <a:t>phones. </a:t>
            </a:r>
            <a:r>
              <a:rPr lang="en-US" sz="1200" b="1" u="sng" spc="-5" dirty="0">
                <a:uFill>
                  <a:solidFill>
                    <a:srgbClr val="000000"/>
                  </a:solidFill>
                </a:uFill>
                <a:latin typeface="+mn-lt"/>
                <a:cs typeface="Calibri"/>
              </a:rPr>
              <a:t>Don't </a:t>
            </a:r>
            <a:r>
              <a:rPr lang="en-US" sz="1200" b="1" u="sng" dirty="0">
                <a:uFill>
                  <a:solidFill>
                    <a:srgbClr val="000000"/>
                  </a:solidFill>
                </a:uFill>
                <a:latin typeface="+mn-lt"/>
                <a:cs typeface="Calibri"/>
              </a:rPr>
              <a:t>do </a:t>
            </a:r>
            <a:r>
              <a:rPr lang="en-US" sz="1200" b="1" u="sng" spc="-5" dirty="0">
                <a:uFill>
                  <a:solidFill>
                    <a:srgbClr val="000000"/>
                  </a:solidFill>
                </a:uFill>
                <a:latin typeface="+mn-lt"/>
                <a:cs typeface="Calibri"/>
              </a:rPr>
              <a:t>it. </a:t>
            </a:r>
            <a:r>
              <a:rPr lang="en-US" sz="1200" b="1" u="sng" spc="-10" dirty="0">
                <a:uFill>
                  <a:solidFill>
                    <a:srgbClr val="000000"/>
                  </a:solidFill>
                </a:uFill>
                <a:latin typeface="+mn-lt"/>
                <a:cs typeface="Calibri"/>
              </a:rPr>
              <a:t>Period. </a:t>
            </a:r>
            <a:r>
              <a:rPr lang="en-US" sz="1200" spc="-5" dirty="0">
                <a:latin typeface="+mn-lt"/>
                <a:cs typeface="Calibri"/>
              </a:rPr>
              <a:t>People </a:t>
            </a:r>
            <a:r>
              <a:rPr lang="en-US" sz="1200" dirty="0">
                <a:latin typeface="+mn-lt"/>
                <a:cs typeface="Calibri"/>
              </a:rPr>
              <a:t>who </a:t>
            </a:r>
            <a:r>
              <a:rPr lang="en-US" sz="1200" spc="-10" dirty="0">
                <a:latin typeface="+mn-lt"/>
                <a:cs typeface="Calibri"/>
              </a:rPr>
              <a:t>create, forward, </a:t>
            </a:r>
            <a:r>
              <a:rPr lang="en-US" sz="1200" spc="-5" dirty="0">
                <a:latin typeface="+mn-lt"/>
                <a:cs typeface="Calibri"/>
              </a:rPr>
              <a:t>or even </a:t>
            </a:r>
            <a:r>
              <a:rPr lang="en-US" sz="1200" spc="-10" dirty="0">
                <a:latin typeface="+mn-lt"/>
                <a:cs typeface="Calibri"/>
              </a:rPr>
              <a:t>save  sexually </a:t>
            </a:r>
            <a:r>
              <a:rPr lang="en-US" sz="1200" spc="-5" dirty="0">
                <a:latin typeface="+mn-lt"/>
                <a:cs typeface="Calibri"/>
              </a:rPr>
              <a:t>explicit </a:t>
            </a:r>
            <a:r>
              <a:rPr lang="en-US" sz="1200" spc="-10" dirty="0">
                <a:latin typeface="+mn-lt"/>
                <a:cs typeface="Calibri"/>
              </a:rPr>
              <a:t>photos, </a:t>
            </a:r>
            <a:r>
              <a:rPr lang="en-US" sz="1200" spc="-5" dirty="0">
                <a:latin typeface="+mn-lt"/>
                <a:cs typeface="Calibri"/>
              </a:rPr>
              <a:t>videos, or messages </a:t>
            </a:r>
            <a:r>
              <a:rPr lang="en-US" sz="1200" spc="-10" dirty="0">
                <a:latin typeface="+mn-lt"/>
                <a:cs typeface="Calibri"/>
              </a:rPr>
              <a:t>are </a:t>
            </a:r>
            <a:r>
              <a:rPr lang="en-US" sz="1200" spc="-5" dirty="0">
                <a:latin typeface="+mn-lt"/>
                <a:cs typeface="Calibri"/>
              </a:rPr>
              <a:t>putting </a:t>
            </a:r>
            <a:r>
              <a:rPr lang="en-US" sz="1200" dirty="0">
                <a:latin typeface="+mn-lt"/>
                <a:cs typeface="Calibri"/>
              </a:rPr>
              <a:t>their </a:t>
            </a:r>
            <a:r>
              <a:rPr lang="en-US" sz="1200" spc="-5" dirty="0">
                <a:latin typeface="+mn-lt"/>
                <a:cs typeface="Calibri"/>
              </a:rPr>
              <a:t>friendships </a:t>
            </a:r>
            <a:r>
              <a:rPr lang="en-US" sz="1200" dirty="0">
                <a:latin typeface="+mn-lt"/>
                <a:cs typeface="Calibri"/>
              </a:rPr>
              <a:t>and </a:t>
            </a:r>
            <a:r>
              <a:rPr lang="en-US" sz="1200" spc="-10" dirty="0">
                <a:latin typeface="+mn-lt"/>
                <a:cs typeface="Calibri"/>
              </a:rPr>
              <a:t>reputations at  </a:t>
            </a:r>
            <a:r>
              <a:rPr lang="en-US" sz="1200" dirty="0">
                <a:latin typeface="+mn-lt"/>
                <a:cs typeface="Calibri"/>
              </a:rPr>
              <a:t>risk. </a:t>
            </a:r>
            <a:r>
              <a:rPr lang="en-US" sz="1200" spc="-20" dirty="0">
                <a:latin typeface="+mn-lt"/>
                <a:cs typeface="Calibri"/>
              </a:rPr>
              <a:t>Worse </a:t>
            </a:r>
            <a:r>
              <a:rPr lang="en-US" sz="1200" spc="-5" dirty="0">
                <a:latin typeface="+mn-lt"/>
                <a:cs typeface="Calibri"/>
              </a:rPr>
              <a:t>yet, they could be breaking </a:t>
            </a:r>
            <a:r>
              <a:rPr lang="en-US" sz="1200" dirty="0">
                <a:latin typeface="+mn-lt"/>
                <a:cs typeface="Calibri"/>
              </a:rPr>
              <a:t>the</a:t>
            </a:r>
            <a:r>
              <a:rPr lang="en-US" sz="1200" spc="15" dirty="0">
                <a:latin typeface="+mn-lt"/>
                <a:cs typeface="Calibri"/>
              </a:rPr>
              <a:t> </a:t>
            </a:r>
            <a:r>
              <a:rPr lang="en-US" sz="1200" spc="-25" dirty="0">
                <a:latin typeface="+mn-lt"/>
                <a:cs typeface="Calibri"/>
              </a:rPr>
              <a:t>law.</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776036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119380">
              <a:lnSpc>
                <a:spcPct val="101699"/>
              </a:lnSpc>
              <a:spcBef>
                <a:spcPts val="75"/>
              </a:spcBef>
            </a:pPr>
            <a:r>
              <a:rPr lang="en-US" sz="1200" spc="-5" dirty="0">
                <a:latin typeface="+mn-lt"/>
                <a:cs typeface="Calibri"/>
              </a:rPr>
              <a:t>This </a:t>
            </a:r>
            <a:r>
              <a:rPr lang="en-US" sz="1200" spc="-10" dirty="0">
                <a:latin typeface="+mn-lt"/>
                <a:cs typeface="Calibri"/>
              </a:rPr>
              <a:t>game </a:t>
            </a:r>
            <a:r>
              <a:rPr lang="en-US" sz="1200" dirty="0">
                <a:latin typeface="+mn-lt"/>
                <a:cs typeface="Calibri"/>
              </a:rPr>
              <a:t>will </a:t>
            </a:r>
            <a:r>
              <a:rPr lang="en-US" sz="1200" spc="-5" dirty="0">
                <a:latin typeface="+mn-lt"/>
                <a:cs typeface="Calibri"/>
              </a:rPr>
              <a:t>help </a:t>
            </a:r>
            <a:r>
              <a:rPr lang="en-US" sz="1200" dirty="0">
                <a:latin typeface="+mn-lt"/>
                <a:cs typeface="Calibri"/>
              </a:rPr>
              <a:t>the </a:t>
            </a:r>
            <a:r>
              <a:rPr lang="en-US" sz="1200" spc="-5" dirty="0">
                <a:latin typeface="+mn-lt"/>
                <a:cs typeface="Calibri"/>
              </a:rPr>
              <a:t>students </a:t>
            </a:r>
            <a:r>
              <a:rPr lang="en-US" sz="1200" spc="-10" dirty="0">
                <a:latin typeface="+mn-lt"/>
                <a:cs typeface="Calibri"/>
              </a:rPr>
              <a:t>understand </a:t>
            </a:r>
            <a:r>
              <a:rPr lang="en-US" sz="1200" spc="-5" dirty="0">
                <a:latin typeface="+mn-lt"/>
                <a:cs typeface="Calibri"/>
              </a:rPr>
              <a:t>how </a:t>
            </a:r>
            <a:r>
              <a:rPr lang="en-US" sz="1200" spc="-10" dirty="0">
                <a:latin typeface="+mn-lt"/>
                <a:cs typeface="Calibri"/>
              </a:rPr>
              <a:t>to protect </a:t>
            </a:r>
            <a:r>
              <a:rPr lang="en-US" sz="1200" spc="-5" dirty="0">
                <a:latin typeface="+mn-lt"/>
                <a:cs typeface="Calibri"/>
              </a:rPr>
              <a:t>themselves online. Each </a:t>
            </a:r>
            <a:r>
              <a:rPr lang="en-US" sz="1200" spc="-10" dirty="0">
                <a:latin typeface="+mn-lt"/>
                <a:cs typeface="Calibri"/>
              </a:rPr>
              <a:t>correct  </a:t>
            </a:r>
            <a:r>
              <a:rPr lang="en-US" sz="1200" spc="-5" dirty="0">
                <a:latin typeface="+mn-lt"/>
                <a:cs typeface="Calibri"/>
              </a:rPr>
              <a:t>answer </a:t>
            </a:r>
            <a:r>
              <a:rPr lang="en-US" sz="1200" dirty="0">
                <a:latin typeface="+mn-lt"/>
                <a:cs typeface="Calibri"/>
              </a:rPr>
              <a:t>will </a:t>
            </a:r>
            <a:r>
              <a:rPr lang="en-US" sz="1200" spc="-10" dirty="0">
                <a:latin typeface="+mn-lt"/>
                <a:cs typeface="Calibri"/>
              </a:rPr>
              <a:t>reveal </a:t>
            </a:r>
            <a:r>
              <a:rPr lang="en-US" sz="1200" dirty="0">
                <a:latin typeface="+mn-lt"/>
                <a:cs typeface="Calibri"/>
              </a:rPr>
              <a:t>a tip </a:t>
            </a:r>
            <a:r>
              <a:rPr lang="en-US" sz="1200" spc="-5" dirty="0">
                <a:latin typeface="+mn-lt"/>
                <a:cs typeface="Calibri"/>
              </a:rPr>
              <a:t>on how </a:t>
            </a:r>
            <a:r>
              <a:rPr lang="en-US" sz="1200" spc="-10" dirty="0">
                <a:latin typeface="+mn-lt"/>
                <a:cs typeface="Calibri"/>
              </a:rPr>
              <a:t>to protect </a:t>
            </a:r>
            <a:r>
              <a:rPr lang="en-US" sz="1200" spc="-5" dirty="0">
                <a:latin typeface="+mn-lt"/>
                <a:cs typeface="Calibri"/>
              </a:rPr>
              <a:t>your </a:t>
            </a:r>
            <a:r>
              <a:rPr lang="en-US" sz="1200" spc="-10" dirty="0">
                <a:latin typeface="+mn-lt"/>
                <a:cs typeface="Calibri"/>
              </a:rPr>
              <a:t>information </a:t>
            </a:r>
            <a:r>
              <a:rPr lang="en-US" sz="1200" spc="-5" dirty="0">
                <a:latin typeface="+mn-lt"/>
                <a:cs typeface="Calibri"/>
              </a:rPr>
              <a:t>via</a:t>
            </a:r>
            <a:r>
              <a:rPr lang="en-US" sz="1200" spc="30" dirty="0">
                <a:latin typeface="+mn-lt"/>
                <a:cs typeface="Calibri"/>
              </a:rPr>
              <a:t> </a:t>
            </a:r>
            <a:r>
              <a:rPr lang="en-US" sz="1200" spc="-5" dirty="0">
                <a:latin typeface="+mn-lt"/>
                <a:cs typeface="Calibri"/>
              </a:rPr>
              <a:t>Internet.</a:t>
            </a:r>
            <a:endParaRPr lang="en-US" sz="1200" dirty="0">
              <a:latin typeface="+mn-lt"/>
              <a:cs typeface="Calibri"/>
            </a:endParaRPr>
          </a:p>
          <a:p>
            <a:pPr>
              <a:lnSpc>
                <a:spcPct val="100000"/>
              </a:lnSpc>
              <a:spcBef>
                <a:spcPts val="30"/>
              </a:spcBef>
            </a:pPr>
            <a:endParaRPr lang="en-US" sz="1250" dirty="0">
              <a:latin typeface="Times New Roman"/>
              <a:cs typeface="Times New Roman"/>
            </a:endParaRPr>
          </a:p>
          <a:p>
            <a:pPr marL="12700" marR="5080">
              <a:lnSpc>
                <a:spcPct val="101699"/>
              </a:lnSpc>
              <a:spcBef>
                <a:spcPts val="5"/>
              </a:spcBef>
            </a:pPr>
            <a:r>
              <a:rPr lang="en-US" sz="1200" spc="-5" dirty="0">
                <a:latin typeface="+mn-lt"/>
                <a:cs typeface="Calibri"/>
              </a:rPr>
              <a:t>The Case of </a:t>
            </a:r>
            <a:r>
              <a:rPr lang="en-US" sz="1200" dirty="0">
                <a:latin typeface="+mn-lt"/>
                <a:cs typeface="Calibri"/>
              </a:rPr>
              <a:t>the </a:t>
            </a:r>
            <a:r>
              <a:rPr lang="en-US" sz="1200" spc="-5" dirty="0">
                <a:latin typeface="+mn-lt"/>
                <a:cs typeface="Calibri"/>
              </a:rPr>
              <a:t>Cyber Criminal-A </a:t>
            </a:r>
            <a:r>
              <a:rPr lang="en-US" sz="1200" spc="-10" dirty="0">
                <a:latin typeface="+mn-lt"/>
                <a:cs typeface="Calibri"/>
              </a:rPr>
              <a:t>techie </a:t>
            </a:r>
            <a:r>
              <a:rPr lang="en-US" sz="1200" spc="-5" dirty="0">
                <a:latin typeface="+mn-lt"/>
                <a:cs typeface="Calibri"/>
              </a:rPr>
              <a:t>spy </a:t>
            </a:r>
            <a:r>
              <a:rPr lang="en-US" sz="1200" dirty="0">
                <a:latin typeface="+mn-lt"/>
                <a:cs typeface="Calibri"/>
              </a:rPr>
              <a:t>and </a:t>
            </a:r>
            <a:r>
              <a:rPr lang="en-US" sz="1200" spc="-5" dirty="0">
                <a:latin typeface="+mn-lt"/>
                <a:cs typeface="Calibri"/>
              </a:rPr>
              <a:t>his </a:t>
            </a:r>
            <a:r>
              <a:rPr lang="en-US" sz="1200" dirty="0">
                <a:latin typeface="+mn-lt"/>
                <a:cs typeface="Calibri"/>
              </a:rPr>
              <a:t>cunning </a:t>
            </a:r>
            <a:r>
              <a:rPr lang="en-US" sz="1200" spc="-5" dirty="0">
                <a:latin typeface="+mn-lt"/>
                <a:cs typeface="Calibri"/>
              </a:rPr>
              <a:t>crew </a:t>
            </a:r>
            <a:r>
              <a:rPr lang="en-US" sz="1200" spc="-10" dirty="0">
                <a:latin typeface="+mn-lt"/>
                <a:cs typeface="Calibri"/>
              </a:rPr>
              <a:t>are </a:t>
            </a:r>
            <a:r>
              <a:rPr lang="en-US" sz="1200" spc="-5" dirty="0">
                <a:latin typeface="+mn-lt"/>
                <a:cs typeface="Calibri"/>
              </a:rPr>
              <a:t>out </a:t>
            </a:r>
            <a:r>
              <a:rPr lang="en-US" sz="1200" spc="-10" dirty="0">
                <a:latin typeface="+mn-lt"/>
                <a:cs typeface="Calibri"/>
              </a:rPr>
              <a:t>to get your personal  information. Stop </a:t>
            </a:r>
            <a:r>
              <a:rPr lang="en-US" sz="1200" dirty="0">
                <a:latin typeface="+mn-lt"/>
                <a:cs typeface="Calibri"/>
              </a:rPr>
              <a:t>them </a:t>
            </a:r>
            <a:r>
              <a:rPr lang="en-US" sz="1200" spc="-10" dirty="0">
                <a:latin typeface="+mn-lt"/>
                <a:cs typeface="Calibri"/>
              </a:rPr>
              <a:t>cold by proving you're </a:t>
            </a:r>
            <a:r>
              <a:rPr lang="en-US" sz="1200" spc="-5" dirty="0">
                <a:latin typeface="+mn-lt"/>
                <a:cs typeface="Calibri"/>
              </a:rPr>
              <a:t>ready </a:t>
            </a:r>
            <a:r>
              <a:rPr lang="en-US" sz="1200" spc="-10" dirty="0">
                <a:latin typeface="+mn-lt"/>
                <a:cs typeface="Calibri"/>
              </a:rPr>
              <a:t>to protect yourself</a:t>
            </a:r>
            <a:r>
              <a:rPr lang="en-US" sz="1200" spc="75" dirty="0">
                <a:latin typeface="+mn-lt"/>
                <a:cs typeface="Calibri"/>
              </a:rPr>
              <a:t> </a:t>
            </a:r>
            <a:r>
              <a:rPr lang="en-US" sz="1200" spc="-5" dirty="0">
                <a:latin typeface="+mn-lt"/>
                <a:cs typeface="Calibri"/>
              </a:rPr>
              <a:t>online.</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2023014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In </a:t>
            </a:r>
            <a:r>
              <a:rPr lang="en-US" sz="1200" spc="-5" dirty="0">
                <a:latin typeface="+mn-lt"/>
                <a:cs typeface="Calibri"/>
              </a:rPr>
              <a:t>Guided Practice, </a:t>
            </a:r>
            <a:r>
              <a:rPr lang="en-US" sz="1200" dirty="0">
                <a:latin typeface="+mn-lt"/>
                <a:cs typeface="Calibri"/>
              </a:rPr>
              <a:t>the </a:t>
            </a:r>
            <a:r>
              <a:rPr lang="en-US" sz="1200" spc="-5" dirty="0">
                <a:latin typeface="+mn-lt"/>
                <a:cs typeface="Calibri"/>
              </a:rPr>
              <a:t>students </a:t>
            </a:r>
            <a:r>
              <a:rPr lang="en-US" sz="1200" dirty="0">
                <a:latin typeface="+mn-lt"/>
                <a:cs typeface="Calibri"/>
              </a:rPr>
              <a:t>will </a:t>
            </a:r>
            <a:r>
              <a:rPr lang="en-US" sz="1200" spc="-10" dirty="0">
                <a:latin typeface="+mn-lt"/>
                <a:cs typeface="Calibri"/>
              </a:rPr>
              <a:t>make </a:t>
            </a:r>
            <a:r>
              <a:rPr lang="en-US" sz="1200" spc="-5" dirty="0">
                <a:latin typeface="+mn-lt"/>
                <a:cs typeface="Calibri"/>
              </a:rPr>
              <a:t>their own </a:t>
            </a:r>
            <a:r>
              <a:rPr lang="en-US" sz="1200" spc="-10" dirty="0">
                <a:latin typeface="+mn-lt"/>
                <a:cs typeface="Calibri"/>
              </a:rPr>
              <a:t>picture </a:t>
            </a:r>
            <a:r>
              <a:rPr lang="en-US" sz="1200" spc="-5" dirty="0">
                <a:latin typeface="+mn-lt"/>
                <a:cs typeface="Calibri"/>
              </a:rPr>
              <a:t>door </a:t>
            </a:r>
            <a:r>
              <a:rPr lang="en-US" sz="1200" spc="-20" dirty="0">
                <a:latin typeface="+mn-lt"/>
                <a:cs typeface="Calibri"/>
              </a:rPr>
              <a:t>organizer. </a:t>
            </a:r>
            <a:r>
              <a:rPr lang="en-US" sz="1200" spc="-5" dirty="0">
                <a:latin typeface="+mn-lt"/>
                <a:cs typeface="Calibri"/>
              </a:rPr>
              <a:t>During  Independent Practice, </a:t>
            </a:r>
            <a:r>
              <a:rPr lang="en-US" sz="1200" dirty="0">
                <a:latin typeface="+mn-lt"/>
                <a:cs typeface="Calibri"/>
              </a:rPr>
              <a:t>the </a:t>
            </a:r>
            <a:r>
              <a:rPr lang="en-US" sz="1200" spc="-5" dirty="0">
                <a:latin typeface="+mn-lt"/>
                <a:cs typeface="Calibri"/>
              </a:rPr>
              <a:t>students </a:t>
            </a:r>
            <a:r>
              <a:rPr lang="en-US" sz="1200" dirty="0">
                <a:latin typeface="+mn-lt"/>
                <a:cs typeface="Calibri"/>
              </a:rPr>
              <a:t>will </a:t>
            </a:r>
            <a:r>
              <a:rPr lang="en-US" sz="1200" spc="-10" dirty="0">
                <a:latin typeface="+mn-lt"/>
                <a:cs typeface="Calibri"/>
              </a:rPr>
              <a:t>gather </a:t>
            </a:r>
            <a:r>
              <a:rPr lang="en-US" sz="1200" dirty="0">
                <a:latin typeface="+mn-lt"/>
                <a:cs typeface="Calibri"/>
              </a:rPr>
              <a:t>the </a:t>
            </a:r>
            <a:r>
              <a:rPr lang="en-US" sz="1200" spc="-10" dirty="0">
                <a:latin typeface="+mn-lt"/>
                <a:cs typeface="Calibri"/>
              </a:rPr>
              <a:t>information </a:t>
            </a:r>
            <a:r>
              <a:rPr lang="en-US" sz="1200" dirty="0">
                <a:latin typeface="+mn-lt"/>
                <a:cs typeface="Calibri"/>
              </a:rPr>
              <a:t>and </a:t>
            </a:r>
            <a:r>
              <a:rPr lang="en-US" sz="1200" spc="-5" dirty="0">
                <a:latin typeface="+mn-lt"/>
                <a:cs typeface="Calibri"/>
              </a:rPr>
              <a:t>pictures </a:t>
            </a:r>
            <a:r>
              <a:rPr lang="en-US" sz="1200" dirty="0">
                <a:latin typeface="+mn-lt"/>
                <a:cs typeface="Calibri"/>
              </a:rPr>
              <a:t>which will </a:t>
            </a:r>
            <a:r>
              <a:rPr lang="en-US" sz="1200" spc="-5" dirty="0">
                <a:latin typeface="+mn-lt"/>
                <a:cs typeface="Calibri"/>
              </a:rPr>
              <a:t>be  included </a:t>
            </a:r>
            <a:r>
              <a:rPr lang="en-US" sz="1200" dirty="0">
                <a:latin typeface="+mn-lt"/>
                <a:cs typeface="Calibri"/>
              </a:rPr>
              <a:t>in the </a:t>
            </a:r>
            <a:r>
              <a:rPr lang="en-US" sz="1200" spc="-5" dirty="0">
                <a:latin typeface="+mn-lt"/>
                <a:cs typeface="Calibri"/>
              </a:rPr>
              <a:t>project. </a:t>
            </a:r>
            <a:r>
              <a:rPr lang="en-US" sz="1200" spc="-15" dirty="0">
                <a:latin typeface="+mn-lt"/>
                <a:cs typeface="Calibri"/>
              </a:rPr>
              <a:t>Remember, </a:t>
            </a:r>
            <a:r>
              <a:rPr lang="en-US" sz="1200" dirty="0">
                <a:latin typeface="+mn-lt"/>
                <a:cs typeface="Calibri"/>
              </a:rPr>
              <a:t>these </a:t>
            </a:r>
            <a:r>
              <a:rPr lang="en-US" sz="1200" spc="-10" dirty="0">
                <a:latin typeface="+mn-lt"/>
                <a:cs typeface="Calibri"/>
              </a:rPr>
              <a:t>are </a:t>
            </a:r>
            <a:r>
              <a:rPr lang="en-US" sz="1200" spc="-5" dirty="0">
                <a:latin typeface="+mn-lt"/>
                <a:cs typeface="Calibri"/>
              </a:rPr>
              <a:t>not scrapbooking projects. If students </a:t>
            </a:r>
            <a:r>
              <a:rPr lang="en-US" sz="1200" spc="-10" dirty="0">
                <a:latin typeface="+mn-lt"/>
                <a:cs typeface="Calibri"/>
              </a:rPr>
              <a:t>want to  </a:t>
            </a:r>
            <a:r>
              <a:rPr lang="en-US" sz="1200" spc="-5" dirty="0">
                <a:latin typeface="+mn-lt"/>
                <a:cs typeface="Calibri"/>
              </a:rPr>
              <a:t>embellish their projects, they can </a:t>
            </a:r>
            <a:r>
              <a:rPr lang="en-US" sz="1200" spc="-20" dirty="0">
                <a:latin typeface="+mn-lt"/>
                <a:cs typeface="Calibri"/>
              </a:rPr>
              <a:t>take </a:t>
            </a:r>
            <a:r>
              <a:rPr lang="en-US" sz="1200" dirty="0">
                <a:latin typeface="+mn-lt"/>
                <a:cs typeface="Calibri"/>
              </a:rPr>
              <a:t>them </a:t>
            </a:r>
            <a:r>
              <a:rPr lang="en-US" sz="1200" spc="-5" dirty="0">
                <a:latin typeface="+mn-lt"/>
                <a:cs typeface="Calibri"/>
              </a:rPr>
              <a:t>home </a:t>
            </a:r>
            <a:r>
              <a:rPr lang="en-US" sz="1200" spc="-10" dirty="0">
                <a:latin typeface="+mn-lt"/>
                <a:cs typeface="Calibri"/>
              </a:rPr>
              <a:t>to work </a:t>
            </a:r>
            <a:r>
              <a:rPr lang="en-US" sz="1200" spc="-5" dirty="0">
                <a:latin typeface="+mn-lt"/>
                <a:cs typeface="Calibri"/>
              </a:rPr>
              <a:t>on </a:t>
            </a:r>
            <a:r>
              <a:rPr lang="en-US" sz="1200" dirty="0">
                <a:latin typeface="+mn-lt"/>
                <a:cs typeface="Calibri"/>
              </a:rPr>
              <a:t>them. </a:t>
            </a:r>
            <a:r>
              <a:rPr lang="en-US" sz="1200" spc="-5" dirty="0">
                <a:latin typeface="+mn-lt"/>
                <a:cs typeface="Calibri"/>
              </a:rPr>
              <a:t>Do not allow </a:t>
            </a:r>
            <a:r>
              <a:rPr lang="en-US" sz="1200" dirty="0">
                <a:latin typeface="+mn-lt"/>
                <a:cs typeface="Calibri"/>
              </a:rPr>
              <a:t>class time </a:t>
            </a:r>
            <a:r>
              <a:rPr lang="en-US" sz="1200" spc="-15" dirty="0">
                <a:latin typeface="+mn-lt"/>
                <a:cs typeface="Calibri"/>
              </a:rPr>
              <a:t>for  </a:t>
            </a:r>
            <a:r>
              <a:rPr lang="en-US" sz="1200" dirty="0">
                <a:latin typeface="+mn-lt"/>
                <a:cs typeface="Calibri"/>
              </a:rPr>
              <a:t>this. </a:t>
            </a:r>
            <a:r>
              <a:rPr lang="en-US" sz="1200" spc="-5" dirty="0">
                <a:latin typeface="+mn-lt"/>
                <a:cs typeface="Calibri"/>
              </a:rPr>
              <a:t>This </a:t>
            </a:r>
            <a:r>
              <a:rPr lang="en-US" sz="1200" spc="-10" dirty="0">
                <a:latin typeface="+mn-lt"/>
                <a:cs typeface="Calibri"/>
              </a:rPr>
              <a:t>picture </a:t>
            </a:r>
            <a:r>
              <a:rPr lang="en-US" sz="1200" spc="-5" dirty="0">
                <a:latin typeface="+mn-lt"/>
                <a:cs typeface="Calibri"/>
              </a:rPr>
              <a:t>door </a:t>
            </a:r>
            <a:r>
              <a:rPr lang="en-US" sz="1200" spc="-10" dirty="0">
                <a:latin typeface="+mn-lt"/>
                <a:cs typeface="Calibri"/>
              </a:rPr>
              <a:t>organizer </a:t>
            </a:r>
            <a:r>
              <a:rPr lang="en-US" sz="1200" dirty="0">
                <a:latin typeface="+mn-lt"/>
                <a:cs typeface="Calibri"/>
              </a:rPr>
              <a:t>will </a:t>
            </a:r>
            <a:r>
              <a:rPr lang="en-US" sz="1200" spc="-5" dirty="0">
                <a:latin typeface="+mn-lt"/>
                <a:cs typeface="Calibri"/>
              </a:rPr>
              <a:t>be used </a:t>
            </a:r>
            <a:r>
              <a:rPr lang="en-US" sz="1200" spc="-10" dirty="0">
                <a:latin typeface="+mn-lt"/>
                <a:cs typeface="Calibri"/>
              </a:rPr>
              <a:t>to illustrate </a:t>
            </a:r>
            <a:r>
              <a:rPr lang="en-US" sz="1200" spc="-20" dirty="0">
                <a:latin typeface="+mn-lt"/>
                <a:cs typeface="Calibri"/>
              </a:rPr>
              <a:t>key </a:t>
            </a:r>
            <a:r>
              <a:rPr lang="en-US" sz="1200" spc="-5" dirty="0">
                <a:latin typeface="+mn-lt"/>
                <a:cs typeface="Calibri"/>
              </a:rPr>
              <a:t>points on </a:t>
            </a:r>
            <a:r>
              <a:rPr lang="en-US" sz="1200" spc="-10" dirty="0">
                <a:latin typeface="+mn-lt"/>
                <a:cs typeface="Calibri"/>
              </a:rPr>
              <a:t>keeping </a:t>
            </a:r>
            <a:r>
              <a:rPr lang="en-US" sz="1200" spc="-5" dirty="0">
                <a:latin typeface="+mn-lt"/>
                <a:cs typeface="Calibri"/>
              </a:rPr>
              <a:t>children </a:t>
            </a:r>
            <a:r>
              <a:rPr lang="en-US" sz="1200" spc="-15" dirty="0">
                <a:latin typeface="+mn-lt"/>
                <a:cs typeface="Calibri"/>
              </a:rPr>
              <a:t>safe  </a:t>
            </a:r>
            <a:r>
              <a:rPr lang="en-US" sz="1200" dirty="0">
                <a:latin typeface="+mn-lt"/>
                <a:cs typeface="Calibri"/>
              </a:rPr>
              <a:t>when </a:t>
            </a:r>
            <a:r>
              <a:rPr lang="en-US" sz="1200" spc="-5" dirty="0">
                <a:latin typeface="+mn-lt"/>
                <a:cs typeface="Calibri"/>
              </a:rPr>
              <a:t>using technology </a:t>
            </a:r>
            <a:r>
              <a:rPr lang="en-US" sz="1200" dirty="0">
                <a:latin typeface="+mn-lt"/>
                <a:cs typeface="Calibri"/>
              </a:rPr>
              <a:t>and </a:t>
            </a:r>
            <a:r>
              <a:rPr lang="en-US" sz="1200" spc="-5" dirty="0">
                <a:latin typeface="+mn-lt"/>
                <a:cs typeface="Calibri"/>
              </a:rPr>
              <a:t>help students </a:t>
            </a:r>
            <a:r>
              <a:rPr lang="en-US" sz="1200" spc="-10" dirty="0">
                <a:latin typeface="+mn-lt"/>
                <a:cs typeface="Calibri"/>
              </a:rPr>
              <a:t>organize </a:t>
            </a:r>
            <a:r>
              <a:rPr lang="en-US" sz="1200" dirty="0">
                <a:latin typeface="+mn-lt"/>
                <a:cs typeface="Calibri"/>
              </a:rPr>
              <a:t>the </a:t>
            </a:r>
            <a:r>
              <a:rPr lang="en-US" sz="1200" spc="-10" dirty="0">
                <a:latin typeface="+mn-lt"/>
                <a:cs typeface="Calibri"/>
              </a:rPr>
              <a:t>information </a:t>
            </a:r>
            <a:r>
              <a:rPr lang="en-US" sz="1200" spc="-5" dirty="0">
                <a:latin typeface="+mn-lt"/>
                <a:cs typeface="Calibri"/>
              </a:rPr>
              <a:t>on</a:t>
            </a:r>
            <a:r>
              <a:rPr lang="en-US" sz="1200" spc="10" dirty="0">
                <a:latin typeface="+mn-lt"/>
                <a:cs typeface="Calibri"/>
              </a:rPr>
              <a:t> </a:t>
            </a:r>
            <a:r>
              <a:rPr lang="en-US" sz="1200" dirty="0">
                <a:latin typeface="+mn-lt"/>
                <a:cs typeface="Calibri"/>
              </a:rPr>
              <a:t>hand.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3789675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2700857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057445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266805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parents and caregivers responsibility to determine safeguards to prevent misuse and abuse of technology and media with children. What are parents and caregivers biggest concerns? </a:t>
            </a:r>
          </a:p>
          <a:p>
            <a:r>
              <a:rPr lang="en-US" sz="1200" b="0" i="0" u="none" strike="noStrike" kern="1200" baseline="0" dirty="0">
                <a:solidFill>
                  <a:schemeClr val="tx1"/>
                </a:solidFill>
                <a:latin typeface="+mn-lt"/>
                <a:ea typeface="+mn-ea"/>
                <a:cs typeface="+mn-cs"/>
              </a:rPr>
              <a:t>Inappropriate conduct-The online world can feel anonymous. Children sometimes forget that they are still accountable for their actions. </a:t>
            </a:r>
          </a:p>
          <a:p>
            <a:r>
              <a:rPr lang="en-US" sz="1200" b="0" i="0" u="none" strike="noStrike" kern="1200" baseline="0" dirty="0">
                <a:solidFill>
                  <a:schemeClr val="tx1"/>
                </a:solidFill>
                <a:latin typeface="+mn-lt"/>
                <a:ea typeface="+mn-ea"/>
                <a:cs typeface="+mn-cs"/>
              </a:rPr>
              <a:t>Inappropriate contact-Some people online have bad intentions, including bullies, predators, hackers, and scammers. </a:t>
            </a:r>
          </a:p>
          <a:p>
            <a:r>
              <a:rPr lang="en-US" sz="1200" b="0" i="0" u="none" strike="noStrike" kern="1200" baseline="0" dirty="0">
                <a:solidFill>
                  <a:schemeClr val="tx1"/>
                </a:solidFill>
                <a:latin typeface="+mn-lt"/>
                <a:ea typeface="+mn-ea"/>
                <a:cs typeface="+mn-cs"/>
              </a:rPr>
              <a:t>Inappropriate content-Parents may be concerned that children could find pornography, violence, or hate speech online. Parents can reduce these risks by talking to their children about how they communicate—online and off– and encouraging them to engage in conduct they can be proud of.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19822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Video games have potential uses and management of technology, media, and resources to foster healthy child development. </a:t>
            </a:r>
          </a:p>
          <a:p>
            <a:r>
              <a:rPr lang="en-US" sz="1200" b="0" i="0" u="none" strike="noStrike" kern="1200" baseline="0" dirty="0">
                <a:solidFill>
                  <a:schemeClr val="tx1"/>
                </a:solidFill>
                <a:latin typeface="+mn-lt"/>
                <a:ea typeface="+mn-ea"/>
                <a:cs typeface="+mn-cs"/>
              </a:rPr>
              <a:t>Children play video games and as a parent or caregiver, you have ideas about what’s right for them when they do. Fortunately, tools like game ratings and parental controls can help you learn about the games children want to play — and help you make sure they’re playing according to your rules. That includes knowing how to make children can’t access online features if you don’t want them to. Regardless of the limits you set or the tools you use, talk to your children about them. </a:t>
            </a:r>
          </a:p>
          <a:p>
            <a:r>
              <a:rPr lang="en-US" sz="1200" b="0" i="0" u="none" strike="noStrike" kern="1200" baseline="0" dirty="0">
                <a:solidFill>
                  <a:schemeClr val="tx1"/>
                </a:solidFill>
                <a:latin typeface="+mn-lt"/>
                <a:ea typeface="+mn-ea"/>
                <a:cs typeface="+mn-cs"/>
              </a:rPr>
              <a:t>For many families, video games are a part of everyday life. </a:t>
            </a:r>
          </a:p>
          <a:p>
            <a:r>
              <a:rPr lang="en-US" sz="1200" b="0" i="0" u="none" strike="noStrike" kern="1200" baseline="0" dirty="0">
                <a:solidFill>
                  <a:schemeClr val="tx1"/>
                </a:solidFill>
                <a:latin typeface="+mn-lt"/>
                <a:ea typeface="+mn-ea"/>
                <a:cs typeface="+mn-cs"/>
              </a:rPr>
              <a:t>Many games allow players to talk and play with other people — or buy more content right from the console or game. And plenty of games are designed with a grown-up audience in mind. That’s why it’s important to find out your parental control options. </a:t>
            </a:r>
          </a:p>
          <a:p>
            <a:r>
              <a:rPr lang="en-US" sz="1200" b="0" i="0" u="none" strike="noStrike" kern="1200" baseline="0" dirty="0">
                <a:solidFill>
                  <a:schemeClr val="tx1"/>
                </a:solidFill>
                <a:latin typeface="+mn-lt"/>
                <a:ea typeface="+mn-ea"/>
                <a:cs typeface="+mn-cs"/>
              </a:rPr>
              <a:t>Depending on the system, parental controls might include: </a:t>
            </a:r>
          </a:p>
          <a:p>
            <a:r>
              <a:rPr lang="en-US" sz="1200" b="1" i="0" u="none" strike="noStrike" kern="1200" baseline="0" dirty="0">
                <a:solidFill>
                  <a:schemeClr val="tx1"/>
                </a:solidFill>
                <a:latin typeface="+mn-lt"/>
                <a:ea typeface="+mn-ea"/>
                <a:cs typeface="+mn-cs"/>
              </a:rPr>
              <a:t>Game Rating Restrictions: </a:t>
            </a:r>
            <a:r>
              <a:rPr lang="en-US" sz="1200" b="0" i="0" u="none" strike="noStrike" kern="1200" baseline="0" dirty="0">
                <a:solidFill>
                  <a:schemeClr val="tx1"/>
                </a:solidFill>
                <a:latin typeface="+mn-lt"/>
                <a:ea typeface="+mn-ea"/>
                <a:cs typeface="+mn-cs"/>
              </a:rPr>
              <a:t>This setting this lets you decide which games can be played on a console or handheld gaming device based on the rating from the Entertainment Software Rating Board (ESRB). For example, you might set the system to allow games Rated E for Everyone to be played, but not games rated Teen or above. </a:t>
            </a:r>
          </a:p>
          <a:p>
            <a:r>
              <a:rPr lang="en-US" sz="1200" b="1" i="0" u="none" strike="noStrike" kern="1200" baseline="0" dirty="0">
                <a:solidFill>
                  <a:schemeClr val="tx1"/>
                </a:solidFill>
                <a:latin typeface="+mn-lt"/>
                <a:ea typeface="+mn-ea"/>
                <a:cs typeface="+mn-cs"/>
              </a:rPr>
              <a:t>Disabling Internet Access: </a:t>
            </a:r>
            <a:r>
              <a:rPr lang="en-US" sz="1200" b="0" i="0" u="none" strike="noStrike" kern="1200" baseline="0" dirty="0">
                <a:solidFill>
                  <a:schemeClr val="tx1"/>
                </a:solidFill>
                <a:latin typeface="+mn-lt"/>
                <a:ea typeface="+mn-ea"/>
                <a:cs typeface="+mn-cs"/>
              </a:rPr>
              <a:t>This setting can prevent your children from accessing online features. For example, some systems include parental controls that allow you to mute or disable online chat, which might include profanity or bullying by other players. Some systems that offer online gaming also give parents the ability to approve friend requests or create approved lists of friends their kids can play with or talk to. </a:t>
            </a:r>
          </a:p>
          <a:p>
            <a:r>
              <a:rPr lang="en-US" sz="1200" b="1" i="0" u="none" strike="noStrike" kern="1200" baseline="0" dirty="0">
                <a:solidFill>
                  <a:schemeClr val="tx1"/>
                </a:solidFill>
                <a:latin typeface="+mn-lt"/>
                <a:ea typeface="+mn-ea"/>
                <a:cs typeface="+mn-cs"/>
              </a:rPr>
              <a:t>Time Limits: </a:t>
            </a:r>
            <a:r>
              <a:rPr lang="en-US" sz="1200" b="0" i="0" u="none" strike="noStrike" kern="1200" baseline="0" dirty="0">
                <a:solidFill>
                  <a:schemeClr val="tx1"/>
                </a:solidFill>
                <a:latin typeface="+mn-lt"/>
                <a:ea typeface="+mn-ea"/>
                <a:cs typeface="+mn-cs"/>
              </a:rPr>
              <a:t>Some game systems let you set days and times your children can play, and for how long. </a:t>
            </a:r>
          </a:p>
          <a:p>
            <a:r>
              <a:rPr lang="en-US" sz="1200" b="1" i="0" u="none" strike="noStrike" kern="1200" baseline="0" dirty="0">
                <a:solidFill>
                  <a:schemeClr val="tx1"/>
                </a:solidFill>
                <a:latin typeface="+mn-lt"/>
                <a:ea typeface="+mn-ea"/>
                <a:cs typeface="+mn-cs"/>
              </a:rPr>
              <a:t>Profiles: </a:t>
            </a:r>
            <a:r>
              <a:rPr lang="en-US" sz="1200" b="0" i="0" u="none" strike="noStrike" kern="1200" baseline="0" dirty="0">
                <a:solidFill>
                  <a:schemeClr val="tx1"/>
                </a:solidFill>
                <a:latin typeface="+mn-lt"/>
                <a:ea typeface="+mn-ea"/>
                <a:cs typeface="+mn-cs"/>
              </a:rPr>
              <a:t>Some systems let you create multiple profiles with different settings for each. So while your password-protected profile might allow you to play any game, your nine-year-old’s profile might be limited to games rated E for Everyone. If your system doesn’t have profiles, you may have to reset the preferences each time you play. </a:t>
            </a:r>
          </a:p>
          <a:p>
            <a:r>
              <a:rPr lang="en-US" sz="1200" b="1" i="0" u="none" strike="noStrike" kern="1200" baseline="0" dirty="0">
                <a:solidFill>
                  <a:schemeClr val="tx1"/>
                </a:solidFill>
                <a:latin typeface="+mn-lt"/>
                <a:ea typeface="+mn-ea"/>
                <a:cs typeface="+mn-cs"/>
              </a:rPr>
              <a:t>In-game Purchase Restrictions: </a:t>
            </a:r>
            <a:r>
              <a:rPr lang="en-US" sz="1200" b="0" i="0" u="none" strike="noStrike" kern="1200" baseline="0" dirty="0">
                <a:solidFill>
                  <a:schemeClr val="tx1"/>
                </a:solidFill>
                <a:latin typeface="+mn-lt"/>
                <a:ea typeface="+mn-ea"/>
                <a:cs typeface="+mn-cs"/>
              </a:rPr>
              <a:t>Sometimes you can buy downloadable games or downloadable content with the credit card tied to your account. But in most cases, you can set a password to restrict those purchases.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47869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Along with using parental controls to set limits, think about what kind of games you want your children to play. That’s where game ratings come in. Video games have their own rating system from the ESRB. Ratings, printed right on the game box — or included at online storefronts for games downloaded directly to a game console — include: </a:t>
            </a:r>
          </a:p>
          <a:p>
            <a:r>
              <a:rPr lang="en-US" sz="1200" b="1" i="0" u="none" strike="noStrike" kern="1200" baseline="0" dirty="0">
                <a:solidFill>
                  <a:schemeClr val="tx1"/>
                </a:solidFill>
                <a:latin typeface="+mn-lt"/>
                <a:ea typeface="+mn-ea"/>
                <a:cs typeface="+mn-cs"/>
              </a:rPr>
              <a:t>Age Ratings: </a:t>
            </a:r>
            <a:r>
              <a:rPr lang="en-US" sz="1200" b="0" i="0" u="none" strike="noStrike" kern="1200" baseline="0" dirty="0">
                <a:solidFill>
                  <a:schemeClr val="tx1"/>
                </a:solidFill>
                <a:latin typeface="+mn-lt"/>
                <a:ea typeface="+mn-ea"/>
                <a:cs typeface="+mn-cs"/>
              </a:rPr>
              <a:t>On the front of most game boxes, age rating symbols (Early Childhood to Adults Only 18+) give you an idea of the ages the game may be appropriate for. </a:t>
            </a:r>
          </a:p>
          <a:p>
            <a:r>
              <a:rPr lang="en-US" sz="1200" b="1" i="0" u="none" strike="noStrike" kern="1200" baseline="0" dirty="0">
                <a:solidFill>
                  <a:schemeClr val="tx1"/>
                </a:solidFill>
                <a:latin typeface="+mn-lt"/>
                <a:ea typeface="+mn-ea"/>
                <a:cs typeface="+mn-cs"/>
              </a:rPr>
              <a:t>Content Descriptors: </a:t>
            </a:r>
            <a:r>
              <a:rPr lang="en-US" sz="1200" b="0" i="0" u="none" strike="noStrike" kern="1200" baseline="0" dirty="0">
                <a:solidFill>
                  <a:schemeClr val="tx1"/>
                </a:solidFill>
                <a:latin typeface="+mn-lt"/>
                <a:ea typeface="+mn-ea"/>
                <a:cs typeface="+mn-cs"/>
              </a:rPr>
              <a:t>On the back of the box, the content descriptors detail game elements — like violence, sex, language, and gambling — that may have triggered a particular rating. </a:t>
            </a:r>
          </a:p>
          <a:p>
            <a:r>
              <a:rPr lang="en-US" sz="1200" b="1" i="0" u="none" strike="noStrike" kern="1200" baseline="0" dirty="0">
                <a:solidFill>
                  <a:schemeClr val="tx1"/>
                </a:solidFill>
                <a:latin typeface="+mn-lt"/>
                <a:ea typeface="+mn-ea"/>
                <a:cs typeface="+mn-cs"/>
              </a:rPr>
              <a:t>Rating Summaries: </a:t>
            </a:r>
            <a:r>
              <a:rPr lang="en-US" sz="1200" b="0" i="0" u="none" strike="noStrike" kern="1200" baseline="0" dirty="0">
                <a:solidFill>
                  <a:schemeClr val="tx1"/>
                </a:solidFill>
                <a:latin typeface="+mn-lt"/>
                <a:ea typeface="+mn-ea"/>
                <a:cs typeface="+mn-cs"/>
              </a:rPr>
              <a:t>If you’re looking for more information, check a game’s ESRB rating summary, a detailed description of key content. Rating summaries aren’t printed on the box, but you can look them up for most games at</a:t>
            </a:r>
            <a:r>
              <a:rPr lang="en-US" sz="1200" b="1" i="0" u="none" strike="noStrike" kern="1200" baseline="0" dirty="0">
                <a:solidFill>
                  <a:schemeClr val="tx1"/>
                </a:solidFill>
                <a:latin typeface="+mn-lt"/>
                <a:ea typeface="+mn-ea"/>
                <a:cs typeface="+mn-cs"/>
              </a:rPr>
              <a:t>esrb.org </a:t>
            </a:r>
            <a:r>
              <a:rPr lang="en-US" sz="1200" b="0" i="0" u="none" strike="noStrike" kern="1200" baseline="0" dirty="0">
                <a:solidFill>
                  <a:schemeClr val="tx1"/>
                </a:solidFill>
                <a:latin typeface="+mn-lt"/>
                <a:ea typeface="+mn-ea"/>
                <a:cs typeface="+mn-cs"/>
              </a:rPr>
              <a:t>or using the ESRB’s free mobile app. Games that are available only as a download through a console or handheld storefront do not get rating summaries. </a:t>
            </a:r>
          </a:p>
          <a:p>
            <a:r>
              <a:rPr lang="en-US" sz="1200" b="0" i="0" u="none" strike="noStrike" kern="1200" baseline="0" dirty="0">
                <a:solidFill>
                  <a:schemeClr val="tx1"/>
                </a:solidFill>
                <a:latin typeface="+mn-lt"/>
                <a:ea typeface="+mn-ea"/>
                <a:cs typeface="+mn-cs"/>
              </a:rPr>
              <a:t>Other organizations offer even more detailed information on game content. For example, Common Sense Media has game reviews, including recommended ages, at </a:t>
            </a:r>
            <a:r>
              <a:rPr lang="en-US" sz="1200" b="1" i="0" u="none" strike="noStrike" kern="1200" baseline="0" dirty="0">
                <a:solidFill>
                  <a:schemeClr val="tx1"/>
                </a:solidFill>
                <a:latin typeface="+mn-lt"/>
                <a:ea typeface="+mn-ea"/>
                <a:cs typeface="+mn-cs"/>
              </a:rPr>
              <a:t>commonsensemedia.org/game-reviews</a:t>
            </a:r>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Online Rating Notice: </a:t>
            </a:r>
            <a:r>
              <a:rPr lang="en-US" sz="1200" b="0" i="0" u="none" strike="noStrike" kern="1200" baseline="0" dirty="0">
                <a:solidFill>
                  <a:schemeClr val="tx1"/>
                </a:solidFill>
                <a:latin typeface="+mn-lt"/>
                <a:ea typeface="+mn-ea"/>
                <a:cs typeface="+mn-cs"/>
              </a:rPr>
              <a:t>If a game is online-enabled, it will include the notice, "</a:t>
            </a:r>
            <a:r>
              <a:rPr lang="en-US" sz="1200" b="1" i="0" u="none" strike="noStrike" kern="1200" baseline="0" dirty="0">
                <a:solidFill>
                  <a:schemeClr val="tx1"/>
                </a:solidFill>
                <a:latin typeface="+mn-lt"/>
                <a:ea typeface="+mn-ea"/>
                <a:cs typeface="+mn-cs"/>
              </a:rPr>
              <a:t>Online Interactions Not Rated by the ESRB.</a:t>
            </a:r>
            <a:r>
              <a:rPr lang="en-US" sz="1200" b="0" i="0" u="none" strike="noStrike" kern="1200" baseline="0" dirty="0">
                <a:solidFill>
                  <a:schemeClr val="tx1"/>
                </a:solidFill>
                <a:latin typeface="+mn-lt"/>
                <a:ea typeface="+mn-ea"/>
                <a:cs typeface="+mn-cs"/>
              </a:rPr>
              <a:t>" That tells you that players could be exposed to chat — text, audio, or video — or other types of user-generated content that aren’t part of the game’s rating.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33577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you have a smart phone or another mobile device with internet access, like a tablet or music player, you’re probably familiar with apps. The Android, Apple, Microsoft, and BlackBerry mobile operating systems, as well as some online retailers, have online app stores. But since not all apps are free, you may have to provide a credit card number to set up an account. Online mobile app stores and most smartphones have controls for parents to manage </a:t>
            </a:r>
            <a:r>
              <a:rPr lang="en-US" sz="1200" b="0" i="0" u="none" strike="noStrike" kern="1200" baseline="0" dirty="0" err="1">
                <a:solidFill>
                  <a:schemeClr val="tx1"/>
                </a:solidFill>
                <a:latin typeface="+mn-lt"/>
                <a:ea typeface="+mn-ea"/>
                <a:cs typeface="+mn-cs"/>
              </a:rPr>
              <a:t>childrens</a:t>
            </a:r>
            <a:r>
              <a:rPr lang="en-US" sz="1200" b="0" i="0" u="none" strike="noStrike" kern="1200" baseline="0" dirty="0">
                <a:solidFill>
                  <a:schemeClr val="tx1"/>
                </a:solidFill>
                <a:latin typeface="+mn-lt"/>
                <a:ea typeface="+mn-ea"/>
                <a:cs typeface="+mn-cs"/>
              </a:rPr>
              <a:t>’ purchase and use of apps. </a:t>
            </a:r>
          </a:p>
          <a:p>
            <a:r>
              <a:rPr lang="en-US" sz="1200" b="1" i="0" u="none" strike="noStrike" kern="1200" baseline="0" dirty="0">
                <a:solidFill>
                  <a:schemeClr val="tx1"/>
                </a:solidFill>
                <a:latin typeface="+mn-lt"/>
                <a:ea typeface="+mn-ea"/>
                <a:cs typeface="+mn-cs"/>
              </a:rPr>
              <a:t>App ratings: </a:t>
            </a:r>
            <a:r>
              <a:rPr lang="en-US" sz="1200" b="0" i="0" u="none" strike="noStrike" kern="1200" baseline="0" dirty="0">
                <a:solidFill>
                  <a:schemeClr val="tx1"/>
                </a:solidFill>
                <a:latin typeface="+mn-lt"/>
                <a:ea typeface="+mn-ea"/>
                <a:cs typeface="+mn-cs"/>
              </a:rPr>
              <a:t>Some app storefronts have developed their own content ratings for the apps they offer. Others use </a:t>
            </a:r>
            <a:r>
              <a:rPr lang="en-US" sz="1200" b="1" i="0" u="none" strike="noStrike" kern="1200" baseline="0" dirty="0">
                <a:solidFill>
                  <a:schemeClr val="tx1"/>
                </a:solidFill>
                <a:latin typeface="+mn-lt"/>
                <a:ea typeface="+mn-ea"/>
                <a:cs typeface="+mn-cs"/>
              </a:rPr>
              <a:t>a rating system </a:t>
            </a:r>
            <a:r>
              <a:rPr lang="en-US" sz="1200" b="0" i="0" u="none" strike="noStrike" kern="1200" baseline="0" dirty="0">
                <a:solidFill>
                  <a:schemeClr val="tx1"/>
                </a:solidFill>
                <a:latin typeface="+mn-lt"/>
                <a:ea typeface="+mn-ea"/>
                <a:cs typeface="+mn-cs"/>
              </a:rPr>
              <a:t>developed by CTIA-The Wireless Association and the ESRB that’s based on the ESRB’s game ratings and lets developers get appropriate ratings for their apps. Some parental controls rely on content ratings to screen out apps that may be inappropriate for children. </a:t>
            </a:r>
          </a:p>
          <a:p>
            <a:r>
              <a:rPr lang="en-US" sz="1200" b="1" i="0" u="none" strike="noStrike" kern="1200" baseline="0" dirty="0">
                <a:solidFill>
                  <a:schemeClr val="tx1"/>
                </a:solidFill>
                <a:latin typeface="+mn-lt"/>
                <a:ea typeface="+mn-ea"/>
                <a:cs typeface="+mn-cs"/>
              </a:rPr>
              <a:t>Phone settings: </a:t>
            </a:r>
            <a:r>
              <a:rPr lang="en-US" sz="1200" b="0" i="0" u="none" strike="noStrike" kern="1200" baseline="0" dirty="0">
                <a:solidFill>
                  <a:schemeClr val="tx1"/>
                </a:solidFill>
                <a:latin typeface="+mn-lt"/>
                <a:ea typeface="+mn-ea"/>
                <a:cs typeface="+mn-cs"/>
              </a:rPr>
              <a:t>You may be able to restrict content by age rating, or require a password for in-app purchases and app downloads. Check with your mobile provider. </a:t>
            </a:r>
          </a:p>
          <a:p>
            <a:r>
              <a:rPr lang="en-US" sz="1200" b="1" i="0" u="none" strike="noStrike" kern="1200" baseline="0" dirty="0">
                <a:solidFill>
                  <a:schemeClr val="tx1"/>
                </a:solidFill>
                <a:latin typeface="+mn-lt"/>
                <a:ea typeface="+mn-ea"/>
                <a:cs typeface="+mn-cs"/>
              </a:rPr>
              <a:t>What some apps may allow: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In-App Purchases: </a:t>
            </a:r>
            <a:r>
              <a:rPr lang="en-US" sz="1200" b="0" i="0" u="none" strike="noStrike" kern="1200" baseline="0" dirty="0">
                <a:solidFill>
                  <a:schemeClr val="tx1"/>
                </a:solidFill>
                <a:latin typeface="+mn-lt"/>
                <a:ea typeface="+mn-ea"/>
                <a:cs typeface="+mn-cs"/>
              </a:rPr>
              <a:t>Some developers offer app users the ability to buy more content within a game. For example, you might be able to buy virtual currency from a game to buy virtual extras for an online world or avatar. Or you might be able to pay to upgrade to a premium version of a game. Usually, you’re billed for in-app purchases through the app store. Many devices have settings that allow you to block in-app purchases or require a password before they can be made. </a:t>
            </a:r>
          </a:p>
          <a:p>
            <a:r>
              <a:rPr lang="en-US" sz="1200" b="1" i="0" u="none" strike="noStrike" kern="1200" baseline="0" dirty="0">
                <a:solidFill>
                  <a:schemeClr val="tx1"/>
                </a:solidFill>
                <a:latin typeface="+mn-lt"/>
                <a:ea typeface="+mn-ea"/>
                <a:cs typeface="+mn-cs"/>
              </a:rPr>
              <a:t>In-App Advertising: </a:t>
            </a:r>
            <a:r>
              <a:rPr lang="en-US" sz="1200" b="0" i="0" u="none" strike="noStrike" kern="1200" baseline="0" dirty="0">
                <a:solidFill>
                  <a:schemeClr val="tx1"/>
                </a:solidFill>
                <a:latin typeface="+mn-lt"/>
                <a:ea typeface="+mn-ea"/>
                <a:cs typeface="+mn-cs"/>
              </a:rPr>
              <a:t>Ads running inside an app may allow you to call phone numbers directly or visit websites appearing in the ad. Some app descriptions tell you if an app is or isn’t ad-free. </a:t>
            </a:r>
          </a:p>
          <a:p>
            <a:r>
              <a:rPr lang="en-US" sz="1200" b="1" i="0" u="none" strike="noStrike" kern="1200" baseline="0" dirty="0">
                <a:solidFill>
                  <a:schemeClr val="tx1"/>
                </a:solidFill>
                <a:latin typeface="+mn-lt"/>
                <a:ea typeface="+mn-ea"/>
                <a:cs typeface="+mn-cs"/>
              </a:rPr>
              <a:t>Location Sharing: </a:t>
            </a:r>
            <a:r>
              <a:rPr lang="en-US" sz="1200" b="0" i="0" u="none" strike="noStrike" kern="1200" baseline="0" dirty="0">
                <a:solidFill>
                  <a:schemeClr val="tx1"/>
                </a:solidFill>
                <a:latin typeface="+mn-lt"/>
                <a:ea typeface="+mn-ea"/>
                <a:cs typeface="+mn-cs"/>
              </a:rPr>
              <a:t>Some mobile games and apps and newer handheld gaming devices use a player’s location and might broadcast it to others. Many phones and devices let you turn this feature off.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49289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younger tweens, parental control—including filtering and monitoring tools– can be effective. However, many middle school children have the technical know-how to find a way to get around them. If children aren’t already using the Internet for their homework, this is when they’re likely to start. It’s also when they can discover resources for hobbies and other interests. Many tweens are adept at finding information online. That’s often helpful to the rest of the family, but they still need adult guidance to help them understand which sources are trustworthy.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97301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10" dirty="0">
                <a:latin typeface="+mn-lt"/>
                <a:cs typeface="Calibri"/>
              </a:rPr>
              <a:t>Parental controls are </a:t>
            </a:r>
            <a:r>
              <a:rPr lang="en-US" sz="1200" dirty="0">
                <a:latin typeface="+mn-lt"/>
                <a:cs typeface="Calibri"/>
              </a:rPr>
              <a:t>a </a:t>
            </a:r>
            <a:r>
              <a:rPr lang="en-US" sz="1200" spc="-10" dirty="0">
                <a:latin typeface="+mn-lt"/>
                <a:cs typeface="Calibri"/>
              </a:rPr>
              <a:t>great tool, </a:t>
            </a:r>
            <a:r>
              <a:rPr lang="en-US" sz="1200" spc="-5" dirty="0">
                <a:latin typeface="+mn-lt"/>
                <a:cs typeface="Calibri"/>
              </a:rPr>
              <a:t>but they’re no substitute </a:t>
            </a:r>
            <a:r>
              <a:rPr lang="en-US" sz="1200" spc="-10" dirty="0">
                <a:latin typeface="+mn-lt"/>
                <a:cs typeface="Calibri"/>
              </a:rPr>
              <a:t>for </a:t>
            </a:r>
            <a:r>
              <a:rPr lang="en-US" sz="1200" spc="-5" dirty="0">
                <a:latin typeface="+mn-lt"/>
                <a:cs typeface="Calibri"/>
              </a:rPr>
              <a:t>talking </a:t>
            </a:r>
            <a:r>
              <a:rPr lang="en-US" sz="1200" spc="-10" dirty="0">
                <a:latin typeface="+mn-lt"/>
                <a:cs typeface="Calibri"/>
              </a:rPr>
              <a:t>to </a:t>
            </a:r>
            <a:r>
              <a:rPr lang="en-US" sz="1200" spc="-5" dirty="0">
                <a:latin typeface="+mn-lt"/>
                <a:cs typeface="Calibri"/>
              </a:rPr>
              <a:t>the children</a:t>
            </a:r>
            <a:r>
              <a:rPr lang="en-US" sz="1200" spc="75" dirty="0">
                <a:latin typeface="+mn-lt"/>
                <a:cs typeface="Calibri"/>
              </a:rPr>
              <a:t> </a:t>
            </a:r>
            <a:r>
              <a:rPr lang="en-US" sz="1200" spc="-5" dirty="0">
                <a:latin typeface="+mn-lt"/>
                <a:cs typeface="Calibri"/>
              </a:rPr>
              <a:t>about:</a:t>
            </a:r>
            <a:endParaRPr lang="en-US" sz="1200" dirty="0">
              <a:latin typeface="+mn-lt"/>
              <a:cs typeface="Calibri"/>
            </a:endParaRPr>
          </a:p>
          <a:p>
            <a:pPr>
              <a:lnSpc>
                <a:spcPct val="100000"/>
              </a:lnSpc>
            </a:pPr>
            <a:endParaRPr lang="en-US" sz="1300" dirty="0">
              <a:latin typeface="Times New Roman"/>
              <a:cs typeface="Times New Roman"/>
            </a:endParaRPr>
          </a:p>
          <a:p>
            <a:pPr marL="12700">
              <a:lnSpc>
                <a:spcPct val="100000"/>
              </a:lnSpc>
              <a:buSzPct val="91666"/>
              <a:buFont typeface="Arial"/>
              <a:buChar char="•"/>
              <a:tabLst>
                <a:tab pos="67310" algn="l"/>
              </a:tabLst>
            </a:pPr>
            <a:r>
              <a:rPr lang="en-US" sz="1200" spc="-5" dirty="0">
                <a:latin typeface="+mn-lt"/>
                <a:cs typeface="Calibri"/>
              </a:rPr>
              <a:t>what </a:t>
            </a:r>
            <a:r>
              <a:rPr lang="en-US" sz="1200" spc="-10" dirty="0">
                <a:latin typeface="+mn-lt"/>
                <a:cs typeface="Calibri"/>
              </a:rPr>
              <a:t>games </a:t>
            </a:r>
            <a:r>
              <a:rPr lang="en-US" sz="1200" dirty="0">
                <a:latin typeface="+mn-lt"/>
                <a:cs typeface="Calibri"/>
              </a:rPr>
              <a:t>and </a:t>
            </a:r>
            <a:r>
              <a:rPr lang="en-US" sz="1200" spc="-5" dirty="0">
                <a:latin typeface="+mn-lt"/>
                <a:cs typeface="Calibri"/>
              </a:rPr>
              <a:t>apps </a:t>
            </a:r>
            <a:r>
              <a:rPr lang="en-US" sz="1200" dirty="0">
                <a:latin typeface="+mn-lt"/>
                <a:cs typeface="Calibri"/>
              </a:rPr>
              <a:t>they </a:t>
            </a:r>
            <a:r>
              <a:rPr lang="en-US" sz="1200" spc="-10" dirty="0">
                <a:latin typeface="+mn-lt"/>
                <a:cs typeface="Calibri"/>
              </a:rPr>
              <a:t>are playing </a:t>
            </a:r>
            <a:r>
              <a:rPr lang="en-US" sz="1200" spc="-5" dirty="0">
                <a:latin typeface="+mn-lt"/>
                <a:cs typeface="Calibri"/>
              </a:rPr>
              <a:t>or</a:t>
            </a:r>
            <a:r>
              <a:rPr lang="en-US" sz="1200" spc="10" dirty="0">
                <a:latin typeface="+mn-lt"/>
                <a:cs typeface="Calibri"/>
              </a:rPr>
              <a:t> </a:t>
            </a:r>
            <a:r>
              <a:rPr lang="en-US" sz="1200" spc="-5" dirty="0">
                <a:latin typeface="+mn-lt"/>
                <a:cs typeface="Calibri"/>
              </a:rPr>
              <a:t>using</a:t>
            </a:r>
            <a:endParaRPr lang="en-US" sz="1200" dirty="0">
              <a:latin typeface="+mn-lt"/>
              <a:cs typeface="Calibri"/>
            </a:endParaRPr>
          </a:p>
          <a:p>
            <a:pPr marL="12700" marR="68580">
              <a:lnSpc>
                <a:spcPct val="101699"/>
              </a:lnSpc>
              <a:buSzPct val="91666"/>
              <a:buFont typeface="Arial"/>
              <a:buChar char="•"/>
              <a:tabLst>
                <a:tab pos="67310" algn="l"/>
              </a:tabLst>
            </a:pPr>
            <a:r>
              <a:rPr lang="en-US" sz="1200" spc="-5" dirty="0">
                <a:latin typeface="+mn-lt"/>
                <a:cs typeface="Calibri"/>
              </a:rPr>
              <a:t>what </a:t>
            </a:r>
            <a:r>
              <a:rPr lang="en-US" sz="1200" spc="-10" dirty="0">
                <a:latin typeface="+mn-lt"/>
                <a:cs typeface="Calibri"/>
              </a:rPr>
              <a:t>your </a:t>
            </a:r>
            <a:r>
              <a:rPr lang="en-US" sz="1200" spc="-5" dirty="0">
                <a:latin typeface="+mn-lt"/>
                <a:cs typeface="Calibri"/>
              </a:rPr>
              <a:t>family has decided </a:t>
            </a:r>
            <a:r>
              <a:rPr lang="en-US" sz="1200" dirty="0">
                <a:latin typeface="+mn-lt"/>
                <a:cs typeface="Calibri"/>
              </a:rPr>
              <a:t>is </a:t>
            </a:r>
            <a:r>
              <a:rPr lang="en-US" sz="1200" spc="-30" dirty="0">
                <a:latin typeface="+mn-lt"/>
                <a:cs typeface="Calibri"/>
              </a:rPr>
              <a:t>okay. </a:t>
            </a:r>
            <a:r>
              <a:rPr lang="en-US" sz="1200" spc="-10" dirty="0">
                <a:latin typeface="+mn-lt"/>
                <a:cs typeface="Calibri"/>
              </a:rPr>
              <a:t>Are </a:t>
            </a:r>
            <a:r>
              <a:rPr lang="en-US" sz="1200" spc="-5" dirty="0">
                <a:latin typeface="+mn-lt"/>
                <a:cs typeface="Calibri"/>
              </a:rPr>
              <a:t>there limits on what they can </a:t>
            </a:r>
            <a:r>
              <a:rPr lang="en-US" sz="1200" spc="-25" dirty="0">
                <a:latin typeface="+mn-lt"/>
                <a:cs typeface="Calibri"/>
              </a:rPr>
              <a:t>play, </a:t>
            </a:r>
            <a:r>
              <a:rPr lang="en-US" sz="1200" spc="-5" dirty="0">
                <a:latin typeface="+mn-lt"/>
                <a:cs typeface="Calibri"/>
              </a:rPr>
              <a:t>or </a:t>
            </a:r>
            <a:r>
              <a:rPr lang="en-US" sz="1200" dirty="0">
                <a:latin typeface="+mn-lt"/>
                <a:cs typeface="Calibri"/>
              </a:rPr>
              <a:t>when and </a:t>
            </a:r>
            <a:r>
              <a:rPr lang="en-US" sz="1200" spc="-5" dirty="0">
                <a:latin typeface="+mn-lt"/>
                <a:cs typeface="Calibri"/>
              </a:rPr>
              <a:t>how  </a:t>
            </a:r>
            <a:r>
              <a:rPr lang="en-US" sz="1200" dirty="0">
                <a:latin typeface="+mn-lt"/>
                <a:cs typeface="Calibri"/>
              </a:rPr>
              <a:t>long </a:t>
            </a:r>
            <a:r>
              <a:rPr lang="en-US" sz="1200" spc="-5" dirty="0">
                <a:latin typeface="+mn-lt"/>
                <a:cs typeface="Calibri"/>
              </a:rPr>
              <a:t>they can</a:t>
            </a:r>
            <a:r>
              <a:rPr lang="en-US" sz="1200" spc="-10" dirty="0">
                <a:latin typeface="+mn-lt"/>
                <a:cs typeface="Calibri"/>
              </a:rPr>
              <a:t> play?</a:t>
            </a:r>
            <a:endParaRPr lang="en-US" sz="1200" dirty="0">
              <a:latin typeface="+mn-lt"/>
              <a:cs typeface="Calibri"/>
            </a:endParaRPr>
          </a:p>
          <a:p>
            <a:pPr marL="12700">
              <a:lnSpc>
                <a:spcPct val="100000"/>
              </a:lnSpc>
              <a:spcBef>
                <a:spcPts val="25"/>
              </a:spcBef>
              <a:buSzPct val="91666"/>
              <a:buFont typeface="Arial"/>
              <a:buChar char="•"/>
              <a:tabLst>
                <a:tab pos="67310" algn="l"/>
              </a:tabLst>
            </a:pPr>
            <a:r>
              <a:rPr lang="en-US" sz="1200" dirty="0">
                <a:latin typeface="+mn-lt"/>
                <a:cs typeface="Calibri"/>
              </a:rPr>
              <a:t>who </a:t>
            </a:r>
            <a:r>
              <a:rPr lang="en-US" sz="1200" spc="-15" dirty="0">
                <a:latin typeface="+mn-lt"/>
                <a:cs typeface="Calibri"/>
              </a:rPr>
              <a:t>it’s okay </a:t>
            </a:r>
            <a:r>
              <a:rPr lang="en-US" sz="1200" spc="-10" dirty="0">
                <a:latin typeface="+mn-lt"/>
                <a:cs typeface="Calibri"/>
              </a:rPr>
              <a:t>to play </a:t>
            </a:r>
            <a:r>
              <a:rPr lang="en-US" sz="1200" spc="-5" dirty="0">
                <a:latin typeface="+mn-lt"/>
                <a:cs typeface="Calibri"/>
              </a:rPr>
              <a:t>games </a:t>
            </a:r>
            <a:r>
              <a:rPr lang="en-US" sz="1200" dirty="0">
                <a:latin typeface="+mn-lt"/>
                <a:cs typeface="Calibri"/>
              </a:rPr>
              <a:t>with</a:t>
            </a:r>
            <a:r>
              <a:rPr lang="en-US" sz="1200" spc="25" dirty="0">
                <a:latin typeface="+mn-lt"/>
                <a:cs typeface="Calibri"/>
              </a:rPr>
              <a:t> </a:t>
            </a:r>
            <a:r>
              <a:rPr lang="en-US" sz="1200" spc="-5" dirty="0">
                <a:latin typeface="+mn-lt"/>
                <a:cs typeface="Calibri"/>
              </a:rPr>
              <a:t>online</a:t>
            </a:r>
            <a:endParaRPr lang="en-US" sz="1200" dirty="0">
              <a:latin typeface="+mn-lt"/>
              <a:cs typeface="Calibri"/>
            </a:endParaRPr>
          </a:p>
          <a:p>
            <a:pPr marL="12700" marR="18415">
              <a:lnSpc>
                <a:spcPct val="101699"/>
              </a:lnSpc>
              <a:buSzPct val="91666"/>
              <a:buFont typeface="Arial"/>
              <a:buChar char="•"/>
              <a:tabLst>
                <a:tab pos="67310" algn="l"/>
              </a:tabLst>
            </a:pPr>
            <a:r>
              <a:rPr lang="en-US" sz="1200" spc="-10" dirty="0">
                <a:latin typeface="+mn-lt"/>
                <a:cs typeface="Calibri"/>
              </a:rPr>
              <a:t>why it’s </a:t>
            </a:r>
            <a:r>
              <a:rPr lang="en-US" sz="1200" spc="-5" dirty="0">
                <a:latin typeface="+mn-lt"/>
                <a:cs typeface="Calibri"/>
              </a:rPr>
              <a:t>important not to </a:t>
            </a:r>
            <a:r>
              <a:rPr lang="en-US" sz="1200" spc="-10" dirty="0">
                <a:latin typeface="+mn-lt"/>
                <a:cs typeface="Calibri"/>
              </a:rPr>
              <a:t>share personal information, like </a:t>
            </a:r>
            <a:r>
              <a:rPr lang="en-US" sz="1200" dirty="0">
                <a:latin typeface="+mn-lt"/>
                <a:cs typeface="Calibri"/>
              </a:rPr>
              <a:t>their </a:t>
            </a:r>
            <a:r>
              <a:rPr lang="en-US" sz="1200" spc="-5" dirty="0">
                <a:latin typeface="+mn-lt"/>
                <a:cs typeface="Calibri"/>
              </a:rPr>
              <a:t>address, school, or plans </a:t>
            </a:r>
            <a:r>
              <a:rPr lang="en-US" sz="1200" spc="-15" dirty="0">
                <a:latin typeface="+mn-lt"/>
                <a:cs typeface="Calibri"/>
              </a:rPr>
              <a:t>for </a:t>
            </a:r>
            <a:r>
              <a:rPr lang="en-US" sz="1200" dirty="0">
                <a:latin typeface="+mn-lt"/>
                <a:cs typeface="Calibri"/>
              </a:rPr>
              <a:t>the  </a:t>
            </a:r>
            <a:r>
              <a:rPr lang="en-US" sz="1200" spc="-10" dirty="0">
                <a:latin typeface="+mn-lt"/>
                <a:cs typeface="Calibri"/>
              </a:rPr>
              <a:t>weekend</a:t>
            </a:r>
            <a:endParaRPr lang="en-US" sz="1200" dirty="0">
              <a:latin typeface="+mn-lt"/>
              <a:cs typeface="Calibri"/>
            </a:endParaRPr>
          </a:p>
          <a:p>
            <a:pPr marL="12700" marR="5080">
              <a:lnSpc>
                <a:spcPts val="1470"/>
              </a:lnSpc>
              <a:spcBef>
                <a:spcPts val="45"/>
              </a:spcBef>
              <a:buSzPct val="91666"/>
              <a:buFont typeface="Arial"/>
              <a:buChar char="•"/>
              <a:tabLst>
                <a:tab pos="67310" algn="l"/>
              </a:tabLst>
            </a:pPr>
            <a:r>
              <a:rPr lang="en-US" sz="1200" spc="-5" dirty="0">
                <a:latin typeface="+mn-lt"/>
                <a:cs typeface="Calibri"/>
              </a:rPr>
              <a:t>how </a:t>
            </a:r>
            <a:r>
              <a:rPr lang="en-US" sz="1200" spc="-10" dirty="0">
                <a:latin typeface="+mn-lt"/>
                <a:cs typeface="Calibri"/>
              </a:rPr>
              <a:t>to </a:t>
            </a:r>
            <a:r>
              <a:rPr lang="en-US" sz="1200" spc="-5" dirty="0">
                <a:latin typeface="+mn-lt"/>
                <a:cs typeface="Calibri"/>
              </a:rPr>
              <a:t>deal </a:t>
            </a:r>
            <a:r>
              <a:rPr lang="en-US" sz="1200" dirty="0">
                <a:latin typeface="+mn-lt"/>
                <a:cs typeface="Calibri"/>
              </a:rPr>
              <a:t>with </a:t>
            </a:r>
            <a:r>
              <a:rPr lang="en-US" sz="1200" spc="-5" dirty="0">
                <a:latin typeface="+mn-lt"/>
                <a:cs typeface="Calibri"/>
              </a:rPr>
              <a:t>inappropriate online behavior by </a:t>
            </a:r>
            <a:r>
              <a:rPr lang="en-US" sz="1200" dirty="0">
                <a:latin typeface="+mn-lt"/>
                <a:cs typeface="Calibri"/>
              </a:rPr>
              <a:t>another </a:t>
            </a:r>
            <a:r>
              <a:rPr lang="en-US" sz="1200" spc="-25" dirty="0">
                <a:latin typeface="+mn-lt"/>
                <a:cs typeface="Calibri"/>
              </a:rPr>
              <a:t>player. </a:t>
            </a:r>
            <a:r>
              <a:rPr lang="en-US" sz="1200" spc="-35" dirty="0">
                <a:latin typeface="+mn-lt"/>
                <a:cs typeface="Calibri"/>
              </a:rPr>
              <a:t>You </a:t>
            </a:r>
            <a:r>
              <a:rPr lang="en-US" sz="1200" spc="-10" dirty="0">
                <a:latin typeface="+mn-lt"/>
                <a:cs typeface="Calibri"/>
              </a:rPr>
              <a:t>may </a:t>
            </a:r>
            <a:r>
              <a:rPr lang="en-US" sz="1200" spc="-5" dirty="0">
                <a:latin typeface="+mn-lt"/>
                <a:cs typeface="Calibri"/>
              </a:rPr>
              <a:t>be </a:t>
            </a:r>
            <a:r>
              <a:rPr lang="en-US" sz="1200" dirty="0">
                <a:latin typeface="+mn-lt"/>
                <a:cs typeface="Calibri"/>
              </a:rPr>
              <a:t>able </a:t>
            </a:r>
            <a:r>
              <a:rPr lang="en-US" sz="1200" spc="-10" dirty="0">
                <a:latin typeface="+mn-lt"/>
                <a:cs typeface="Calibri"/>
              </a:rPr>
              <a:t>to </a:t>
            </a:r>
            <a:r>
              <a:rPr lang="en-US" sz="1200" spc="-5" dirty="0">
                <a:latin typeface="+mn-lt"/>
                <a:cs typeface="Calibri"/>
              </a:rPr>
              <a:t>block </a:t>
            </a:r>
            <a:r>
              <a:rPr lang="en-US" sz="1200" dirty="0">
                <a:latin typeface="+mn-lt"/>
                <a:cs typeface="Calibri"/>
              </a:rPr>
              <a:t>the  </a:t>
            </a:r>
            <a:r>
              <a:rPr lang="en-US" sz="1200" spc="-25" dirty="0">
                <a:latin typeface="+mn-lt"/>
                <a:cs typeface="Calibri"/>
              </a:rPr>
              <a:t>player, </a:t>
            </a:r>
            <a:r>
              <a:rPr lang="en-US" sz="1200" spc="-5" dirty="0">
                <a:latin typeface="+mn-lt"/>
                <a:cs typeface="Calibri"/>
              </a:rPr>
              <a:t>or notify </a:t>
            </a:r>
            <a:r>
              <a:rPr lang="en-US" sz="1200" dirty="0">
                <a:latin typeface="+mn-lt"/>
                <a:cs typeface="Calibri"/>
              </a:rPr>
              <a:t>a </a:t>
            </a:r>
            <a:r>
              <a:rPr lang="en-US" sz="1200" spc="-20" dirty="0">
                <a:latin typeface="+mn-lt"/>
                <a:cs typeface="Calibri"/>
              </a:rPr>
              <a:t>game’s </a:t>
            </a:r>
            <a:r>
              <a:rPr lang="en-US" sz="1200" spc="-5" dirty="0">
                <a:latin typeface="+mn-lt"/>
                <a:cs typeface="Calibri"/>
              </a:rPr>
              <a:t>publisher or online</a:t>
            </a:r>
            <a:r>
              <a:rPr lang="en-US" sz="1200" spc="30" dirty="0">
                <a:latin typeface="+mn-lt"/>
                <a:cs typeface="Calibri"/>
              </a:rPr>
              <a:t> </a:t>
            </a:r>
            <a:r>
              <a:rPr lang="en-US" sz="1200" spc="-5" dirty="0">
                <a:latin typeface="+mn-lt"/>
                <a:cs typeface="Calibri"/>
              </a:rPr>
              <a:t>service.</a:t>
            </a:r>
            <a:endParaRPr lang="en-US" sz="1200" dirty="0">
              <a:latin typeface="+mn-lt"/>
              <a:cs typeface="Calibri"/>
            </a:endParaRPr>
          </a:p>
          <a:p>
            <a:pPr>
              <a:lnSpc>
                <a:spcPct val="100000"/>
              </a:lnSpc>
              <a:spcBef>
                <a:spcPts val="30"/>
              </a:spcBef>
            </a:pPr>
            <a:endParaRPr lang="en-US" sz="1200" dirty="0">
              <a:latin typeface="Times New Roman"/>
              <a:cs typeface="Times New Roman"/>
            </a:endParaRPr>
          </a:p>
          <a:p>
            <a:pPr marL="12700" marR="306705">
              <a:lnSpc>
                <a:spcPct val="101699"/>
              </a:lnSpc>
            </a:pPr>
            <a:r>
              <a:rPr lang="en-US" sz="1200" spc="-5" dirty="0">
                <a:latin typeface="+mn-lt"/>
                <a:cs typeface="Calibri"/>
              </a:rPr>
              <a:t>Another </a:t>
            </a:r>
            <a:r>
              <a:rPr lang="en-US" sz="1200" spc="-10" dirty="0">
                <a:latin typeface="+mn-lt"/>
                <a:cs typeface="Calibri"/>
              </a:rPr>
              <a:t>good </a:t>
            </a:r>
            <a:r>
              <a:rPr lang="en-US" sz="1200" dirty="0">
                <a:latin typeface="+mn-lt"/>
                <a:cs typeface="Calibri"/>
              </a:rPr>
              <a:t>idea: </a:t>
            </a:r>
            <a:r>
              <a:rPr lang="en-US" sz="1200" spc="-15" dirty="0">
                <a:latin typeface="+mn-lt"/>
                <a:cs typeface="Calibri"/>
              </a:rPr>
              <a:t>keep </a:t>
            </a:r>
            <a:r>
              <a:rPr lang="en-US" sz="1200" spc="-10" dirty="0">
                <a:latin typeface="+mn-lt"/>
                <a:cs typeface="Calibri"/>
              </a:rPr>
              <a:t>your computer </a:t>
            </a:r>
            <a:r>
              <a:rPr lang="en-US" sz="1200" spc="-5" dirty="0">
                <a:latin typeface="+mn-lt"/>
                <a:cs typeface="Calibri"/>
              </a:rPr>
              <a:t>or </a:t>
            </a:r>
            <a:r>
              <a:rPr lang="en-US" sz="1200" spc="-10" dirty="0">
                <a:latin typeface="+mn-lt"/>
                <a:cs typeface="Calibri"/>
              </a:rPr>
              <a:t>game </a:t>
            </a:r>
            <a:r>
              <a:rPr lang="en-US" sz="1200" spc="-15" dirty="0">
                <a:latin typeface="+mn-lt"/>
                <a:cs typeface="Calibri"/>
              </a:rPr>
              <a:t>system </a:t>
            </a:r>
            <a:r>
              <a:rPr lang="en-US" sz="1200" dirty="0">
                <a:latin typeface="+mn-lt"/>
                <a:cs typeface="Calibri"/>
              </a:rPr>
              <a:t>in a </a:t>
            </a:r>
            <a:r>
              <a:rPr lang="en-US" sz="1200" spc="-10" dirty="0">
                <a:latin typeface="+mn-lt"/>
                <a:cs typeface="Calibri"/>
              </a:rPr>
              <a:t>common </a:t>
            </a:r>
            <a:r>
              <a:rPr lang="en-US" sz="1200" spc="-5" dirty="0">
                <a:latin typeface="+mn-lt"/>
                <a:cs typeface="Calibri"/>
              </a:rPr>
              <a:t>area. </a:t>
            </a:r>
            <a:r>
              <a:rPr lang="en-US" sz="1200" spc="-10" dirty="0">
                <a:latin typeface="+mn-lt"/>
                <a:cs typeface="Calibri"/>
              </a:rPr>
              <a:t>That </a:t>
            </a:r>
            <a:r>
              <a:rPr lang="en-US" sz="1200" spc="-5" dirty="0">
                <a:latin typeface="+mn-lt"/>
                <a:cs typeface="Calibri"/>
              </a:rPr>
              <a:t>opens </a:t>
            </a:r>
            <a:r>
              <a:rPr lang="en-US" sz="1200" dirty="0">
                <a:latin typeface="+mn-lt"/>
                <a:cs typeface="Calibri"/>
              </a:rPr>
              <a:t>the  </a:t>
            </a:r>
            <a:r>
              <a:rPr lang="en-US" sz="1200" spc="-5" dirty="0">
                <a:latin typeface="+mn-lt"/>
                <a:cs typeface="Calibri"/>
              </a:rPr>
              <a:t>door </a:t>
            </a:r>
            <a:r>
              <a:rPr lang="en-US" sz="1200" spc="-10" dirty="0">
                <a:latin typeface="+mn-lt"/>
                <a:cs typeface="Calibri"/>
              </a:rPr>
              <a:t>to </a:t>
            </a:r>
            <a:r>
              <a:rPr lang="en-US" sz="1200" dirty="0">
                <a:latin typeface="+mn-lt"/>
                <a:cs typeface="Calibri"/>
              </a:rPr>
              <a:t>ask </a:t>
            </a:r>
            <a:r>
              <a:rPr lang="en-US" sz="1200" spc="-5" dirty="0">
                <a:latin typeface="+mn-lt"/>
                <a:cs typeface="Calibri"/>
              </a:rPr>
              <a:t>questions </a:t>
            </a:r>
            <a:r>
              <a:rPr lang="en-US" sz="1200" dirty="0">
                <a:latin typeface="+mn-lt"/>
                <a:cs typeface="Calibri"/>
              </a:rPr>
              <a:t>and </a:t>
            </a:r>
            <a:r>
              <a:rPr lang="en-US" sz="1200" spc="-10" dirty="0">
                <a:latin typeface="+mn-lt"/>
                <a:cs typeface="Calibri"/>
              </a:rPr>
              <a:t>have conversations </a:t>
            </a:r>
            <a:r>
              <a:rPr lang="en-US" sz="1200" dirty="0">
                <a:latin typeface="+mn-lt"/>
                <a:cs typeface="Calibri"/>
              </a:rPr>
              <a:t>on the </a:t>
            </a:r>
            <a:r>
              <a:rPr lang="en-US" sz="1200" spc="-5" dirty="0">
                <a:latin typeface="+mn-lt"/>
                <a:cs typeface="Calibri"/>
              </a:rPr>
              <a:t>spot. </a:t>
            </a:r>
            <a:r>
              <a:rPr lang="en-US" sz="1200" spc="-10" dirty="0">
                <a:latin typeface="+mn-lt"/>
                <a:cs typeface="Calibri"/>
              </a:rPr>
              <a:t>For </a:t>
            </a:r>
            <a:r>
              <a:rPr lang="en-US" sz="1200" spc="-5" dirty="0">
                <a:latin typeface="+mn-lt"/>
                <a:cs typeface="Calibri"/>
              </a:rPr>
              <a:t>more, </a:t>
            </a:r>
            <a:r>
              <a:rPr lang="en-US" sz="1200" dirty="0">
                <a:latin typeface="+mn-lt"/>
                <a:cs typeface="Calibri"/>
              </a:rPr>
              <a:t>check </a:t>
            </a:r>
            <a:r>
              <a:rPr lang="en-US" sz="1200" spc="-5" dirty="0">
                <a:latin typeface="+mn-lt"/>
                <a:cs typeface="Calibri"/>
              </a:rPr>
              <a:t>out </a:t>
            </a:r>
            <a:r>
              <a:rPr lang="en-US" sz="1200" dirty="0">
                <a:latin typeface="+mn-lt"/>
                <a:cs typeface="Calibri"/>
              </a:rPr>
              <a:t>the </a:t>
            </a:r>
            <a:r>
              <a:rPr lang="en-US" sz="1200" spc="-20" dirty="0">
                <a:latin typeface="+mn-lt"/>
                <a:cs typeface="Calibri"/>
              </a:rPr>
              <a:t>ESRB’s  </a:t>
            </a:r>
            <a:r>
              <a:rPr lang="en-US" sz="1200" spc="-5" dirty="0">
                <a:latin typeface="+mn-lt"/>
                <a:cs typeface="Calibri"/>
              </a:rPr>
              <a:t>Family Discussion </a:t>
            </a:r>
            <a:r>
              <a:rPr lang="en-US" sz="1200" dirty="0">
                <a:latin typeface="+mn-lt"/>
                <a:cs typeface="Calibri"/>
              </a:rPr>
              <a:t>Guide </a:t>
            </a:r>
            <a:r>
              <a:rPr lang="en-US" sz="1200" spc="-10" dirty="0">
                <a:latin typeface="+mn-lt"/>
                <a:cs typeface="Calibri"/>
              </a:rPr>
              <a:t>at</a:t>
            </a:r>
            <a:r>
              <a:rPr lang="en-US" sz="1200" spc="-5" dirty="0">
                <a:latin typeface="+mn-lt"/>
                <a:cs typeface="Calibri"/>
              </a:rPr>
              <a:t> </a:t>
            </a:r>
            <a:r>
              <a:rPr lang="en-US" sz="1200" b="1" u="sng" spc="-5" dirty="0">
                <a:uFill>
                  <a:solidFill>
                    <a:srgbClr val="000000"/>
                  </a:solidFill>
                </a:uFill>
                <a:latin typeface="+mn-lt"/>
                <a:cs typeface="Calibri"/>
              </a:rPr>
              <a:t>esrb.org</a:t>
            </a:r>
            <a:r>
              <a:rPr lang="en-US" sz="1200" spc="-5" dirty="0">
                <a:latin typeface="+mn-lt"/>
                <a:cs typeface="Calibri"/>
              </a:rPr>
              <a:t>.</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0492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86105">
              <a:lnSpc>
                <a:spcPct val="101699"/>
              </a:lnSpc>
              <a:spcBef>
                <a:spcPts val="75"/>
              </a:spcBef>
            </a:pPr>
            <a:r>
              <a:rPr lang="en-US" sz="1200" spc="-10" dirty="0">
                <a:latin typeface="+mn-lt"/>
                <a:cs typeface="Calibri"/>
              </a:rPr>
              <a:t>Several </a:t>
            </a:r>
            <a:r>
              <a:rPr lang="en-US" sz="1200" spc="-5" dirty="0">
                <a:latin typeface="+mn-lt"/>
                <a:cs typeface="Calibri"/>
              </a:rPr>
              <a:t>signs can </a:t>
            </a:r>
            <a:r>
              <a:rPr lang="en-US" sz="1200" dirty="0">
                <a:latin typeface="+mn-lt"/>
                <a:cs typeface="Calibri"/>
              </a:rPr>
              <a:t>tip </a:t>
            </a:r>
            <a:r>
              <a:rPr lang="en-US" sz="1200" spc="-10" dirty="0">
                <a:latin typeface="+mn-lt"/>
                <a:cs typeface="Calibri"/>
              </a:rPr>
              <a:t>you off </a:t>
            </a:r>
            <a:r>
              <a:rPr lang="en-US" sz="1200" spc="-5" dirty="0">
                <a:latin typeface="+mn-lt"/>
                <a:cs typeface="Calibri"/>
              </a:rPr>
              <a:t>to the </a:t>
            </a:r>
            <a:r>
              <a:rPr lang="en-US" sz="1200" spc="-10" dirty="0">
                <a:latin typeface="+mn-lt"/>
                <a:cs typeface="Calibri"/>
              </a:rPr>
              <a:t>fact </a:t>
            </a:r>
            <a:r>
              <a:rPr lang="en-US" sz="1200" spc="-5" dirty="0">
                <a:latin typeface="+mn-lt"/>
                <a:cs typeface="Calibri"/>
              </a:rPr>
              <a:t>that someone </a:t>
            </a:r>
            <a:r>
              <a:rPr lang="en-US" sz="1200" dirty="0">
                <a:latin typeface="+mn-lt"/>
                <a:cs typeface="Calibri"/>
              </a:rPr>
              <a:t>is misusing </a:t>
            </a:r>
            <a:r>
              <a:rPr lang="en-US" sz="1200" spc="-10" dirty="0">
                <a:latin typeface="+mn-lt"/>
                <a:cs typeface="Calibri"/>
              </a:rPr>
              <a:t>your </a:t>
            </a:r>
            <a:r>
              <a:rPr lang="en-US" sz="1200" spc="-15" dirty="0">
                <a:latin typeface="+mn-lt"/>
                <a:cs typeface="Calibri"/>
              </a:rPr>
              <a:t>child’s </a:t>
            </a:r>
            <a:r>
              <a:rPr lang="en-US" sz="1200" spc="-10" dirty="0">
                <a:latin typeface="+mn-lt"/>
                <a:cs typeface="Calibri"/>
              </a:rPr>
              <a:t>personal  information </a:t>
            </a:r>
            <a:r>
              <a:rPr lang="en-US" sz="1200" dirty="0">
                <a:latin typeface="+mn-lt"/>
                <a:cs typeface="Calibri"/>
              </a:rPr>
              <a:t>and </a:t>
            </a:r>
            <a:r>
              <a:rPr lang="en-US" sz="1200" spc="-5" dirty="0">
                <a:latin typeface="+mn-lt"/>
                <a:cs typeface="Calibri"/>
              </a:rPr>
              <a:t>committing </a:t>
            </a:r>
            <a:r>
              <a:rPr lang="en-US" sz="1200" spc="-10" dirty="0">
                <a:latin typeface="+mn-lt"/>
                <a:cs typeface="Calibri"/>
              </a:rPr>
              <a:t>fraud. For example, </a:t>
            </a:r>
            <a:r>
              <a:rPr lang="en-US" sz="1200" spc="-5" dirty="0">
                <a:latin typeface="+mn-lt"/>
                <a:cs typeface="Calibri"/>
              </a:rPr>
              <a:t>you or your </a:t>
            </a:r>
            <a:r>
              <a:rPr lang="en-US" sz="1200" dirty="0">
                <a:latin typeface="+mn-lt"/>
                <a:cs typeface="Calibri"/>
              </a:rPr>
              <a:t>child</a:t>
            </a:r>
            <a:r>
              <a:rPr lang="en-US" sz="1200" spc="25" dirty="0">
                <a:latin typeface="+mn-lt"/>
                <a:cs typeface="Calibri"/>
              </a:rPr>
              <a:t> </a:t>
            </a:r>
            <a:r>
              <a:rPr lang="en-US" sz="1200" spc="-5" dirty="0">
                <a:latin typeface="+mn-lt"/>
                <a:cs typeface="Calibri"/>
              </a:rPr>
              <a:t>might:</a:t>
            </a:r>
            <a:endParaRPr lang="en-US" sz="1200" dirty="0">
              <a:latin typeface="+mn-lt"/>
              <a:cs typeface="Calibri"/>
            </a:endParaRPr>
          </a:p>
          <a:p>
            <a:pPr>
              <a:lnSpc>
                <a:spcPct val="100000"/>
              </a:lnSpc>
              <a:spcBef>
                <a:spcPts val="30"/>
              </a:spcBef>
            </a:pPr>
            <a:endParaRPr lang="en-US" sz="1250" dirty="0">
              <a:latin typeface="Times New Roman"/>
              <a:cs typeface="Times New Roman"/>
            </a:endParaRPr>
          </a:p>
          <a:p>
            <a:pPr marL="12700" marR="5080">
              <a:lnSpc>
                <a:spcPct val="101699"/>
              </a:lnSpc>
              <a:spcBef>
                <a:spcPts val="5"/>
              </a:spcBef>
              <a:buSzPct val="91666"/>
              <a:buFont typeface="Arial"/>
              <a:buChar char="•"/>
              <a:tabLst>
                <a:tab pos="67310" algn="l"/>
              </a:tabLst>
            </a:pPr>
            <a:r>
              <a:rPr lang="en-US" sz="1200" spc="-10" dirty="0">
                <a:latin typeface="+mn-lt"/>
                <a:cs typeface="Calibri"/>
              </a:rPr>
              <a:t>receive </a:t>
            </a:r>
            <a:r>
              <a:rPr lang="en-US" sz="1200" spc="-5" dirty="0">
                <a:latin typeface="+mn-lt"/>
                <a:cs typeface="Calibri"/>
              </a:rPr>
              <a:t>bills or notices </a:t>
            </a:r>
            <a:r>
              <a:rPr lang="en-US" sz="1200" spc="-10" dirty="0">
                <a:latin typeface="+mn-lt"/>
                <a:cs typeface="Calibri"/>
              </a:rPr>
              <a:t>for products </a:t>
            </a:r>
            <a:r>
              <a:rPr lang="en-US" sz="1200" spc="-5" dirty="0">
                <a:latin typeface="+mn-lt"/>
                <a:cs typeface="Calibri"/>
              </a:rPr>
              <a:t>or services </a:t>
            </a:r>
            <a:r>
              <a:rPr lang="en-US" sz="1200" spc="-10" dirty="0">
                <a:latin typeface="+mn-lt"/>
                <a:cs typeface="Calibri"/>
              </a:rPr>
              <a:t>you </a:t>
            </a:r>
            <a:r>
              <a:rPr lang="en-US" sz="1200" spc="-5" dirty="0">
                <a:latin typeface="+mn-lt"/>
                <a:cs typeface="Calibri"/>
              </a:rPr>
              <a:t>didn’t purchase or </a:t>
            </a:r>
            <a:r>
              <a:rPr lang="en-US" sz="1200" spc="-20" dirty="0">
                <a:latin typeface="+mn-lt"/>
                <a:cs typeface="Calibri"/>
              </a:rPr>
              <a:t>incur, </a:t>
            </a:r>
            <a:r>
              <a:rPr lang="en-US" sz="1200" spc="-5" dirty="0">
                <a:latin typeface="+mn-lt"/>
                <a:cs typeface="Calibri"/>
              </a:rPr>
              <a:t>including medical  </a:t>
            </a:r>
            <a:r>
              <a:rPr lang="en-US" sz="1200" spc="-10" dirty="0">
                <a:latin typeface="+mn-lt"/>
                <a:cs typeface="Calibri"/>
              </a:rPr>
              <a:t>care</a:t>
            </a:r>
            <a:endParaRPr lang="en-US" sz="1200" dirty="0">
              <a:latin typeface="+mn-lt"/>
              <a:cs typeface="Calibri"/>
            </a:endParaRPr>
          </a:p>
          <a:p>
            <a:pPr marL="12700" marR="356870">
              <a:lnSpc>
                <a:spcPct val="101699"/>
              </a:lnSpc>
              <a:buSzPct val="91666"/>
              <a:buFont typeface="Arial"/>
              <a:buChar char="•"/>
              <a:tabLst>
                <a:tab pos="67310" algn="l"/>
              </a:tabLst>
            </a:pPr>
            <a:r>
              <a:rPr lang="en-US" sz="1200" spc="-5" dirty="0">
                <a:latin typeface="+mn-lt"/>
                <a:cs typeface="Calibri"/>
              </a:rPr>
              <a:t>be </a:t>
            </a:r>
            <a:r>
              <a:rPr lang="en-US" sz="1200" dirty="0">
                <a:latin typeface="+mn-lt"/>
                <a:cs typeface="Calibri"/>
              </a:rPr>
              <a:t>turned </a:t>
            </a:r>
            <a:r>
              <a:rPr lang="en-US" sz="1200" spc="-5" dirty="0">
                <a:latin typeface="+mn-lt"/>
                <a:cs typeface="Calibri"/>
              </a:rPr>
              <a:t>down </a:t>
            </a:r>
            <a:r>
              <a:rPr lang="en-US" sz="1200" spc="-15" dirty="0">
                <a:latin typeface="+mn-lt"/>
                <a:cs typeface="Calibri"/>
              </a:rPr>
              <a:t>for </a:t>
            </a:r>
            <a:r>
              <a:rPr lang="en-US" sz="1200" spc="-5" dirty="0">
                <a:latin typeface="+mn-lt"/>
                <a:cs typeface="Calibri"/>
              </a:rPr>
              <a:t>government </a:t>
            </a:r>
            <a:r>
              <a:rPr lang="en-US" sz="1200" spc="-10" dirty="0">
                <a:latin typeface="+mn-lt"/>
                <a:cs typeface="Calibri"/>
              </a:rPr>
              <a:t>benefits </a:t>
            </a:r>
            <a:r>
              <a:rPr lang="en-US" sz="1200" spc="-5" dirty="0">
                <a:latin typeface="+mn-lt"/>
                <a:cs typeface="Calibri"/>
              </a:rPr>
              <a:t>because </a:t>
            </a:r>
            <a:r>
              <a:rPr lang="en-US" sz="1200" dirty="0">
                <a:latin typeface="+mn-lt"/>
                <a:cs typeface="Calibri"/>
              </a:rPr>
              <a:t>the </a:t>
            </a:r>
            <a:r>
              <a:rPr lang="en-US" sz="1200" spc="-5" dirty="0">
                <a:latin typeface="+mn-lt"/>
                <a:cs typeface="Calibri"/>
              </a:rPr>
              <a:t>benefits </a:t>
            </a:r>
            <a:r>
              <a:rPr lang="en-US" sz="1200" spc="-10" dirty="0">
                <a:latin typeface="+mn-lt"/>
                <a:cs typeface="Calibri"/>
              </a:rPr>
              <a:t>are </a:t>
            </a:r>
            <a:r>
              <a:rPr lang="en-US" sz="1200" spc="-5" dirty="0">
                <a:latin typeface="+mn-lt"/>
                <a:cs typeface="Calibri"/>
              </a:rPr>
              <a:t>being paid </a:t>
            </a:r>
            <a:r>
              <a:rPr lang="en-US" sz="1200" spc="-10" dirty="0">
                <a:latin typeface="+mn-lt"/>
                <a:cs typeface="Calibri"/>
              </a:rPr>
              <a:t>to </a:t>
            </a:r>
            <a:r>
              <a:rPr lang="en-US" sz="1200" dirty="0">
                <a:latin typeface="+mn-lt"/>
                <a:cs typeface="Calibri"/>
              </a:rPr>
              <a:t>another  </a:t>
            </a:r>
            <a:r>
              <a:rPr lang="en-US" sz="1200" spc="-5" dirty="0">
                <a:latin typeface="+mn-lt"/>
                <a:cs typeface="Calibri"/>
              </a:rPr>
              <a:t>account using your </a:t>
            </a:r>
            <a:r>
              <a:rPr lang="en-US" sz="1200" spc="-15" dirty="0">
                <a:latin typeface="+mn-lt"/>
                <a:cs typeface="Calibri"/>
              </a:rPr>
              <a:t>child’s </a:t>
            </a:r>
            <a:r>
              <a:rPr lang="en-US" sz="1200" spc="-5" dirty="0">
                <a:latin typeface="+mn-lt"/>
                <a:cs typeface="Calibri"/>
              </a:rPr>
              <a:t>Social Security</a:t>
            </a:r>
            <a:r>
              <a:rPr lang="en-US" sz="1200" spc="0" dirty="0">
                <a:latin typeface="+mn-lt"/>
                <a:cs typeface="Calibri"/>
              </a:rPr>
              <a:t> </a:t>
            </a:r>
            <a:r>
              <a:rPr lang="en-US" sz="1200" spc="-5" dirty="0">
                <a:latin typeface="+mn-lt"/>
                <a:cs typeface="Calibri"/>
              </a:rPr>
              <a:t>number</a:t>
            </a:r>
            <a:endParaRPr lang="en-US" sz="1200" dirty="0">
              <a:latin typeface="+mn-lt"/>
              <a:cs typeface="Calibri"/>
            </a:endParaRPr>
          </a:p>
          <a:p>
            <a:pPr marL="12700" marR="248285">
              <a:lnSpc>
                <a:spcPct val="101699"/>
              </a:lnSpc>
              <a:buSzPct val="91666"/>
              <a:buFont typeface="Arial"/>
              <a:buChar char="•"/>
              <a:tabLst>
                <a:tab pos="67310" algn="l"/>
              </a:tabLst>
            </a:pPr>
            <a:r>
              <a:rPr lang="en-US" sz="1200" spc="-10" dirty="0">
                <a:latin typeface="+mn-lt"/>
                <a:cs typeface="Calibri"/>
              </a:rPr>
              <a:t>receive </a:t>
            </a:r>
            <a:r>
              <a:rPr lang="en-US" sz="1200" dirty="0">
                <a:latin typeface="+mn-lt"/>
                <a:cs typeface="Calibri"/>
              </a:rPr>
              <a:t>a </a:t>
            </a:r>
            <a:r>
              <a:rPr lang="en-US" sz="1200" spc="-5" dirty="0">
                <a:latin typeface="+mn-lt"/>
                <a:cs typeface="Calibri"/>
              </a:rPr>
              <a:t>notice </a:t>
            </a:r>
            <a:r>
              <a:rPr lang="en-US" sz="1200" spc="-10" dirty="0">
                <a:latin typeface="+mn-lt"/>
                <a:cs typeface="Calibri"/>
              </a:rPr>
              <a:t>from </a:t>
            </a:r>
            <a:r>
              <a:rPr lang="en-US" sz="1200" spc="-5" dirty="0">
                <a:latin typeface="+mn-lt"/>
                <a:cs typeface="Calibri"/>
              </a:rPr>
              <a:t>the </a:t>
            </a:r>
            <a:r>
              <a:rPr lang="en-US" sz="1200" spc="-10" dirty="0">
                <a:latin typeface="+mn-lt"/>
                <a:cs typeface="Calibri"/>
              </a:rPr>
              <a:t>IRS </a:t>
            </a:r>
            <a:r>
              <a:rPr lang="en-US" sz="1200" spc="-5" dirty="0">
                <a:latin typeface="+mn-lt"/>
                <a:cs typeface="Calibri"/>
              </a:rPr>
              <a:t>saying </a:t>
            </a:r>
            <a:r>
              <a:rPr lang="en-US" sz="1200" dirty="0">
                <a:latin typeface="+mn-lt"/>
                <a:cs typeface="Calibri"/>
              </a:rPr>
              <a:t>the </a:t>
            </a:r>
            <a:r>
              <a:rPr lang="en-US" sz="1200" spc="-5" dirty="0">
                <a:latin typeface="+mn-lt"/>
                <a:cs typeface="Calibri"/>
              </a:rPr>
              <a:t>child didn’t </a:t>
            </a:r>
            <a:r>
              <a:rPr lang="en-US" sz="1200" spc="-15" dirty="0">
                <a:latin typeface="+mn-lt"/>
                <a:cs typeface="Calibri"/>
              </a:rPr>
              <a:t>pay taxes </a:t>
            </a:r>
            <a:r>
              <a:rPr lang="en-US" sz="1200" spc="-5" dirty="0">
                <a:latin typeface="+mn-lt"/>
                <a:cs typeface="Calibri"/>
              </a:rPr>
              <a:t>on income or that </a:t>
            </a:r>
            <a:r>
              <a:rPr lang="en-US" sz="1200" dirty="0">
                <a:latin typeface="+mn-lt"/>
                <a:cs typeface="Calibri"/>
              </a:rPr>
              <a:t>the </a:t>
            </a:r>
            <a:r>
              <a:rPr lang="en-US" sz="1200" spc="-10" dirty="0">
                <a:latin typeface="+mn-lt"/>
                <a:cs typeface="Calibri"/>
              </a:rPr>
              <a:t>child’s  </a:t>
            </a:r>
            <a:r>
              <a:rPr lang="en-US" sz="1200" spc="-5" dirty="0">
                <a:latin typeface="+mn-lt"/>
                <a:cs typeface="Calibri"/>
              </a:rPr>
              <a:t>Social Security number was used on </a:t>
            </a:r>
            <a:r>
              <a:rPr lang="en-US" sz="1200" dirty="0">
                <a:latin typeface="+mn-lt"/>
                <a:cs typeface="Calibri"/>
              </a:rPr>
              <a:t>another </a:t>
            </a:r>
            <a:r>
              <a:rPr lang="en-US" sz="1200" spc="-10" dirty="0">
                <a:latin typeface="+mn-lt"/>
                <a:cs typeface="Calibri"/>
              </a:rPr>
              <a:t>tax </a:t>
            </a:r>
            <a:r>
              <a:rPr lang="en-US" sz="1200" spc="-5" dirty="0">
                <a:latin typeface="+mn-lt"/>
                <a:cs typeface="Calibri"/>
              </a:rPr>
              <a:t>return.</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841285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news.yahoo.com/video/protecting-kids-online-080000343.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m_JB9mA_O3c"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youtu.be/zdqVLeg6C9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yberbullying.us/quiz.php?QUIZNUM=1"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hyperlink" Target="http://youtu.be/m_JB9mA_O3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onguardonline.gov/media/game-0013-case-cyber-crimina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youtu.be/weY4PtrfM3o"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hyperlink" Target="http://www.onguardonline.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mediabistro.com/alltwitter/online-time_b2218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Protecting Children Online</a:t>
            </a:r>
          </a:p>
        </p:txBody>
      </p:sp>
      <p:sp>
        <p:nvSpPr>
          <p:cNvPr id="2" name="Rectangle 1">
            <a:extLst>
              <a:ext uri="{FF2B5EF4-FFF2-40B4-BE49-F238E27FC236}">
                <a16:creationId xmlns:a16="http://schemas.microsoft.com/office/drawing/2014/main" id="{84B97FDB-5FBE-4078-9CFF-566AD0CF9ADB}"/>
              </a:ext>
            </a:extLst>
          </p:cNvPr>
          <p:cNvSpPr/>
          <p:nvPr/>
        </p:nvSpPr>
        <p:spPr>
          <a:xfrm>
            <a:off x="4613556" y="3803134"/>
            <a:ext cx="3946914" cy="769441"/>
          </a:xfrm>
          <a:prstGeom prst="rect">
            <a:avLst/>
          </a:prstGeom>
        </p:spPr>
        <p:txBody>
          <a:bodyPr wrap="none">
            <a:spAutoFit/>
          </a:bodyPr>
          <a:lstStyle/>
          <a:p>
            <a:r>
              <a:rPr lang="en-US" sz="4400" dirty="0">
                <a:solidFill>
                  <a:schemeClr val="accent2">
                    <a:lumMod val="60000"/>
                    <a:lumOff val="40000"/>
                  </a:schemeClr>
                </a:solidFill>
                <a:latin typeface="Open Sans"/>
              </a:rPr>
              <a:t>Child Guidance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Identity Theft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Warning Signs:</a:t>
            </a:r>
          </a:p>
          <a:p>
            <a:pPr lvl="2"/>
            <a:r>
              <a:rPr lang="en-US" sz="2400" dirty="0"/>
              <a:t>Receive bills or notices for products or services you did  not purchase or incur, including medical care</a:t>
            </a:r>
          </a:p>
          <a:p>
            <a:pPr lvl="2"/>
            <a:r>
              <a:rPr lang="en-US" sz="2400" dirty="0"/>
              <a:t>Turned down for government benefits because the  benefits are being paid to another account using your  child’s social security number</a:t>
            </a:r>
          </a:p>
          <a:p>
            <a:pPr lvl="2"/>
            <a:r>
              <a:rPr lang="en-US" sz="2400" dirty="0"/>
              <a:t>Receive notice from the IRS saying the child didn’t pay  taxes on income or that the child’s social security  number was used on another tax return</a:t>
            </a:r>
          </a:p>
        </p:txBody>
      </p:sp>
    </p:spTree>
    <p:extLst>
      <p:ext uri="{BB962C8B-B14F-4D97-AF65-F5344CB8AC3E}">
        <p14:creationId xmlns:p14="http://schemas.microsoft.com/office/powerpoint/2010/main" val="71424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Check for a Credit Report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Contact each of the three nationwide credit reporting  companies:</a:t>
            </a:r>
          </a:p>
          <a:p>
            <a:pPr lvl="2"/>
            <a:r>
              <a:rPr lang="en-US" sz="2400" dirty="0"/>
              <a:t>Equifax: 1-800-525-6285</a:t>
            </a:r>
          </a:p>
          <a:p>
            <a:pPr lvl="2"/>
            <a:r>
              <a:rPr lang="en-US" sz="2400" dirty="0"/>
              <a:t>Experian: 1-888-397-3742</a:t>
            </a:r>
          </a:p>
          <a:p>
            <a:pPr lvl="2"/>
            <a:r>
              <a:rPr lang="en-US" sz="2400" dirty="0"/>
              <a:t>TransUnion: childidtheft@transunion.com</a:t>
            </a:r>
          </a:p>
          <a:p>
            <a:pPr lvl="1"/>
            <a:endParaRPr lang="en-US" dirty="0"/>
          </a:p>
        </p:txBody>
      </p:sp>
    </p:spTree>
    <p:extLst>
      <p:ext uri="{BB962C8B-B14F-4D97-AF65-F5344CB8AC3E}">
        <p14:creationId xmlns:p14="http://schemas.microsoft.com/office/powerpoint/2010/main" val="191379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Repair the Damage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Contact one of the three nationwide credit reporting companies and ask for a fraud alert on your child’s credit report</a:t>
            </a:r>
          </a:p>
        </p:txBody>
      </p:sp>
      <p:sp>
        <p:nvSpPr>
          <p:cNvPr id="4" name="object 3">
            <a:extLst>
              <a:ext uri="{FF2B5EF4-FFF2-40B4-BE49-F238E27FC236}">
                <a16:creationId xmlns:a16="http://schemas.microsoft.com/office/drawing/2014/main" id="{4AD381AC-9A67-413A-B621-25BD8478848F}"/>
              </a:ext>
            </a:extLst>
          </p:cNvPr>
          <p:cNvSpPr/>
          <p:nvPr/>
        </p:nvSpPr>
        <p:spPr>
          <a:xfrm>
            <a:off x="4934888" y="3324774"/>
            <a:ext cx="3429000" cy="21128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1699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Prevention = Protection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When Your Child Turns 16</a:t>
            </a:r>
          </a:p>
          <a:p>
            <a:pPr lvl="1"/>
            <a:r>
              <a:rPr lang="en-US" dirty="0"/>
              <a:t>It’s a good idea to check whether your child has a credit report close to the child’s 16th birthday.</a:t>
            </a:r>
          </a:p>
        </p:txBody>
      </p:sp>
      <p:sp>
        <p:nvSpPr>
          <p:cNvPr id="4" name="object 4">
            <a:extLst>
              <a:ext uri="{FF2B5EF4-FFF2-40B4-BE49-F238E27FC236}">
                <a16:creationId xmlns:a16="http://schemas.microsoft.com/office/drawing/2014/main" id="{2D7E1E0C-01D4-4CF6-86A6-D1BD41412574}"/>
              </a:ext>
            </a:extLst>
          </p:cNvPr>
          <p:cNvSpPr/>
          <p:nvPr/>
        </p:nvSpPr>
        <p:spPr>
          <a:xfrm>
            <a:off x="4092271" y="3168519"/>
            <a:ext cx="4038587" cy="254956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3455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Protecting Our Children Online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spc="-10" dirty="0">
                <a:solidFill>
                  <a:srgbClr val="E2D700"/>
                </a:solidFill>
                <a:uFill>
                  <a:solidFill>
                    <a:srgbClr val="E2D700"/>
                  </a:solidFill>
                </a:uFill>
                <a:cs typeface="Constantia"/>
                <a:hlinkClick r:id="rId3"/>
              </a:rPr>
              <a:t>Protecting </a:t>
            </a:r>
            <a:r>
              <a:rPr lang="en-US" u="heavy" dirty="0">
                <a:solidFill>
                  <a:srgbClr val="E2D700"/>
                </a:solidFill>
                <a:uFill>
                  <a:solidFill>
                    <a:srgbClr val="E2D700"/>
                  </a:solidFill>
                </a:uFill>
                <a:cs typeface="Constantia"/>
                <a:hlinkClick r:id="rId3"/>
              </a:rPr>
              <a:t>Our </a:t>
            </a:r>
            <a:r>
              <a:rPr lang="en-US" u="heavy" spc="-10" dirty="0">
                <a:solidFill>
                  <a:srgbClr val="E2D700"/>
                </a:solidFill>
                <a:uFill>
                  <a:solidFill>
                    <a:srgbClr val="E2D700"/>
                  </a:solidFill>
                </a:uFill>
                <a:cs typeface="Constantia"/>
                <a:hlinkClick r:id="rId3"/>
              </a:rPr>
              <a:t>Children</a:t>
            </a:r>
            <a:r>
              <a:rPr lang="en-US" u="heavy" spc="-225" dirty="0">
                <a:solidFill>
                  <a:srgbClr val="E2D700"/>
                </a:solidFill>
                <a:uFill>
                  <a:solidFill>
                    <a:srgbClr val="E2D700"/>
                  </a:solidFill>
                </a:uFill>
                <a:cs typeface="Constantia"/>
                <a:hlinkClick r:id="rId3"/>
              </a:rPr>
              <a:t> </a:t>
            </a:r>
            <a:r>
              <a:rPr lang="en-US" u="heavy" spc="-5" dirty="0">
                <a:solidFill>
                  <a:srgbClr val="E2D700"/>
                </a:solidFill>
                <a:uFill>
                  <a:solidFill>
                    <a:srgbClr val="E2D700"/>
                  </a:solidFill>
                </a:uFill>
                <a:cs typeface="Constantia"/>
                <a:hlinkClick r:id="rId3"/>
              </a:rPr>
              <a:t>Online </a:t>
            </a:r>
            <a:r>
              <a:rPr lang="en-US" spc="-5" dirty="0">
                <a:solidFill>
                  <a:srgbClr val="E2D700"/>
                </a:solidFill>
                <a:cs typeface="Constantia"/>
              </a:rPr>
              <a:t> </a:t>
            </a:r>
            <a:br>
              <a:rPr lang="en-US" spc="-5" dirty="0">
                <a:solidFill>
                  <a:srgbClr val="E2D700"/>
                </a:solidFill>
                <a:cs typeface="Constantia"/>
              </a:rPr>
            </a:br>
            <a:r>
              <a:rPr lang="en-US" sz="2400" spc="-5" dirty="0">
                <a:cs typeface="Constantia"/>
              </a:rPr>
              <a:t>(click on</a:t>
            </a:r>
            <a:r>
              <a:rPr lang="en-US" sz="2400" spc="-165" dirty="0">
                <a:cs typeface="Constantia"/>
              </a:rPr>
              <a:t> </a:t>
            </a:r>
            <a:r>
              <a:rPr lang="en-US" sz="2400" spc="-5" dirty="0">
                <a:cs typeface="Constantia"/>
              </a:rPr>
              <a:t>link)</a:t>
            </a:r>
            <a:endParaRPr lang="en-US" sz="2400" dirty="0">
              <a:cs typeface="Constantia"/>
            </a:endParaRPr>
          </a:p>
          <a:p>
            <a:pPr lvl="1"/>
            <a:endParaRPr lang="en-US" dirty="0"/>
          </a:p>
          <a:p>
            <a:endParaRPr lang="en-US" dirty="0"/>
          </a:p>
        </p:txBody>
      </p:sp>
    </p:spTree>
    <p:extLst>
      <p:ext uri="{BB962C8B-B14F-4D97-AF65-F5344CB8AC3E}">
        <p14:creationId xmlns:p14="http://schemas.microsoft.com/office/powerpoint/2010/main" val="410642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Children’s Online Privacy Protection Act (COPPA)</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It is enforced by the Federal Trade Commission, requires commercial website operators to get parental consent before collecting any personal information from kids under 13.</a:t>
            </a:r>
          </a:p>
        </p:txBody>
      </p:sp>
      <p:sp>
        <p:nvSpPr>
          <p:cNvPr id="4" name="object 4">
            <a:extLst>
              <a:ext uri="{FF2B5EF4-FFF2-40B4-BE49-F238E27FC236}">
                <a16:creationId xmlns:a16="http://schemas.microsoft.com/office/drawing/2014/main" id="{F389F27E-9423-405D-BE28-0BC4CE4A925A}"/>
              </a:ext>
            </a:extLst>
          </p:cNvPr>
          <p:cNvSpPr/>
          <p:nvPr/>
        </p:nvSpPr>
        <p:spPr>
          <a:xfrm>
            <a:off x="5084946" y="2965621"/>
            <a:ext cx="2022107" cy="289530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94190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Kids’ Privacy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Check out sites your kids visit</a:t>
            </a:r>
          </a:p>
          <a:p>
            <a:pPr lvl="1"/>
            <a:r>
              <a:rPr lang="en-US" dirty="0"/>
              <a:t>Review the privacy policy</a:t>
            </a:r>
          </a:p>
          <a:p>
            <a:pPr lvl="1"/>
            <a:r>
              <a:rPr lang="en-US" dirty="0"/>
              <a:t>Ask questions</a:t>
            </a:r>
          </a:p>
        </p:txBody>
      </p:sp>
      <p:sp>
        <p:nvSpPr>
          <p:cNvPr id="4" name="object 4">
            <a:extLst>
              <a:ext uri="{FF2B5EF4-FFF2-40B4-BE49-F238E27FC236}">
                <a16:creationId xmlns:a16="http://schemas.microsoft.com/office/drawing/2014/main" id="{A91121C1-D016-42BE-9ED9-8E51E42F8C8D}"/>
              </a:ext>
            </a:extLst>
          </p:cNvPr>
          <p:cNvSpPr/>
          <p:nvPr/>
        </p:nvSpPr>
        <p:spPr>
          <a:xfrm>
            <a:off x="5040274" y="3787579"/>
            <a:ext cx="2111451" cy="196772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51670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Kids and Socializing Online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Your online actions can have real-world consequences</a:t>
            </a:r>
          </a:p>
          <a:p>
            <a:pPr lvl="1"/>
            <a:r>
              <a:rPr lang="en-US" dirty="0"/>
              <a:t>What you post could have a bigger “audience” than you think</a:t>
            </a:r>
          </a:p>
          <a:p>
            <a:pPr lvl="1"/>
            <a:r>
              <a:rPr lang="en-US" dirty="0"/>
              <a:t>Once you post information online, you can’t take it back</a:t>
            </a:r>
          </a:p>
        </p:txBody>
      </p:sp>
      <p:sp>
        <p:nvSpPr>
          <p:cNvPr id="4" name="object 4">
            <a:extLst>
              <a:ext uri="{FF2B5EF4-FFF2-40B4-BE49-F238E27FC236}">
                <a16:creationId xmlns:a16="http://schemas.microsoft.com/office/drawing/2014/main" id="{908623E0-3F2B-4F31-AB6A-57B3A45F03D3}"/>
              </a:ext>
            </a:extLst>
          </p:cNvPr>
          <p:cNvSpPr/>
          <p:nvPr/>
        </p:nvSpPr>
        <p:spPr>
          <a:xfrm>
            <a:off x="4547285" y="3262184"/>
            <a:ext cx="2857013" cy="260512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64319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pc="-10" dirty="0">
                <a:hlinkClick r:id="rId3"/>
              </a:rPr>
              <a:t>Share </a:t>
            </a:r>
            <a:r>
              <a:rPr lang="en-US" spc="-5" dirty="0">
                <a:hlinkClick r:id="rId3"/>
              </a:rPr>
              <a:t>with</a:t>
            </a:r>
            <a:r>
              <a:rPr lang="en-US" spc="-240" dirty="0">
                <a:hlinkClick r:id="rId3"/>
              </a:rPr>
              <a:t> </a:t>
            </a:r>
            <a:r>
              <a:rPr lang="en-US" spc="-15" dirty="0">
                <a:hlinkClick r:id="rId3"/>
              </a:rPr>
              <a:t>Care </a:t>
            </a:r>
            <a:r>
              <a:rPr lang="en-US" spc="-15" dirty="0"/>
              <a:t> </a:t>
            </a:r>
            <a:br>
              <a:rPr lang="en-US" spc="-15" dirty="0"/>
            </a:br>
            <a:r>
              <a:rPr lang="en-US" sz="2400" spc="-5" dirty="0">
                <a:solidFill>
                  <a:srgbClr val="000000"/>
                </a:solidFill>
              </a:rPr>
              <a:t>(click on</a:t>
            </a:r>
            <a:r>
              <a:rPr lang="en-US" sz="2400" spc="-190" dirty="0">
                <a:solidFill>
                  <a:srgbClr val="000000"/>
                </a:solidFill>
              </a:rPr>
              <a:t> </a:t>
            </a:r>
            <a:r>
              <a:rPr lang="en-US" sz="2400" spc="-5" dirty="0">
                <a:solidFill>
                  <a:srgbClr val="000000"/>
                </a:solidFill>
              </a:rPr>
              <a:t>link)</a:t>
            </a:r>
          </a:p>
          <a:p>
            <a:pPr lvl="1"/>
            <a:endParaRPr lang="en-US" sz="2400" spc="-5" dirty="0">
              <a:solidFill>
                <a:srgbClr val="000000"/>
              </a:solidFill>
            </a:endParaRPr>
          </a:p>
          <a:p>
            <a:pPr lvl="1"/>
            <a:r>
              <a:rPr lang="en-US" spc="-10" dirty="0">
                <a:hlinkClick r:id="rId4"/>
              </a:rPr>
              <a:t>Heads </a:t>
            </a:r>
            <a:r>
              <a:rPr lang="en-US" spc="-20" dirty="0">
                <a:hlinkClick r:id="rId4"/>
              </a:rPr>
              <a:t>Up: </a:t>
            </a:r>
            <a:r>
              <a:rPr lang="en-US" spc="-30" dirty="0">
                <a:hlinkClick r:id="rId4"/>
              </a:rPr>
              <a:t>Stop. </a:t>
            </a:r>
            <a:r>
              <a:rPr lang="en-US" spc="-5" dirty="0">
                <a:hlinkClick r:id="rId4"/>
              </a:rPr>
              <a:t>Click.</a:t>
            </a:r>
            <a:r>
              <a:rPr lang="en-US" spc="-170" dirty="0">
                <a:hlinkClick r:id="rId4"/>
              </a:rPr>
              <a:t> </a:t>
            </a:r>
            <a:r>
              <a:rPr lang="en-US" spc="-5" dirty="0">
                <a:hlinkClick r:id="rId4"/>
              </a:rPr>
              <a:t>Think </a:t>
            </a:r>
            <a:r>
              <a:rPr lang="en-US" spc="-5" dirty="0"/>
              <a:t> </a:t>
            </a:r>
            <a:br>
              <a:rPr lang="en-US" spc="-5" dirty="0"/>
            </a:br>
            <a:r>
              <a:rPr lang="en-US" sz="2400" spc="-5" dirty="0">
                <a:solidFill>
                  <a:srgbClr val="000000"/>
                </a:solidFill>
              </a:rPr>
              <a:t>(click on</a:t>
            </a:r>
            <a:r>
              <a:rPr lang="en-US" sz="2400" spc="-165" dirty="0">
                <a:solidFill>
                  <a:srgbClr val="000000"/>
                </a:solidFill>
              </a:rPr>
              <a:t> </a:t>
            </a:r>
            <a:r>
              <a:rPr lang="en-US" sz="2400" spc="-5" dirty="0">
                <a:solidFill>
                  <a:srgbClr val="000000"/>
                </a:solidFill>
              </a:rPr>
              <a:t>link)</a:t>
            </a:r>
            <a:endParaRPr lang="en-US" sz="2400" dirty="0"/>
          </a:p>
          <a:p>
            <a:endParaRPr lang="en-US" dirty="0"/>
          </a:p>
        </p:txBody>
      </p:sp>
    </p:spTree>
    <p:extLst>
      <p:ext uri="{BB962C8B-B14F-4D97-AF65-F5344CB8AC3E}">
        <p14:creationId xmlns:p14="http://schemas.microsoft.com/office/powerpoint/2010/main" val="6587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Cyberbullying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sng" spc="-5" dirty="0">
                <a:solidFill>
                  <a:srgbClr val="0000FF"/>
                </a:solidFill>
                <a:uFill>
                  <a:solidFill>
                    <a:srgbClr val="0000FF"/>
                  </a:solidFill>
                </a:uFill>
                <a:cs typeface="Calibri"/>
              </a:rPr>
              <a:t>Stand Up </a:t>
            </a:r>
            <a:r>
              <a:rPr lang="en-US" u="sng" spc="-10" dirty="0">
                <a:solidFill>
                  <a:srgbClr val="0000FF"/>
                </a:solidFill>
                <a:uFill>
                  <a:solidFill>
                    <a:srgbClr val="0000FF"/>
                  </a:solidFill>
                </a:uFill>
                <a:cs typeface="Calibri"/>
              </a:rPr>
              <a:t>to</a:t>
            </a:r>
            <a:r>
              <a:rPr lang="en-US" u="sng" spc="-65" dirty="0">
                <a:solidFill>
                  <a:srgbClr val="0000FF"/>
                </a:solidFill>
                <a:uFill>
                  <a:solidFill>
                    <a:srgbClr val="0000FF"/>
                  </a:solidFill>
                </a:uFill>
                <a:cs typeface="Calibri"/>
              </a:rPr>
              <a:t> </a:t>
            </a:r>
            <a:r>
              <a:rPr lang="en-US" u="sng" spc="-5" dirty="0">
                <a:solidFill>
                  <a:srgbClr val="0000FF"/>
                </a:solidFill>
                <a:uFill>
                  <a:solidFill>
                    <a:srgbClr val="0000FF"/>
                  </a:solidFill>
                </a:uFill>
                <a:cs typeface="Calibri"/>
              </a:rPr>
              <a:t>Cyberbullying</a:t>
            </a:r>
            <a:br>
              <a:rPr lang="en-US" u="sng" dirty="0">
                <a:solidFill>
                  <a:srgbClr val="0000FF"/>
                </a:solidFill>
                <a:uFill>
                  <a:solidFill>
                    <a:srgbClr val="0000FF"/>
                  </a:solidFill>
                </a:uFill>
                <a:cs typeface="Calibri"/>
              </a:rPr>
            </a:br>
            <a:r>
              <a:rPr lang="en-US" sz="2400" spc="-5" dirty="0">
                <a:cs typeface="Calibri"/>
              </a:rPr>
              <a:t>(Click on</a:t>
            </a:r>
            <a:r>
              <a:rPr lang="en-US" sz="2400" spc="-15" dirty="0">
                <a:cs typeface="Calibri"/>
              </a:rPr>
              <a:t> </a:t>
            </a:r>
            <a:r>
              <a:rPr lang="en-US" sz="2400" spc="-5" dirty="0">
                <a:cs typeface="Calibri"/>
              </a:rPr>
              <a:t>link)</a:t>
            </a:r>
            <a:endParaRPr lang="en-US" sz="2400" dirty="0">
              <a:cs typeface="Calibri"/>
            </a:endParaRPr>
          </a:p>
          <a:p>
            <a:pPr marL="0" lvl="1" indent="0">
              <a:buNone/>
            </a:pPr>
            <a:endParaRPr lang="en-US" dirty="0"/>
          </a:p>
          <a:p>
            <a:endParaRPr lang="en-US" dirty="0"/>
          </a:p>
        </p:txBody>
      </p:sp>
      <p:sp>
        <p:nvSpPr>
          <p:cNvPr id="4" name="object 4">
            <a:extLst>
              <a:ext uri="{FF2B5EF4-FFF2-40B4-BE49-F238E27FC236}">
                <a16:creationId xmlns:a16="http://schemas.microsoft.com/office/drawing/2014/main" id="{8CDD4B85-80D8-4237-ACD1-156E1713D8E0}"/>
              </a:ext>
            </a:extLst>
          </p:cNvPr>
          <p:cNvSpPr/>
          <p:nvPr/>
        </p:nvSpPr>
        <p:spPr>
          <a:xfrm>
            <a:off x="4076700" y="2466803"/>
            <a:ext cx="4038600" cy="344627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8705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Cyberbullying Quiz</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spc="-10" dirty="0">
                <a:solidFill>
                  <a:srgbClr val="E2D700"/>
                </a:solidFill>
                <a:uFill>
                  <a:solidFill>
                    <a:srgbClr val="E2D700"/>
                  </a:solidFill>
                </a:uFill>
                <a:cs typeface="Constantia"/>
                <a:hlinkClick r:id="rId3"/>
              </a:rPr>
              <a:t>Cyberbullying </a:t>
            </a:r>
            <a:r>
              <a:rPr lang="en-US" u="heavy" spc="-5" dirty="0">
                <a:solidFill>
                  <a:srgbClr val="E2D700"/>
                </a:solidFill>
                <a:uFill>
                  <a:solidFill>
                    <a:srgbClr val="E2D700"/>
                  </a:solidFill>
                </a:uFill>
                <a:cs typeface="Constantia"/>
                <a:hlinkClick r:id="rId3"/>
              </a:rPr>
              <a:t>Quiz</a:t>
            </a:r>
            <a:r>
              <a:rPr lang="en-US" u="heavy" spc="-125" dirty="0">
                <a:solidFill>
                  <a:srgbClr val="E2D700"/>
                </a:solidFill>
                <a:uFill>
                  <a:solidFill>
                    <a:srgbClr val="E2D700"/>
                  </a:solidFill>
                </a:uFill>
                <a:cs typeface="Constantia"/>
                <a:hlinkClick r:id="rId3"/>
              </a:rPr>
              <a:t> </a:t>
            </a:r>
            <a:r>
              <a:rPr lang="en-US" u="heavy" dirty="0">
                <a:solidFill>
                  <a:srgbClr val="E2D700"/>
                </a:solidFill>
                <a:uFill>
                  <a:solidFill>
                    <a:srgbClr val="E2D700"/>
                  </a:solidFill>
                </a:uFill>
                <a:cs typeface="Constantia"/>
                <a:hlinkClick r:id="rId3"/>
              </a:rPr>
              <a:t>I</a:t>
            </a:r>
            <a:endParaRPr lang="en-US" dirty="0">
              <a:cs typeface="Constantia"/>
            </a:endParaRPr>
          </a:p>
          <a:p>
            <a:pPr lvl="1"/>
            <a:r>
              <a:rPr lang="en-US" u="heavy" spc="-10" dirty="0">
                <a:solidFill>
                  <a:srgbClr val="E2D700"/>
                </a:solidFill>
                <a:uFill>
                  <a:solidFill>
                    <a:srgbClr val="E2D700"/>
                  </a:solidFill>
                </a:uFill>
                <a:cs typeface="Constantia"/>
                <a:hlinkClick r:id="rId4"/>
              </a:rPr>
              <a:t>Cyberbullying </a:t>
            </a:r>
            <a:r>
              <a:rPr lang="en-US" u="heavy" spc="-5" dirty="0">
                <a:solidFill>
                  <a:srgbClr val="E2D700"/>
                </a:solidFill>
                <a:uFill>
                  <a:solidFill>
                    <a:srgbClr val="E2D700"/>
                  </a:solidFill>
                </a:uFill>
                <a:cs typeface="Constantia"/>
                <a:hlinkClick r:id="rId4"/>
              </a:rPr>
              <a:t>Quiz</a:t>
            </a:r>
            <a:r>
              <a:rPr lang="en-US" u="heavy" spc="-140" dirty="0">
                <a:solidFill>
                  <a:srgbClr val="E2D700"/>
                </a:solidFill>
                <a:uFill>
                  <a:solidFill>
                    <a:srgbClr val="E2D700"/>
                  </a:solidFill>
                </a:uFill>
                <a:cs typeface="Constantia"/>
                <a:hlinkClick r:id="rId4"/>
              </a:rPr>
              <a:t> </a:t>
            </a:r>
            <a:r>
              <a:rPr lang="en-US" u="heavy" dirty="0">
                <a:solidFill>
                  <a:srgbClr val="E2D700"/>
                </a:solidFill>
                <a:uFill>
                  <a:solidFill>
                    <a:srgbClr val="E2D700"/>
                  </a:solidFill>
                </a:uFill>
                <a:cs typeface="Constantia"/>
                <a:hlinkClick r:id="rId4"/>
              </a:rPr>
              <a:t>II</a:t>
            </a:r>
            <a:endParaRPr lang="en-US" dirty="0">
              <a:cs typeface="Constantia"/>
            </a:endParaRPr>
          </a:p>
          <a:p>
            <a:pPr lvl="1"/>
            <a:endParaRPr lang="en-US" dirty="0"/>
          </a:p>
          <a:p>
            <a:endParaRPr lang="en-US" dirty="0"/>
          </a:p>
        </p:txBody>
      </p:sp>
      <p:sp>
        <p:nvSpPr>
          <p:cNvPr id="4" name="object 4">
            <a:extLst>
              <a:ext uri="{FF2B5EF4-FFF2-40B4-BE49-F238E27FC236}">
                <a16:creationId xmlns:a16="http://schemas.microsoft.com/office/drawing/2014/main" id="{6DDABD71-95E3-44C1-8404-8EF689354B1D}"/>
              </a:ext>
            </a:extLst>
          </p:cNvPr>
          <p:cNvSpPr/>
          <p:nvPr/>
        </p:nvSpPr>
        <p:spPr>
          <a:xfrm>
            <a:off x="4823254" y="2792627"/>
            <a:ext cx="2294238" cy="2844402"/>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65530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Children and Mobile Phones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Develop Cell Phone Rules:</a:t>
            </a:r>
          </a:p>
          <a:p>
            <a:pPr lvl="2"/>
            <a:r>
              <a:rPr lang="en-US" sz="2400" dirty="0"/>
              <a:t>Explain what you expect</a:t>
            </a:r>
          </a:p>
          <a:p>
            <a:pPr lvl="2"/>
            <a:r>
              <a:rPr lang="en-US" sz="2400" dirty="0"/>
              <a:t>Don’t stand for mobile  bullying</a:t>
            </a:r>
          </a:p>
          <a:p>
            <a:pPr lvl="2"/>
            <a:r>
              <a:rPr lang="en-US" sz="2400" dirty="0"/>
              <a:t>Set an example</a:t>
            </a:r>
          </a:p>
          <a:p>
            <a:pPr lvl="1"/>
            <a:endParaRPr lang="en-US" dirty="0"/>
          </a:p>
        </p:txBody>
      </p:sp>
      <p:sp>
        <p:nvSpPr>
          <p:cNvPr id="4" name="object 4">
            <a:extLst>
              <a:ext uri="{FF2B5EF4-FFF2-40B4-BE49-F238E27FC236}">
                <a16:creationId xmlns:a16="http://schemas.microsoft.com/office/drawing/2014/main" id="{DE13D8D1-E95C-4450-8425-4F6BE77CE1C7}"/>
              </a:ext>
            </a:extLst>
          </p:cNvPr>
          <p:cNvSpPr/>
          <p:nvPr/>
        </p:nvSpPr>
        <p:spPr>
          <a:xfrm>
            <a:off x="4432975" y="3212756"/>
            <a:ext cx="3326050" cy="280168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355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Children: Texting and Sexting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DON’T DO  IT!!</a:t>
            </a:r>
          </a:p>
        </p:txBody>
      </p:sp>
    </p:spTree>
    <p:extLst>
      <p:ext uri="{BB962C8B-B14F-4D97-AF65-F5344CB8AC3E}">
        <p14:creationId xmlns:p14="http://schemas.microsoft.com/office/powerpoint/2010/main" val="2272778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Protecting Your Personal  Information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spc="-10" dirty="0" err="1">
                <a:solidFill>
                  <a:srgbClr val="E2D700"/>
                </a:solidFill>
                <a:uFill>
                  <a:solidFill>
                    <a:srgbClr val="E2D700"/>
                  </a:solidFill>
                </a:uFill>
                <a:cs typeface="Constantia"/>
                <a:hlinkClick r:id="rId3"/>
              </a:rPr>
              <a:t>Onguard</a:t>
            </a:r>
            <a:r>
              <a:rPr lang="en-US" u="heavy" spc="-10" dirty="0">
                <a:solidFill>
                  <a:srgbClr val="E2D700"/>
                </a:solidFill>
                <a:uFill>
                  <a:solidFill>
                    <a:srgbClr val="E2D700"/>
                  </a:solidFill>
                </a:uFill>
                <a:cs typeface="Constantia"/>
                <a:hlinkClick r:id="rId3"/>
              </a:rPr>
              <a:t> </a:t>
            </a:r>
            <a:r>
              <a:rPr lang="en-US" u="heavy" spc="-5" dirty="0">
                <a:solidFill>
                  <a:srgbClr val="E2D700"/>
                </a:solidFill>
                <a:uFill>
                  <a:solidFill>
                    <a:srgbClr val="E2D700"/>
                  </a:solidFill>
                </a:uFill>
                <a:cs typeface="Constantia"/>
                <a:hlinkClick r:id="rId3"/>
              </a:rPr>
              <a:t>Online </a:t>
            </a:r>
            <a:r>
              <a:rPr lang="en-US" u="heavy" spc="-15" dirty="0">
                <a:solidFill>
                  <a:srgbClr val="E2D700"/>
                </a:solidFill>
                <a:uFill>
                  <a:solidFill>
                    <a:srgbClr val="E2D700"/>
                  </a:solidFill>
                </a:uFill>
                <a:cs typeface="Constantia"/>
                <a:hlinkClick r:id="rId3"/>
              </a:rPr>
              <a:t>Media</a:t>
            </a:r>
            <a:r>
              <a:rPr lang="en-US" u="heavy" spc="-200" dirty="0">
                <a:solidFill>
                  <a:srgbClr val="E2D700"/>
                </a:solidFill>
                <a:uFill>
                  <a:solidFill>
                    <a:srgbClr val="E2D700"/>
                  </a:solidFill>
                </a:uFill>
                <a:cs typeface="Constantia"/>
                <a:hlinkClick r:id="rId3"/>
              </a:rPr>
              <a:t> </a:t>
            </a:r>
            <a:r>
              <a:rPr lang="en-US" u="heavy" dirty="0">
                <a:solidFill>
                  <a:srgbClr val="E2D700"/>
                </a:solidFill>
                <a:uFill>
                  <a:solidFill>
                    <a:srgbClr val="E2D700"/>
                  </a:solidFill>
                </a:uFill>
                <a:cs typeface="Constantia"/>
                <a:hlinkClick r:id="rId3"/>
              </a:rPr>
              <a:t>Game </a:t>
            </a:r>
            <a:r>
              <a:rPr lang="en-US" dirty="0">
                <a:solidFill>
                  <a:srgbClr val="E2D700"/>
                </a:solidFill>
                <a:cs typeface="Constantia"/>
              </a:rPr>
              <a:t> </a:t>
            </a:r>
            <a:br>
              <a:rPr lang="en-US" dirty="0">
                <a:solidFill>
                  <a:srgbClr val="E2D700"/>
                </a:solidFill>
                <a:cs typeface="Constantia"/>
              </a:rPr>
            </a:br>
            <a:r>
              <a:rPr lang="en-US" sz="2400" spc="-5" dirty="0">
                <a:cs typeface="Constantia"/>
              </a:rPr>
              <a:t>(Click on</a:t>
            </a:r>
            <a:r>
              <a:rPr lang="en-US" sz="2400" spc="-160" dirty="0">
                <a:cs typeface="Constantia"/>
              </a:rPr>
              <a:t> </a:t>
            </a:r>
            <a:r>
              <a:rPr lang="en-US" sz="2400" spc="-5" dirty="0">
                <a:cs typeface="Constantia"/>
              </a:rPr>
              <a:t>link)</a:t>
            </a:r>
            <a:endParaRPr lang="en-US" sz="2400" dirty="0">
              <a:cs typeface="Constantia"/>
            </a:endParaRPr>
          </a:p>
          <a:p>
            <a:pPr lvl="1"/>
            <a:endParaRPr lang="en-US" dirty="0"/>
          </a:p>
          <a:p>
            <a:endParaRPr lang="en-US" dirty="0"/>
          </a:p>
        </p:txBody>
      </p:sp>
    </p:spTree>
    <p:extLst>
      <p:ext uri="{BB962C8B-B14F-4D97-AF65-F5344CB8AC3E}">
        <p14:creationId xmlns:p14="http://schemas.microsoft.com/office/powerpoint/2010/main" val="3287754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How </a:t>
            </a:r>
            <a:r>
              <a:rPr lang="en-US" spc="-15" dirty="0"/>
              <a:t>to </a:t>
            </a:r>
            <a:r>
              <a:rPr lang="en-US" spc="-25" dirty="0"/>
              <a:t>Make </a:t>
            </a:r>
            <a:r>
              <a:rPr lang="en-US" spc="-5" dirty="0"/>
              <a:t>a </a:t>
            </a:r>
            <a:r>
              <a:rPr lang="en-US" spc="-10" dirty="0"/>
              <a:t>Picture </a:t>
            </a:r>
            <a:r>
              <a:rPr lang="en-US" spc="-5" dirty="0"/>
              <a:t>Door</a:t>
            </a:r>
            <a:r>
              <a:rPr lang="en-US" spc="5" dirty="0"/>
              <a:t> </a:t>
            </a:r>
            <a:r>
              <a:rPr lang="en-US" spc="-20" dirty="0"/>
              <a:t>Organizer</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400" u="heavy" spc="-15" dirty="0">
                <a:solidFill>
                  <a:srgbClr val="E2D700"/>
                </a:solidFill>
                <a:uFill>
                  <a:solidFill>
                    <a:srgbClr val="E2D700"/>
                  </a:solidFill>
                </a:uFill>
                <a:latin typeface="Constantia"/>
                <a:cs typeface="Constantia"/>
                <a:hlinkClick r:id="rId3"/>
              </a:rPr>
              <a:t>http://youtu.be/weY4PtrfM3o</a:t>
            </a:r>
            <a:endParaRPr lang="en-US" sz="2400" dirty="0">
              <a:latin typeface="Constantia"/>
              <a:cs typeface="Constantia"/>
            </a:endParaRPr>
          </a:p>
          <a:p>
            <a:pPr lvl="1"/>
            <a:endParaRPr lang="en-US" dirty="0"/>
          </a:p>
          <a:p>
            <a:endParaRPr lang="en-US" dirty="0"/>
          </a:p>
        </p:txBody>
      </p:sp>
      <p:sp>
        <p:nvSpPr>
          <p:cNvPr id="4" name="object 5">
            <a:extLst>
              <a:ext uri="{FF2B5EF4-FFF2-40B4-BE49-F238E27FC236}">
                <a16:creationId xmlns:a16="http://schemas.microsoft.com/office/drawing/2014/main" id="{5C6D146C-4553-498D-9F3A-5EC5A19123F7}"/>
              </a:ext>
            </a:extLst>
          </p:cNvPr>
          <p:cNvSpPr/>
          <p:nvPr/>
        </p:nvSpPr>
        <p:spPr>
          <a:xfrm>
            <a:off x="3822334" y="2372520"/>
            <a:ext cx="2208212" cy="2944279"/>
          </a:xfrm>
          <a:prstGeom prst="rect">
            <a:avLst/>
          </a:prstGeom>
          <a:blipFill>
            <a:blip r:embed="rId4"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EC6C8632-8BBA-471A-970D-C665BDE0EBEC}"/>
              </a:ext>
            </a:extLst>
          </p:cNvPr>
          <p:cNvSpPr/>
          <p:nvPr/>
        </p:nvSpPr>
        <p:spPr>
          <a:xfrm>
            <a:off x="7022734" y="2372520"/>
            <a:ext cx="2219325" cy="29591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22462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Cyberbullying Research Center  Facts About Cyberbullying Quiz</a:t>
            </a:r>
            <a:br>
              <a:rPr lang="en-US" sz="2000" dirty="0"/>
            </a:br>
            <a:r>
              <a:rPr lang="en-US" sz="2000" dirty="0"/>
              <a:t>http://www.cyberbullying.us/quiz.php?QUIZNUM=1</a:t>
            </a:r>
          </a:p>
          <a:p>
            <a:pPr lvl="2"/>
            <a:r>
              <a:rPr lang="en-US" sz="2000" dirty="0"/>
              <a:t>How to Protect Kids’ Privacy Online: A Guide for Teachers</a:t>
            </a:r>
            <a:br>
              <a:rPr lang="en-US" sz="2000" dirty="0"/>
            </a:br>
            <a:r>
              <a:rPr lang="en-US" sz="2000" dirty="0"/>
              <a:t>Whether playing, shopping, studying or just surfing, today’s kids are taking advantage of all that the web  has to offer. But when it comes to their personal information, who’s in charge?  </a:t>
            </a:r>
            <a:br>
              <a:rPr lang="en-US" sz="2000" dirty="0"/>
            </a:br>
            <a:r>
              <a:rPr lang="en-US" sz="2000" dirty="0"/>
              <a:t>http://www.ftc.gov/bcp/edu/pubs/consumer/tech/tec10.shtm</a:t>
            </a:r>
          </a:p>
          <a:p>
            <a:pPr lvl="2"/>
            <a:r>
              <a:rPr lang="en-US" sz="2000" dirty="0"/>
              <a:t>Net Cetera: Chatting with Kids About Being Online</a:t>
            </a:r>
            <a:br>
              <a:rPr lang="en-US" sz="2000" dirty="0"/>
            </a:br>
            <a:r>
              <a:rPr lang="en-US" sz="2000" dirty="0"/>
              <a:t>This guide will help you offer the people in your community information about protecting kids online.  </a:t>
            </a:r>
            <a:br>
              <a:rPr lang="en-US" sz="2000" dirty="0"/>
            </a:br>
            <a:r>
              <a:rPr lang="en-US" sz="2000" dirty="0"/>
              <a:t>http://www.ftc.gov/bcp/edu/pubs/consumer/tech/tec04.pdf</a:t>
            </a:r>
          </a:p>
          <a:p>
            <a:pPr lvl="2"/>
            <a:r>
              <a:rPr lang="en-US" sz="2000" dirty="0"/>
              <a:t>OnGuard Online: Protect Kids Online</a:t>
            </a:r>
            <a:br>
              <a:rPr lang="en-US" sz="2000" dirty="0"/>
            </a:br>
            <a:r>
              <a:rPr lang="en-US" sz="2000" dirty="0"/>
              <a:t>Kids have lots of opportunities for socializing online, but they come with certain risks. Parents can help  reduce these risks by talking to kids about making safe, responsible decisions.  </a:t>
            </a:r>
            <a:br>
              <a:rPr lang="en-US" sz="2000" dirty="0"/>
            </a:br>
            <a:r>
              <a:rPr lang="en-US" sz="2000" dirty="0">
                <a:hlinkClick r:id="rId3"/>
              </a:rPr>
              <a:t>http://www.onguardonline.gov/</a:t>
            </a:r>
            <a:endParaRPr lang="en-US" sz="2000" dirty="0"/>
          </a:p>
          <a:p>
            <a:pPr lvl="1"/>
            <a:endParaRPr lang="en-US" sz="2000" dirty="0"/>
          </a:p>
          <a:p>
            <a:pPr lvl="1"/>
            <a:r>
              <a:rPr lang="en-US" sz="2000" dirty="0"/>
              <a:t>Protecting Our Kids Online</a:t>
            </a:r>
          </a:p>
          <a:p>
            <a:pPr lvl="1"/>
            <a:r>
              <a:rPr lang="en-US" sz="2000" dirty="0"/>
              <a:t>A cybersecurity expert talks about child safety online  http://news.yahoo.com/video/protecting-kids-online-080000343.html</a:t>
            </a:r>
          </a:p>
          <a:p>
            <a:pPr lvl="1"/>
            <a:endParaRPr lang="en-US" sz="2000" dirty="0"/>
          </a:p>
          <a:p>
            <a:pPr lvl="1"/>
            <a:r>
              <a:rPr lang="en-US" sz="2000" dirty="0"/>
              <a:t>STOP Cyberbullying: Are You a Cyberbully?</a:t>
            </a:r>
          </a:p>
          <a:p>
            <a:pPr lvl="1"/>
            <a:r>
              <a:rPr lang="en-US" sz="2000" dirty="0"/>
              <a:t>Take the quiz to find if you, too, are part of the cyberbullying problem!  http://www.stopcyberbullying.org/tweens/are_you_a_cyberbully.html</a:t>
            </a:r>
          </a:p>
          <a:p>
            <a:pPr lvl="1"/>
            <a:endParaRPr lang="en-US" sz="2000" dirty="0"/>
          </a:p>
          <a:p>
            <a:pPr lvl="1"/>
            <a:r>
              <a:rPr lang="en-US" sz="2000" dirty="0"/>
              <a:t>YouTube™:</a:t>
            </a:r>
          </a:p>
          <a:p>
            <a:pPr lvl="1"/>
            <a:endParaRPr lang="en-US" sz="2000" dirty="0"/>
          </a:p>
          <a:p>
            <a:pPr lvl="1"/>
            <a:r>
              <a:rPr lang="en-US" sz="2000" dirty="0"/>
              <a:t>Heads Up: Stop. Think. Click</a:t>
            </a:r>
          </a:p>
          <a:p>
            <a:pPr lvl="1"/>
            <a:r>
              <a:rPr lang="en-US" sz="2000" dirty="0"/>
              <a:t>When you're online, take a second to stop and think before you click. To learn more  about thinking before you click visit http://onguardonline.gov/articles/0033-heads  http://youtu.be/zdqVLeg6C9s</a:t>
            </a:r>
          </a:p>
          <a:p>
            <a:pPr lvl="1"/>
            <a:endParaRPr lang="en-US" sz="2000" dirty="0"/>
          </a:p>
          <a:p>
            <a:pPr lvl="1"/>
            <a:r>
              <a:rPr lang="en-US" sz="2000" dirty="0"/>
              <a:t>Share with Care</a:t>
            </a:r>
          </a:p>
          <a:p>
            <a:pPr lvl="1"/>
            <a:r>
              <a:rPr lang="en-US" sz="2000" dirty="0"/>
              <a:t>What you post online could have an impact on people in the real world. To learn  more about how your online actions can have real-world consequences visit  http://onguardonline.gov/articles/0033a-share-care  http://youtu.be/m_JB9mA_O3c</a:t>
            </a:r>
          </a:p>
          <a:p>
            <a:pPr lvl="1"/>
            <a:endParaRPr lang="en-US" sz="2000" dirty="0"/>
          </a:p>
          <a:p>
            <a:pPr lvl="1"/>
            <a:r>
              <a:rPr lang="en-US" sz="2000" dirty="0"/>
              <a:t>Stand Up to Cyberbullying</a:t>
            </a:r>
          </a:p>
          <a:p>
            <a:pPr lvl="1"/>
            <a:r>
              <a:rPr lang="en-US" sz="2000" dirty="0"/>
              <a:t>You can help stop cyberbullies by standing up for yourself or someone else. To learn  more about cyberbullying visit: http://onguardonline.gov/articles/0028-  cyberbullying</a:t>
            </a:r>
          </a:p>
          <a:p>
            <a:pPr lvl="1"/>
            <a:r>
              <a:rPr lang="en-US" sz="2000" dirty="0"/>
              <a:t>http://youtu.be/lN2fuKPDzHA</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4044688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Protecting Our Kids Online</a:t>
            </a:r>
            <a:br>
              <a:rPr lang="en-US" sz="2000" dirty="0"/>
            </a:br>
            <a:r>
              <a:rPr lang="en-US" sz="2000" dirty="0"/>
              <a:t>A cybersecurity expert talks about child safety online  http://news.yahoo.com/video/protecting-kids-online-080000343.html</a:t>
            </a:r>
          </a:p>
          <a:p>
            <a:pPr lvl="2"/>
            <a:r>
              <a:rPr lang="en-US" sz="2000" dirty="0"/>
              <a:t>STOP Cyberbullying: Are You a Cyberbully?</a:t>
            </a:r>
            <a:br>
              <a:rPr lang="en-US" sz="2000" dirty="0"/>
            </a:br>
            <a:r>
              <a:rPr lang="en-US" sz="2000" dirty="0"/>
              <a:t>Take the quiz to find if you, too, are part of the cyberbullying problem!  http://www.stopcyberbullying.org/tweens/are_you_a_cyberbully.html</a:t>
            </a:r>
          </a:p>
          <a:p>
            <a:pPr lvl="1"/>
            <a:r>
              <a:rPr lang="en-US" sz="2000" dirty="0"/>
              <a:t>YouTube:</a:t>
            </a:r>
          </a:p>
          <a:p>
            <a:pPr lvl="2"/>
            <a:r>
              <a:rPr lang="en-US" sz="2000" dirty="0"/>
              <a:t>Heads Up: Stop. Think. Click</a:t>
            </a:r>
            <a:br>
              <a:rPr lang="en-US" sz="2000" dirty="0"/>
            </a:br>
            <a:r>
              <a:rPr lang="en-US" sz="2000" dirty="0"/>
              <a:t>When you're online, take a second to stop and think before you click. To learn more  about thinking before you click visit </a:t>
            </a:r>
            <a:br>
              <a:rPr lang="en-US" sz="2000" dirty="0"/>
            </a:br>
            <a:r>
              <a:rPr lang="en-US" sz="2000" dirty="0"/>
              <a:t>http://onguardonline.gov/articles/0033-heads  http://youtu.be/zdqVLeg6C9s</a:t>
            </a:r>
          </a:p>
          <a:p>
            <a:endParaRPr lang="en-US" sz="2000" dirty="0"/>
          </a:p>
        </p:txBody>
      </p:sp>
    </p:spTree>
    <p:extLst>
      <p:ext uri="{BB962C8B-B14F-4D97-AF65-F5344CB8AC3E}">
        <p14:creationId xmlns:p14="http://schemas.microsoft.com/office/powerpoint/2010/main" val="3783704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r>
              <a:rPr lang="en-US" sz="2000" dirty="0"/>
              <a:t>Share with Care</a:t>
            </a:r>
            <a:br>
              <a:rPr lang="en-US" sz="2000" dirty="0"/>
            </a:br>
            <a:r>
              <a:rPr lang="en-US" sz="2000" dirty="0"/>
              <a:t>What you post online could have an impact on people in the real world. To learn  more about how your online actions can have real-world consequences visit  http://onguardonline.gov/articles/0033a-share-care  </a:t>
            </a:r>
            <a:br>
              <a:rPr lang="en-US" sz="2000" dirty="0"/>
            </a:br>
            <a:r>
              <a:rPr lang="en-US" sz="2000" dirty="0"/>
              <a:t>http://youtu.be/m_JB9mA_O3c</a:t>
            </a:r>
          </a:p>
          <a:p>
            <a:pPr lvl="2"/>
            <a:r>
              <a:rPr lang="en-US" sz="2000" dirty="0"/>
              <a:t>Stand Up to Cyberbullying</a:t>
            </a:r>
            <a:br>
              <a:rPr lang="en-US" sz="2000" dirty="0"/>
            </a:br>
            <a:r>
              <a:rPr lang="en-US" sz="2000" dirty="0"/>
              <a:t>You can help stop cyberbullies by standing up for yourself or someone else. To learn  more about cyberbullying visit: </a:t>
            </a:r>
            <a:br>
              <a:rPr lang="en-US" sz="2000" dirty="0"/>
            </a:br>
            <a:r>
              <a:rPr lang="en-US" sz="2000" dirty="0"/>
              <a:t>http://onguardonline.gov/articles/0028-  cyberbullying</a:t>
            </a:r>
            <a:br>
              <a:rPr lang="en-US" sz="2000" dirty="0"/>
            </a:br>
            <a:r>
              <a:rPr lang="en-US" sz="2000" dirty="0"/>
              <a:t>http://youtu.be/lN2fuKPDzHA</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161983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Internet-A World of Opportunities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How People Spend Their Time Online </a:t>
            </a:r>
            <a:br>
              <a:rPr lang="en-US" dirty="0"/>
            </a:br>
            <a:r>
              <a:rPr lang="en-US" sz="2400" dirty="0"/>
              <a:t>(click on link) </a:t>
            </a:r>
          </a:p>
        </p:txBody>
      </p:sp>
      <p:pic>
        <p:nvPicPr>
          <p:cNvPr id="5" name="Picture 4">
            <a:extLst>
              <a:ext uri="{FF2B5EF4-FFF2-40B4-BE49-F238E27FC236}">
                <a16:creationId xmlns:a16="http://schemas.microsoft.com/office/drawing/2014/main" id="{7E243614-799D-41E9-B38F-B042B3B8350E}"/>
              </a:ext>
            </a:extLst>
          </p:cNvPr>
          <p:cNvPicPr>
            <a:picLocks noChangeAspect="1"/>
          </p:cNvPicPr>
          <p:nvPr/>
        </p:nvPicPr>
        <p:blipFill>
          <a:blip r:embed="rId4"/>
          <a:stretch>
            <a:fillRect/>
          </a:stretch>
        </p:blipFill>
        <p:spPr>
          <a:xfrm>
            <a:off x="4216399" y="2662618"/>
            <a:ext cx="3901765" cy="2774962"/>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Parental and Caregivers Concerns about Online Safety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Inappropriate conduct</a:t>
            </a:r>
          </a:p>
          <a:p>
            <a:pPr lvl="1"/>
            <a:r>
              <a:rPr lang="en-US" dirty="0"/>
              <a:t>Inappropriate contact</a:t>
            </a:r>
          </a:p>
          <a:p>
            <a:pPr lvl="1"/>
            <a:r>
              <a:rPr lang="en-US" dirty="0"/>
              <a:t>Inappropriate content</a:t>
            </a:r>
          </a:p>
        </p:txBody>
      </p:sp>
      <p:pic>
        <p:nvPicPr>
          <p:cNvPr id="4" name="Picture 3">
            <a:extLst>
              <a:ext uri="{FF2B5EF4-FFF2-40B4-BE49-F238E27FC236}">
                <a16:creationId xmlns:a16="http://schemas.microsoft.com/office/drawing/2014/main" id="{941189FA-5690-40B5-8E86-4C1DD4280482}"/>
              </a:ext>
            </a:extLst>
          </p:cNvPr>
          <p:cNvPicPr>
            <a:picLocks noChangeAspect="1"/>
          </p:cNvPicPr>
          <p:nvPr/>
        </p:nvPicPr>
        <p:blipFill>
          <a:blip r:embed="rId3"/>
          <a:stretch>
            <a:fillRect/>
          </a:stretch>
        </p:blipFill>
        <p:spPr>
          <a:xfrm>
            <a:off x="6709386" y="2718908"/>
            <a:ext cx="3855641" cy="3227266"/>
          </a:xfrm>
          <a:prstGeom prst="rect">
            <a:avLst/>
          </a:prstGeom>
        </p:spPr>
      </p:pic>
    </p:spTree>
    <p:extLst>
      <p:ext uri="{BB962C8B-B14F-4D97-AF65-F5344CB8AC3E}">
        <p14:creationId xmlns:p14="http://schemas.microsoft.com/office/powerpoint/2010/main" val="305433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Kids, Parents, and Video Games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Parental controls might include:</a:t>
            </a:r>
          </a:p>
          <a:p>
            <a:pPr lvl="2"/>
            <a:r>
              <a:rPr lang="en-US" sz="2400" dirty="0"/>
              <a:t>Game Rating Restrictions</a:t>
            </a:r>
          </a:p>
          <a:p>
            <a:pPr lvl="2"/>
            <a:r>
              <a:rPr lang="en-US" sz="2400" dirty="0"/>
              <a:t>Disabling Internet Access</a:t>
            </a:r>
          </a:p>
          <a:p>
            <a:pPr lvl="2"/>
            <a:r>
              <a:rPr lang="en-US" sz="2400" dirty="0"/>
              <a:t>Time Limits</a:t>
            </a:r>
          </a:p>
          <a:p>
            <a:pPr lvl="2"/>
            <a:r>
              <a:rPr lang="en-US" sz="2400" dirty="0"/>
              <a:t>Profiles</a:t>
            </a:r>
          </a:p>
          <a:p>
            <a:pPr lvl="2"/>
            <a:r>
              <a:rPr lang="en-US" sz="2400" dirty="0"/>
              <a:t>In-game Purchase Restrictions</a:t>
            </a:r>
          </a:p>
        </p:txBody>
      </p:sp>
      <p:pic>
        <p:nvPicPr>
          <p:cNvPr id="4" name="Picture 3">
            <a:extLst>
              <a:ext uri="{FF2B5EF4-FFF2-40B4-BE49-F238E27FC236}">
                <a16:creationId xmlns:a16="http://schemas.microsoft.com/office/drawing/2014/main" id="{0B96D374-2887-410E-ABE7-1B4E074D4A0B}"/>
              </a:ext>
            </a:extLst>
          </p:cNvPr>
          <p:cNvPicPr>
            <a:picLocks noChangeAspect="1"/>
          </p:cNvPicPr>
          <p:nvPr/>
        </p:nvPicPr>
        <p:blipFill>
          <a:blip r:embed="rId3"/>
          <a:stretch>
            <a:fillRect/>
          </a:stretch>
        </p:blipFill>
        <p:spPr>
          <a:xfrm>
            <a:off x="7142205" y="3181170"/>
            <a:ext cx="3777692" cy="2544641"/>
          </a:xfrm>
          <a:prstGeom prst="rect">
            <a:avLst/>
          </a:prstGeom>
        </p:spPr>
      </p:pic>
    </p:spTree>
    <p:extLst>
      <p:ext uri="{BB962C8B-B14F-4D97-AF65-F5344CB8AC3E}">
        <p14:creationId xmlns:p14="http://schemas.microsoft.com/office/powerpoint/2010/main" val="193268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Video Games Ratings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Ratings are printed right on the game box:</a:t>
            </a:r>
          </a:p>
          <a:p>
            <a:pPr lvl="2"/>
            <a:r>
              <a:rPr lang="en-US" sz="2400" dirty="0"/>
              <a:t>Age Ratings</a:t>
            </a:r>
          </a:p>
          <a:p>
            <a:pPr lvl="2"/>
            <a:r>
              <a:rPr lang="en-US" sz="2400" dirty="0"/>
              <a:t>Content Descriptors</a:t>
            </a:r>
          </a:p>
          <a:p>
            <a:pPr lvl="2"/>
            <a:r>
              <a:rPr lang="en-US" sz="2400" dirty="0"/>
              <a:t>Rating Summaries</a:t>
            </a:r>
          </a:p>
          <a:p>
            <a:pPr lvl="2"/>
            <a:r>
              <a:rPr lang="en-US" sz="2400" dirty="0"/>
              <a:t>Online Rating Notice</a:t>
            </a:r>
          </a:p>
        </p:txBody>
      </p:sp>
      <p:pic>
        <p:nvPicPr>
          <p:cNvPr id="4" name="Picture 3">
            <a:extLst>
              <a:ext uri="{FF2B5EF4-FFF2-40B4-BE49-F238E27FC236}">
                <a16:creationId xmlns:a16="http://schemas.microsoft.com/office/drawing/2014/main" id="{318619F7-7027-4EDD-A3DB-0A4D18FDC45C}"/>
              </a:ext>
            </a:extLst>
          </p:cNvPr>
          <p:cNvPicPr>
            <a:picLocks noChangeAspect="1"/>
          </p:cNvPicPr>
          <p:nvPr/>
        </p:nvPicPr>
        <p:blipFill>
          <a:blip r:embed="rId3"/>
          <a:stretch>
            <a:fillRect/>
          </a:stretch>
        </p:blipFill>
        <p:spPr>
          <a:xfrm>
            <a:off x="6847984" y="2765982"/>
            <a:ext cx="3952132" cy="3041693"/>
          </a:xfrm>
          <a:prstGeom prst="rect">
            <a:avLst/>
          </a:prstGeom>
        </p:spPr>
      </p:pic>
    </p:spTree>
    <p:extLst>
      <p:ext uri="{BB962C8B-B14F-4D97-AF65-F5344CB8AC3E}">
        <p14:creationId xmlns:p14="http://schemas.microsoft.com/office/powerpoint/2010/main" val="305031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Mobile Game Apps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Parents can protect children by:</a:t>
            </a:r>
          </a:p>
          <a:p>
            <a:pPr lvl="2"/>
            <a:r>
              <a:rPr lang="en-US" sz="2400" dirty="0"/>
              <a:t>Checking the rating system</a:t>
            </a:r>
          </a:p>
          <a:p>
            <a:pPr lvl="2"/>
            <a:r>
              <a:rPr lang="en-US" sz="2400" dirty="0"/>
              <a:t>Phone settings</a:t>
            </a:r>
          </a:p>
          <a:p>
            <a:pPr lvl="2"/>
            <a:r>
              <a:rPr lang="en-US" sz="2400" dirty="0"/>
              <a:t>Location sharing</a:t>
            </a:r>
          </a:p>
        </p:txBody>
      </p:sp>
      <p:pic>
        <p:nvPicPr>
          <p:cNvPr id="4" name="Picture 3">
            <a:extLst>
              <a:ext uri="{FF2B5EF4-FFF2-40B4-BE49-F238E27FC236}">
                <a16:creationId xmlns:a16="http://schemas.microsoft.com/office/drawing/2014/main" id="{B23FB1DF-C91E-493F-9ED2-862EBA05B133}"/>
              </a:ext>
            </a:extLst>
          </p:cNvPr>
          <p:cNvPicPr>
            <a:picLocks noChangeAspect="1"/>
          </p:cNvPicPr>
          <p:nvPr/>
        </p:nvPicPr>
        <p:blipFill>
          <a:blip r:embed="rId3"/>
          <a:stretch>
            <a:fillRect/>
          </a:stretch>
        </p:blipFill>
        <p:spPr>
          <a:xfrm>
            <a:off x="6918239" y="2348298"/>
            <a:ext cx="3486150" cy="3486150"/>
          </a:xfrm>
          <a:prstGeom prst="rect">
            <a:avLst/>
          </a:prstGeom>
        </p:spPr>
      </p:pic>
    </p:spTree>
    <p:extLst>
      <p:ext uri="{BB962C8B-B14F-4D97-AF65-F5344CB8AC3E}">
        <p14:creationId xmlns:p14="http://schemas.microsoft.com/office/powerpoint/2010/main" val="93214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Tweens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During the tween years ages 8 to 12- children start exploring more on their own. It does not mean parents should not monitor their computer use.</a:t>
            </a:r>
          </a:p>
        </p:txBody>
      </p:sp>
      <p:pic>
        <p:nvPicPr>
          <p:cNvPr id="4" name="Picture 3">
            <a:extLst>
              <a:ext uri="{FF2B5EF4-FFF2-40B4-BE49-F238E27FC236}">
                <a16:creationId xmlns:a16="http://schemas.microsoft.com/office/drawing/2014/main" id="{96F36C2E-265E-44E6-987F-3BF5E4F18042}"/>
              </a:ext>
            </a:extLst>
          </p:cNvPr>
          <p:cNvPicPr>
            <a:picLocks noChangeAspect="1"/>
          </p:cNvPicPr>
          <p:nvPr/>
        </p:nvPicPr>
        <p:blipFill>
          <a:blip r:embed="rId3"/>
          <a:stretch>
            <a:fillRect/>
          </a:stretch>
        </p:blipFill>
        <p:spPr>
          <a:xfrm>
            <a:off x="4563013" y="2837935"/>
            <a:ext cx="3065973" cy="3031524"/>
          </a:xfrm>
          <a:prstGeom prst="rect">
            <a:avLst/>
          </a:prstGeom>
        </p:spPr>
      </p:pic>
    </p:spTree>
    <p:extLst>
      <p:ext uri="{BB962C8B-B14F-4D97-AF65-F5344CB8AC3E}">
        <p14:creationId xmlns:p14="http://schemas.microsoft.com/office/powerpoint/2010/main" val="39882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Talk to the Children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Parental controls are a great tool, but there is no substitute for talking to  children about the games they are playing.</a:t>
            </a:r>
          </a:p>
        </p:txBody>
      </p:sp>
      <p:sp>
        <p:nvSpPr>
          <p:cNvPr id="4" name="object 4">
            <a:extLst>
              <a:ext uri="{FF2B5EF4-FFF2-40B4-BE49-F238E27FC236}">
                <a16:creationId xmlns:a16="http://schemas.microsoft.com/office/drawing/2014/main" id="{1FA55EAD-D1B6-4EF3-B6C2-41C22775200A}"/>
              </a:ext>
            </a:extLst>
          </p:cNvPr>
          <p:cNvSpPr/>
          <p:nvPr/>
        </p:nvSpPr>
        <p:spPr>
          <a:xfrm>
            <a:off x="4342200" y="2681416"/>
            <a:ext cx="2856379" cy="310697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7171400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92</TotalTime>
  <Words>4854</Words>
  <Application>Microsoft Office PowerPoint</Application>
  <PresentationFormat>Widescreen</PresentationFormat>
  <Paragraphs>341</Paragraphs>
  <Slides>27</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.AppleSystemUIFont</vt:lpstr>
      <vt:lpstr>Arial</vt:lpstr>
      <vt:lpstr>Calibri</vt:lpstr>
      <vt:lpstr>Constantia</vt:lpstr>
      <vt:lpstr>Open Sans</vt:lpstr>
      <vt:lpstr>Open Sans SemiBold</vt:lpstr>
      <vt:lpstr>Times New Roman</vt:lpstr>
      <vt:lpstr>2_Office Theme</vt:lpstr>
      <vt:lpstr>3_Office Theme</vt:lpstr>
      <vt:lpstr>Protecting Children Online</vt:lpstr>
      <vt:lpstr>PowerPoint Presentation</vt:lpstr>
      <vt:lpstr>Internet-A World of Opportunities</vt:lpstr>
      <vt:lpstr>Parental and Caregivers Concerns about Online Safety</vt:lpstr>
      <vt:lpstr>Kids, Parents, and Video Games</vt:lpstr>
      <vt:lpstr>Video Games Ratings</vt:lpstr>
      <vt:lpstr>Mobile Game Apps</vt:lpstr>
      <vt:lpstr>Tweens</vt:lpstr>
      <vt:lpstr>Talk to the Children</vt:lpstr>
      <vt:lpstr>Child Identity Theft</vt:lpstr>
      <vt:lpstr>Check for a Credit Report</vt:lpstr>
      <vt:lpstr>Repair the Damage</vt:lpstr>
      <vt:lpstr>Prevention = Protection</vt:lpstr>
      <vt:lpstr>Protecting Our Children Online</vt:lpstr>
      <vt:lpstr>Children’s Online Privacy Protection Act (COPPA)</vt:lpstr>
      <vt:lpstr>Kids’ Privacy</vt:lpstr>
      <vt:lpstr>Kids and Socializing Online</vt:lpstr>
      <vt:lpstr>PowerPoint Presentation</vt:lpstr>
      <vt:lpstr>Cyberbullying</vt:lpstr>
      <vt:lpstr>Cyberbullying Quiz</vt:lpstr>
      <vt:lpstr>Children and Mobile Phones</vt:lpstr>
      <vt:lpstr>Children: Texting and Sexting</vt:lpstr>
      <vt:lpstr>Protecting Your Personal  Information</vt:lpstr>
      <vt:lpstr>How to Make a Picture Door Organizer</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9</cp:revision>
  <cp:lastPrinted>2017-07-07T16:17:37Z</cp:lastPrinted>
  <dcterms:created xsi:type="dcterms:W3CDTF">2017-07-11T23:58:30Z</dcterms:created>
  <dcterms:modified xsi:type="dcterms:W3CDTF">2018-01-03T22:07:10Z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