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handoutMasterIdLst>
    <p:handoutMasterId r:id="rId2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3502" autoAdjust="0"/>
  </p:normalViewPr>
  <p:slideViewPr>
    <p:cSldViewPr snapToGrid="0">
      <p:cViewPr>
        <p:scale>
          <a:sx n="50" d="100"/>
          <a:sy n="50" d="100"/>
        </p:scale>
        <p:origin x="1300" y="2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D71F2-3544-4B36-85D0-42FBB28DD43C}" type="doc">
      <dgm:prSet loTypeId="urn:microsoft.com/office/officeart/2005/8/layout/venn1" loCatId="relationship" qsTypeId="urn:microsoft.com/office/officeart/2005/8/quickstyle/simple1" qsCatId="simple" csTypeId="urn:microsoft.com/office/officeart/2005/8/colors/colorful1" csCatId="colorful" phldr="1"/>
      <dgm:spPr/>
    </dgm:pt>
    <dgm:pt modelId="{17A10E97-2D53-4EB1-90A5-82EABEF1E0C3}">
      <dgm:prSet phldrT="[Text]"/>
      <dgm:spPr/>
      <dgm:t>
        <a:bodyPr/>
        <a:lstStyle/>
        <a:p>
          <a:pPr algn="ctr"/>
          <a:r>
            <a:rPr lang="en-US" b="1" dirty="0">
              <a:latin typeface="Open Sans"/>
              <a:cs typeface="Arial" panose="020B0604020202020204" pitchFamily="34" charset="0"/>
            </a:rPr>
            <a:t>Formula</a:t>
          </a:r>
        </a:p>
      </dgm:t>
    </dgm:pt>
    <dgm:pt modelId="{24FC5833-B4D9-45F9-A16A-725ABC5DFEBB}" type="parTrans" cxnId="{BB8F344F-A7FE-4C85-8038-149E7FE74C66}">
      <dgm:prSet/>
      <dgm:spPr/>
      <dgm:t>
        <a:bodyPr/>
        <a:lstStyle/>
        <a:p>
          <a:endParaRPr lang="en-US">
            <a:latin typeface="Open Sans"/>
          </a:endParaRPr>
        </a:p>
      </dgm:t>
    </dgm:pt>
    <dgm:pt modelId="{49BF81B5-514E-441F-9A88-127E3B63690B}" type="sibTrans" cxnId="{BB8F344F-A7FE-4C85-8038-149E7FE74C66}">
      <dgm:prSet/>
      <dgm:spPr/>
      <dgm:t>
        <a:bodyPr/>
        <a:lstStyle/>
        <a:p>
          <a:endParaRPr lang="en-US">
            <a:latin typeface="Open Sans"/>
          </a:endParaRPr>
        </a:p>
      </dgm:t>
    </dgm:pt>
    <dgm:pt modelId="{E215F45B-BE54-49DB-93A6-4A573AC24E38}">
      <dgm:prSet phldrT="[Text]"/>
      <dgm:spPr/>
      <dgm:t>
        <a:bodyPr/>
        <a:lstStyle/>
        <a:p>
          <a:pPr algn="ctr"/>
          <a:r>
            <a:rPr lang="en-US" b="1" dirty="0">
              <a:latin typeface="Open Sans"/>
              <a:cs typeface="Arial" panose="020B0604020202020204" pitchFamily="34" charset="0"/>
            </a:rPr>
            <a:t>Recipe</a:t>
          </a:r>
        </a:p>
      </dgm:t>
    </dgm:pt>
    <dgm:pt modelId="{BA7F2658-6F47-4E2E-A418-8B4FB784D7D3}" type="parTrans" cxnId="{8AD6094F-8E1A-454C-A01C-4A9F98B7043E}">
      <dgm:prSet/>
      <dgm:spPr/>
      <dgm:t>
        <a:bodyPr/>
        <a:lstStyle/>
        <a:p>
          <a:endParaRPr lang="en-US">
            <a:latin typeface="Open Sans"/>
          </a:endParaRPr>
        </a:p>
      </dgm:t>
    </dgm:pt>
    <dgm:pt modelId="{99EF6EF3-B871-4C7C-B0B1-425C2BD2A855}" type="sibTrans" cxnId="{8AD6094F-8E1A-454C-A01C-4A9F98B7043E}">
      <dgm:prSet/>
      <dgm:spPr/>
      <dgm:t>
        <a:bodyPr/>
        <a:lstStyle/>
        <a:p>
          <a:endParaRPr lang="en-US">
            <a:latin typeface="Open Sans"/>
          </a:endParaRPr>
        </a:p>
      </dgm:t>
    </dgm:pt>
    <dgm:pt modelId="{349B30CB-8BF4-43AB-92FB-7EEEDC0A7561}">
      <dgm:prSet phldrT="[Text]"/>
      <dgm:spPr/>
      <dgm:t>
        <a:bodyPr/>
        <a:lstStyle/>
        <a:p>
          <a:pPr algn="l"/>
          <a:r>
            <a:rPr lang="en-US" dirty="0">
              <a:latin typeface="Open Sans"/>
              <a:cs typeface="Arial" panose="020B0604020202020204" pitchFamily="34" charset="0"/>
            </a:rPr>
            <a:t>Ingredients listed by decreasing weight</a:t>
          </a:r>
        </a:p>
      </dgm:t>
    </dgm:pt>
    <dgm:pt modelId="{D275C9E2-0195-4A9A-B3E1-CAE9A34B18D9}" type="parTrans" cxnId="{0A376A2C-5435-4E68-B497-8B383778730E}">
      <dgm:prSet/>
      <dgm:spPr/>
      <dgm:t>
        <a:bodyPr/>
        <a:lstStyle/>
        <a:p>
          <a:endParaRPr lang="en-US">
            <a:latin typeface="Open Sans"/>
          </a:endParaRPr>
        </a:p>
      </dgm:t>
    </dgm:pt>
    <dgm:pt modelId="{1A874F28-6D47-44AF-8C72-4B95FF9E9639}" type="sibTrans" cxnId="{0A376A2C-5435-4E68-B497-8B383778730E}">
      <dgm:prSet/>
      <dgm:spPr/>
      <dgm:t>
        <a:bodyPr/>
        <a:lstStyle/>
        <a:p>
          <a:endParaRPr lang="en-US">
            <a:latin typeface="Open Sans"/>
          </a:endParaRPr>
        </a:p>
      </dgm:t>
    </dgm:pt>
    <dgm:pt modelId="{30983BD0-53A3-4394-8ED0-BA9B1AC78EF8}">
      <dgm:prSet phldrT="[Text]"/>
      <dgm:spPr/>
      <dgm:t>
        <a:bodyPr/>
        <a:lstStyle/>
        <a:p>
          <a:pPr algn="l"/>
          <a:r>
            <a:rPr lang="en-US" dirty="0">
              <a:latin typeface="Open Sans"/>
              <a:cs typeface="Arial" panose="020B0604020202020204" pitchFamily="34" charset="0"/>
            </a:rPr>
            <a:t>Precise weight measurements are used</a:t>
          </a:r>
        </a:p>
      </dgm:t>
    </dgm:pt>
    <dgm:pt modelId="{776A8B0E-4E21-4518-844D-7603CEAABF19}" type="parTrans" cxnId="{31DEBE07-FAF8-4445-9F95-5701FC687851}">
      <dgm:prSet/>
      <dgm:spPr/>
      <dgm:t>
        <a:bodyPr/>
        <a:lstStyle/>
        <a:p>
          <a:endParaRPr lang="en-US">
            <a:latin typeface="Open Sans"/>
          </a:endParaRPr>
        </a:p>
      </dgm:t>
    </dgm:pt>
    <dgm:pt modelId="{FC5DAD22-749A-4678-AE81-9978865F3ED4}" type="sibTrans" cxnId="{31DEBE07-FAF8-4445-9F95-5701FC687851}">
      <dgm:prSet/>
      <dgm:spPr/>
      <dgm:t>
        <a:bodyPr/>
        <a:lstStyle/>
        <a:p>
          <a:endParaRPr lang="en-US">
            <a:latin typeface="Open Sans"/>
          </a:endParaRPr>
        </a:p>
      </dgm:t>
    </dgm:pt>
    <dgm:pt modelId="{5972DC18-0340-43EC-8B09-028DDB41725C}">
      <dgm:prSet phldrT="[Text]"/>
      <dgm:spPr/>
      <dgm:t>
        <a:bodyPr/>
        <a:lstStyle/>
        <a:p>
          <a:pPr algn="l"/>
          <a:r>
            <a:rPr lang="en-US" dirty="0">
              <a:latin typeface="Open Sans"/>
              <a:cs typeface="Arial" panose="020B0604020202020204" pitchFamily="34" charset="0"/>
            </a:rPr>
            <a:t>Instructions not always included</a:t>
          </a:r>
        </a:p>
      </dgm:t>
    </dgm:pt>
    <dgm:pt modelId="{7858EB7F-0444-4632-8A95-62293DA328B6}" type="parTrans" cxnId="{0AE5100C-260B-49AC-80AF-E2611012FC0A}">
      <dgm:prSet/>
      <dgm:spPr/>
      <dgm:t>
        <a:bodyPr/>
        <a:lstStyle/>
        <a:p>
          <a:endParaRPr lang="en-US">
            <a:latin typeface="Open Sans"/>
          </a:endParaRPr>
        </a:p>
      </dgm:t>
    </dgm:pt>
    <dgm:pt modelId="{D9720594-C5A4-4820-837F-70E3121C679B}" type="sibTrans" cxnId="{0AE5100C-260B-49AC-80AF-E2611012FC0A}">
      <dgm:prSet/>
      <dgm:spPr/>
      <dgm:t>
        <a:bodyPr/>
        <a:lstStyle/>
        <a:p>
          <a:endParaRPr lang="en-US">
            <a:latin typeface="Open Sans"/>
          </a:endParaRPr>
        </a:p>
      </dgm:t>
    </dgm:pt>
    <dgm:pt modelId="{2E1160CB-3BD1-4502-81CB-E00A0C5DFD81}">
      <dgm:prSet phldrT="[Text]"/>
      <dgm:spPr/>
      <dgm:t>
        <a:bodyPr/>
        <a:lstStyle/>
        <a:p>
          <a:pPr algn="l"/>
          <a:r>
            <a:rPr lang="en-US" dirty="0">
              <a:latin typeface="Open Sans"/>
              <a:cs typeface="Arial" panose="020B0604020202020204" pitchFamily="34" charset="0"/>
            </a:rPr>
            <a:t>Ingredients listed in order of use</a:t>
          </a:r>
        </a:p>
      </dgm:t>
    </dgm:pt>
    <dgm:pt modelId="{E49269CA-F120-4201-B2B6-70C4A4A5EE53}" type="parTrans" cxnId="{02FBC761-0C78-49A1-ADA8-C4D9F2610084}">
      <dgm:prSet/>
      <dgm:spPr/>
      <dgm:t>
        <a:bodyPr/>
        <a:lstStyle/>
        <a:p>
          <a:endParaRPr lang="en-US">
            <a:latin typeface="Open Sans"/>
          </a:endParaRPr>
        </a:p>
      </dgm:t>
    </dgm:pt>
    <dgm:pt modelId="{B64B1444-B5B7-42A2-8CDC-FA260CC9493F}" type="sibTrans" cxnId="{02FBC761-0C78-49A1-ADA8-C4D9F2610084}">
      <dgm:prSet/>
      <dgm:spPr/>
      <dgm:t>
        <a:bodyPr/>
        <a:lstStyle/>
        <a:p>
          <a:endParaRPr lang="en-US">
            <a:latin typeface="Open Sans"/>
          </a:endParaRPr>
        </a:p>
      </dgm:t>
    </dgm:pt>
    <dgm:pt modelId="{C9105C8A-5A40-455A-AFF7-DED2C5288F01}">
      <dgm:prSet phldrT="[Text]"/>
      <dgm:spPr/>
      <dgm:t>
        <a:bodyPr/>
        <a:lstStyle/>
        <a:p>
          <a:pPr algn="l"/>
          <a:r>
            <a:rPr lang="en-US" dirty="0">
              <a:latin typeface="Open Sans"/>
              <a:cs typeface="Arial" panose="020B0604020202020204" pitchFamily="34" charset="0"/>
            </a:rPr>
            <a:t>Followed by procedures for successful results</a:t>
          </a:r>
        </a:p>
      </dgm:t>
    </dgm:pt>
    <dgm:pt modelId="{0B7604CC-B0B6-4AB6-B804-24E172A17310}" type="parTrans" cxnId="{0E7A2521-6C81-4FB3-92E8-39C35CC87106}">
      <dgm:prSet/>
      <dgm:spPr/>
      <dgm:t>
        <a:bodyPr/>
        <a:lstStyle/>
        <a:p>
          <a:endParaRPr lang="en-US">
            <a:latin typeface="Open Sans"/>
          </a:endParaRPr>
        </a:p>
      </dgm:t>
    </dgm:pt>
    <dgm:pt modelId="{139A5519-6080-4CE6-959B-12D81557508F}" type="sibTrans" cxnId="{0E7A2521-6C81-4FB3-92E8-39C35CC87106}">
      <dgm:prSet/>
      <dgm:spPr/>
      <dgm:t>
        <a:bodyPr/>
        <a:lstStyle/>
        <a:p>
          <a:endParaRPr lang="en-US">
            <a:latin typeface="Open Sans"/>
          </a:endParaRPr>
        </a:p>
      </dgm:t>
    </dgm:pt>
    <dgm:pt modelId="{7E44A851-3B1E-4938-887A-1E3668F06CFF}">
      <dgm:prSet phldrT="[Text]"/>
      <dgm:spPr/>
      <dgm:t>
        <a:bodyPr/>
        <a:lstStyle/>
        <a:p>
          <a:pPr algn="ctr"/>
          <a:endParaRPr lang="en-US" dirty="0">
            <a:latin typeface="Open Sans"/>
            <a:cs typeface="Arial" panose="020B0604020202020204" pitchFamily="34" charset="0"/>
          </a:endParaRPr>
        </a:p>
      </dgm:t>
    </dgm:pt>
    <dgm:pt modelId="{AA68A057-3573-4F40-8057-F6292F04246A}" type="parTrans" cxnId="{CAEFDA6D-7ABD-460F-82D3-9FE193A2BBD9}">
      <dgm:prSet/>
      <dgm:spPr/>
      <dgm:t>
        <a:bodyPr/>
        <a:lstStyle/>
        <a:p>
          <a:endParaRPr lang="en-US">
            <a:latin typeface="Open Sans"/>
          </a:endParaRPr>
        </a:p>
      </dgm:t>
    </dgm:pt>
    <dgm:pt modelId="{396DAF99-8006-4E88-8787-EFAAF8BD9913}" type="sibTrans" cxnId="{CAEFDA6D-7ABD-460F-82D3-9FE193A2BBD9}">
      <dgm:prSet/>
      <dgm:spPr/>
      <dgm:t>
        <a:bodyPr/>
        <a:lstStyle/>
        <a:p>
          <a:endParaRPr lang="en-US">
            <a:latin typeface="Open Sans"/>
          </a:endParaRPr>
        </a:p>
      </dgm:t>
    </dgm:pt>
    <dgm:pt modelId="{4F0F269D-EA23-4443-9D8D-3FC587E32270}">
      <dgm:prSet phldrT="[Text]"/>
      <dgm:spPr/>
      <dgm:t>
        <a:bodyPr/>
        <a:lstStyle/>
        <a:p>
          <a:pPr algn="ctr"/>
          <a:endParaRPr lang="en-US" dirty="0">
            <a:latin typeface="Open Sans"/>
            <a:cs typeface="Arial" panose="020B0604020202020204" pitchFamily="34" charset="0"/>
          </a:endParaRPr>
        </a:p>
      </dgm:t>
    </dgm:pt>
    <dgm:pt modelId="{76134655-299D-4079-A451-9FA65F7FE702}" type="sibTrans" cxnId="{20FDAAB1-75EA-4402-B73A-67321142045E}">
      <dgm:prSet/>
      <dgm:spPr/>
      <dgm:t>
        <a:bodyPr/>
        <a:lstStyle/>
        <a:p>
          <a:endParaRPr lang="en-US">
            <a:latin typeface="Open Sans"/>
          </a:endParaRPr>
        </a:p>
      </dgm:t>
    </dgm:pt>
    <dgm:pt modelId="{C18E4BC6-7B26-4C44-97D3-2C462B4E93A7}" type="parTrans" cxnId="{20FDAAB1-75EA-4402-B73A-67321142045E}">
      <dgm:prSet/>
      <dgm:spPr/>
      <dgm:t>
        <a:bodyPr/>
        <a:lstStyle/>
        <a:p>
          <a:endParaRPr lang="en-US">
            <a:latin typeface="Open Sans"/>
          </a:endParaRPr>
        </a:p>
      </dgm:t>
    </dgm:pt>
    <dgm:pt modelId="{D5BF4DA5-B9DD-4C6C-841A-BD74799B8384}" type="pres">
      <dgm:prSet presAssocID="{6BBD71F2-3544-4B36-85D0-42FBB28DD43C}" presName="compositeShape" presStyleCnt="0">
        <dgm:presLayoutVars>
          <dgm:chMax val="7"/>
          <dgm:dir/>
          <dgm:resizeHandles val="exact"/>
        </dgm:presLayoutVars>
      </dgm:prSet>
      <dgm:spPr/>
    </dgm:pt>
    <dgm:pt modelId="{E857D76F-9B97-4A19-B270-09673A8B93B5}" type="pres">
      <dgm:prSet presAssocID="{17A10E97-2D53-4EB1-90A5-82EABEF1E0C3}" presName="circ1" presStyleLbl="vennNode1" presStyleIdx="0" presStyleCnt="2"/>
      <dgm:spPr/>
    </dgm:pt>
    <dgm:pt modelId="{96252FB9-AC9D-48C2-ABEF-D08CE07983B4}" type="pres">
      <dgm:prSet presAssocID="{17A10E97-2D53-4EB1-90A5-82EABEF1E0C3}" presName="circ1Tx" presStyleLbl="revTx" presStyleIdx="0" presStyleCnt="0">
        <dgm:presLayoutVars>
          <dgm:chMax val="0"/>
          <dgm:chPref val="0"/>
          <dgm:bulletEnabled val="1"/>
        </dgm:presLayoutVars>
      </dgm:prSet>
      <dgm:spPr/>
    </dgm:pt>
    <dgm:pt modelId="{80610927-649E-4764-8333-D5AA89500B73}" type="pres">
      <dgm:prSet presAssocID="{E215F45B-BE54-49DB-93A6-4A573AC24E38}" presName="circ2" presStyleLbl="vennNode1" presStyleIdx="1" presStyleCnt="2"/>
      <dgm:spPr/>
    </dgm:pt>
    <dgm:pt modelId="{C338AD36-871F-4999-BFF7-8845B8DCDF4E}" type="pres">
      <dgm:prSet presAssocID="{E215F45B-BE54-49DB-93A6-4A573AC24E38}" presName="circ2Tx" presStyleLbl="revTx" presStyleIdx="0" presStyleCnt="0">
        <dgm:presLayoutVars>
          <dgm:chMax val="0"/>
          <dgm:chPref val="0"/>
          <dgm:bulletEnabled val="1"/>
        </dgm:presLayoutVars>
      </dgm:prSet>
      <dgm:spPr/>
    </dgm:pt>
  </dgm:ptLst>
  <dgm:cxnLst>
    <dgm:cxn modelId="{31DEBE07-FAF8-4445-9F95-5701FC687851}" srcId="{17A10E97-2D53-4EB1-90A5-82EABEF1E0C3}" destId="{30983BD0-53A3-4394-8ED0-BA9B1AC78EF8}" srcOrd="1" destOrd="0" parTransId="{776A8B0E-4E21-4518-844D-7603CEAABF19}" sibTransId="{FC5DAD22-749A-4678-AE81-9978865F3ED4}"/>
    <dgm:cxn modelId="{0AE5100C-260B-49AC-80AF-E2611012FC0A}" srcId="{17A10E97-2D53-4EB1-90A5-82EABEF1E0C3}" destId="{5972DC18-0340-43EC-8B09-028DDB41725C}" srcOrd="2" destOrd="0" parTransId="{7858EB7F-0444-4632-8A95-62293DA328B6}" sibTransId="{D9720594-C5A4-4820-837F-70E3121C679B}"/>
    <dgm:cxn modelId="{0E7A2521-6C81-4FB3-92E8-39C35CC87106}" srcId="{E215F45B-BE54-49DB-93A6-4A573AC24E38}" destId="{C9105C8A-5A40-455A-AFF7-DED2C5288F01}" srcOrd="1" destOrd="0" parTransId="{0B7604CC-B0B6-4AB6-B804-24E172A17310}" sibTransId="{139A5519-6080-4CE6-959B-12D81557508F}"/>
    <dgm:cxn modelId="{4C040226-3AED-4189-A3A1-96CE46A8BAA2}" type="presOf" srcId="{30983BD0-53A3-4394-8ED0-BA9B1AC78EF8}" destId="{96252FB9-AC9D-48C2-ABEF-D08CE07983B4}" srcOrd="1" destOrd="2" presId="urn:microsoft.com/office/officeart/2005/8/layout/venn1"/>
    <dgm:cxn modelId="{0A376A2C-5435-4E68-B497-8B383778730E}" srcId="{17A10E97-2D53-4EB1-90A5-82EABEF1E0C3}" destId="{349B30CB-8BF4-43AB-92FB-7EEEDC0A7561}" srcOrd="0" destOrd="0" parTransId="{D275C9E2-0195-4A9A-B3E1-CAE9A34B18D9}" sibTransId="{1A874F28-6D47-44AF-8C72-4B95FF9E9639}"/>
    <dgm:cxn modelId="{E89F4F3C-36EF-47B4-ABBF-EFC05B6D9EFE}" type="presOf" srcId="{17A10E97-2D53-4EB1-90A5-82EABEF1E0C3}" destId="{E857D76F-9B97-4A19-B270-09673A8B93B5}" srcOrd="0" destOrd="0" presId="urn:microsoft.com/office/officeart/2005/8/layout/venn1"/>
    <dgm:cxn modelId="{02FBC761-0C78-49A1-ADA8-C4D9F2610084}" srcId="{E215F45B-BE54-49DB-93A6-4A573AC24E38}" destId="{2E1160CB-3BD1-4502-81CB-E00A0C5DFD81}" srcOrd="0" destOrd="0" parTransId="{E49269CA-F120-4201-B2B6-70C4A4A5EE53}" sibTransId="{B64B1444-B5B7-42A2-8CDC-FA260CC9493F}"/>
    <dgm:cxn modelId="{7D5D346B-B68B-4F64-9097-D90A56BC186E}" type="presOf" srcId="{7E44A851-3B1E-4938-887A-1E3668F06CFF}" destId="{80610927-649E-4764-8333-D5AA89500B73}" srcOrd="0" destOrd="3" presId="urn:microsoft.com/office/officeart/2005/8/layout/venn1"/>
    <dgm:cxn modelId="{CAEFDA6D-7ABD-460F-82D3-9FE193A2BBD9}" srcId="{E215F45B-BE54-49DB-93A6-4A573AC24E38}" destId="{7E44A851-3B1E-4938-887A-1E3668F06CFF}" srcOrd="2" destOrd="0" parTransId="{AA68A057-3573-4F40-8057-F6292F04246A}" sibTransId="{396DAF99-8006-4E88-8787-EFAAF8BD9913}"/>
    <dgm:cxn modelId="{8AD6094F-8E1A-454C-A01C-4A9F98B7043E}" srcId="{6BBD71F2-3544-4B36-85D0-42FBB28DD43C}" destId="{E215F45B-BE54-49DB-93A6-4A573AC24E38}" srcOrd="1" destOrd="0" parTransId="{BA7F2658-6F47-4E2E-A418-8B4FB784D7D3}" sibTransId="{99EF6EF3-B871-4C7C-B0B1-425C2BD2A855}"/>
    <dgm:cxn modelId="{BB8F344F-A7FE-4C85-8038-149E7FE74C66}" srcId="{6BBD71F2-3544-4B36-85D0-42FBB28DD43C}" destId="{17A10E97-2D53-4EB1-90A5-82EABEF1E0C3}" srcOrd="0" destOrd="0" parTransId="{24FC5833-B4D9-45F9-A16A-725ABC5DFEBB}" sibTransId="{49BF81B5-514E-441F-9A88-127E3B63690B}"/>
    <dgm:cxn modelId="{B88D3576-98DF-474A-B9AB-EC3E89574A5C}" type="presOf" srcId="{C9105C8A-5A40-455A-AFF7-DED2C5288F01}" destId="{C338AD36-871F-4999-BFF7-8845B8DCDF4E}" srcOrd="1" destOrd="2" presId="urn:microsoft.com/office/officeart/2005/8/layout/venn1"/>
    <dgm:cxn modelId="{88DE4E7B-C0F9-4365-AC63-253AAEA1ADA2}" type="presOf" srcId="{6BBD71F2-3544-4B36-85D0-42FBB28DD43C}" destId="{D5BF4DA5-B9DD-4C6C-841A-BD74799B8384}" srcOrd="0" destOrd="0" presId="urn:microsoft.com/office/officeart/2005/8/layout/venn1"/>
    <dgm:cxn modelId="{8A236180-2133-464D-95D5-F7B97DA2703D}" type="presOf" srcId="{E215F45B-BE54-49DB-93A6-4A573AC24E38}" destId="{C338AD36-871F-4999-BFF7-8845B8DCDF4E}" srcOrd="1" destOrd="0" presId="urn:microsoft.com/office/officeart/2005/8/layout/venn1"/>
    <dgm:cxn modelId="{B8F3208B-3EAF-44AD-AF89-D47EF799AD73}" type="presOf" srcId="{2E1160CB-3BD1-4502-81CB-E00A0C5DFD81}" destId="{80610927-649E-4764-8333-D5AA89500B73}" srcOrd="0" destOrd="1" presId="urn:microsoft.com/office/officeart/2005/8/layout/venn1"/>
    <dgm:cxn modelId="{72B0158E-81FC-4B30-8A5E-251CB4A0BA6F}" type="presOf" srcId="{30983BD0-53A3-4394-8ED0-BA9B1AC78EF8}" destId="{E857D76F-9B97-4A19-B270-09673A8B93B5}" srcOrd="0" destOrd="2" presId="urn:microsoft.com/office/officeart/2005/8/layout/venn1"/>
    <dgm:cxn modelId="{478F188F-9775-45C0-AADF-ED8A4C3E2826}" type="presOf" srcId="{4F0F269D-EA23-4443-9D8D-3FC587E32270}" destId="{80610927-649E-4764-8333-D5AA89500B73}" srcOrd="0" destOrd="4" presId="urn:microsoft.com/office/officeart/2005/8/layout/venn1"/>
    <dgm:cxn modelId="{3AA5F68F-C7E5-448F-BD4B-FDA5A80EE6F7}" type="presOf" srcId="{349B30CB-8BF4-43AB-92FB-7EEEDC0A7561}" destId="{E857D76F-9B97-4A19-B270-09673A8B93B5}" srcOrd="0" destOrd="1" presId="urn:microsoft.com/office/officeart/2005/8/layout/venn1"/>
    <dgm:cxn modelId="{8BA1079F-CEA7-4B30-B2C0-064936441F14}" type="presOf" srcId="{7E44A851-3B1E-4938-887A-1E3668F06CFF}" destId="{C338AD36-871F-4999-BFF7-8845B8DCDF4E}" srcOrd="1" destOrd="3" presId="urn:microsoft.com/office/officeart/2005/8/layout/venn1"/>
    <dgm:cxn modelId="{20FDAAB1-75EA-4402-B73A-67321142045E}" srcId="{E215F45B-BE54-49DB-93A6-4A573AC24E38}" destId="{4F0F269D-EA23-4443-9D8D-3FC587E32270}" srcOrd="3" destOrd="0" parTransId="{C18E4BC6-7B26-4C44-97D3-2C462B4E93A7}" sibTransId="{76134655-299D-4079-A451-9FA65F7FE702}"/>
    <dgm:cxn modelId="{D9AB6DBB-8613-48FF-AD6C-8F1AD7B527ED}" type="presOf" srcId="{5972DC18-0340-43EC-8B09-028DDB41725C}" destId="{E857D76F-9B97-4A19-B270-09673A8B93B5}" srcOrd="0" destOrd="3" presId="urn:microsoft.com/office/officeart/2005/8/layout/venn1"/>
    <dgm:cxn modelId="{6212AEBC-572E-4138-981A-E8740F8A3DC5}" type="presOf" srcId="{4F0F269D-EA23-4443-9D8D-3FC587E32270}" destId="{C338AD36-871F-4999-BFF7-8845B8DCDF4E}" srcOrd="1" destOrd="4" presId="urn:microsoft.com/office/officeart/2005/8/layout/venn1"/>
    <dgm:cxn modelId="{CC688FBF-DA27-4106-AA87-7D6ABEE1BEB2}" type="presOf" srcId="{E215F45B-BE54-49DB-93A6-4A573AC24E38}" destId="{80610927-649E-4764-8333-D5AA89500B73}" srcOrd="0" destOrd="0" presId="urn:microsoft.com/office/officeart/2005/8/layout/venn1"/>
    <dgm:cxn modelId="{1AF391C3-92F5-4A5E-8833-7DA47A0333BA}" type="presOf" srcId="{C9105C8A-5A40-455A-AFF7-DED2C5288F01}" destId="{80610927-649E-4764-8333-D5AA89500B73}" srcOrd="0" destOrd="2" presId="urn:microsoft.com/office/officeart/2005/8/layout/venn1"/>
    <dgm:cxn modelId="{28288CCB-E686-4FC1-AECC-81979E0F8B17}" type="presOf" srcId="{17A10E97-2D53-4EB1-90A5-82EABEF1E0C3}" destId="{96252FB9-AC9D-48C2-ABEF-D08CE07983B4}" srcOrd="1" destOrd="0" presId="urn:microsoft.com/office/officeart/2005/8/layout/venn1"/>
    <dgm:cxn modelId="{34B205EA-513F-4CC0-8A19-B6092415B1A1}" type="presOf" srcId="{2E1160CB-3BD1-4502-81CB-E00A0C5DFD81}" destId="{C338AD36-871F-4999-BFF7-8845B8DCDF4E}" srcOrd="1" destOrd="1" presId="urn:microsoft.com/office/officeart/2005/8/layout/venn1"/>
    <dgm:cxn modelId="{7C7356EF-0F32-4300-8D9D-88F889E06E39}" type="presOf" srcId="{5972DC18-0340-43EC-8B09-028DDB41725C}" destId="{96252FB9-AC9D-48C2-ABEF-D08CE07983B4}" srcOrd="1" destOrd="3" presId="urn:microsoft.com/office/officeart/2005/8/layout/venn1"/>
    <dgm:cxn modelId="{BA1044FA-A796-4F6E-911D-56A6B09FDD06}" type="presOf" srcId="{349B30CB-8BF4-43AB-92FB-7EEEDC0A7561}" destId="{96252FB9-AC9D-48C2-ABEF-D08CE07983B4}" srcOrd="1" destOrd="1" presId="urn:microsoft.com/office/officeart/2005/8/layout/venn1"/>
    <dgm:cxn modelId="{B20C7EF1-10D3-48AB-80FA-576C7A0347A0}" type="presParOf" srcId="{D5BF4DA5-B9DD-4C6C-841A-BD74799B8384}" destId="{E857D76F-9B97-4A19-B270-09673A8B93B5}" srcOrd="0" destOrd="0" presId="urn:microsoft.com/office/officeart/2005/8/layout/venn1"/>
    <dgm:cxn modelId="{6D19F8F0-79A0-46E1-8D22-20DFA05DD0BB}" type="presParOf" srcId="{D5BF4DA5-B9DD-4C6C-841A-BD74799B8384}" destId="{96252FB9-AC9D-48C2-ABEF-D08CE07983B4}" srcOrd="1" destOrd="0" presId="urn:microsoft.com/office/officeart/2005/8/layout/venn1"/>
    <dgm:cxn modelId="{EF02C7D2-9F40-4AD5-8D83-938CFE3DDBA8}" type="presParOf" srcId="{D5BF4DA5-B9DD-4C6C-841A-BD74799B8384}" destId="{80610927-649E-4764-8333-D5AA89500B73}" srcOrd="2" destOrd="0" presId="urn:microsoft.com/office/officeart/2005/8/layout/venn1"/>
    <dgm:cxn modelId="{025D96B7-2FE0-4B07-B7F0-3BB4DF7AD77C}" type="presParOf" srcId="{D5BF4DA5-B9DD-4C6C-841A-BD74799B8384}" destId="{C338AD36-871F-4999-BFF7-8845B8DCDF4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7D76F-9B97-4A19-B270-09673A8B93B5}">
      <dsp:nvSpPr>
        <dsp:cNvPr id="0" name=""/>
        <dsp:cNvSpPr/>
      </dsp:nvSpPr>
      <dsp:spPr>
        <a:xfrm>
          <a:off x="967619" y="12205"/>
          <a:ext cx="4462793" cy="446279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1244600">
            <a:lnSpc>
              <a:spcPct val="90000"/>
            </a:lnSpc>
            <a:spcBef>
              <a:spcPct val="0"/>
            </a:spcBef>
            <a:spcAft>
              <a:spcPct val="35000"/>
            </a:spcAft>
            <a:buNone/>
          </a:pPr>
          <a:r>
            <a:rPr lang="en-US" sz="2800" b="1" kern="1200" dirty="0">
              <a:latin typeface="Open Sans"/>
              <a:cs typeface="Arial" panose="020B0604020202020204" pitchFamily="34" charset="0"/>
            </a:rPr>
            <a:t>Formula</a:t>
          </a:r>
        </a:p>
        <a:p>
          <a:pPr marL="228600" lvl="1" indent="-228600" algn="l" defTabSz="977900">
            <a:lnSpc>
              <a:spcPct val="90000"/>
            </a:lnSpc>
            <a:spcBef>
              <a:spcPct val="0"/>
            </a:spcBef>
            <a:spcAft>
              <a:spcPct val="15000"/>
            </a:spcAft>
            <a:buChar char="•"/>
          </a:pPr>
          <a:r>
            <a:rPr lang="en-US" sz="2200" kern="1200" dirty="0">
              <a:latin typeface="Open Sans"/>
              <a:cs typeface="Arial" panose="020B0604020202020204" pitchFamily="34" charset="0"/>
            </a:rPr>
            <a:t>Ingredients listed by decreasing weight</a:t>
          </a:r>
        </a:p>
        <a:p>
          <a:pPr marL="228600" lvl="1" indent="-228600" algn="l" defTabSz="977900">
            <a:lnSpc>
              <a:spcPct val="90000"/>
            </a:lnSpc>
            <a:spcBef>
              <a:spcPct val="0"/>
            </a:spcBef>
            <a:spcAft>
              <a:spcPct val="15000"/>
            </a:spcAft>
            <a:buChar char="•"/>
          </a:pPr>
          <a:r>
            <a:rPr lang="en-US" sz="2200" kern="1200" dirty="0">
              <a:latin typeface="Open Sans"/>
              <a:cs typeface="Arial" panose="020B0604020202020204" pitchFamily="34" charset="0"/>
            </a:rPr>
            <a:t>Precise weight measurements are used</a:t>
          </a:r>
        </a:p>
        <a:p>
          <a:pPr marL="228600" lvl="1" indent="-228600" algn="l" defTabSz="977900">
            <a:lnSpc>
              <a:spcPct val="90000"/>
            </a:lnSpc>
            <a:spcBef>
              <a:spcPct val="0"/>
            </a:spcBef>
            <a:spcAft>
              <a:spcPct val="15000"/>
            </a:spcAft>
            <a:buChar char="•"/>
          </a:pPr>
          <a:r>
            <a:rPr lang="en-US" sz="2200" kern="1200" dirty="0">
              <a:latin typeface="Open Sans"/>
              <a:cs typeface="Arial" panose="020B0604020202020204" pitchFamily="34" charset="0"/>
            </a:rPr>
            <a:t>Instructions not always included</a:t>
          </a:r>
        </a:p>
      </dsp:txBody>
      <dsp:txXfrm>
        <a:off x="1590802" y="538464"/>
        <a:ext cx="2573142" cy="3410275"/>
      </dsp:txXfrm>
    </dsp:sp>
    <dsp:sp modelId="{80610927-649E-4764-8333-D5AA89500B73}">
      <dsp:nvSpPr>
        <dsp:cNvPr id="0" name=""/>
        <dsp:cNvSpPr/>
      </dsp:nvSpPr>
      <dsp:spPr>
        <a:xfrm>
          <a:off x="4184047" y="12205"/>
          <a:ext cx="4462793" cy="446279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1244600">
            <a:lnSpc>
              <a:spcPct val="90000"/>
            </a:lnSpc>
            <a:spcBef>
              <a:spcPct val="0"/>
            </a:spcBef>
            <a:spcAft>
              <a:spcPct val="35000"/>
            </a:spcAft>
            <a:buNone/>
          </a:pPr>
          <a:r>
            <a:rPr lang="en-US" sz="2800" b="1" kern="1200" dirty="0">
              <a:latin typeface="Open Sans"/>
              <a:cs typeface="Arial" panose="020B0604020202020204" pitchFamily="34" charset="0"/>
            </a:rPr>
            <a:t>Recipe</a:t>
          </a:r>
        </a:p>
        <a:p>
          <a:pPr marL="228600" lvl="1" indent="-228600" algn="l" defTabSz="977900">
            <a:lnSpc>
              <a:spcPct val="90000"/>
            </a:lnSpc>
            <a:spcBef>
              <a:spcPct val="0"/>
            </a:spcBef>
            <a:spcAft>
              <a:spcPct val="15000"/>
            </a:spcAft>
            <a:buChar char="•"/>
          </a:pPr>
          <a:r>
            <a:rPr lang="en-US" sz="2200" kern="1200" dirty="0">
              <a:latin typeface="Open Sans"/>
              <a:cs typeface="Arial" panose="020B0604020202020204" pitchFamily="34" charset="0"/>
            </a:rPr>
            <a:t>Ingredients listed in order of use</a:t>
          </a:r>
        </a:p>
        <a:p>
          <a:pPr marL="228600" lvl="1" indent="-228600" algn="l" defTabSz="977900">
            <a:lnSpc>
              <a:spcPct val="90000"/>
            </a:lnSpc>
            <a:spcBef>
              <a:spcPct val="0"/>
            </a:spcBef>
            <a:spcAft>
              <a:spcPct val="15000"/>
            </a:spcAft>
            <a:buChar char="•"/>
          </a:pPr>
          <a:r>
            <a:rPr lang="en-US" sz="2200" kern="1200" dirty="0">
              <a:latin typeface="Open Sans"/>
              <a:cs typeface="Arial" panose="020B0604020202020204" pitchFamily="34" charset="0"/>
            </a:rPr>
            <a:t>Followed by procedures for successful results</a:t>
          </a:r>
        </a:p>
        <a:p>
          <a:pPr marL="228600" lvl="1" indent="-228600" algn="ctr" defTabSz="977900">
            <a:lnSpc>
              <a:spcPct val="90000"/>
            </a:lnSpc>
            <a:spcBef>
              <a:spcPct val="0"/>
            </a:spcBef>
            <a:spcAft>
              <a:spcPct val="15000"/>
            </a:spcAft>
            <a:buChar char="•"/>
          </a:pPr>
          <a:endParaRPr lang="en-US" sz="2200" kern="1200" dirty="0">
            <a:latin typeface="Open Sans"/>
            <a:cs typeface="Arial" panose="020B0604020202020204" pitchFamily="34" charset="0"/>
          </a:endParaRPr>
        </a:p>
        <a:p>
          <a:pPr marL="228600" lvl="1" indent="-228600" algn="ctr" defTabSz="977900">
            <a:lnSpc>
              <a:spcPct val="90000"/>
            </a:lnSpc>
            <a:spcBef>
              <a:spcPct val="0"/>
            </a:spcBef>
            <a:spcAft>
              <a:spcPct val="15000"/>
            </a:spcAft>
            <a:buChar char="•"/>
          </a:pPr>
          <a:endParaRPr lang="en-US" sz="2200" kern="1200" dirty="0">
            <a:latin typeface="Open Sans"/>
            <a:cs typeface="Arial" panose="020B0604020202020204" pitchFamily="34" charset="0"/>
          </a:endParaRPr>
        </a:p>
      </dsp:txBody>
      <dsp:txXfrm>
        <a:off x="5450516" y="538464"/>
        <a:ext cx="2573142" cy="34102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01-Dec-17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01-Dec-17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simplification</a:t>
            </a:r>
            <a:r>
              <a:rPr lang="en-US" baseline="0" dirty="0"/>
              <a:t> – performing a task in the most efficient way possible</a:t>
            </a:r>
            <a:endParaRPr lang="en-US" dirty="0"/>
          </a:p>
          <a:p>
            <a:endParaRPr lang="en-US" dirty="0"/>
          </a:p>
          <a:p>
            <a:r>
              <a:rPr lang="en-US" dirty="0"/>
              <a:t>This includes</a:t>
            </a:r>
            <a:r>
              <a:rPr lang="en-US" baseline="0" dirty="0"/>
              <a:t>:</a:t>
            </a:r>
          </a:p>
          <a:p>
            <a:pPr marL="171450" indent="-171450">
              <a:buFont typeface="Arial" panose="020B0604020202020204" pitchFamily="34" charset="0"/>
              <a:buChar char="•"/>
            </a:pPr>
            <a:r>
              <a:rPr lang="en-US" baseline="0" dirty="0"/>
              <a:t>Assembling:</a:t>
            </a:r>
          </a:p>
          <a:p>
            <a:pPr marL="628650" lvl="1" indent="-171450">
              <a:buFont typeface="Arial" panose="020B0604020202020204" pitchFamily="34" charset="0"/>
              <a:buChar char="•"/>
            </a:pPr>
            <a:r>
              <a:rPr lang="en-US" baseline="0" dirty="0"/>
              <a:t>equipment</a:t>
            </a:r>
          </a:p>
          <a:p>
            <a:pPr marL="628650" lvl="1" indent="-171450">
              <a:buFont typeface="Arial" panose="020B0604020202020204" pitchFamily="34" charset="0"/>
              <a:buChar char="•"/>
            </a:pPr>
            <a:r>
              <a:rPr lang="en-US" baseline="0" dirty="0"/>
              <a:t>ingredients </a:t>
            </a:r>
          </a:p>
          <a:p>
            <a:pPr marL="628650" lvl="1" indent="-171450">
              <a:buFont typeface="Arial" panose="020B0604020202020204" pitchFamily="34" charset="0"/>
              <a:buChar char="•"/>
            </a:pPr>
            <a:r>
              <a:rPr lang="en-US" baseline="0" dirty="0"/>
              <a:t>serving pieces</a:t>
            </a:r>
          </a:p>
          <a:p>
            <a:pPr marL="628650" lvl="1" indent="-171450">
              <a:buFont typeface="Arial" panose="020B0604020202020204" pitchFamily="34" charset="0"/>
              <a:buChar char="•"/>
            </a:pPr>
            <a:r>
              <a:rPr lang="en-US" baseline="0" dirty="0"/>
              <a:t>tools</a:t>
            </a:r>
          </a:p>
          <a:p>
            <a:pPr marL="171450" indent="-171450">
              <a:buFont typeface="Arial" panose="020B0604020202020204" pitchFamily="34" charset="0"/>
              <a:buChar char="•"/>
            </a:pPr>
            <a:r>
              <a:rPr lang="en-US" baseline="0" dirty="0"/>
              <a:t>Involves: </a:t>
            </a:r>
          </a:p>
          <a:p>
            <a:pPr marL="628650" lvl="1" indent="-171450">
              <a:buFont typeface="Arial" panose="020B0604020202020204" pitchFamily="34" charset="0"/>
              <a:buChar char="•"/>
            </a:pPr>
            <a:r>
              <a:rPr lang="en-US" baseline="0" dirty="0"/>
              <a:t>cleaning and chopping vegetables </a:t>
            </a:r>
          </a:p>
          <a:p>
            <a:pPr marL="628650" lvl="1" indent="-171450">
              <a:buFont typeface="Arial" panose="020B0604020202020204" pitchFamily="34" charset="0"/>
              <a:buChar char="•"/>
            </a:pPr>
            <a:r>
              <a:rPr lang="en-US" baseline="0" dirty="0"/>
              <a:t>measuring spices</a:t>
            </a:r>
          </a:p>
          <a:p>
            <a:pPr marL="628650" lvl="1" indent="-171450">
              <a:buFont typeface="Arial" panose="020B0604020202020204" pitchFamily="34" charset="0"/>
              <a:buChar char="•"/>
            </a:pPr>
            <a:r>
              <a:rPr lang="en-US" baseline="0" dirty="0"/>
              <a:t>preheating oven</a:t>
            </a:r>
          </a:p>
          <a:p>
            <a:pPr marL="628650" lvl="1" indent="-171450">
              <a:buFont typeface="Arial" panose="020B0604020202020204" pitchFamily="34" charset="0"/>
              <a:buChar char="•"/>
            </a:pPr>
            <a:r>
              <a:rPr lang="en-US" baseline="0" dirty="0"/>
              <a:t>trimming meats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447002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 to view</a:t>
            </a:r>
            <a:r>
              <a:rPr lang="en-US" baseline="0" dirty="0"/>
              <a:t> video:</a:t>
            </a:r>
            <a:endParaRPr lang="en-US" dirty="0"/>
          </a:p>
          <a:p>
            <a:r>
              <a:rPr lang="en-US" b="1" dirty="0" err="1"/>
              <a:t>Mise</a:t>
            </a:r>
            <a:r>
              <a:rPr lang="en-US" b="1" dirty="0"/>
              <a:t> </a:t>
            </a:r>
            <a:r>
              <a:rPr lang="en-US" b="1" dirty="0" err="1"/>
              <a:t>En</a:t>
            </a:r>
            <a:r>
              <a:rPr lang="en-US" b="1" baseline="0" dirty="0"/>
              <a:t> Place Trailer</a:t>
            </a:r>
          </a:p>
          <a:p>
            <a:r>
              <a:rPr lang="en-US" dirty="0"/>
              <a:t>The title of the documentary comes from the French culinary term </a:t>
            </a:r>
            <a:r>
              <a:rPr lang="en-US" dirty="0" err="1"/>
              <a:t>Mise</a:t>
            </a:r>
            <a:r>
              <a:rPr lang="en-US" dirty="0"/>
              <a:t> </a:t>
            </a:r>
            <a:r>
              <a:rPr lang="en-US" dirty="0" err="1"/>
              <a:t>En</a:t>
            </a:r>
            <a:r>
              <a:rPr lang="en-US" dirty="0"/>
              <a:t> Place, the expression for everything in place the rigorous preparation of ingredients and equipment that leads to success in the kitchen. The documentary will follow Team Delhi as they learn that </a:t>
            </a:r>
            <a:r>
              <a:rPr lang="en-US" dirty="0" err="1"/>
              <a:t>Mise</a:t>
            </a:r>
            <a:r>
              <a:rPr lang="en-US" dirty="0"/>
              <a:t> </a:t>
            </a:r>
            <a:r>
              <a:rPr lang="en-US" dirty="0" err="1"/>
              <a:t>En</a:t>
            </a:r>
            <a:r>
              <a:rPr lang="en-US" dirty="0"/>
              <a:t> Place applies not only in the kitchen, but in life. </a:t>
            </a:r>
          </a:p>
          <a:p>
            <a:r>
              <a:rPr lang="en-US" dirty="0"/>
              <a:t>https://youtu.be/k411BjqGKUU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126624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does this quote mean to you?</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884775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Answers</a:t>
            </a:r>
            <a:r>
              <a:rPr lang="en-US" baseline="0" dirty="0"/>
              <a:t> to the questions are found within the slide presentation or may vary with class discussion.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3349580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728534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4029665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83802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recipe is a set of directions on how to use ingredients,</a:t>
            </a:r>
            <a:r>
              <a:rPr lang="en-US" baseline="0" dirty="0"/>
              <a:t> equipment, preparation instructions and cooking techniques.</a:t>
            </a:r>
          </a:p>
          <a:p>
            <a:endParaRPr lang="en-US" baseline="0" dirty="0"/>
          </a:p>
          <a:p>
            <a:r>
              <a:rPr lang="en-US" baseline="0" dirty="0"/>
              <a:t>Measurements are listed in cups and measuring spoons.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a set of written instructions used to consistently prepare a known quantity and quality of a certain food for a food service operation.</a:t>
            </a:r>
          </a:p>
          <a:p>
            <a:endParaRPr lang="en-US" dirty="0"/>
          </a:p>
          <a:p>
            <a:r>
              <a:rPr lang="en-US" dirty="0"/>
              <a:t>A standardized recipe is a recipe that has</a:t>
            </a:r>
            <a:r>
              <a:rPr lang="en-US" baseline="0" dirty="0"/>
              <a:t> </a:t>
            </a:r>
            <a:r>
              <a:rPr lang="en-US" dirty="0"/>
              <a:t>been carefully adapted and tested to ensure</a:t>
            </a:r>
            <a:r>
              <a:rPr lang="en-US" baseline="0" dirty="0"/>
              <a:t> </a:t>
            </a:r>
            <a:r>
              <a:rPr lang="en-US" dirty="0"/>
              <a:t>that it will produce a consistent product</a:t>
            </a:r>
            <a:r>
              <a:rPr lang="en-US" baseline="0" dirty="0"/>
              <a:t> </a:t>
            </a:r>
            <a:r>
              <a:rPr lang="en-US" dirty="0"/>
              <a:t>every time it is used.</a:t>
            </a:r>
          </a:p>
          <a:p>
            <a:endParaRPr lang="en-US" baseline="0" dirty="0"/>
          </a:p>
          <a:p>
            <a:r>
              <a:rPr lang="en-US" baseline="0" dirty="0"/>
              <a:t>Measurements are listed in weight and volume.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2806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Recipes are</a:t>
            </a:r>
            <a:r>
              <a:rPr lang="en-US" baseline="0" dirty="0"/>
              <a:t> different from standardized recipes in several areas. </a:t>
            </a:r>
          </a:p>
          <a:p>
            <a:endParaRPr lang="en-US" baseline="0" dirty="0"/>
          </a:p>
          <a:p>
            <a:r>
              <a:rPr lang="en-US" baseline="0" dirty="0"/>
              <a:t>Note – other differences may be added.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46573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standardized recipe goes through a quality control to ensure that everything will meet the standards of the foodservice establishment.</a:t>
            </a:r>
          </a:p>
          <a:p>
            <a:endParaRPr lang="en-US" baseline="0" dirty="0"/>
          </a:p>
          <a:p>
            <a:r>
              <a:rPr lang="en-US" baseline="0" dirty="0"/>
              <a:t>The results will benefit the venue and the customers.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32658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dirty="0"/>
              <a:t>Recipe</a:t>
            </a:r>
            <a:r>
              <a:rPr lang="en-US" baseline="0" dirty="0"/>
              <a:t> n</a:t>
            </a:r>
            <a:r>
              <a:rPr lang="en-US" dirty="0"/>
              <a:t>ame - the name on the recipe and on the menu should reflect the same product</a:t>
            </a:r>
          </a:p>
          <a:p>
            <a:pPr marL="228600" indent="-228600">
              <a:buFontTx/>
              <a:buAutoNum type="arabicPeriod"/>
            </a:pPr>
            <a:r>
              <a:rPr lang="en-US" dirty="0"/>
              <a:t>Yield - the number of servings or portions the recipe produces</a:t>
            </a:r>
          </a:p>
          <a:p>
            <a:pPr marL="228600" indent="-228600">
              <a:buFontTx/>
              <a:buAutoNum type="arabicPeriod"/>
            </a:pPr>
            <a:r>
              <a:rPr lang="en-US" dirty="0"/>
              <a:t>Portion size – the amount or size of an individual serving</a:t>
            </a:r>
          </a:p>
          <a:p>
            <a:pPr marL="228600" indent="-228600">
              <a:buFontTx/>
              <a:buAutoNum type="arabicPeriod"/>
            </a:pPr>
            <a:r>
              <a:rPr lang="en-US" dirty="0"/>
              <a:t>Ingredient quantity – the measured portion of each ingredient</a:t>
            </a:r>
          </a:p>
          <a:p>
            <a:pPr marL="228600" indent="-228600">
              <a:buFontTx/>
              <a:buAutoNum type="arabicPeriod"/>
            </a:pPr>
            <a:r>
              <a:rPr lang="en-US" dirty="0"/>
              <a:t>Preparation procedures – the step by step directions to produce recipe</a:t>
            </a:r>
          </a:p>
          <a:p>
            <a:pPr marL="228600" indent="-228600">
              <a:buFontTx/>
              <a:buAutoNum type="arabicPeriod"/>
            </a:pPr>
            <a:r>
              <a:rPr lang="en-US" dirty="0"/>
              <a:t>Cooking temperatures – used for range tops and ovens</a:t>
            </a:r>
            <a:r>
              <a:rPr lang="en-US" baseline="0" dirty="0"/>
              <a:t> where p</a:t>
            </a:r>
            <a:r>
              <a:rPr lang="en-US" dirty="0"/>
              <a:t>reheating may be required</a:t>
            </a:r>
          </a:p>
          <a:p>
            <a:pPr marL="228600" indent="-228600">
              <a:buFontTx/>
              <a:buAutoNum type="arabicPeriod"/>
            </a:pPr>
            <a:r>
              <a:rPr lang="en-US" dirty="0"/>
              <a:t>Cooking time – important</a:t>
            </a:r>
            <a:r>
              <a:rPr lang="en-US" baseline="0" dirty="0"/>
              <a:t> to cook the food the recommended time</a:t>
            </a:r>
            <a:endParaRPr lang="en-US" dirty="0"/>
          </a:p>
          <a:p>
            <a:pPr marL="228600" indent="-228600">
              <a:buFontTx/>
              <a:buAutoNum type="arabicPeriod"/>
            </a:pPr>
            <a:endParaRPr lang="en-US" dirty="0"/>
          </a:p>
          <a:p>
            <a:pPr marL="0" indent="0">
              <a:buFontTx/>
              <a:buNone/>
            </a:pPr>
            <a:r>
              <a:rPr lang="en-US" dirty="0"/>
              <a:t>Other items that</a:t>
            </a:r>
            <a:r>
              <a:rPr lang="en-US" baseline="0" dirty="0"/>
              <a:t> </a:t>
            </a:r>
            <a:r>
              <a:rPr lang="en-US" dirty="0"/>
              <a:t>may be included:</a:t>
            </a:r>
          </a:p>
          <a:p>
            <a:pPr marL="171450" indent="-171450">
              <a:buFont typeface="Arial" panose="020B0604020202020204" pitchFamily="34" charset="0"/>
              <a:buChar char="•"/>
            </a:pPr>
            <a:r>
              <a:rPr lang="en-US" dirty="0"/>
              <a:t>chef notes</a:t>
            </a:r>
          </a:p>
          <a:p>
            <a:pPr marL="171450" indent="-171450">
              <a:buFont typeface="Arial" panose="020B0604020202020204" pitchFamily="34" charset="0"/>
              <a:buChar char="•"/>
            </a:pPr>
            <a:r>
              <a:rPr lang="en-US" dirty="0"/>
              <a:t>equipment</a:t>
            </a:r>
            <a:r>
              <a:rPr lang="en-US" baseline="0" dirty="0"/>
              <a:t> and utensils</a:t>
            </a:r>
          </a:p>
          <a:p>
            <a:pPr marL="171450" indent="-171450">
              <a:buFont typeface="Arial" panose="020B0604020202020204" pitchFamily="34" charset="0"/>
              <a:buChar char="•"/>
            </a:pPr>
            <a:r>
              <a:rPr lang="en-US" baseline="0" dirty="0"/>
              <a:t>plating instructions</a:t>
            </a:r>
            <a:endParaRPr lang="en-US" dirty="0"/>
          </a:p>
          <a:p>
            <a:pPr marL="228600" indent="-228600">
              <a:buFontTx/>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3117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formula is a special type of recipe that is used in baking.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796625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recipes</a:t>
            </a:r>
            <a:r>
              <a:rPr lang="en-US" baseline="0" dirty="0"/>
              <a:t> may not always include instructions needed to prepare the product. </a:t>
            </a:r>
          </a:p>
          <a:p>
            <a:endParaRPr lang="en-US" baseline="0" dirty="0"/>
          </a:p>
          <a:p>
            <a:r>
              <a:rPr lang="en-US" dirty="0"/>
              <a:t>A</a:t>
            </a:r>
            <a:r>
              <a:rPr lang="en-US" baseline="0" dirty="0"/>
              <a:t> s</a:t>
            </a:r>
            <a:r>
              <a:rPr lang="en-US" dirty="0"/>
              <a:t>tandardized recipe</a:t>
            </a:r>
            <a:r>
              <a:rPr lang="en-US" baseline="0" dirty="0"/>
              <a:t> includes w</a:t>
            </a:r>
            <a:r>
              <a:rPr lang="en-US" dirty="0"/>
              <a:t>ritten procedures to prepare a known quantity and quality of a certain food.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09720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Conversion factor</a:t>
            </a:r>
            <a:r>
              <a:rPr lang="en-US" baseline="0" dirty="0"/>
              <a:t> – </a:t>
            </a:r>
            <a:r>
              <a:rPr lang="en-US" dirty="0"/>
              <a:t>Increasing or decreasing recipe ingredients by dividing the new yield by the current yield</a:t>
            </a:r>
          </a:p>
          <a:p>
            <a:endParaRPr lang="en-US" dirty="0"/>
          </a:p>
          <a:p>
            <a:r>
              <a:rPr lang="en-US" dirty="0"/>
              <a:t>We</a:t>
            </a:r>
            <a:r>
              <a:rPr lang="en-US" baseline="0" dirty="0"/>
              <a:t> will practice converting recipes later in this lesson.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628191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k411BjqGKUU" TargetMode="External"/><Relationship Id="rId5" Type="http://schemas.openxmlformats.org/officeDocument/2006/relationships/image" Target="../media/image13.jpeg"/><Relationship Id="rId4" Type="http://schemas.openxmlformats.org/officeDocument/2006/relationships/hyperlink" Target="https://youtu.be/k411BjqGKU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6000" dirty="0"/>
              <a:t>Recipe for Success:</a:t>
            </a:r>
            <a:br>
              <a:rPr lang="en-US" sz="6000" dirty="0"/>
            </a:br>
            <a:r>
              <a:rPr lang="en-US" sz="6000" dirty="0"/>
              <a:t>Breaking Down Standardized Recipes</a:t>
            </a:r>
          </a:p>
        </p:txBody>
      </p:sp>
      <p:sp>
        <p:nvSpPr>
          <p:cNvPr id="2" name="Rectangle 1">
            <a:extLst>
              <a:ext uri="{FF2B5EF4-FFF2-40B4-BE49-F238E27FC236}">
                <a16:creationId xmlns:a16="http://schemas.microsoft.com/office/drawing/2014/main" id="{37C3E699-AA5E-4475-B0BB-5416B06A0CAC}"/>
              </a:ext>
            </a:extLst>
          </p:cNvPr>
          <p:cNvSpPr/>
          <p:nvPr/>
        </p:nvSpPr>
        <p:spPr>
          <a:xfrm>
            <a:off x="4606626" y="4087614"/>
            <a:ext cx="3381439" cy="769441"/>
          </a:xfrm>
          <a:prstGeom prst="rect">
            <a:avLst/>
          </a:prstGeom>
        </p:spPr>
        <p:txBody>
          <a:bodyPr wrap="none">
            <a:spAutoFit/>
          </a:bodyPr>
          <a:lstStyle/>
          <a:p>
            <a:r>
              <a:rPr lang="en-US" sz="4400" dirty="0">
                <a:solidFill>
                  <a:schemeClr val="accent2">
                    <a:lumMod val="60000"/>
                    <a:lumOff val="40000"/>
                  </a:schemeClr>
                </a:solidFill>
                <a:latin typeface="Open Sans"/>
              </a:rPr>
              <a:t>Culinary Arts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Conversion Factor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Recipes may need to be changed to accommodate servings</a:t>
            </a:r>
          </a:p>
          <a:p>
            <a:pPr lvl="1"/>
            <a:r>
              <a:rPr lang="en-US" dirty="0"/>
              <a:t>To increase or decrease recipes (2 steps):</a:t>
            </a:r>
          </a:p>
          <a:p>
            <a:pPr lvl="2"/>
            <a:r>
              <a:rPr lang="en-US" sz="2400" dirty="0"/>
              <a:t>Formulas:</a:t>
            </a:r>
          </a:p>
          <a:p>
            <a:pPr lvl="3"/>
            <a:r>
              <a:rPr lang="en-US" sz="2200" dirty="0"/>
              <a:t>New Yield ÷ Old Yield = Conversion Factor</a:t>
            </a:r>
          </a:p>
          <a:p>
            <a:pPr lvl="3"/>
            <a:r>
              <a:rPr lang="en-US" sz="2200" dirty="0"/>
              <a:t>Old Yield x Conversion Factor = New Yield</a:t>
            </a:r>
          </a:p>
        </p:txBody>
      </p:sp>
      <p:pic>
        <p:nvPicPr>
          <p:cNvPr id="4" name="Content Placeholder 4">
            <a:extLst>
              <a:ext uri="{FF2B5EF4-FFF2-40B4-BE49-F238E27FC236}">
                <a16:creationId xmlns:a16="http://schemas.microsoft.com/office/drawing/2014/main" id="{C897EAEE-55B8-438A-B5CA-729E18B694A1}"/>
              </a:ext>
            </a:extLst>
          </p:cNvPr>
          <p:cNvPicPr>
            <a:picLocks noChangeAspect="1"/>
          </p:cNvPicPr>
          <p:nvPr/>
        </p:nvPicPr>
        <p:blipFill>
          <a:blip r:embed="rId3" cstate="print">
            <a:extLst>
              <a:ext uri="{28A0092B-C50C-407E-A947-70E740481C1C}">
                <a14:useLocalDpi xmlns:a14="http://schemas.microsoft.com/office/drawing/2010/main" val="0"/>
              </a:ext>
            </a:extLst>
          </a:blip>
          <a:srcRect l="25454" r="25454"/>
          <a:stretch>
            <a:fillRect/>
          </a:stretch>
        </p:blipFill>
        <p:spPr>
          <a:xfrm>
            <a:off x="7253515" y="3837076"/>
            <a:ext cx="1446157" cy="1965874"/>
          </a:xfrm>
          <a:prstGeom prst="rect">
            <a:avLst/>
          </a:prstGeom>
        </p:spPr>
      </p:pic>
      <p:pic>
        <p:nvPicPr>
          <p:cNvPr id="5" name="Content Placeholder 4">
            <a:extLst>
              <a:ext uri="{FF2B5EF4-FFF2-40B4-BE49-F238E27FC236}">
                <a16:creationId xmlns:a16="http://schemas.microsoft.com/office/drawing/2014/main" id="{171B0643-57C7-4286-A011-B05EF5C1F9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9099790" y="4229682"/>
            <a:ext cx="1486106" cy="1573268"/>
          </a:xfrm>
          <a:prstGeom prst="rect">
            <a:avLst/>
          </a:prstGeom>
          <a:solidFill>
            <a:schemeClr val="bg1">
              <a:lumMod val="95000"/>
            </a:schemeClr>
          </a:solidFill>
          <a:ln w="76200">
            <a:solidFill>
              <a:schemeClr val="bg1"/>
            </a:solidFill>
            <a:miter lim="800000"/>
          </a:ln>
          <a:effectLst>
            <a:outerShdw blurRad="63500" algn="ctr" rotWithShape="0">
              <a:prstClr val="black">
                <a:alpha val="20000"/>
              </a:prstClr>
            </a:outerShdw>
          </a:effectLst>
        </p:spPr>
      </p:pic>
    </p:spTree>
    <p:extLst>
      <p:ext uri="{BB962C8B-B14F-4D97-AF65-F5344CB8AC3E}">
        <p14:creationId xmlns:p14="http://schemas.microsoft.com/office/powerpoint/2010/main" val="766839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err="1"/>
              <a:t>Mise</a:t>
            </a:r>
            <a:r>
              <a:rPr lang="en-US" dirty="0"/>
              <a:t> </a:t>
            </a:r>
            <a:r>
              <a:rPr lang="en-US" dirty="0" err="1"/>
              <a:t>en</a:t>
            </a:r>
            <a:r>
              <a:rPr lang="en-US" dirty="0"/>
              <a:t> Place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French phrase for “put in place”</a:t>
            </a:r>
          </a:p>
          <a:p>
            <a:pPr lvl="1"/>
            <a:r>
              <a:rPr lang="en-US" dirty="0"/>
              <a:t>Work simplification </a:t>
            </a:r>
          </a:p>
          <a:p>
            <a:pPr lvl="1"/>
            <a:r>
              <a:rPr lang="en-US" dirty="0"/>
              <a:t>Refers to:</a:t>
            </a:r>
          </a:p>
          <a:p>
            <a:pPr lvl="2"/>
            <a:r>
              <a:rPr lang="en-US" sz="2400" dirty="0"/>
              <a:t>Reviewing the recipe before beginning work</a:t>
            </a:r>
          </a:p>
          <a:p>
            <a:pPr lvl="2"/>
            <a:r>
              <a:rPr lang="en-US" sz="2400" dirty="0"/>
              <a:t>Having all foods and equipment ready</a:t>
            </a:r>
          </a:p>
          <a:p>
            <a:pPr lvl="2"/>
            <a:r>
              <a:rPr lang="en-US" sz="2400" dirty="0"/>
              <a:t>A state of mental readiness</a:t>
            </a:r>
          </a:p>
          <a:p>
            <a:pPr lvl="1"/>
            <a:endParaRPr lang="en-US" dirty="0"/>
          </a:p>
        </p:txBody>
      </p:sp>
      <p:pic>
        <p:nvPicPr>
          <p:cNvPr id="4" name="Content Placeholder 4">
            <a:extLst>
              <a:ext uri="{FF2B5EF4-FFF2-40B4-BE49-F238E27FC236}">
                <a16:creationId xmlns:a16="http://schemas.microsoft.com/office/drawing/2014/main" id="{BA60A1CC-FB05-491C-B764-F3D855F70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481" y="2890838"/>
            <a:ext cx="3508931" cy="3263900"/>
          </a:xfrm>
          <a:prstGeom prst="rect">
            <a:avLst/>
          </a:prstGeom>
        </p:spPr>
      </p:pic>
    </p:spTree>
    <p:extLst>
      <p:ext uri="{BB962C8B-B14F-4D97-AF65-F5344CB8AC3E}">
        <p14:creationId xmlns:p14="http://schemas.microsoft.com/office/powerpoint/2010/main" val="526223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err="1">
                <a:hlinkClick r:id="rId4"/>
              </a:rPr>
              <a:t>Mise</a:t>
            </a:r>
            <a:r>
              <a:rPr lang="en-US" dirty="0">
                <a:hlinkClick r:id="rId4"/>
              </a:rPr>
              <a:t> </a:t>
            </a:r>
            <a:r>
              <a:rPr lang="en-US" dirty="0" err="1">
                <a:hlinkClick r:id="rId4"/>
              </a:rPr>
              <a:t>En</a:t>
            </a:r>
            <a:r>
              <a:rPr lang="en-US" dirty="0">
                <a:hlinkClick r:id="rId4"/>
              </a:rPr>
              <a:t> Place Trailer</a:t>
            </a:r>
            <a:br>
              <a:rPr lang="en-US" dirty="0"/>
            </a:br>
            <a:r>
              <a:rPr lang="en-US" sz="2400" dirty="0"/>
              <a:t>(click on link)</a:t>
            </a:r>
          </a:p>
          <a:p>
            <a:endParaRPr lang="en-US" dirty="0"/>
          </a:p>
        </p:txBody>
      </p:sp>
      <p:pic>
        <p:nvPicPr>
          <p:cNvPr id="4" name="k411BjqGKUU">
            <a:extLst>
              <a:ext uri="{FF2B5EF4-FFF2-40B4-BE49-F238E27FC236}">
                <a16:creationId xmlns:a16="http://schemas.microsoft.com/office/drawing/2014/main" id="{D5A8CDFF-5F7A-4FB1-96B8-0462899FAC5B}"/>
              </a:ext>
            </a:extLst>
          </p:cNvPr>
          <p:cNvPicPr>
            <a:picLocks noRot="1" noChangeAspect="1"/>
          </p:cNvPicPr>
          <p:nvPr>
            <a:videoFile r:link="rId1"/>
          </p:nvPr>
        </p:nvPicPr>
        <p:blipFill>
          <a:blip r:embed="rId5"/>
          <a:stretch>
            <a:fillRect/>
          </a:stretch>
        </p:blipFill>
        <p:spPr>
          <a:xfrm>
            <a:off x="3277834" y="2333429"/>
            <a:ext cx="5170312" cy="2908300"/>
          </a:xfrm>
          <a:prstGeom prst="rect">
            <a:avLst/>
          </a:prstGeom>
        </p:spPr>
      </p:pic>
      <p:sp>
        <p:nvSpPr>
          <p:cNvPr id="5" name="Rectangle 4">
            <a:extLst>
              <a:ext uri="{FF2B5EF4-FFF2-40B4-BE49-F238E27FC236}">
                <a16:creationId xmlns:a16="http://schemas.microsoft.com/office/drawing/2014/main" id="{B948A7B6-FDD5-4E99-8CF8-15F6C7AD2BF7}"/>
              </a:ext>
            </a:extLst>
          </p:cNvPr>
          <p:cNvSpPr/>
          <p:nvPr/>
        </p:nvSpPr>
        <p:spPr>
          <a:xfrm>
            <a:off x="3154609" y="5252914"/>
            <a:ext cx="2116477" cy="369332"/>
          </a:xfrm>
          <a:prstGeom prst="rect">
            <a:avLst/>
          </a:prstGeom>
        </p:spPr>
        <p:txBody>
          <a:bodyPr wrap="none">
            <a:spAutoFit/>
          </a:bodyPr>
          <a:lstStyle/>
          <a:p>
            <a:r>
              <a:rPr lang="en-US" dirty="0">
                <a:latin typeface="Open Sans"/>
              </a:rPr>
              <a:t>(image from video)</a:t>
            </a:r>
          </a:p>
        </p:txBody>
      </p:sp>
    </p:spTree>
    <p:extLst>
      <p:ext uri="{BB962C8B-B14F-4D97-AF65-F5344CB8AC3E}">
        <p14:creationId xmlns:p14="http://schemas.microsoft.com/office/powerpoint/2010/main" val="421700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B937D40-71E9-43EB-92B0-6974A7023CB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0971" y="1016000"/>
            <a:ext cx="4745257" cy="4506215"/>
          </a:xfrm>
        </p:spPr>
      </p:pic>
    </p:spTree>
    <p:extLst>
      <p:ext uri="{BB962C8B-B14F-4D97-AF65-F5344CB8AC3E}">
        <p14:creationId xmlns:p14="http://schemas.microsoft.com/office/powerpoint/2010/main" val="1493515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marL="502920" indent="-457200">
              <a:buFont typeface="+mj-lt"/>
              <a:buAutoNum type="arabicPeriod"/>
            </a:pPr>
            <a:r>
              <a:rPr lang="en-US" dirty="0"/>
              <a:t>What is a standardized recipe?</a:t>
            </a:r>
          </a:p>
          <a:p>
            <a:pPr marL="502920" indent="-457200">
              <a:buFont typeface="+mj-lt"/>
              <a:buAutoNum type="arabicPeriod"/>
            </a:pPr>
            <a:r>
              <a:rPr lang="en-US" dirty="0"/>
              <a:t>What are some benefits of standardized recipes?</a:t>
            </a:r>
          </a:p>
          <a:p>
            <a:pPr marL="502920" indent="-457200">
              <a:buFont typeface="+mj-lt"/>
              <a:buAutoNum type="arabicPeriod"/>
            </a:pPr>
            <a:r>
              <a:rPr lang="en-US" dirty="0"/>
              <a:t>List the components of a standardized recipe.</a:t>
            </a:r>
          </a:p>
          <a:p>
            <a:pPr marL="502920" indent="-457200">
              <a:buFont typeface="+mj-lt"/>
              <a:buAutoNum type="arabicPeriod"/>
            </a:pPr>
            <a:r>
              <a:rPr lang="en-US" dirty="0"/>
              <a:t>What is a conversion factor?</a:t>
            </a:r>
          </a:p>
          <a:p>
            <a:pPr marL="502920" indent="-457200">
              <a:buFont typeface="+mj-lt"/>
              <a:buAutoNum type="arabicPeriod"/>
            </a:pPr>
            <a:r>
              <a:rPr lang="en-US" dirty="0"/>
              <a:t>What are the formulas to decrease or increase recipes?</a:t>
            </a:r>
          </a:p>
          <a:p>
            <a:pPr marL="502920" indent="-457200">
              <a:buFont typeface="+mj-lt"/>
              <a:buAutoNum type="arabicPeriod"/>
            </a:pPr>
            <a:r>
              <a:rPr lang="en-US" dirty="0"/>
              <a:t>What is </a:t>
            </a:r>
            <a:r>
              <a:rPr lang="en-US" dirty="0" err="1"/>
              <a:t>mise</a:t>
            </a:r>
            <a:r>
              <a:rPr lang="en-US" dirty="0"/>
              <a:t> </a:t>
            </a:r>
            <a:r>
              <a:rPr lang="en-US" dirty="0" err="1"/>
              <a:t>en</a:t>
            </a:r>
            <a:r>
              <a:rPr lang="en-US" dirty="0"/>
              <a:t> place?</a:t>
            </a:r>
          </a:p>
          <a:p>
            <a:pPr marL="502920" indent="-457200">
              <a:buFont typeface="+mj-lt"/>
              <a:buAutoNum type="arabicPeriod"/>
            </a:pPr>
            <a:r>
              <a:rPr lang="en-US" dirty="0"/>
              <a:t>How can a chef use work simplification in cooking?</a:t>
            </a:r>
          </a:p>
          <a:p>
            <a:pPr marL="502920" indent="-457200">
              <a:buFont typeface="+mj-lt"/>
              <a:buAutoNum type="arabicPeriod"/>
            </a:pPr>
            <a:r>
              <a:rPr lang="en-US" dirty="0"/>
              <a:t>What is mental readiness?</a:t>
            </a:r>
          </a:p>
        </p:txBody>
      </p:sp>
    </p:spTree>
    <p:extLst>
      <p:ext uri="{BB962C8B-B14F-4D97-AF65-F5344CB8AC3E}">
        <p14:creationId xmlns:p14="http://schemas.microsoft.com/office/powerpoint/2010/main" val="765747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3FFE95E0-C7F5-4A9E-9BC0-52D1C07CA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3700" y="1828550"/>
            <a:ext cx="3553678" cy="3918057"/>
          </a:xfrm>
          <a:prstGeom prst="rect">
            <a:avLst/>
          </a:prstGeom>
        </p:spPr>
      </p:pic>
    </p:spTree>
    <p:extLst>
      <p:ext uri="{BB962C8B-B14F-4D97-AF65-F5344CB8AC3E}">
        <p14:creationId xmlns:p14="http://schemas.microsoft.com/office/powerpoint/2010/main" val="178145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Shutterstock™ images. Photos obtained with subscription. (Slides 1, 3, 4, 6, 7, 9, 10, 11, 13, 15)</a:t>
            </a:r>
          </a:p>
          <a:p>
            <a:pPr lvl="1"/>
            <a:r>
              <a:rPr lang="en-US" sz="2000" dirty="0"/>
              <a:t>Textbooks:</a:t>
            </a:r>
          </a:p>
          <a:p>
            <a:pPr lvl="2"/>
            <a:r>
              <a:rPr lang="en-US" sz="2000" dirty="0"/>
              <a:t>Culinary essentials. (2010). Woodland Hills, CA: Glencoe/McGraw-Hill.</a:t>
            </a:r>
          </a:p>
          <a:p>
            <a:pPr lvl="2"/>
            <a:r>
              <a:rPr lang="en-US" sz="2000" dirty="0" err="1"/>
              <a:t>Draz</a:t>
            </a:r>
            <a:r>
              <a:rPr lang="en-US" sz="2000" dirty="0"/>
              <a:t>, J., &amp; </a:t>
            </a:r>
            <a:r>
              <a:rPr lang="en-US" sz="2000" dirty="0" err="1"/>
              <a:t>Koetke</a:t>
            </a:r>
            <a:r>
              <a:rPr lang="en-US" sz="2000" dirty="0"/>
              <a:t>, C. (2014). The culinary professional. Tinley Park, IL: </a:t>
            </a:r>
            <a:r>
              <a:rPr lang="en-US" sz="2000" dirty="0" err="1"/>
              <a:t>Goodheart</a:t>
            </a:r>
            <a:r>
              <a:rPr lang="en-US" sz="2000" dirty="0"/>
              <a:t>-Willcox Company.</a:t>
            </a:r>
          </a:p>
          <a:p>
            <a:pPr lvl="2"/>
            <a:r>
              <a:rPr lang="en-US" sz="2000" dirty="0"/>
              <a:t>Foundations of restaurant management &amp; culinary arts. (2011). Boston, MA: Prentice Hall.</a:t>
            </a:r>
          </a:p>
          <a:p>
            <a:pPr lvl="1"/>
            <a:r>
              <a:rPr lang="en-US" sz="2000" dirty="0"/>
              <a:t>Websites:</a:t>
            </a:r>
          </a:p>
          <a:p>
            <a:pPr lvl="2"/>
            <a:r>
              <a:rPr lang="en-US" sz="2000" dirty="0"/>
              <a:t>Institute of Child Nutrition</a:t>
            </a:r>
            <a:br>
              <a:rPr lang="en-US" sz="2000" dirty="0"/>
            </a:br>
            <a:r>
              <a:rPr lang="en-US" sz="2000" dirty="0"/>
              <a:t>Part of the School of Applied Science at The University of Mississippi, is the only federally funded national center dedicated to applied research, education and training, and technical assistance for child nutrition programs. It is funded by a grant administered through the United States Department of Agriculture (USDA), Food and Nutrition Service (FNS).</a:t>
            </a:r>
            <a:br>
              <a:rPr lang="en-US" sz="2000" dirty="0"/>
            </a:br>
            <a:r>
              <a:rPr lang="en-US" sz="2000" dirty="0"/>
              <a:t>http://www.nfsmi.org/</a:t>
            </a:r>
          </a:p>
        </p:txBody>
      </p:sp>
    </p:spTree>
    <p:extLst>
      <p:ext uri="{BB962C8B-B14F-4D97-AF65-F5344CB8AC3E}">
        <p14:creationId xmlns:p14="http://schemas.microsoft.com/office/powerpoint/2010/main" val="298932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What’s Cooking: USDA Mixing Bowl</a:t>
            </a:r>
            <a:br>
              <a:rPr lang="en-US" sz="2000" dirty="0"/>
            </a:br>
            <a:r>
              <a:rPr lang="en-US" sz="2000" dirty="0"/>
              <a:t>Food, Nutrition and Consumer Services works to harness the Nation's agricultural abundance to end hunger and improve health in the United States.</a:t>
            </a:r>
            <a:br>
              <a:rPr lang="en-US" sz="2000" dirty="0"/>
            </a:br>
            <a:r>
              <a:rPr lang="en-US" sz="2000" dirty="0"/>
              <a:t>http://www.whatscooking.fns.usda.gov/</a:t>
            </a:r>
          </a:p>
          <a:p>
            <a:pPr lvl="1"/>
            <a:r>
              <a:rPr lang="en-US" sz="2000" dirty="0"/>
              <a:t>YouTube™:</a:t>
            </a:r>
          </a:p>
          <a:p>
            <a:pPr lvl="2"/>
            <a:r>
              <a:rPr lang="en-US" sz="2000" dirty="0" err="1"/>
              <a:t>Mise</a:t>
            </a:r>
            <a:r>
              <a:rPr lang="en-US" sz="2000" dirty="0"/>
              <a:t> </a:t>
            </a:r>
            <a:r>
              <a:rPr lang="en-US" sz="2000" dirty="0" err="1"/>
              <a:t>En</a:t>
            </a:r>
            <a:r>
              <a:rPr lang="en-US" sz="2000" dirty="0"/>
              <a:t> Place Trailer</a:t>
            </a:r>
            <a:br>
              <a:rPr lang="en-US" sz="2000" dirty="0"/>
            </a:br>
            <a:r>
              <a:rPr lang="en-US" sz="2000" dirty="0"/>
              <a:t>The title of the documentary comes from the French culinary term </a:t>
            </a:r>
            <a:r>
              <a:rPr lang="en-US" sz="2000" dirty="0" err="1"/>
              <a:t>Mise</a:t>
            </a:r>
            <a:r>
              <a:rPr lang="en-US" sz="2000" dirty="0"/>
              <a:t> </a:t>
            </a:r>
            <a:r>
              <a:rPr lang="en-US" sz="2000" dirty="0" err="1"/>
              <a:t>En</a:t>
            </a:r>
            <a:r>
              <a:rPr lang="en-US" sz="2000" dirty="0"/>
              <a:t> Place, the expression for everything in place the rigorous preparation of ingredients and equipment that leads to success in the kitchen. The documentary will follow Team Delhi as they learn that </a:t>
            </a:r>
            <a:r>
              <a:rPr lang="en-US" sz="2000" dirty="0" err="1"/>
              <a:t>Mise</a:t>
            </a:r>
            <a:r>
              <a:rPr lang="en-US" sz="2000" dirty="0"/>
              <a:t> </a:t>
            </a:r>
            <a:r>
              <a:rPr lang="en-US" sz="2000" dirty="0" err="1"/>
              <a:t>En</a:t>
            </a:r>
            <a:r>
              <a:rPr lang="en-US" sz="2000" dirty="0"/>
              <a:t> Place applies not only in the kitchen, but in life. https://youtu.be/k411BjqGKUU</a:t>
            </a:r>
          </a:p>
        </p:txBody>
      </p:sp>
    </p:spTree>
    <p:extLst>
      <p:ext uri="{BB962C8B-B14F-4D97-AF65-F5344CB8AC3E}">
        <p14:creationId xmlns:p14="http://schemas.microsoft.com/office/powerpoint/2010/main" val="360536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Recipes</a:t>
            </a:r>
          </a:p>
        </p:txBody>
      </p:sp>
      <p:pic>
        <p:nvPicPr>
          <p:cNvPr id="4" name="Content Placeholder 3">
            <a:extLst>
              <a:ext uri="{FF2B5EF4-FFF2-40B4-BE49-F238E27FC236}">
                <a16:creationId xmlns:a16="http://schemas.microsoft.com/office/drawing/2014/main" id="{1816BEE0-0FC8-4163-9D5E-72832921A3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4594" y="1692630"/>
            <a:ext cx="7262812" cy="411127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Standardized Recipes</a:t>
            </a:r>
          </a:p>
        </p:txBody>
      </p:sp>
      <p:pic>
        <p:nvPicPr>
          <p:cNvPr id="4" name="Picture 3">
            <a:extLst>
              <a:ext uri="{FF2B5EF4-FFF2-40B4-BE49-F238E27FC236}">
                <a16:creationId xmlns:a16="http://schemas.microsoft.com/office/drawing/2014/main" id="{1C0E0479-9AAE-49A7-9F47-E16FEA839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602" y="1625600"/>
            <a:ext cx="6180898" cy="4370056"/>
          </a:xfrm>
          <a:prstGeom prst="rect">
            <a:avLst/>
          </a:prstGeom>
        </p:spPr>
      </p:pic>
    </p:spTree>
    <p:extLst>
      <p:ext uri="{BB962C8B-B14F-4D97-AF65-F5344CB8AC3E}">
        <p14:creationId xmlns:p14="http://schemas.microsoft.com/office/powerpoint/2010/main" val="239361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E7A64-A6D4-4830-AFE6-28320AA37F4E}"/>
              </a:ext>
            </a:extLst>
          </p:cNvPr>
          <p:cNvSpPr>
            <a:spLocks noGrp="1"/>
          </p:cNvSpPr>
          <p:nvPr>
            <p:ph type="title"/>
          </p:nvPr>
        </p:nvSpPr>
        <p:spPr/>
        <p:txBody>
          <a:bodyPr/>
          <a:lstStyle/>
          <a:p>
            <a:r>
              <a:rPr lang="en-US" dirty="0"/>
              <a:t>Comparison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Recipes:</a:t>
            </a:r>
          </a:p>
          <a:p>
            <a:pPr lvl="2"/>
            <a:r>
              <a:rPr lang="en-US" dirty="0"/>
              <a:t>Can follow any written format</a:t>
            </a:r>
          </a:p>
          <a:p>
            <a:pPr lvl="2"/>
            <a:r>
              <a:rPr lang="en-US" dirty="0"/>
              <a:t>Ingredients listed in order of use</a:t>
            </a:r>
          </a:p>
          <a:p>
            <a:pPr lvl="2"/>
            <a:r>
              <a:rPr lang="en-US" dirty="0"/>
              <a:t>Measurements are listed by cups and measuring spoons</a:t>
            </a:r>
          </a:p>
          <a:p>
            <a:pPr lvl="2"/>
            <a:r>
              <a:rPr lang="en-US" dirty="0"/>
              <a:t>Preparation instructions included</a:t>
            </a:r>
          </a:p>
          <a:p>
            <a:pPr lvl="2"/>
            <a:r>
              <a:rPr lang="en-US" dirty="0"/>
              <a:t>Small yields – usually 4 to 6</a:t>
            </a:r>
          </a:p>
          <a:p>
            <a:pPr lvl="1"/>
            <a:endParaRPr lang="en-US" dirty="0"/>
          </a:p>
        </p:txBody>
      </p:sp>
      <p:sp>
        <p:nvSpPr>
          <p:cNvPr id="5" name="Content Placeholder 4">
            <a:extLst>
              <a:ext uri="{FF2B5EF4-FFF2-40B4-BE49-F238E27FC236}">
                <a16:creationId xmlns:a16="http://schemas.microsoft.com/office/drawing/2014/main" id="{99D4B2DD-BFC6-4616-B67A-A07BF83C6BAF}"/>
              </a:ext>
            </a:extLst>
          </p:cNvPr>
          <p:cNvSpPr>
            <a:spLocks noGrp="1"/>
          </p:cNvSpPr>
          <p:nvPr>
            <p:ph sz="half" idx="10"/>
          </p:nvPr>
        </p:nvSpPr>
        <p:spPr/>
        <p:txBody>
          <a:bodyPr/>
          <a:lstStyle/>
          <a:p>
            <a:pPr lvl="1"/>
            <a:r>
              <a:rPr lang="en-US" dirty="0"/>
              <a:t>Standardized Recipes:</a:t>
            </a:r>
          </a:p>
          <a:p>
            <a:pPr lvl="2"/>
            <a:r>
              <a:rPr lang="en-US" dirty="0"/>
              <a:t>Format is clear for the foodservice establishment </a:t>
            </a:r>
          </a:p>
          <a:p>
            <a:pPr lvl="2"/>
            <a:r>
              <a:rPr lang="en-US" dirty="0"/>
              <a:t>Ingredients listed in order of use</a:t>
            </a:r>
          </a:p>
          <a:p>
            <a:pPr lvl="2"/>
            <a:r>
              <a:rPr lang="en-US" dirty="0"/>
              <a:t>Measurements are listed by weight and volume</a:t>
            </a:r>
          </a:p>
          <a:p>
            <a:pPr lvl="2"/>
            <a:r>
              <a:rPr lang="en-US" dirty="0"/>
              <a:t>Preparation instructions may not be included</a:t>
            </a:r>
          </a:p>
          <a:p>
            <a:pPr lvl="2"/>
            <a:r>
              <a:rPr lang="en-US" dirty="0"/>
              <a:t>Large quantity yields – 24 to 100+</a:t>
            </a:r>
          </a:p>
        </p:txBody>
      </p:sp>
    </p:spTree>
    <p:extLst>
      <p:ext uri="{BB962C8B-B14F-4D97-AF65-F5344CB8AC3E}">
        <p14:creationId xmlns:p14="http://schemas.microsoft.com/office/powerpoint/2010/main" val="273932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Benefits of Standardized Recipes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355336" cy="4734318"/>
          </a:xfrm>
        </p:spPr>
        <p:txBody>
          <a:bodyPr/>
          <a:lstStyle/>
          <a:p>
            <a:pPr lvl="1"/>
            <a:r>
              <a:rPr lang="en-US" dirty="0"/>
              <a:t>Control of portion size and cost</a:t>
            </a:r>
          </a:p>
          <a:p>
            <a:pPr lvl="1"/>
            <a:r>
              <a:rPr lang="en-US" dirty="0"/>
              <a:t>Consistency in quality and quantity</a:t>
            </a:r>
          </a:p>
          <a:p>
            <a:pPr lvl="1"/>
            <a:r>
              <a:rPr lang="en-US" dirty="0"/>
              <a:t>Elimination of errors in food orders</a:t>
            </a:r>
          </a:p>
          <a:p>
            <a:pPr lvl="1"/>
            <a:r>
              <a:rPr lang="en-US" dirty="0"/>
              <a:t>Elimination of waste in not overproducing food</a:t>
            </a:r>
          </a:p>
          <a:p>
            <a:pPr lvl="1"/>
            <a:r>
              <a:rPr lang="en-US" dirty="0"/>
              <a:t>Increased efficiency</a:t>
            </a:r>
          </a:p>
          <a:p>
            <a:pPr lvl="1"/>
            <a:r>
              <a:rPr lang="en-US" dirty="0"/>
              <a:t>Meeting customer’s expectations</a:t>
            </a:r>
          </a:p>
        </p:txBody>
      </p:sp>
      <p:pic>
        <p:nvPicPr>
          <p:cNvPr id="4" name="Content Placeholder 4">
            <a:extLst>
              <a:ext uri="{FF2B5EF4-FFF2-40B4-BE49-F238E27FC236}">
                <a16:creationId xmlns:a16="http://schemas.microsoft.com/office/drawing/2014/main" id="{52E43BCF-CBD8-4247-892D-D28B4DC29E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2177881"/>
            <a:ext cx="4090928" cy="3511718"/>
          </a:xfrm>
          <a:prstGeom prst="rect">
            <a:avLst/>
          </a:prstGeom>
        </p:spPr>
      </p:pic>
    </p:spTree>
    <p:extLst>
      <p:ext uri="{BB962C8B-B14F-4D97-AF65-F5344CB8AC3E}">
        <p14:creationId xmlns:p14="http://schemas.microsoft.com/office/powerpoint/2010/main" val="77028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Components of a Standardized Recipe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Recipe Name</a:t>
            </a:r>
          </a:p>
          <a:p>
            <a:pPr lvl="1"/>
            <a:r>
              <a:rPr lang="en-US" dirty="0"/>
              <a:t>Yield</a:t>
            </a:r>
          </a:p>
          <a:p>
            <a:pPr lvl="1"/>
            <a:r>
              <a:rPr lang="en-US" dirty="0"/>
              <a:t>Portion size</a:t>
            </a:r>
          </a:p>
          <a:p>
            <a:pPr lvl="1"/>
            <a:r>
              <a:rPr lang="en-US" dirty="0"/>
              <a:t>Ingredient quantity</a:t>
            </a:r>
          </a:p>
          <a:p>
            <a:pPr lvl="1"/>
            <a:r>
              <a:rPr lang="en-US" dirty="0"/>
              <a:t>Preparation procedures</a:t>
            </a:r>
          </a:p>
          <a:p>
            <a:pPr lvl="1"/>
            <a:r>
              <a:rPr lang="en-US" dirty="0"/>
              <a:t>Cooking temperatures</a:t>
            </a:r>
          </a:p>
          <a:p>
            <a:pPr lvl="1"/>
            <a:r>
              <a:rPr lang="en-US" dirty="0"/>
              <a:t>Cooking time</a:t>
            </a:r>
          </a:p>
        </p:txBody>
      </p:sp>
      <p:pic>
        <p:nvPicPr>
          <p:cNvPr id="4" name="Content Placeholder 2">
            <a:extLst>
              <a:ext uri="{FF2B5EF4-FFF2-40B4-BE49-F238E27FC236}">
                <a16:creationId xmlns:a16="http://schemas.microsoft.com/office/drawing/2014/main" id="{161D072A-63FD-44C3-B9F7-4E5AFB854B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800" y="2220587"/>
            <a:ext cx="3135313" cy="3133983"/>
          </a:xfrm>
          <a:prstGeom prst="rect">
            <a:avLst/>
          </a:prstGeom>
        </p:spPr>
      </p:pic>
    </p:spTree>
    <p:extLst>
      <p:ext uri="{BB962C8B-B14F-4D97-AF65-F5344CB8AC3E}">
        <p14:creationId xmlns:p14="http://schemas.microsoft.com/office/powerpoint/2010/main" val="123393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Science of Baking</a:t>
            </a:r>
          </a:p>
        </p:txBody>
      </p:sp>
      <p:graphicFrame>
        <p:nvGraphicFramePr>
          <p:cNvPr id="4" name="Diagram 3">
            <a:extLst>
              <a:ext uri="{FF2B5EF4-FFF2-40B4-BE49-F238E27FC236}">
                <a16:creationId xmlns:a16="http://schemas.microsoft.com/office/drawing/2014/main" id="{D82065A7-85F4-4FA5-828E-6238312E8485}"/>
              </a:ext>
            </a:extLst>
          </p:cNvPr>
          <p:cNvGraphicFramePr/>
          <p:nvPr>
            <p:extLst>
              <p:ext uri="{D42A27DB-BD31-4B8C-83A1-F6EECF244321}">
                <p14:modId xmlns:p14="http://schemas.microsoft.com/office/powerpoint/2010/main" val="3911375334"/>
              </p:ext>
            </p:extLst>
          </p:nvPr>
        </p:nvGraphicFramePr>
        <p:xfrm>
          <a:off x="1213629" y="1676400"/>
          <a:ext cx="9614461" cy="4487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223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Standardized Recipes for Baking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An exact science that requires precise measuring and accuracy</a:t>
            </a:r>
          </a:p>
          <a:p>
            <a:pPr lvl="1"/>
            <a:r>
              <a:rPr lang="en-US" dirty="0"/>
              <a:t>Recipe includes the exact amount of each ingredient</a:t>
            </a:r>
          </a:p>
          <a:p>
            <a:pPr lvl="1"/>
            <a:r>
              <a:rPr lang="en-US" dirty="0"/>
              <a:t>Often listed in percentages</a:t>
            </a:r>
          </a:p>
        </p:txBody>
      </p:sp>
      <p:pic>
        <p:nvPicPr>
          <p:cNvPr id="4" name="Content Placeholder 5">
            <a:extLst>
              <a:ext uri="{FF2B5EF4-FFF2-40B4-BE49-F238E27FC236}">
                <a16:creationId xmlns:a16="http://schemas.microsoft.com/office/drawing/2014/main" id="{E1294395-8CB7-4D79-B031-B0EAD3658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701" y="3048630"/>
            <a:ext cx="3426766" cy="2929423"/>
          </a:xfrm>
          <a:prstGeom prst="rect">
            <a:avLst/>
          </a:prstGeom>
        </p:spPr>
      </p:pic>
    </p:spTree>
    <p:extLst>
      <p:ext uri="{BB962C8B-B14F-4D97-AF65-F5344CB8AC3E}">
        <p14:creationId xmlns:p14="http://schemas.microsoft.com/office/powerpoint/2010/main" val="292631691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terms/"/>
    <ds:schemaRef ds:uri="http://schemas.microsoft.com/office/2006/documentManagement/types"/>
    <ds:schemaRef ds:uri="http://purl.org/dc/elements/1.1/"/>
    <ds:schemaRef ds:uri="http://schemas.microsoft.com/office/2006/metadata/properties"/>
    <ds:schemaRef ds:uri="56ea17bb-c96d-4826-b465-01eec0dd23dd"/>
    <ds:schemaRef ds:uri="http://schemas.microsoft.com/office/infopath/2007/PartnerControls"/>
    <ds:schemaRef ds:uri="http://schemas.microsoft.com/sharepoint/v3"/>
    <ds:schemaRef ds:uri="http://schemas.openxmlformats.org/package/2006/metadata/core-properties"/>
    <ds:schemaRef ds:uri="05d88611-e516-4d1a-b12e-39107e78b3d0"/>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52</TotalTime>
  <Words>844</Words>
  <Application>Microsoft Office PowerPoint</Application>
  <PresentationFormat>Widescreen</PresentationFormat>
  <Paragraphs>152</Paragraphs>
  <Slides>17</Slides>
  <Notes>16</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.AppleSystemUIFont</vt:lpstr>
      <vt:lpstr>Arial</vt:lpstr>
      <vt:lpstr>Calibri</vt:lpstr>
      <vt:lpstr>Open Sans</vt:lpstr>
      <vt:lpstr>Open Sans SemiBold</vt:lpstr>
      <vt:lpstr>2_Office Theme</vt:lpstr>
      <vt:lpstr>3_Office Theme</vt:lpstr>
      <vt:lpstr>Recipe for Success: Breaking Down Standardized Recipes</vt:lpstr>
      <vt:lpstr>PowerPoint Presentation</vt:lpstr>
      <vt:lpstr>Recipes</vt:lpstr>
      <vt:lpstr>Standardized Recipes</vt:lpstr>
      <vt:lpstr>Comparison </vt:lpstr>
      <vt:lpstr>Benefits of Standardized Recipes</vt:lpstr>
      <vt:lpstr>Components of a Standardized Recipe </vt:lpstr>
      <vt:lpstr>Science of Baking</vt:lpstr>
      <vt:lpstr>Standardized Recipes for Baking</vt:lpstr>
      <vt:lpstr>Conversion Factor</vt:lpstr>
      <vt:lpstr>Mise en Place</vt:lpstr>
      <vt:lpstr>PowerPoint Presentation</vt:lpstr>
      <vt:lpstr>PowerPoint Presentation</vt:lpstr>
      <vt:lpstr>Let’s Review!</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2017-12-01T12:35:40Z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