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0"/>
  </p:notesMasterIdLst>
  <p:handoutMasterIdLst>
    <p:handoutMasterId r:id="rId21"/>
  </p:handoutMasterIdLst>
  <p:sldIdLst>
    <p:sldId id="322"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60586" autoAdjust="0"/>
  </p:normalViewPr>
  <p:slideViewPr>
    <p:cSldViewPr snapToGrid="0">
      <p:cViewPr>
        <p:scale>
          <a:sx n="41" d="100"/>
          <a:sy n="41" d="100"/>
        </p:scale>
        <p:origin x="1648" y="24"/>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23-Nov-17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23-Nov-17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youtu.be/fEKyJyYbywM"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a:t>
            </a:r>
            <a:r>
              <a:rPr lang="en-US" baseline="0" dirty="0"/>
              <a:t> Images from the actual television series could not be used due to copyright rules.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4264972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Thinking of expanding? Then you might need investors. </a:t>
            </a:r>
          </a:p>
          <a:p>
            <a:endParaRPr lang="en-US" dirty="0"/>
          </a:p>
          <a:p>
            <a:r>
              <a:rPr lang="en-US" dirty="0"/>
              <a:t>Investors put money to use, by purchase or expenditure, in something offering potential profitable returns, as interest, income or appreciation in value. </a:t>
            </a:r>
          </a:p>
          <a:p>
            <a:endParaRPr lang="en-US" dirty="0"/>
          </a:p>
          <a:p>
            <a:r>
              <a:rPr lang="en-US" dirty="0"/>
              <a:t>They invest their</a:t>
            </a:r>
            <a:r>
              <a:rPr lang="en-US" baseline="0" dirty="0"/>
              <a:t> own money hoping for a return of more than they put in.</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10933851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rPr>
              <a:t>Click on hyperlink</a:t>
            </a:r>
            <a:r>
              <a:rPr lang="en-US" baseline="0" dirty="0">
                <a:effectLst/>
              </a:rPr>
              <a:t> to view video:</a:t>
            </a:r>
            <a:endParaRPr lang="en-US" dirty="0">
              <a:effectLst/>
            </a:endParaRPr>
          </a:p>
          <a:p>
            <a:r>
              <a:rPr lang="en-US" b="1" dirty="0">
                <a:effectLst/>
              </a:rPr>
              <a:t>Recipe for Restaurant Profits: Restaurant Success Series from ICE and American Express </a:t>
            </a:r>
            <a:br>
              <a:rPr lang="en-US" b="1" dirty="0">
                <a:effectLst/>
              </a:rPr>
            </a:br>
            <a:r>
              <a:rPr lang="en-US" dirty="0">
                <a:effectLst/>
              </a:rPr>
              <a:t>Cutting corners is easy and fast, but could you end up leaving money on the table? Discover the number one thing you need to know to make money and be successful in the restaurant business. Plus, ICE’s experts will teach you why everything from the attire of your staff to the design of your flatware can boost or hinder sales.</a:t>
            </a:r>
            <a:br>
              <a:rPr lang="en-US" dirty="0">
                <a:effectLst/>
              </a:rPr>
            </a:br>
            <a:r>
              <a:rPr lang="en-US" dirty="0">
                <a:effectLst/>
                <a:hlinkClick r:id="rId3"/>
              </a:rPr>
              <a:t>https://youtu.be/fEKyJyYbywM</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8690084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Answers</a:t>
            </a:r>
            <a:r>
              <a:rPr lang="en-US" baseline="0" dirty="0"/>
              <a:t> to the questions are found within the slide presentation or may vary with class discussion.</a:t>
            </a:r>
            <a:endParaRPr lang="en-US" dirty="0"/>
          </a:p>
          <a:p>
            <a:endParaRPr lang="en-US" dirty="0"/>
          </a:p>
          <a:p>
            <a:r>
              <a:rPr lang="en-US" dirty="0"/>
              <a:t>	</a:t>
            </a:r>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42135139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16981295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3113375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Are you familiar with the TV show “Shark Tank?”</a:t>
            </a:r>
          </a:p>
          <a:p>
            <a:endParaRPr lang="en-US" baseline="0" dirty="0"/>
          </a:p>
          <a:p>
            <a:r>
              <a:rPr lang="en-US" baseline="0" dirty="0"/>
              <a:t>It is a television series that has aspiring entrepreneurs make business presentations to a panel of “shark” investors.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Do you have a great idea for</a:t>
            </a:r>
            <a:r>
              <a:rPr lang="en-US" baseline="0" dirty="0"/>
              <a:t> a project but need money?</a:t>
            </a:r>
          </a:p>
          <a:p>
            <a:endParaRPr lang="en-US" baseline="0" dirty="0"/>
          </a:p>
          <a:p>
            <a:r>
              <a:rPr lang="en-US" baseline="0" dirty="0"/>
              <a:t>First, let’s find out about budgeting and forecasting to increase profits so that we can present our idea to investors.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0" i="0" kern="1200" dirty="0">
                <a:solidFill>
                  <a:schemeClr val="tx1"/>
                </a:solidFill>
                <a:effectLst/>
                <a:latin typeface="+mn-lt"/>
                <a:ea typeface="+mn-ea"/>
                <a:cs typeface="+mn-cs"/>
              </a:rPr>
              <a:t>Budget</a:t>
            </a:r>
            <a:r>
              <a:rPr lang="en-US" sz="1200" b="0" i="0" kern="1200" baseline="0" dirty="0">
                <a:solidFill>
                  <a:schemeClr val="tx1"/>
                </a:solidFill>
                <a:effectLst/>
                <a:latin typeface="+mn-lt"/>
                <a:ea typeface="+mn-ea"/>
                <a:cs typeface="+mn-cs"/>
              </a:rPr>
              <a:t> is a</a:t>
            </a:r>
            <a:r>
              <a:rPr lang="en-US" sz="1200" b="0" i="0" kern="1200" dirty="0">
                <a:solidFill>
                  <a:schemeClr val="tx1"/>
                </a:solidFill>
                <a:effectLst/>
                <a:latin typeface="+mn-lt"/>
                <a:ea typeface="+mn-ea"/>
                <a:cs typeface="+mn-cs"/>
              </a:rPr>
              <a:t> guideline for spending money.</a:t>
            </a:r>
          </a:p>
          <a:p>
            <a:pPr fontAlgn="base"/>
            <a:endParaRPr lang="en-US" sz="1200" b="0" i="0" kern="1200" dirty="0">
              <a:solidFill>
                <a:schemeClr val="tx1"/>
              </a:solidFill>
              <a:effectLst/>
              <a:latin typeface="+mn-lt"/>
              <a:ea typeface="+mn-ea"/>
              <a:cs typeface="+mn-cs"/>
            </a:endParaRPr>
          </a:p>
          <a:p>
            <a:pPr fontAlgn="base"/>
            <a:r>
              <a:rPr lang="en-US" sz="1200" b="0" i="0" kern="1200" dirty="0">
                <a:solidFill>
                  <a:schemeClr val="tx1"/>
                </a:solidFill>
                <a:effectLst/>
                <a:latin typeface="+mn-lt"/>
                <a:ea typeface="+mn-ea"/>
                <a:cs typeface="+mn-cs"/>
              </a:rPr>
              <a:t>Forecasting</a:t>
            </a:r>
            <a:r>
              <a:rPr lang="en-US" sz="1200" b="0" i="0" kern="1200" baseline="0" dirty="0">
                <a:solidFill>
                  <a:schemeClr val="tx1"/>
                </a:solidFill>
                <a:effectLst/>
                <a:latin typeface="+mn-lt"/>
                <a:ea typeface="+mn-ea"/>
                <a:cs typeface="+mn-cs"/>
              </a:rPr>
              <a:t> is a</a:t>
            </a:r>
            <a:r>
              <a:rPr lang="en-US" sz="1200" b="0" i="0" kern="1200" dirty="0">
                <a:solidFill>
                  <a:schemeClr val="tx1"/>
                </a:solidFill>
                <a:effectLst/>
                <a:latin typeface="+mn-lt"/>
                <a:ea typeface="+mn-ea"/>
                <a:cs typeface="+mn-cs"/>
              </a:rPr>
              <a:t> prediction or estimation of a future event for a given time period</a:t>
            </a: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37702165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Management prepares the budget monthly or for</a:t>
            </a:r>
            <a:r>
              <a:rPr lang="en-US" baseline="0" dirty="0"/>
              <a:t> longer periods depending on the organization.</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Budgets are sometimes made by looking at the previous years’ spending while considering the forecast of revenue.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467168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Annual budgets are a prediction and estimation of the spending for a business for one year, usually the current year.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Then it often is divided by department and each department is expected to stay within their number for that year.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Long-range budget that will cover two to five years or more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n-US" baseline="0" dirty="0"/>
              <a:t>This type of budget is good for scheduling large personnel growth and capital expenditures such as building expansion, property and large equipment.</a:t>
            </a:r>
          </a:p>
          <a:p>
            <a:endParaRPr lang="en-US" baseline="0" dirty="0"/>
          </a:p>
          <a:p>
            <a:r>
              <a:rPr lang="en-US" baseline="0" dirty="0"/>
              <a:t>A monthly budget is the natural extension of the annual budget and is used to operate the business daily. </a:t>
            </a:r>
          </a:p>
          <a:p>
            <a:endParaRPr lang="en-US" baseline="0" dirty="0"/>
          </a:p>
          <a:p>
            <a:r>
              <a:rPr lang="en-US" baseline="0" dirty="0"/>
              <a:t>Monthly budgets are especially important for seasonal businesses such as a cruise line. </a:t>
            </a:r>
          </a:p>
          <a:p>
            <a:endParaRPr lang="en-US" baseline="0" dirty="0"/>
          </a:p>
          <a:p>
            <a:r>
              <a:rPr lang="en-US" baseline="0" dirty="0"/>
              <a:t>Great care will need to be taken with each month’s budget to effectively reach the target budgets.</a:t>
            </a:r>
          </a:p>
          <a:p>
            <a:endParaRPr lang="en-US" baseline="0" dirty="0"/>
          </a:p>
          <a:p>
            <a:r>
              <a:rPr lang="en-US" baseline="0" dirty="0"/>
              <a:t>Looking at forecasts, revenue and budgets is the sound way to estimate the amount of company profits.</a:t>
            </a: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1703269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Forecasting</a:t>
            </a:r>
            <a:r>
              <a:rPr lang="en-US" baseline="0" dirty="0"/>
              <a:t> depends on data from previous sales and can be used to predict future sales and trends.</a:t>
            </a:r>
          </a:p>
          <a:p>
            <a:endParaRPr lang="en-US" baseline="0" dirty="0"/>
          </a:p>
          <a:p>
            <a:r>
              <a:rPr lang="en-US" baseline="0" dirty="0"/>
              <a:t>It can be used to determine the amount to purchase for the next week, month or quarter. </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38713049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Revenue</a:t>
            </a:r>
            <a:r>
              <a:rPr lang="en-US" sz="1200" b="0" i="0" kern="1200" baseline="0" dirty="0">
                <a:solidFill>
                  <a:schemeClr val="tx1"/>
                </a:solidFill>
                <a:effectLst/>
                <a:latin typeface="+mn-lt"/>
                <a:ea typeface="+mn-ea"/>
                <a:cs typeface="+mn-cs"/>
              </a:rPr>
              <a:t> is t</a:t>
            </a:r>
            <a:r>
              <a:rPr lang="en-US" sz="1200" b="0" i="0" kern="1200" dirty="0">
                <a:solidFill>
                  <a:schemeClr val="tx1"/>
                </a:solidFill>
                <a:effectLst/>
                <a:latin typeface="+mn-lt"/>
                <a:ea typeface="+mn-ea"/>
                <a:cs typeface="+mn-cs"/>
              </a:rPr>
              <a:t>he actual money a company receives during a specific period including discounts and deductions for returned products.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20792420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Profits is money that is made in a business, through investing</a:t>
            </a:r>
            <a:r>
              <a:rPr lang="en-US" baseline="0" dirty="0"/>
              <a:t> or selling a product</a:t>
            </a:r>
            <a:r>
              <a:rPr lang="en-US" dirty="0"/>
              <a:t> after all the costs and expenses are paid.</a:t>
            </a:r>
          </a:p>
          <a:p>
            <a:endParaRPr lang="en-US" dirty="0"/>
          </a:p>
          <a:p>
            <a:r>
              <a:rPr lang="en-US" dirty="0"/>
              <a:t>Expenses</a:t>
            </a:r>
            <a:r>
              <a:rPr lang="en-US" baseline="0" dirty="0"/>
              <a:t> include building rental, equipment, insurance, salaries, supplies, technology and utilities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25111961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3.xml"/><Relationship Id="rId1" Type="http://schemas.openxmlformats.org/officeDocument/2006/relationships/video" Target="https://www.youtube.com/embed/fEKyJyYbywM" TargetMode="External"/><Relationship Id="rId5" Type="http://schemas.openxmlformats.org/officeDocument/2006/relationships/image" Target="../media/image12.jpeg"/><Relationship Id="rId4" Type="http://schemas.openxmlformats.org/officeDocument/2006/relationships/hyperlink" Target="https://youtu.be/fEKyJyYbywM"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Restaurant Shark Tank Project</a:t>
            </a:r>
          </a:p>
        </p:txBody>
      </p:sp>
      <p:sp>
        <p:nvSpPr>
          <p:cNvPr id="2" name="Rectangle 1">
            <a:extLst>
              <a:ext uri="{FF2B5EF4-FFF2-40B4-BE49-F238E27FC236}">
                <a16:creationId xmlns:a16="http://schemas.microsoft.com/office/drawing/2014/main" id="{523BB405-EF08-45C3-BCE7-FF4EB954F4C9}"/>
              </a:ext>
            </a:extLst>
          </p:cNvPr>
          <p:cNvSpPr/>
          <p:nvPr/>
        </p:nvSpPr>
        <p:spPr>
          <a:xfrm>
            <a:off x="4747511" y="3890865"/>
            <a:ext cx="6723700" cy="769441"/>
          </a:xfrm>
          <a:prstGeom prst="rect">
            <a:avLst/>
          </a:prstGeom>
        </p:spPr>
        <p:txBody>
          <a:bodyPr wrap="none">
            <a:spAutoFit/>
          </a:bodyPr>
          <a:lstStyle/>
          <a:p>
            <a:r>
              <a:rPr lang="en-US" sz="4400" b="1" dirty="0">
                <a:solidFill>
                  <a:schemeClr val="accent2">
                    <a:lumMod val="60000"/>
                    <a:lumOff val="40000"/>
                  </a:schemeClr>
                </a:solidFill>
                <a:latin typeface="Open Sans"/>
              </a:rPr>
              <a:t>Restaurant Management</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Investors</a:t>
            </a:r>
          </a:p>
        </p:txBody>
      </p:sp>
      <p:pic>
        <p:nvPicPr>
          <p:cNvPr id="6" name="Picture 5">
            <a:extLst>
              <a:ext uri="{FF2B5EF4-FFF2-40B4-BE49-F238E27FC236}">
                <a16:creationId xmlns:a16="http://schemas.microsoft.com/office/drawing/2014/main" id="{5D255682-D89E-40E3-A3B4-E7592ABAFA68}"/>
              </a:ext>
            </a:extLst>
          </p:cNvPr>
          <p:cNvPicPr>
            <a:picLocks noChangeAspect="1"/>
          </p:cNvPicPr>
          <p:nvPr/>
        </p:nvPicPr>
        <p:blipFill>
          <a:blip r:embed="rId3"/>
          <a:stretch>
            <a:fillRect/>
          </a:stretch>
        </p:blipFill>
        <p:spPr>
          <a:xfrm>
            <a:off x="4971082" y="1797803"/>
            <a:ext cx="2721244" cy="4081866"/>
          </a:xfrm>
          <a:prstGeom prst="rect">
            <a:avLst/>
          </a:prstGeom>
        </p:spPr>
      </p:pic>
    </p:spTree>
    <p:extLst>
      <p:ext uri="{BB962C8B-B14F-4D97-AF65-F5344CB8AC3E}">
        <p14:creationId xmlns:p14="http://schemas.microsoft.com/office/powerpoint/2010/main" val="4282136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hlinkClick r:id="rId4"/>
              </a:rPr>
              <a:t>Recipe for Restaurant Profits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marL="0" lvl="1" indent="0">
              <a:buNone/>
            </a:pPr>
            <a:r>
              <a:rPr lang="en-US" sz="2000" dirty="0"/>
              <a:t>(click on link)</a:t>
            </a:r>
          </a:p>
        </p:txBody>
      </p:sp>
      <p:pic>
        <p:nvPicPr>
          <p:cNvPr id="4" name="fEKyJyYbywM">
            <a:extLst>
              <a:ext uri="{FF2B5EF4-FFF2-40B4-BE49-F238E27FC236}">
                <a16:creationId xmlns:a16="http://schemas.microsoft.com/office/drawing/2014/main" id="{53CF505B-2FF0-4118-A7EF-98B73C74F723}"/>
              </a:ext>
            </a:extLst>
          </p:cNvPr>
          <p:cNvPicPr>
            <a:picLocks noRot="1" noChangeAspect="1"/>
          </p:cNvPicPr>
          <p:nvPr>
            <a:videoFile r:link="rId1"/>
          </p:nvPr>
        </p:nvPicPr>
        <p:blipFill rotWithShape="1">
          <a:blip r:embed="rId5"/>
          <a:srcRect l="1306" t="12271" r="3525" b="12533"/>
          <a:stretch/>
        </p:blipFill>
        <p:spPr>
          <a:xfrm>
            <a:off x="3427775" y="2338771"/>
            <a:ext cx="5367580" cy="3098809"/>
          </a:xfrm>
          <a:prstGeom prst="rect">
            <a:avLst/>
          </a:prstGeom>
        </p:spPr>
      </p:pic>
    </p:spTree>
    <p:extLst>
      <p:ext uri="{BB962C8B-B14F-4D97-AF65-F5344CB8AC3E}">
        <p14:creationId xmlns:p14="http://schemas.microsoft.com/office/powerpoint/2010/main" val="1440272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Let’s Review!</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What is a budget?</a:t>
            </a:r>
          </a:p>
          <a:p>
            <a:pPr lvl="1"/>
            <a:r>
              <a:rPr lang="en-US" dirty="0"/>
              <a:t>What are three types of budgets?</a:t>
            </a:r>
          </a:p>
          <a:p>
            <a:pPr lvl="1"/>
            <a:r>
              <a:rPr lang="en-US" dirty="0"/>
              <a:t>Which budget estimates spending for a year?</a:t>
            </a:r>
          </a:p>
          <a:p>
            <a:pPr lvl="1"/>
            <a:r>
              <a:rPr lang="en-US" dirty="0"/>
              <a:t>What does forecasting do?</a:t>
            </a:r>
          </a:p>
          <a:p>
            <a:pPr lvl="1"/>
            <a:r>
              <a:rPr lang="en-US" dirty="0"/>
              <a:t>What is revenue also called?</a:t>
            </a:r>
          </a:p>
          <a:p>
            <a:pPr lvl="1"/>
            <a:r>
              <a:rPr lang="en-US" dirty="0"/>
              <a:t>What is the equation for profit?</a:t>
            </a:r>
          </a:p>
          <a:p>
            <a:pPr lvl="1"/>
            <a:r>
              <a:rPr lang="en-US" dirty="0"/>
              <a:t>Who are investors?</a:t>
            </a:r>
          </a:p>
          <a:p>
            <a:pPr lvl="1"/>
            <a:r>
              <a:rPr lang="en-US" dirty="0"/>
              <a:t>Do you have a concept or product investors may be interested in?</a:t>
            </a:r>
          </a:p>
        </p:txBody>
      </p:sp>
    </p:spTree>
    <p:extLst>
      <p:ext uri="{BB962C8B-B14F-4D97-AF65-F5344CB8AC3E}">
        <p14:creationId xmlns:p14="http://schemas.microsoft.com/office/powerpoint/2010/main" val="4263127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6" name="Picture 5">
            <a:extLst>
              <a:ext uri="{FF2B5EF4-FFF2-40B4-BE49-F238E27FC236}">
                <a16:creationId xmlns:a16="http://schemas.microsoft.com/office/drawing/2014/main" id="{3CBF6F3C-AB54-4118-9BA3-07F57530986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21731" y="1944392"/>
            <a:ext cx="3148537" cy="3148537"/>
          </a:xfrm>
          <a:prstGeom prst="rect">
            <a:avLst/>
          </a:prstGeom>
        </p:spPr>
      </p:pic>
    </p:spTree>
    <p:extLst>
      <p:ext uri="{BB962C8B-B14F-4D97-AF65-F5344CB8AC3E}">
        <p14:creationId xmlns:p14="http://schemas.microsoft.com/office/powerpoint/2010/main" val="2607665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Images:</a:t>
            </a:r>
          </a:p>
          <a:p>
            <a:pPr lvl="2"/>
            <a:r>
              <a:rPr lang="en-US" sz="2000" dirty="0"/>
              <a:t>Microsoft Clip Art images. (Slides 3, 7, 8, 10)</a:t>
            </a:r>
          </a:p>
          <a:p>
            <a:pPr lvl="2"/>
            <a:r>
              <a:rPr lang="en-US" sz="2000" dirty="0"/>
              <a:t>Shutterstock™ images. Photos obtained with subscription. (Slides 1, 4, 5, 9, 12, 14, 15)</a:t>
            </a:r>
          </a:p>
          <a:p>
            <a:pPr lvl="1"/>
            <a:r>
              <a:rPr lang="en-US" sz="2000" dirty="0"/>
              <a:t>Textbooks:</a:t>
            </a:r>
          </a:p>
          <a:p>
            <a:pPr lvl="2"/>
            <a:r>
              <a:rPr lang="en-US" sz="2000" dirty="0" err="1"/>
              <a:t>Leugers</a:t>
            </a:r>
            <a:r>
              <a:rPr lang="en-US" sz="2000" dirty="0"/>
              <a:t>, M. (2014). Controlling costs in foodservice. Tinley Park, IL: </a:t>
            </a:r>
            <a:r>
              <a:rPr lang="en-US" sz="2000" dirty="0" err="1"/>
              <a:t>Goodheart</a:t>
            </a:r>
            <a:r>
              <a:rPr lang="en-US" sz="2000" dirty="0"/>
              <a:t>-Willcox. </a:t>
            </a:r>
          </a:p>
          <a:p>
            <a:pPr lvl="2"/>
            <a:r>
              <a:rPr lang="en-US" sz="2000" dirty="0"/>
              <a:t>Reynolds, J. S. &amp; Chase, D. M. (2014). Hospitality services. (Tinley Park, IL: </a:t>
            </a:r>
            <a:r>
              <a:rPr lang="en-US" sz="2000" dirty="0" err="1"/>
              <a:t>Goodheart</a:t>
            </a:r>
            <a:r>
              <a:rPr lang="en-US" sz="2000" dirty="0"/>
              <a:t>-Willcox. </a:t>
            </a:r>
          </a:p>
          <a:p>
            <a:pPr lvl="1"/>
            <a:r>
              <a:rPr lang="en-US" sz="2000" dirty="0"/>
              <a:t>YouTube™:</a:t>
            </a:r>
          </a:p>
          <a:p>
            <a:pPr lvl="2"/>
            <a:r>
              <a:rPr lang="en-US" sz="2000" dirty="0"/>
              <a:t>Recipe for Restaurant Profits: Restaurant Success Series from ICE and American Express Cutting corners is easy and fast, but could you end up leaving money on the table? Discover the number one thing you need to know to make money and be successful in the restaurant business. Plus, ICE’s experts will teach you why everything from the attire of your staff to the design of your flatware can boost or hinder sales.</a:t>
            </a:r>
          </a:p>
          <a:p>
            <a:pPr marL="457200" lvl="2" indent="0">
              <a:buNone/>
            </a:pPr>
            <a:r>
              <a:rPr lang="en-US" sz="2000" dirty="0"/>
              <a:t>   https://youtu.be/fEKyJyYbywM</a:t>
            </a:r>
          </a:p>
          <a:p>
            <a:pPr lvl="1"/>
            <a:endParaRPr lang="en-US" sz="2000" dirty="0"/>
          </a:p>
          <a:p>
            <a:pPr lvl="1"/>
            <a:endParaRPr lang="en-US" sz="2000" dirty="0"/>
          </a:p>
          <a:p>
            <a:pPr lvl="1"/>
            <a:endParaRPr lang="en-US" sz="2000" dirty="0"/>
          </a:p>
          <a:p>
            <a:pPr lvl="1"/>
            <a:endParaRPr lang="en-US" sz="2000" dirty="0"/>
          </a:p>
        </p:txBody>
      </p:sp>
    </p:spTree>
    <p:extLst>
      <p:ext uri="{BB962C8B-B14F-4D97-AF65-F5344CB8AC3E}">
        <p14:creationId xmlns:p14="http://schemas.microsoft.com/office/powerpoint/2010/main" val="1857089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Shark Tank</a:t>
            </a:r>
          </a:p>
        </p:txBody>
      </p:sp>
      <p:pic>
        <p:nvPicPr>
          <p:cNvPr id="4" name="Picture 3">
            <a:extLst>
              <a:ext uri="{FF2B5EF4-FFF2-40B4-BE49-F238E27FC236}">
                <a16:creationId xmlns:a16="http://schemas.microsoft.com/office/drawing/2014/main" id="{E12551A7-4759-42A9-ADD6-F899BCE94034}"/>
              </a:ext>
            </a:extLst>
          </p:cNvPr>
          <p:cNvPicPr>
            <a:picLocks noChangeAspect="1"/>
          </p:cNvPicPr>
          <p:nvPr/>
        </p:nvPicPr>
        <p:blipFill>
          <a:blip r:embed="rId3"/>
          <a:stretch>
            <a:fillRect/>
          </a:stretch>
        </p:blipFill>
        <p:spPr>
          <a:xfrm>
            <a:off x="3633625" y="2170830"/>
            <a:ext cx="4924749" cy="3266750"/>
          </a:xfrm>
          <a:prstGeom prst="rect">
            <a:avLst/>
          </a:prstGeom>
        </p:spPr>
      </p:pic>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Budgeting and Forecasting</a:t>
            </a:r>
          </a:p>
        </p:txBody>
      </p:sp>
      <p:pic>
        <p:nvPicPr>
          <p:cNvPr id="4" name="Picture 3">
            <a:extLst>
              <a:ext uri="{FF2B5EF4-FFF2-40B4-BE49-F238E27FC236}">
                <a16:creationId xmlns:a16="http://schemas.microsoft.com/office/drawing/2014/main" id="{50BD7E86-B08F-401E-8C7F-B5CE68A635E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77622" y="1960374"/>
            <a:ext cx="5236755" cy="3477206"/>
          </a:xfrm>
          <a:prstGeom prst="rect">
            <a:avLst/>
          </a:prstGeom>
        </p:spPr>
      </p:pic>
    </p:spTree>
    <p:extLst>
      <p:ext uri="{BB962C8B-B14F-4D97-AF65-F5344CB8AC3E}">
        <p14:creationId xmlns:p14="http://schemas.microsoft.com/office/powerpoint/2010/main" val="3617122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Budgets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Help businesses  monitor spending</a:t>
            </a:r>
          </a:p>
          <a:p>
            <a:pPr lvl="1"/>
            <a:r>
              <a:rPr lang="en-US" dirty="0"/>
              <a:t>Key to maximizing profits</a:t>
            </a:r>
          </a:p>
          <a:p>
            <a:pPr lvl="1"/>
            <a:r>
              <a:rPr lang="en-US" dirty="0"/>
              <a:t>Lists anticipated sales and projected costs</a:t>
            </a:r>
          </a:p>
        </p:txBody>
      </p:sp>
      <p:pic>
        <p:nvPicPr>
          <p:cNvPr id="4" name="Picture 3">
            <a:extLst>
              <a:ext uri="{FF2B5EF4-FFF2-40B4-BE49-F238E27FC236}">
                <a16:creationId xmlns:a16="http://schemas.microsoft.com/office/drawing/2014/main" id="{6EDCB855-99B1-4961-BACE-ACDA466963A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87819" y="2402236"/>
            <a:ext cx="3812161" cy="3001505"/>
          </a:xfrm>
          <a:prstGeom prst="rect">
            <a:avLst/>
          </a:prstGeom>
        </p:spPr>
      </p:pic>
    </p:spTree>
    <p:extLst>
      <p:ext uri="{BB962C8B-B14F-4D97-AF65-F5344CB8AC3E}">
        <p14:creationId xmlns:p14="http://schemas.microsoft.com/office/powerpoint/2010/main" val="566621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407209"/>
            <a:ext cx="10059452" cy="876300"/>
          </a:xfrm>
        </p:spPr>
        <p:txBody>
          <a:bodyPr/>
          <a:lstStyle/>
          <a:p>
            <a:r>
              <a:rPr lang="en-US" dirty="0"/>
              <a:t>Types of Budgets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Annual</a:t>
            </a:r>
          </a:p>
          <a:p>
            <a:pPr lvl="2"/>
            <a:r>
              <a:rPr lang="en-US" dirty="0"/>
              <a:t>Estimated spending for one year, often divided by department </a:t>
            </a:r>
          </a:p>
          <a:p>
            <a:pPr lvl="1"/>
            <a:r>
              <a:rPr lang="en-US" dirty="0"/>
              <a:t>Long Range</a:t>
            </a:r>
          </a:p>
          <a:p>
            <a:pPr lvl="2"/>
            <a:r>
              <a:rPr lang="en-US" dirty="0"/>
              <a:t>Scheduling large expenditures </a:t>
            </a:r>
          </a:p>
          <a:p>
            <a:pPr lvl="1"/>
            <a:r>
              <a:rPr lang="en-US" dirty="0"/>
              <a:t>Monthly </a:t>
            </a:r>
          </a:p>
          <a:p>
            <a:pPr lvl="2"/>
            <a:r>
              <a:rPr lang="en-US" dirty="0"/>
              <a:t>Used to operate the business daily. Especially important for seasonal businesses</a:t>
            </a:r>
          </a:p>
          <a:p>
            <a:pPr marL="0" lvl="1" indent="0">
              <a:buNone/>
            </a:pPr>
            <a:endParaRPr lang="en-US" dirty="0"/>
          </a:p>
          <a:p>
            <a:endParaRPr lang="en-US" dirty="0"/>
          </a:p>
        </p:txBody>
      </p:sp>
    </p:spTree>
    <p:extLst>
      <p:ext uri="{BB962C8B-B14F-4D97-AF65-F5344CB8AC3E}">
        <p14:creationId xmlns:p14="http://schemas.microsoft.com/office/powerpoint/2010/main" val="4230237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Forecasting</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Future sales</a:t>
            </a:r>
          </a:p>
          <a:p>
            <a:pPr lvl="1"/>
            <a:r>
              <a:rPr lang="en-US" dirty="0"/>
              <a:t>Historical data</a:t>
            </a:r>
          </a:p>
          <a:p>
            <a:pPr lvl="1"/>
            <a:r>
              <a:rPr lang="en-US" dirty="0"/>
              <a:t>Predict future trends</a:t>
            </a:r>
          </a:p>
        </p:txBody>
      </p:sp>
      <p:pic>
        <p:nvPicPr>
          <p:cNvPr id="5" name="Picture 4">
            <a:extLst>
              <a:ext uri="{FF2B5EF4-FFF2-40B4-BE49-F238E27FC236}">
                <a16:creationId xmlns:a16="http://schemas.microsoft.com/office/drawing/2014/main" id="{C42B3994-5A0F-45A6-873D-A4B6ADC293B9}"/>
              </a:ext>
            </a:extLst>
          </p:cNvPr>
          <p:cNvPicPr>
            <a:picLocks noChangeAspect="1"/>
          </p:cNvPicPr>
          <p:nvPr/>
        </p:nvPicPr>
        <p:blipFill>
          <a:blip r:embed="rId3"/>
          <a:stretch>
            <a:fillRect/>
          </a:stretch>
        </p:blipFill>
        <p:spPr>
          <a:xfrm>
            <a:off x="8124480" y="1912133"/>
            <a:ext cx="2675636" cy="3750892"/>
          </a:xfrm>
          <a:prstGeom prst="rect">
            <a:avLst/>
          </a:prstGeom>
        </p:spPr>
      </p:pic>
    </p:spTree>
    <p:extLst>
      <p:ext uri="{BB962C8B-B14F-4D97-AF65-F5344CB8AC3E}">
        <p14:creationId xmlns:p14="http://schemas.microsoft.com/office/powerpoint/2010/main" val="1945538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Revenue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Also call sales</a:t>
            </a:r>
          </a:p>
          <a:p>
            <a:pPr lvl="1"/>
            <a:r>
              <a:rPr lang="en-US" dirty="0"/>
              <a:t>Money from the business from product sales</a:t>
            </a:r>
          </a:p>
          <a:p>
            <a:pPr lvl="1"/>
            <a:endParaRPr lang="en-US" dirty="0"/>
          </a:p>
          <a:p>
            <a:pPr lvl="1"/>
            <a:endParaRPr lang="en-US" dirty="0"/>
          </a:p>
        </p:txBody>
      </p:sp>
      <p:pic>
        <p:nvPicPr>
          <p:cNvPr id="8" name="Picture 7">
            <a:extLst>
              <a:ext uri="{FF2B5EF4-FFF2-40B4-BE49-F238E27FC236}">
                <a16:creationId xmlns:a16="http://schemas.microsoft.com/office/drawing/2014/main" id="{5092A46C-41FC-4B39-9B71-ABB1E45E6462}"/>
              </a:ext>
            </a:extLst>
          </p:cNvPr>
          <p:cNvPicPr>
            <a:picLocks noChangeAspect="1"/>
          </p:cNvPicPr>
          <p:nvPr/>
        </p:nvPicPr>
        <p:blipFill>
          <a:blip r:embed="rId3"/>
          <a:stretch>
            <a:fillRect/>
          </a:stretch>
        </p:blipFill>
        <p:spPr>
          <a:xfrm>
            <a:off x="7950631" y="1493216"/>
            <a:ext cx="3066288" cy="4565193"/>
          </a:xfrm>
          <a:prstGeom prst="rect">
            <a:avLst/>
          </a:prstGeom>
        </p:spPr>
      </p:pic>
    </p:spTree>
    <p:extLst>
      <p:ext uri="{BB962C8B-B14F-4D97-AF65-F5344CB8AC3E}">
        <p14:creationId xmlns:p14="http://schemas.microsoft.com/office/powerpoint/2010/main" val="640090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407209"/>
            <a:ext cx="10059452" cy="876300"/>
          </a:xfrm>
        </p:spPr>
        <p:txBody>
          <a:bodyPr/>
          <a:lstStyle/>
          <a:p>
            <a:r>
              <a:rPr lang="en-US" dirty="0"/>
              <a:t>Profits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6869004" cy="4734318"/>
          </a:xfrm>
        </p:spPr>
        <p:txBody>
          <a:bodyPr/>
          <a:lstStyle/>
          <a:p>
            <a:pPr lvl="1"/>
            <a:r>
              <a:rPr lang="en-US" dirty="0"/>
              <a:t>All businesses want to make money!</a:t>
            </a:r>
          </a:p>
          <a:p>
            <a:pPr lvl="1"/>
            <a:r>
              <a:rPr lang="en-US" dirty="0"/>
              <a:t>Money left over after all expenses are paid</a:t>
            </a:r>
          </a:p>
          <a:p>
            <a:pPr lvl="1"/>
            <a:r>
              <a:rPr lang="en-US" dirty="0"/>
              <a:t>Profit = Revenue – Costs</a:t>
            </a:r>
          </a:p>
          <a:p>
            <a:pPr lvl="2"/>
            <a:r>
              <a:rPr lang="en-US" sz="2400" dirty="0"/>
              <a:t>Example:</a:t>
            </a:r>
          </a:p>
          <a:p>
            <a:pPr lvl="3"/>
            <a:r>
              <a:rPr lang="en-US" sz="2200" dirty="0"/>
              <a:t>Mario’s Bistro had a total sales revenue for the month of $125,000.00</a:t>
            </a:r>
          </a:p>
          <a:p>
            <a:pPr lvl="3"/>
            <a:r>
              <a:rPr lang="en-US" sz="2200" dirty="0"/>
              <a:t>Total costs for the month were $55,000.00</a:t>
            </a:r>
          </a:p>
          <a:p>
            <a:pPr lvl="3"/>
            <a:r>
              <a:rPr lang="en-US" sz="2200" dirty="0"/>
              <a:t>Profit equals $70,000.00</a:t>
            </a:r>
          </a:p>
          <a:p>
            <a:pPr lvl="1"/>
            <a:endParaRPr lang="en-US" dirty="0"/>
          </a:p>
        </p:txBody>
      </p:sp>
      <p:pic>
        <p:nvPicPr>
          <p:cNvPr id="4" name="Content Placeholder 7">
            <a:extLst>
              <a:ext uri="{FF2B5EF4-FFF2-40B4-BE49-F238E27FC236}">
                <a16:creationId xmlns:a16="http://schemas.microsoft.com/office/drawing/2014/main" id="{3FD1E4A3-0978-4D40-8C11-E30A8B830512}"/>
              </a:ext>
            </a:extLst>
          </p:cNvPr>
          <p:cNvPicPr>
            <a:picLocks noChangeAspect="1"/>
          </p:cNvPicPr>
          <p:nvPr/>
        </p:nvPicPr>
        <p:blipFill>
          <a:blip r:embed="rId3" cstate="print">
            <a:extLst>
              <a:ext uri="{28A0092B-C50C-407E-A947-70E740481C1C}">
                <a14:useLocalDpi xmlns:a14="http://schemas.microsoft.com/office/drawing/2010/main" val="0"/>
              </a:ext>
            </a:extLst>
          </a:blip>
          <a:srcRect t="7595" b="7595"/>
          <a:stretch>
            <a:fillRect/>
          </a:stretch>
        </p:blipFill>
        <p:spPr>
          <a:xfrm>
            <a:off x="7976514" y="3077704"/>
            <a:ext cx="3074211" cy="2607589"/>
          </a:xfrm>
          <a:prstGeom prst="rect">
            <a:avLst/>
          </a:prstGeom>
        </p:spPr>
      </p:pic>
    </p:spTree>
    <p:extLst>
      <p:ext uri="{BB962C8B-B14F-4D97-AF65-F5344CB8AC3E}">
        <p14:creationId xmlns:p14="http://schemas.microsoft.com/office/powerpoint/2010/main" val="4136999792"/>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schemas.microsoft.com/office/2006/metadata/properties"/>
    <ds:schemaRef ds:uri="http://schemas.microsoft.com/office/2006/documentManagement/types"/>
    <ds:schemaRef ds:uri="56ea17bb-c96d-4826-b465-01eec0dd23dd"/>
    <ds:schemaRef ds:uri="http://purl.org/dc/elements/1.1/"/>
    <ds:schemaRef ds:uri="http://www.w3.org/XML/1998/namespace"/>
    <ds:schemaRef ds:uri="http://schemas.microsoft.com/office/infopath/2007/PartnerControls"/>
    <ds:schemaRef ds:uri="http://schemas.openxmlformats.org/package/2006/metadata/core-properties"/>
    <ds:schemaRef ds:uri="http://purl.org/dc/terms/"/>
    <ds:schemaRef ds:uri="05d88611-e516-4d1a-b12e-39107e78b3d0"/>
    <ds:schemaRef ds:uri="http://schemas.microsoft.com/sharepoint/v3"/>
    <ds:schemaRef ds:uri="http://purl.org/dc/dcmitype/"/>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1054</TotalTime>
  <Words>856</Words>
  <Application>Microsoft Office PowerPoint</Application>
  <PresentationFormat>Widescreen</PresentationFormat>
  <Paragraphs>116</Paragraphs>
  <Slides>14</Slides>
  <Notes>14</Notes>
  <HiddenSlides>0</HiddenSlides>
  <MMClips>1</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.AppleSystemUIFont</vt:lpstr>
      <vt:lpstr>Arial</vt:lpstr>
      <vt:lpstr>Calibri</vt:lpstr>
      <vt:lpstr>Open Sans</vt:lpstr>
      <vt:lpstr>Open Sans SemiBold</vt:lpstr>
      <vt:lpstr>2_Office Theme</vt:lpstr>
      <vt:lpstr>3_Office Theme</vt:lpstr>
      <vt:lpstr>Restaurant Shark Tank Project</vt:lpstr>
      <vt:lpstr>PowerPoint Presentation</vt:lpstr>
      <vt:lpstr>Shark Tank</vt:lpstr>
      <vt:lpstr>Budgeting and Forecasting</vt:lpstr>
      <vt:lpstr>Budgets</vt:lpstr>
      <vt:lpstr>Types of Budgets</vt:lpstr>
      <vt:lpstr>Forecasting</vt:lpstr>
      <vt:lpstr>Revenue</vt:lpstr>
      <vt:lpstr>Profits</vt:lpstr>
      <vt:lpstr>Investors</vt:lpstr>
      <vt:lpstr>Recipe for Restaurant Profits</vt:lpstr>
      <vt:lpstr>Let’s Review!</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9</cp:revision>
  <cp:lastPrinted>2017-07-07T16:17:37Z</cp:lastPrinted>
  <dcterms:created xsi:type="dcterms:W3CDTF">2017-07-11T23:58:30Z</dcterms:created>
  <dcterms:modified xsi:type="dcterms:W3CDTF">2017-11-23T10:58:51Z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