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32"/>
  </p:notesMasterIdLst>
  <p:handoutMasterIdLst>
    <p:handoutMasterId r:id="rId33"/>
  </p:handoutMasterIdLst>
  <p:sldIdLst>
    <p:sldId id="256" r:id="rId6"/>
    <p:sldId id="257" r:id="rId7"/>
    <p:sldId id="258" r:id="rId8"/>
    <p:sldId id="259" r:id="rId9"/>
    <p:sldId id="278" r:id="rId10"/>
    <p:sldId id="276" r:id="rId11"/>
    <p:sldId id="260" r:id="rId12"/>
    <p:sldId id="279" r:id="rId13"/>
    <p:sldId id="280" r:id="rId14"/>
    <p:sldId id="281" r:id="rId15"/>
    <p:sldId id="282" r:id="rId16"/>
    <p:sldId id="262" r:id="rId17"/>
    <p:sldId id="283" r:id="rId18"/>
    <p:sldId id="284" r:id="rId19"/>
    <p:sldId id="261" r:id="rId20"/>
    <p:sldId id="285" r:id="rId21"/>
    <p:sldId id="263" r:id="rId22"/>
    <p:sldId id="286" r:id="rId23"/>
    <p:sldId id="264" r:id="rId24"/>
    <p:sldId id="267" r:id="rId25"/>
    <p:sldId id="270" r:id="rId26"/>
    <p:sldId id="271" r:id="rId27"/>
    <p:sldId id="272" r:id="rId28"/>
    <p:sldId id="273" r:id="rId29"/>
    <p:sldId id="274" r:id="rId30"/>
    <p:sldId id="275" r:id="rId3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67111" autoAdjust="0"/>
  </p:normalViewPr>
  <p:slideViewPr>
    <p:cSldViewPr snapToGrid="0">
      <p:cViewPr>
        <p:scale>
          <a:sx n="45" d="100"/>
          <a:sy n="45" d="100"/>
        </p:scale>
        <p:origin x="1516" y="3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notesMaster" Target="notesMasters/notesMaster1.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Bentley" userId="0cee5f03-a695-4a03-a07a-8c9ce1847e1e" providerId="ADAL" clId="{7ED1516F-7BFB-46BA-A0B9-242E42B9975B}"/>
    <pc:docChg chg="addSld modSld">
      <pc:chgData name="Caroline Bentley" userId="0cee5f03-a695-4a03-a07a-8c9ce1847e1e" providerId="ADAL" clId="{7ED1516F-7BFB-46BA-A0B9-242E42B9975B}" dt="2017-11-16T17:12:24.731" v="4" actId="14100"/>
      <pc:docMkLst>
        <pc:docMk/>
      </pc:docMkLst>
      <pc:sldChg chg="modSp add">
        <pc:chgData name="Caroline Bentley" userId="0cee5f03-a695-4a03-a07a-8c9ce1847e1e" providerId="ADAL" clId="{7ED1516F-7BFB-46BA-A0B9-242E42B9975B}" dt="2017-11-16T17:12:24.731" v="4" actId="14100"/>
        <pc:sldMkLst>
          <pc:docMk/>
          <pc:sldMk cId="2923985671" sldId="323"/>
        </pc:sldMkLst>
        <pc:spChg chg="mod">
          <ac:chgData name="Caroline Bentley" userId="0cee5f03-a695-4a03-a07a-8c9ce1847e1e" providerId="ADAL" clId="{7ED1516F-7BFB-46BA-A0B9-242E42B9975B}" dt="2017-11-16T17:12:24.731" v="4" actId="14100"/>
          <ac:spMkLst>
            <pc:docMk/>
            <pc:sldMk cId="2923985671" sldId="323"/>
            <ac:spMk id="3" creationId="{FDA232F6-5995-4EA9-82E9-6269FFB1F290}"/>
          </ac:spMkLst>
        </pc:spChg>
      </pc:sldChg>
    </pc:docChg>
  </pc:docChgLst>
  <pc:docChgLst>
    <pc:chgData name="Caroline Bentley" userId="0cee5f03-a695-4a03-a07a-8c9ce1847e1e" providerId="ADAL" clId="{D93B2387-2141-498B-B6EA-2E260FB3FD19}"/>
    <pc:docChg chg="modSld">
      <pc:chgData name="Caroline Bentley" userId="0cee5f03-a695-4a03-a07a-8c9ce1847e1e" providerId="ADAL" clId="{D93B2387-2141-498B-B6EA-2E260FB3FD19}" dt="2017-11-16T17:58:35.964" v="0"/>
      <pc:docMkLst>
        <pc:docMk/>
      </pc:docMkLst>
      <pc:sldChg chg="modSp">
        <pc:chgData name="Caroline Bentley" userId="0cee5f03-a695-4a03-a07a-8c9ce1847e1e" providerId="ADAL" clId="{D93B2387-2141-498B-B6EA-2E260FB3FD19}" dt="2017-11-16T17:58:35.964" v="0"/>
        <pc:sldMkLst>
          <pc:docMk/>
          <pc:sldMk cId="2923985671" sldId="323"/>
        </pc:sldMkLst>
        <pc:spChg chg="mod">
          <ac:chgData name="Caroline Bentley" userId="0cee5f03-a695-4a03-a07a-8c9ce1847e1e" providerId="ADAL" clId="{D93B2387-2141-498B-B6EA-2E260FB3FD19}" dt="2017-11-16T17:58:35.964" v="0"/>
          <ac:spMkLst>
            <pc:docMk/>
            <pc:sldMk cId="2923985671" sldId="323"/>
            <ac:spMk id="3" creationId="{FDA232F6-5995-4EA9-82E9-6269FFB1F29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07-Jan-18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07-Jan-18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36392A5-00F8-4B40-B46C-7CA31B66022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707540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Include all skills and accomplishments that directly relate to your objective. Your job experiences can help build your résumé. Don’t forget to include volunteer work. </a:t>
            </a: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36392A5-00F8-4B40-B46C-7CA31B66022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735087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types of awards or special recognition have you received? Every award counts! Think of sporting events, clubs, class recognitions, attendance, and A/B honor roll. </a:t>
            </a: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36392A5-00F8-4B40-B46C-7CA31B66022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791842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Potential employers enjoy hearing that you are involved in and outside of school. So, get involved! This is a good time to encourage participating in school organizations and service learning projects. </a:t>
            </a: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36392A5-00F8-4B40-B46C-7CA31B66022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695802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Your résumé should highlight your most marketable skills in such a way that employers are more likely to call you. Have students reword the skills on their list to sound more professional. Have students brainstorm types of skills. </a:t>
            </a: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36392A5-00F8-4B40-B46C-7CA31B66022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888539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Your résumé should highlight your most marketable skills in such a way that employers are more likely to call you. What are your most marketable skills? </a:t>
            </a:r>
          </a:p>
          <a:p>
            <a:r>
              <a:rPr lang="en-US" sz="1200" b="0" i="0" u="none" strike="noStrike" kern="1200" baseline="0" dirty="0">
                <a:solidFill>
                  <a:schemeClr val="tx1"/>
                </a:solidFill>
                <a:latin typeface="+mn-lt"/>
                <a:ea typeface="+mn-ea"/>
                <a:cs typeface="+mn-cs"/>
              </a:rPr>
              <a:t>Have students brainstorm types of skills. </a:t>
            </a:r>
          </a:p>
          <a:p>
            <a:r>
              <a:rPr lang="en-US" sz="1200" b="0" i="0" u="none" strike="noStrike" kern="1200" baseline="0" dirty="0">
                <a:solidFill>
                  <a:schemeClr val="tx1"/>
                </a:solidFill>
                <a:latin typeface="+mn-lt"/>
                <a:ea typeface="+mn-ea"/>
                <a:cs typeface="+mn-cs"/>
              </a:rPr>
              <a:t>What do you enjoy doing? What skills do you most enjoy using on the job or in school right now? What skills would you use even if you weren't paid? Write out your answers. </a:t>
            </a: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36392A5-00F8-4B40-B46C-7CA31B66022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031404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If you are fluent in more than one language, be sure to include this on your resume. This looks really good to potential employers. </a:t>
            </a: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36392A5-00F8-4B40-B46C-7CA31B66022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774855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Most companies will ask potential employees to provide references: names and phone numbers of persons who can tell them more about you. Be prepared to have this information on hand when inquiring about a job position. </a:t>
            </a:r>
          </a:p>
          <a:p>
            <a:r>
              <a:rPr lang="en-US" sz="1200" b="0" i="0" u="none" strike="noStrike" kern="1200" baseline="0" dirty="0">
                <a:solidFill>
                  <a:schemeClr val="tx1"/>
                </a:solidFill>
                <a:latin typeface="+mn-lt"/>
                <a:ea typeface="+mn-ea"/>
                <a:cs typeface="+mn-cs"/>
              </a:rPr>
              <a:t>Have students create a list of individuals that could be listed as references. Stress that the individuals should not be relatives. Inform students that they should ask permission from the individuals prior to placing their name as a reference on a resume. </a:t>
            </a:r>
          </a:p>
          <a:p>
            <a:r>
              <a:rPr lang="en-US" sz="1200" b="0" i="0" u="none" strike="noStrike" kern="1200" baseline="0" dirty="0">
                <a:solidFill>
                  <a:schemeClr val="tx1"/>
                </a:solidFill>
                <a:latin typeface="+mn-lt"/>
                <a:ea typeface="+mn-ea"/>
                <a:cs typeface="+mn-cs"/>
              </a:rPr>
              <a:t>Encourage students to ask three of their teachers if they would agree to be added to their resume and use the school address. </a:t>
            </a:r>
          </a:p>
          <a:p>
            <a:r>
              <a:rPr lang="en-US" sz="1200" b="0" i="0" u="none" strike="noStrike" kern="1200" baseline="0" dirty="0">
                <a:solidFill>
                  <a:schemeClr val="tx1"/>
                </a:solidFill>
                <a:latin typeface="+mn-lt"/>
                <a:ea typeface="+mn-ea"/>
                <a:cs typeface="+mn-cs"/>
              </a:rPr>
              <a:t>Allow all students to use you as a reference. Show them how to write out a reference using you as an example. </a:t>
            </a: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36392A5-00F8-4B40-B46C-7CA31B66022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66221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Encourage students to keep a calendar (paper or electronic) of dates when they participated in certain clubs, organizations and when you worked for specific jobs.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18</a:t>
            </a:fld>
            <a:endParaRPr lang="en-US"/>
          </a:p>
        </p:txBody>
      </p:sp>
    </p:spTree>
    <p:extLst>
      <p:ext uri="{BB962C8B-B14F-4D97-AF65-F5344CB8AC3E}">
        <p14:creationId xmlns:p14="http://schemas.microsoft.com/office/powerpoint/2010/main" val="2260650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 chronological résumé is the style most people are familiar with. Take time to have a well thought out résumé. Your résumé should show your potential employer your progression of skills and experience in the job market. </a:t>
            </a: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36392A5-00F8-4B40-B46C-7CA31B66022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347016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This type of résumé format works well for people with limited work experience, who has been out of the workforce for a while, or who seek to change their careers at some point. This type of résumé focuses more on your skills than on your employment history. This is a good format for a high school student who is looking for their first job. You can list your involvement with extracurricular activities, volunteering activities and accomplishments in high school. </a:t>
            </a: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36392A5-00F8-4B40-B46C-7CA31B66022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561460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 résumé is your personal “fact sheet,” used when you are looking for a job. It is the only document most job applicants will leave with a prospective employer. It is the main tool employers use to compare you with others. For that reason alone, give great attention to making your résumé be the best it can be. Inform students that the objective of this lesson is to prepare them to write their own personal résumé. Show students your Résumé (black out phone number and address). </a:t>
            </a: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36392A5-00F8-4B40-B46C-7CA31B66022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608217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One page is preferable, more than two pages. Highlight or underline key points. Use the same alignments throughout the résumé. </a:t>
            </a: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36392A5-00F8-4B40-B46C-7CA31B66022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073561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 well written résumé is an asset to anyone looking to acquire a job. </a:t>
            </a: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36392A5-00F8-4B40-B46C-7CA31B66022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935042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Good action words can help you distinguish yourself from other applicants. </a:t>
            </a: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36392A5-00F8-4B40-B46C-7CA31B66022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978755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With a great résumé in hand, next comes a successful interview. Make sure you research the company. Are you the right employee for the company and is this the right company for you? During the interview, listen carefully to what is being asked and answer thoughtfully and honestly. Don’t ramble or repeat yourself. Dress conservatively in clean, pressed and appropriate clothing. Grooming and personal hygiene is a must!! Be confident but not boastful. Try to be relaxed and not nervous or fidgety. Be a natural and positive. Use proper grammar and turn your phone off. </a:t>
            </a: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36392A5-00F8-4B40-B46C-7CA31B66022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0671695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36392A5-00F8-4B40-B46C-7CA31B66022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940988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36392A5-00F8-4B40-B46C-7CA31B66022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726880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take a few minutes to make a list of 20 things they do well. Ask probing questions. </a:t>
            </a: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36392A5-00F8-4B40-B46C-7CA31B66022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488342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Your resume should include the same contact information as listed on the job application </a:t>
            </a: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36392A5-00F8-4B40-B46C-7CA31B66022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346334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Spend as much time on this section as necessary to create a powerful opening for your résumé. Your Objective or Summary should be two or three lines long at most. </a:t>
            </a: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36392A5-00F8-4B40-B46C-7CA31B66022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115049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Objectives and Goals: Don't talk about yourself and your career goals. You can do that in the interview. Avoid such phrases as: "seeking a chance for advancement", or "where my skills will be utilized", or "where I can further my career". Your goal is to focus on the employer and his or her needs. </a:t>
            </a:r>
          </a:p>
          <a:p>
            <a:r>
              <a:rPr lang="en-US" sz="1200" b="0" i="0" u="none" strike="noStrike" kern="1200" baseline="0" dirty="0">
                <a:solidFill>
                  <a:schemeClr val="tx1"/>
                </a:solidFill>
                <a:latin typeface="+mn-lt"/>
                <a:ea typeface="+mn-ea"/>
                <a:cs typeface="+mn-cs"/>
              </a:rPr>
              <a:t>Review sample objectives. Have students personalize two examples and share with the class. </a:t>
            </a: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36392A5-00F8-4B40-B46C-7CA31B66022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166346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Add information about the previous school(s) you have attended, including the dates and addresses of the school(s). </a:t>
            </a: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36392A5-00F8-4B40-B46C-7CA31B66022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01459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Include all skills and accomplishments that directly relate to your objective. Your job experiences can help build your résumé. Don’t forget to include volunteer work. </a:t>
            </a: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36392A5-00F8-4B40-B46C-7CA31B66022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101940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If you haven’t had a job before, think of things you have done before such as baby sitting or lawn care that you could add to your employment list. Even though it was not a job at a retail store or chain restaurant, babysitting and lawn care are still considered work. Be sure to list the person’s name and phone number – do not put Grandma’s yard! Instead put Grandma’s name. </a:t>
            </a: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36392A5-00F8-4B40-B46C-7CA31B66022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9039540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Show Yourself Off – Write a Resume</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If you’ve never been employed (held a job)</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Focus on what you have done or can do:</a:t>
            </a:r>
          </a:p>
          <a:p>
            <a:pPr lvl="1"/>
            <a:r>
              <a:rPr lang="en-US" dirty="0"/>
              <a:t>Babysitting your siblings (brothers and sisters) = Provided child care services for ……</a:t>
            </a:r>
          </a:p>
          <a:p>
            <a:pPr lvl="1"/>
            <a:r>
              <a:rPr lang="en-US" dirty="0"/>
              <a:t>Mowing lawns and doing yard work = Provided lawn services for……</a:t>
            </a:r>
            <a:endParaRPr lang="en-US" sz="2400" dirty="0"/>
          </a:p>
        </p:txBody>
      </p:sp>
    </p:spTree>
    <p:extLst>
      <p:ext uri="{BB962C8B-B14F-4D97-AF65-F5344CB8AC3E}">
        <p14:creationId xmlns:p14="http://schemas.microsoft.com/office/powerpoint/2010/main" val="2802424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Constructing a Resume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Activities:</a:t>
            </a:r>
          </a:p>
          <a:p>
            <a:pPr lvl="2"/>
            <a:r>
              <a:rPr lang="en-US" sz="2400" dirty="0"/>
              <a:t>Service Learning</a:t>
            </a:r>
          </a:p>
          <a:p>
            <a:pPr lvl="2"/>
            <a:r>
              <a:rPr lang="en-US" sz="2400" dirty="0"/>
              <a:t>Clubs</a:t>
            </a:r>
          </a:p>
          <a:p>
            <a:pPr lvl="2"/>
            <a:r>
              <a:rPr lang="en-US" sz="2400" dirty="0"/>
              <a:t>Organizations</a:t>
            </a:r>
          </a:p>
          <a:p>
            <a:pPr lvl="2"/>
            <a:r>
              <a:rPr lang="en-US" sz="2400" dirty="0"/>
              <a:t>Curricular</a:t>
            </a:r>
          </a:p>
          <a:p>
            <a:pPr lvl="2"/>
            <a:r>
              <a:rPr lang="en-US" sz="2400" dirty="0"/>
              <a:t>Extra-Curricular</a:t>
            </a:r>
          </a:p>
          <a:p>
            <a:pPr lvl="2"/>
            <a:r>
              <a:rPr lang="en-US" sz="2400" dirty="0"/>
              <a:t>Include Sports</a:t>
            </a:r>
          </a:p>
          <a:p>
            <a:pPr lvl="2"/>
            <a:r>
              <a:rPr lang="en-US" sz="2400" dirty="0"/>
              <a:t>Awards/Recognition</a:t>
            </a:r>
          </a:p>
        </p:txBody>
      </p:sp>
    </p:spTree>
    <p:extLst>
      <p:ext uri="{BB962C8B-B14F-4D97-AF65-F5344CB8AC3E}">
        <p14:creationId xmlns:p14="http://schemas.microsoft.com/office/powerpoint/2010/main" val="23452003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Awards/Special Recognition</a:t>
            </a:r>
          </a:p>
        </p:txBody>
      </p:sp>
    </p:spTree>
    <p:extLst>
      <p:ext uri="{BB962C8B-B14F-4D97-AF65-F5344CB8AC3E}">
        <p14:creationId xmlns:p14="http://schemas.microsoft.com/office/powerpoint/2010/main" val="9810639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Service Learning</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School</a:t>
            </a:r>
          </a:p>
          <a:p>
            <a:pPr lvl="2"/>
            <a:r>
              <a:rPr lang="en-US" dirty="0"/>
              <a:t>Participated in school wide food drive</a:t>
            </a:r>
          </a:p>
          <a:p>
            <a:pPr lvl="1"/>
            <a:r>
              <a:rPr lang="en-US" dirty="0"/>
              <a:t>Church</a:t>
            </a:r>
          </a:p>
          <a:p>
            <a:pPr lvl="2"/>
            <a:r>
              <a:rPr lang="en-US" dirty="0"/>
              <a:t>Assisted with church festival</a:t>
            </a:r>
          </a:p>
          <a:p>
            <a:pPr lvl="1"/>
            <a:r>
              <a:rPr lang="en-US" dirty="0"/>
              <a:t>Neighborhood</a:t>
            </a:r>
          </a:p>
          <a:p>
            <a:pPr lvl="2"/>
            <a:r>
              <a:rPr lang="en-US" dirty="0"/>
              <a:t>Organized and participated in neighborhood cleanup</a:t>
            </a:r>
            <a:endParaRPr lang="en-US" sz="2400" dirty="0"/>
          </a:p>
        </p:txBody>
      </p:sp>
    </p:spTree>
    <p:extLst>
      <p:ext uri="{BB962C8B-B14F-4D97-AF65-F5344CB8AC3E}">
        <p14:creationId xmlns:p14="http://schemas.microsoft.com/office/powerpoint/2010/main" val="23961418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Constructing a Resume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Summary of Skills</a:t>
            </a:r>
          </a:p>
          <a:p>
            <a:pPr lvl="1"/>
            <a:r>
              <a:rPr lang="en-US" dirty="0"/>
              <a:t>Include special skills or talents that do not fit in other categories of your résumé</a:t>
            </a:r>
            <a:endParaRPr lang="en-US" sz="2400" dirty="0"/>
          </a:p>
        </p:txBody>
      </p:sp>
    </p:spTree>
    <p:extLst>
      <p:ext uri="{BB962C8B-B14F-4D97-AF65-F5344CB8AC3E}">
        <p14:creationId xmlns:p14="http://schemas.microsoft.com/office/powerpoint/2010/main" val="25761029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Take Inventory of Your Skills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Organized</a:t>
            </a:r>
          </a:p>
          <a:p>
            <a:pPr lvl="2"/>
            <a:r>
              <a:rPr lang="en-US" dirty="0"/>
              <a:t>Possess organizational skills</a:t>
            </a:r>
          </a:p>
          <a:p>
            <a:pPr lvl="1"/>
            <a:r>
              <a:rPr lang="en-US" dirty="0"/>
              <a:t>Good in a particular subject</a:t>
            </a:r>
          </a:p>
          <a:p>
            <a:pPr lvl="2"/>
            <a:r>
              <a:rPr lang="en-US" dirty="0"/>
              <a:t>Possess strong mathematical skills</a:t>
            </a:r>
          </a:p>
          <a:p>
            <a:pPr lvl="1"/>
            <a:r>
              <a:rPr lang="en-US" dirty="0"/>
              <a:t>Good in a particular sport</a:t>
            </a:r>
          </a:p>
          <a:p>
            <a:pPr lvl="2"/>
            <a:r>
              <a:rPr lang="en-US" dirty="0"/>
              <a:t>Possess athletic ability in ……</a:t>
            </a:r>
          </a:p>
          <a:p>
            <a:pPr lvl="1"/>
            <a:r>
              <a:rPr lang="en-US" dirty="0"/>
              <a:t>Enjoy talking and socializing</a:t>
            </a:r>
          </a:p>
          <a:p>
            <a:pPr lvl="2"/>
            <a:r>
              <a:rPr lang="en-US" dirty="0"/>
              <a:t>Possess exceptional interpersonal skills</a:t>
            </a:r>
          </a:p>
          <a:p>
            <a:pPr lvl="1"/>
            <a:r>
              <a:rPr lang="en-US" dirty="0"/>
              <a:t>Know lots of people, have lots of friends</a:t>
            </a:r>
          </a:p>
          <a:p>
            <a:pPr lvl="2"/>
            <a:r>
              <a:rPr lang="en-US" dirty="0"/>
              <a:t>Ability to work well with others</a:t>
            </a:r>
          </a:p>
        </p:txBody>
      </p:sp>
    </p:spTree>
    <p:extLst>
      <p:ext uri="{BB962C8B-B14F-4D97-AF65-F5344CB8AC3E}">
        <p14:creationId xmlns:p14="http://schemas.microsoft.com/office/powerpoint/2010/main" val="16976372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Do You Speak More Than One Language?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Fluent in both English and Spanish (or other language)</a:t>
            </a:r>
          </a:p>
          <a:p>
            <a:pPr lvl="1"/>
            <a:r>
              <a:rPr lang="en-US" dirty="0"/>
              <a:t>Fluent in English and conversational Spanish (or other language)</a:t>
            </a:r>
          </a:p>
        </p:txBody>
      </p:sp>
    </p:spTree>
    <p:extLst>
      <p:ext uri="{BB962C8B-B14F-4D97-AF65-F5344CB8AC3E}">
        <p14:creationId xmlns:p14="http://schemas.microsoft.com/office/powerpoint/2010/main" val="37408699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25099" y="1209705"/>
            <a:ext cx="10741802" cy="4734318"/>
          </a:xfrm>
        </p:spPr>
        <p:txBody>
          <a:bodyPr/>
          <a:lstStyle/>
          <a:p>
            <a:pPr lvl="1"/>
            <a:r>
              <a:rPr lang="en-US" dirty="0"/>
              <a:t>Individual to whom one refers to for testimony as to character, skills or abilities</a:t>
            </a:r>
          </a:p>
          <a:p>
            <a:pPr lvl="2"/>
            <a:r>
              <a:rPr lang="en-US" sz="2400" dirty="0"/>
              <a:t>Ask individual prior to listing them as a reference</a:t>
            </a:r>
          </a:p>
          <a:p>
            <a:pPr lvl="2"/>
            <a:r>
              <a:rPr lang="en-US" sz="2400" dirty="0"/>
              <a:t>Full name</a:t>
            </a:r>
          </a:p>
          <a:p>
            <a:pPr lvl="2"/>
            <a:r>
              <a:rPr lang="en-US" sz="2400" dirty="0"/>
              <a:t>Relationship to You</a:t>
            </a:r>
          </a:p>
          <a:p>
            <a:pPr lvl="2"/>
            <a:r>
              <a:rPr lang="en-US" sz="2400" dirty="0"/>
              <a:t>Company/Title</a:t>
            </a:r>
          </a:p>
          <a:p>
            <a:pPr lvl="2"/>
            <a:r>
              <a:rPr lang="en-US" sz="2400" dirty="0"/>
              <a:t>Contact information</a:t>
            </a:r>
          </a:p>
          <a:p>
            <a:pPr lvl="3"/>
            <a:r>
              <a:rPr lang="en-US" sz="2200" dirty="0"/>
              <a:t>Address</a:t>
            </a:r>
          </a:p>
          <a:p>
            <a:pPr lvl="3"/>
            <a:r>
              <a:rPr lang="en-US" sz="2200" dirty="0"/>
              <a:t>Phone Number</a:t>
            </a:r>
          </a:p>
          <a:p>
            <a:pPr lvl="3"/>
            <a:r>
              <a:rPr lang="en-US" sz="2200" dirty="0"/>
              <a:t>Email Address</a:t>
            </a:r>
          </a:p>
          <a:p>
            <a:pPr lvl="1">
              <a:buClr>
                <a:srgbClr val="C02033"/>
              </a:buClr>
            </a:pPr>
            <a:r>
              <a:rPr lang="en-US" dirty="0">
                <a:solidFill>
                  <a:srgbClr val="000000"/>
                </a:solidFill>
              </a:rPr>
              <a:t>Example: Mr. Ron Rodgers, Career Portals Instructor, Mark Twain Middle School, 2929 San Pedro Street, San Antonio, Texas 78229, (210) 555-5556, rrodgers@saisd.net</a:t>
            </a:r>
          </a:p>
          <a:p>
            <a:pPr lvl="3"/>
            <a:endParaRPr lang="en-US" dirty="0"/>
          </a:p>
          <a:p>
            <a:pPr marL="685800" lvl="3" indent="0">
              <a:buNone/>
            </a:pPr>
            <a:endParaRPr lang="en-US" dirty="0"/>
          </a:p>
        </p:txBody>
      </p:sp>
    </p:spTree>
    <p:extLst>
      <p:ext uri="{BB962C8B-B14F-4D97-AF65-F5344CB8AC3E}">
        <p14:creationId xmlns:p14="http://schemas.microsoft.com/office/powerpoint/2010/main" val="16981724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D9834-EE1D-4D9D-9947-055849537E2D}"/>
              </a:ext>
            </a:extLst>
          </p:cNvPr>
          <p:cNvSpPr>
            <a:spLocks noGrp="1"/>
          </p:cNvSpPr>
          <p:nvPr>
            <p:ph type="title"/>
          </p:nvPr>
        </p:nvSpPr>
        <p:spPr/>
        <p:txBody>
          <a:bodyPr/>
          <a:lstStyle/>
          <a:p>
            <a:r>
              <a:rPr lang="en-US" dirty="0"/>
              <a:t>Dates</a:t>
            </a:r>
          </a:p>
        </p:txBody>
      </p:sp>
      <p:sp>
        <p:nvSpPr>
          <p:cNvPr id="4" name="Content Placeholder 2">
            <a:extLst>
              <a:ext uri="{FF2B5EF4-FFF2-40B4-BE49-F238E27FC236}">
                <a16:creationId xmlns:a16="http://schemas.microsoft.com/office/drawing/2014/main" id="{B952AF99-DD82-4331-A6EC-002090F86FCB}"/>
              </a:ext>
            </a:extLst>
          </p:cNvPr>
          <p:cNvSpPr>
            <a:spLocks noGrp="1"/>
          </p:cNvSpPr>
          <p:nvPr>
            <p:ph sz="half" idx="1"/>
          </p:nvPr>
        </p:nvSpPr>
        <p:spPr>
          <a:xfrm>
            <a:off x="740664" y="1420420"/>
            <a:ext cx="10741802" cy="4734318"/>
          </a:xfrm>
        </p:spPr>
        <p:txBody>
          <a:bodyPr/>
          <a:lstStyle/>
          <a:p>
            <a:pPr lvl="1"/>
            <a:r>
              <a:rPr lang="en-US" dirty="0"/>
              <a:t>Try your best to remember when these activities took place. The more specific the better</a:t>
            </a:r>
          </a:p>
          <a:p>
            <a:pPr lvl="1"/>
            <a:r>
              <a:rPr lang="en-US" dirty="0"/>
              <a:t>Summer 2012 - poor</a:t>
            </a:r>
          </a:p>
          <a:p>
            <a:pPr lvl="1"/>
            <a:r>
              <a:rPr lang="en-US" dirty="0"/>
              <a:t>May 2012 - better</a:t>
            </a:r>
          </a:p>
          <a:p>
            <a:pPr lvl="1"/>
            <a:r>
              <a:rPr lang="en-US" dirty="0"/>
              <a:t>May 3, 2012 - BEST</a:t>
            </a:r>
            <a:endParaRPr lang="en-US" sz="2400" dirty="0"/>
          </a:p>
        </p:txBody>
      </p:sp>
    </p:spTree>
    <p:extLst>
      <p:ext uri="{BB962C8B-B14F-4D97-AF65-F5344CB8AC3E}">
        <p14:creationId xmlns:p14="http://schemas.microsoft.com/office/powerpoint/2010/main" val="22854569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Chronological Résumé</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It is the most common type of résumé. It lists and highlights your work experience, education and personal information.</a:t>
            </a:r>
          </a:p>
        </p:txBody>
      </p:sp>
    </p:spTree>
    <p:extLst>
      <p:ext uri="{BB962C8B-B14F-4D97-AF65-F5344CB8AC3E}">
        <p14:creationId xmlns:p14="http://schemas.microsoft.com/office/powerpoint/2010/main" val="1979723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Functional Résumé</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Allows you to focus on your skills when you do not have previous work experience to highlight.</a:t>
            </a:r>
          </a:p>
        </p:txBody>
      </p:sp>
      <p:pic>
        <p:nvPicPr>
          <p:cNvPr id="5" name="Picture 4">
            <a:extLst>
              <a:ext uri="{FF2B5EF4-FFF2-40B4-BE49-F238E27FC236}">
                <a16:creationId xmlns:a16="http://schemas.microsoft.com/office/drawing/2014/main" id="{7C37572E-5017-458B-BDA9-B3550153ABDE}"/>
              </a:ext>
            </a:extLst>
          </p:cNvPr>
          <p:cNvPicPr>
            <a:picLocks noChangeAspect="1"/>
          </p:cNvPicPr>
          <p:nvPr/>
        </p:nvPicPr>
        <p:blipFill>
          <a:blip r:embed="rId3"/>
          <a:stretch>
            <a:fillRect/>
          </a:stretch>
        </p:blipFill>
        <p:spPr>
          <a:xfrm>
            <a:off x="4866273" y="2791576"/>
            <a:ext cx="2786082" cy="2923424"/>
          </a:xfrm>
          <a:prstGeom prst="rect">
            <a:avLst/>
          </a:prstGeom>
        </p:spPr>
      </p:pic>
    </p:spTree>
    <p:extLst>
      <p:ext uri="{BB962C8B-B14F-4D97-AF65-F5344CB8AC3E}">
        <p14:creationId xmlns:p14="http://schemas.microsoft.com/office/powerpoint/2010/main" val="32862813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Résumé Tips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Make it brief and concise</a:t>
            </a:r>
          </a:p>
          <a:p>
            <a:pPr lvl="1"/>
            <a:r>
              <a:rPr lang="en-US" dirty="0"/>
              <a:t>Make it easy to read</a:t>
            </a:r>
          </a:p>
          <a:p>
            <a:pPr lvl="1"/>
            <a:r>
              <a:rPr lang="en-US" dirty="0"/>
              <a:t>Make it visually appealing</a:t>
            </a:r>
          </a:p>
          <a:p>
            <a:pPr lvl="1"/>
            <a:r>
              <a:rPr lang="en-US" dirty="0"/>
              <a:t>Use white or off white paper only, and DO NOT use scented papers!</a:t>
            </a:r>
          </a:p>
        </p:txBody>
      </p:sp>
      <p:pic>
        <p:nvPicPr>
          <p:cNvPr id="5" name="Picture 4">
            <a:extLst>
              <a:ext uri="{FF2B5EF4-FFF2-40B4-BE49-F238E27FC236}">
                <a16:creationId xmlns:a16="http://schemas.microsoft.com/office/drawing/2014/main" id="{40F8A192-084B-425D-A537-BF13F5645ED6}"/>
              </a:ext>
            </a:extLst>
          </p:cNvPr>
          <p:cNvPicPr>
            <a:picLocks noChangeAspect="1"/>
          </p:cNvPicPr>
          <p:nvPr/>
        </p:nvPicPr>
        <p:blipFill>
          <a:blip r:embed="rId3"/>
          <a:stretch>
            <a:fillRect/>
          </a:stretch>
        </p:blipFill>
        <p:spPr>
          <a:xfrm>
            <a:off x="4187992" y="3975434"/>
            <a:ext cx="3456711" cy="1763628"/>
          </a:xfrm>
          <a:prstGeom prst="rect">
            <a:avLst/>
          </a:prstGeom>
        </p:spPr>
      </p:pic>
    </p:spTree>
    <p:extLst>
      <p:ext uri="{BB962C8B-B14F-4D97-AF65-F5344CB8AC3E}">
        <p14:creationId xmlns:p14="http://schemas.microsoft.com/office/powerpoint/2010/main" val="42490817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Résumé Tips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Proofread your resume. Look for spelling and grammatical errors.</a:t>
            </a:r>
          </a:p>
          <a:p>
            <a:pPr lvl="1"/>
            <a:r>
              <a:rPr lang="en-US" dirty="0"/>
              <a:t>Use “action words” to highlight your accomplishments and achievements.</a:t>
            </a:r>
          </a:p>
          <a:p>
            <a:pPr lvl="1"/>
            <a:r>
              <a:rPr lang="en-US" dirty="0"/>
              <a:t>Show YOURSELF Off!!!</a:t>
            </a:r>
          </a:p>
        </p:txBody>
      </p:sp>
      <p:pic>
        <p:nvPicPr>
          <p:cNvPr id="4" name="Picture 3">
            <a:extLst>
              <a:ext uri="{FF2B5EF4-FFF2-40B4-BE49-F238E27FC236}">
                <a16:creationId xmlns:a16="http://schemas.microsoft.com/office/drawing/2014/main" id="{B269078E-9F95-4EB4-BA79-8F93AE4C4A45}"/>
              </a:ext>
            </a:extLst>
          </p:cNvPr>
          <p:cNvPicPr>
            <a:picLocks noChangeAspect="1"/>
          </p:cNvPicPr>
          <p:nvPr/>
        </p:nvPicPr>
        <p:blipFill>
          <a:blip r:embed="rId3"/>
          <a:stretch>
            <a:fillRect/>
          </a:stretch>
        </p:blipFill>
        <p:spPr>
          <a:xfrm>
            <a:off x="4069149" y="3642810"/>
            <a:ext cx="3307461" cy="2180474"/>
          </a:xfrm>
          <a:prstGeom prst="rect">
            <a:avLst/>
          </a:prstGeom>
        </p:spPr>
      </p:pic>
    </p:spTree>
    <p:extLst>
      <p:ext uri="{BB962C8B-B14F-4D97-AF65-F5344CB8AC3E}">
        <p14:creationId xmlns:p14="http://schemas.microsoft.com/office/powerpoint/2010/main" val="35423904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“ACTION” Words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Elected (ex., elected class resident)</a:t>
            </a:r>
          </a:p>
          <a:p>
            <a:pPr lvl="1"/>
            <a:r>
              <a:rPr lang="en-US" dirty="0"/>
              <a:t>Chosen (ex., chosen tennis team captain)</a:t>
            </a:r>
          </a:p>
          <a:p>
            <a:pPr lvl="1"/>
            <a:r>
              <a:rPr lang="en-US" dirty="0"/>
              <a:t>Awarded</a:t>
            </a:r>
          </a:p>
          <a:p>
            <a:pPr lvl="1"/>
            <a:r>
              <a:rPr lang="en-US" dirty="0"/>
              <a:t>Presented</a:t>
            </a:r>
          </a:p>
          <a:p>
            <a:pPr lvl="1"/>
            <a:r>
              <a:rPr lang="en-US" dirty="0"/>
              <a:t>Voted</a:t>
            </a:r>
          </a:p>
          <a:p>
            <a:pPr lvl="1"/>
            <a:r>
              <a:rPr lang="en-US" dirty="0"/>
              <a:t>Achieved</a:t>
            </a:r>
          </a:p>
          <a:p>
            <a:pPr lvl="1"/>
            <a:r>
              <a:rPr lang="en-US" dirty="0"/>
              <a:t>Excelled</a:t>
            </a:r>
          </a:p>
          <a:p>
            <a:pPr lvl="1"/>
            <a:r>
              <a:rPr lang="en-US" dirty="0"/>
              <a:t>Accomplished</a:t>
            </a:r>
          </a:p>
        </p:txBody>
      </p:sp>
      <p:pic>
        <p:nvPicPr>
          <p:cNvPr id="4" name="Picture 3">
            <a:extLst>
              <a:ext uri="{FF2B5EF4-FFF2-40B4-BE49-F238E27FC236}">
                <a16:creationId xmlns:a16="http://schemas.microsoft.com/office/drawing/2014/main" id="{D58432C7-8C42-473C-AEA8-9AC9CDB77B93}"/>
              </a:ext>
            </a:extLst>
          </p:cNvPr>
          <p:cNvPicPr>
            <a:picLocks noChangeAspect="1"/>
          </p:cNvPicPr>
          <p:nvPr/>
        </p:nvPicPr>
        <p:blipFill>
          <a:blip r:embed="rId3"/>
          <a:stretch>
            <a:fillRect/>
          </a:stretch>
        </p:blipFill>
        <p:spPr>
          <a:xfrm>
            <a:off x="7351296" y="2714445"/>
            <a:ext cx="3321968" cy="3178160"/>
          </a:xfrm>
          <a:prstGeom prst="rect">
            <a:avLst/>
          </a:prstGeom>
        </p:spPr>
      </p:pic>
    </p:spTree>
    <p:extLst>
      <p:ext uri="{BB962C8B-B14F-4D97-AF65-F5344CB8AC3E}">
        <p14:creationId xmlns:p14="http://schemas.microsoft.com/office/powerpoint/2010/main" val="25290962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Be sure to “Show” yourself off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This is your chance to make yourself SHINE!!!</a:t>
            </a:r>
          </a:p>
        </p:txBody>
      </p:sp>
      <p:pic>
        <p:nvPicPr>
          <p:cNvPr id="4" name="Picture 3">
            <a:extLst>
              <a:ext uri="{FF2B5EF4-FFF2-40B4-BE49-F238E27FC236}">
                <a16:creationId xmlns:a16="http://schemas.microsoft.com/office/drawing/2014/main" id="{9CD79D92-BBF8-4910-BB91-B97798C0B1FC}"/>
              </a:ext>
            </a:extLst>
          </p:cNvPr>
          <p:cNvPicPr>
            <a:picLocks noChangeAspect="1"/>
          </p:cNvPicPr>
          <p:nvPr/>
        </p:nvPicPr>
        <p:blipFill>
          <a:blip r:embed="rId3"/>
          <a:stretch>
            <a:fillRect/>
          </a:stretch>
        </p:blipFill>
        <p:spPr>
          <a:xfrm>
            <a:off x="2807596" y="3178091"/>
            <a:ext cx="6072712" cy="900614"/>
          </a:xfrm>
          <a:prstGeom prst="rect">
            <a:avLst/>
          </a:prstGeom>
        </p:spPr>
      </p:pic>
    </p:spTree>
    <p:extLst>
      <p:ext uri="{BB962C8B-B14F-4D97-AF65-F5344CB8AC3E}">
        <p14:creationId xmlns:p14="http://schemas.microsoft.com/office/powerpoint/2010/main" val="28709605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39364211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206102"/>
            <a:ext cx="10741802" cy="4734318"/>
          </a:xfrm>
        </p:spPr>
        <p:txBody>
          <a:bodyPr/>
          <a:lstStyle/>
          <a:p>
            <a:pPr lvl="1"/>
            <a:r>
              <a:rPr lang="en-US" sz="1800" dirty="0"/>
              <a:t>Images:</a:t>
            </a:r>
          </a:p>
          <a:p>
            <a:pPr lvl="2"/>
            <a:r>
              <a:rPr lang="en-US" sz="1800" dirty="0"/>
              <a:t>Microsoft Office Clip Art: Used with permission from Microsoft</a:t>
            </a:r>
          </a:p>
          <a:p>
            <a:pPr lvl="1"/>
            <a:r>
              <a:rPr lang="en-US" sz="1800" dirty="0"/>
              <a:t>Websites:</a:t>
            </a:r>
          </a:p>
          <a:p>
            <a:pPr lvl="2"/>
            <a:r>
              <a:rPr lang="en-US" sz="1800" dirty="0" err="1"/>
              <a:t>AchieveTexas</a:t>
            </a:r>
            <a:br>
              <a:rPr lang="en-US" sz="1800" dirty="0"/>
            </a:br>
            <a:r>
              <a:rPr lang="en-US" sz="1800" dirty="0"/>
              <a:t>An education initiative designed to prepare students for a lifetime of success. It allows students to achieve excellence by preparing them for secondary and postsecondary opportunities, career preparation and advancement, meaningful work, and active citizenship.</a:t>
            </a:r>
            <a:br>
              <a:rPr lang="en-US" sz="1800" dirty="0"/>
            </a:br>
            <a:r>
              <a:rPr lang="en-US" sz="1800" dirty="0"/>
              <a:t>http://www.achievetexas.org/</a:t>
            </a:r>
          </a:p>
          <a:p>
            <a:pPr lvl="2"/>
            <a:r>
              <a:rPr lang="en-US" sz="1800" dirty="0"/>
              <a:t>Microsoft Office</a:t>
            </a:r>
            <a:br>
              <a:rPr lang="en-US" sz="1800" dirty="0"/>
            </a:br>
            <a:r>
              <a:rPr lang="en-US" sz="1800" dirty="0"/>
              <a:t>Download free templates for resumes, spreadsheets, documents, calendars, certificates, labels, business cards, and more for Microsoft Office products</a:t>
            </a:r>
            <a:br>
              <a:rPr lang="en-US" sz="1800" dirty="0"/>
            </a:br>
            <a:r>
              <a:rPr lang="en-US" sz="1800" dirty="0"/>
              <a:t>http://www.Office.microsoft.com/en-us/templates/</a:t>
            </a:r>
          </a:p>
          <a:p>
            <a:pPr lvl="2"/>
            <a:r>
              <a:rPr lang="en-US" sz="1800" dirty="0"/>
              <a:t>The OWL at Purdue</a:t>
            </a:r>
            <a:br>
              <a:rPr lang="en-US" sz="1800" dirty="0"/>
            </a:br>
            <a:r>
              <a:rPr lang="en-US" sz="1800" dirty="0"/>
              <a:t>Resume workshop.</a:t>
            </a:r>
            <a:br>
              <a:rPr lang="en-US" sz="1800" dirty="0"/>
            </a:br>
            <a:r>
              <a:rPr lang="en-US" sz="1800" dirty="0"/>
              <a:t>https://owl.english.purdue.edu/owl/resource/719/01/</a:t>
            </a:r>
          </a:p>
          <a:p>
            <a:pPr lvl="2"/>
            <a:r>
              <a:rPr lang="en-US" sz="1800" dirty="0"/>
              <a:t>Résumé Templates</a:t>
            </a:r>
            <a:br>
              <a:rPr lang="en-US" sz="1800" dirty="0"/>
            </a:br>
            <a:r>
              <a:rPr lang="en-US" sz="1800" dirty="0"/>
              <a:t>You will find over 250 free résumé templates, tips for writing your résumé and the job interview process.</a:t>
            </a:r>
            <a:br>
              <a:rPr lang="en-US" sz="1800" dirty="0"/>
            </a:br>
            <a:r>
              <a:rPr lang="en-US" sz="1800" dirty="0"/>
              <a:t>http://www.Resumetemplates.org</a:t>
            </a:r>
          </a:p>
        </p:txBody>
      </p:sp>
    </p:spTree>
    <p:extLst>
      <p:ext uri="{BB962C8B-B14F-4D97-AF65-F5344CB8AC3E}">
        <p14:creationId xmlns:p14="http://schemas.microsoft.com/office/powerpoint/2010/main" val="3465711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Résumé</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 brief summary of your personal, educational and professional qualifications and experiences.</a:t>
            </a:r>
          </a:p>
        </p:txBody>
      </p:sp>
      <p:pic>
        <p:nvPicPr>
          <p:cNvPr id="4" name="Picture 3">
            <a:extLst>
              <a:ext uri="{FF2B5EF4-FFF2-40B4-BE49-F238E27FC236}">
                <a16:creationId xmlns:a16="http://schemas.microsoft.com/office/drawing/2014/main" id="{BD75E0ED-704D-4B85-AF84-3E335D157B9A}"/>
              </a:ext>
            </a:extLst>
          </p:cNvPr>
          <p:cNvPicPr>
            <a:picLocks noChangeAspect="1"/>
          </p:cNvPicPr>
          <p:nvPr/>
        </p:nvPicPr>
        <p:blipFill>
          <a:blip r:embed="rId3"/>
          <a:stretch>
            <a:fillRect/>
          </a:stretch>
        </p:blipFill>
        <p:spPr>
          <a:xfrm>
            <a:off x="4721498" y="2937267"/>
            <a:ext cx="2749003" cy="2691732"/>
          </a:xfrm>
          <a:prstGeom prst="rect">
            <a:avLst/>
          </a:prstGeom>
        </p:spPr>
      </p:pic>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br>
              <a:rPr lang="en-US" b="0" dirty="0"/>
            </a:br>
            <a:r>
              <a:rPr lang="en-US" dirty="0"/>
              <a:t>Skill: the ability to do something well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What are some things you do well?</a:t>
            </a:r>
          </a:p>
        </p:txBody>
      </p:sp>
    </p:spTree>
    <p:extLst>
      <p:ext uri="{BB962C8B-B14F-4D97-AF65-F5344CB8AC3E}">
        <p14:creationId xmlns:p14="http://schemas.microsoft.com/office/powerpoint/2010/main" val="3043069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Constructing a Resume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Heading:</a:t>
            </a:r>
          </a:p>
          <a:p>
            <a:pPr lvl="2"/>
            <a:r>
              <a:rPr lang="en-US" sz="2400" dirty="0"/>
              <a:t>Name</a:t>
            </a:r>
          </a:p>
          <a:p>
            <a:pPr lvl="2"/>
            <a:r>
              <a:rPr lang="en-US" sz="2400" dirty="0"/>
              <a:t>Address</a:t>
            </a:r>
          </a:p>
          <a:p>
            <a:pPr lvl="2"/>
            <a:r>
              <a:rPr lang="en-US" sz="2400" dirty="0"/>
              <a:t>Phone number</a:t>
            </a:r>
          </a:p>
          <a:p>
            <a:pPr lvl="2"/>
            <a:r>
              <a:rPr lang="en-US" sz="2400" dirty="0"/>
              <a:t>Email address</a:t>
            </a:r>
          </a:p>
        </p:txBody>
      </p:sp>
    </p:spTree>
    <p:extLst>
      <p:ext uri="{BB962C8B-B14F-4D97-AF65-F5344CB8AC3E}">
        <p14:creationId xmlns:p14="http://schemas.microsoft.com/office/powerpoint/2010/main" val="1451352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Résumé Objective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Describe the purpose of your résumé</a:t>
            </a:r>
          </a:p>
          <a:p>
            <a:pPr lvl="1"/>
            <a:r>
              <a:rPr lang="en-US" dirty="0"/>
              <a:t>Customize to match the position you are applying for</a:t>
            </a:r>
          </a:p>
          <a:p>
            <a:pPr lvl="1"/>
            <a:r>
              <a:rPr lang="en-US" dirty="0"/>
              <a:t>Describe skills you bring to the prospective employer</a:t>
            </a:r>
          </a:p>
          <a:p>
            <a:pPr lvl="1"/>
            <a:r>
              <a:rPr lang="en-US" dirty="0"/>
              <a:t>Entice a hiring manager to read your résumé</a:t>
            </a:r>
          </a:p>
        </p:txBody>
      </p:sp>
    </p:spTree>
    <p:extLst>
      <p:ext uri="{BB962C8B-B14F-4D97-AF65-F5344CB8AC3E}">
        <p14:creationId xmlns:p14="http://schemas.microsoft.com/office/powerpoint/2010/main" val="40208400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Examples of Résumé</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To obtain employment in the field of ____________.</a:t>
            </a:r>
          </a:p>
          <a:p>
            <a:pPr lvl="1"/>
            <a:r>
              <a:rPr lang="en-US" dirty="0"/>
              <a:t>To secure a position with __________where I can utilize my ________ skills.</a:t>
            </a:r>
          </a:p>
          <a:p>
            <a:pPr lvl="1"/>
            <a:r>
              <a:rPr lang="en-US" dirty="0"/>
              <a:t>To obtain a position that will enable me to enhance my skills and knowledge in _________________ .</a:t>
            </a:r>
          </a:p>
          <a:p>
            <a:pPr lvl="1"/>
            <a:r>
              <a:rPr lang="en-US" dirty="0"/>
              <a:t>To obtain a position that allows me to _______________.</a:t>
            </a:r>
          </a:p>
          <a:p>
            <a:pPr lvl="1"/>
            <a:r>
              <a:rPr lang="en-US" dirty="0"/>
              <a:t>I am seeking employment (internship) _______________________.</a:t>
            </a:r>
          </a:p>
        </p:txBody>
      </p:sp>
    </p:spTree>
    <p:extLst>
      <p:ext uri="{BB962C8B-B14F-4D97-AF65-F5344CB8AC3E}">
        <p14:creationId xmlns:p14="http://schemas.microsoft.com/office/powerpoint/2010/main" val="873583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Constructing a Resume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Education:</a:t>
            </a:r>
          </a:p>
          <a:p>
            <a:pPr lvl="2"/>
            <a:r>
              <a:rPr lang="en-US" sz="2400" dirty="0"/>
              <a:t>schools you have attended</a:t>
            </a:r>
          </a:p>
          <a:p>
            <a:pPr lvl="2"/>
            <a:r>
              <a:rPr lang="en-US" sz="2400" dirty="0"/>
              <a:t>dates</a:t>
            </a:r>
          </a:p>
          <a:p>
            <a:pPr lvl="2"/>
            <a:r>
              <a:rPr lang="en-US" sz="2400" dirty="0"/>
              <a:t>addresses</a:t>
            </a:r>
          </a:p>
          <a:p>
            <a:pPr lvl="2"/>
            <a:r>
              <a:rPr lang="en-US" sz="2400" dirty="0"/>
              <a:t>present and/or previous</a:t>
            </a:r>
          </a:p>
        </p:txBody>
      </p:sp>
    </p:spTree>
    <p:extLst>
      <p:ext uri="{BB962C8B-B14F-4D97-AF65-F5344CB8AC3E}">
        <p14:creationId xmlns:p14="http://schemas.microsoft.com/office/powerpoint/2010/main" val="26567569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Constructing a Resume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Employment Record:</a:t>
            </a:r>
          </a:p>
          <a:p>
            <a:pPr lvl="2"/>
            <a:r>
              <a:rPr lang="en-US" sz="2400" dirty="0"/>
              <a:t>Companies</a:t>
            </a:r>
          </a:p>
          <a:p>
            <a:pPr lvl="2"/>
            <a:r>
              <a:rPr lang="en-US" sz="2400" dirty="0"/>
              <a:t>Jobs</a:t>
            </a:r>
          </a:p>
          <a:p>
            <a:pPr lvl="2"/>
            <a:r>
              <a:rPr lang="en-US" sz="2400" dirty="0"/>
              <a:t>Duties</a:t>
            </a:r>
          </a:p>
          <a:p>
            <a:pPr lvl="2"/>
            <a:r>
              <a:rPr lang="en-US" sz="2400" dirty="0"/>
              <a:t>Addresses of present and/or previous work experiences</a:t>
            </a:r>
          </a:p>
          <a:p>
            <a:pPr lvl="2"/>
            <a:r>
              <a:rPr lang="en-US" sz="2400" dirty="0"/>
              <a:t>Dates of employment</a:t>
            </a:r>
          </a:p>
        </p:txBody>
      </p:sp>
    </p:spTree>
    <p:extLst>
      <p:ext uri="{BB962C8B-B14F-4D97-AF65-F5344CB8AC3E}">
        <p14:creationId xmlns:p14="http://schemas.microsoft.com/office/powerpoint/2010/main" val="3410122097"/>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05d88611-e516-4d1a-b12e-39107e78b3d0"/>
    <ds:schemaRef ds:uri="http://www.w3.org/XML/1998/namespace"/>
    <ds:schemaRef ds:uri="http://purl.org/dc/terms/"/>
    <ds:schemaRef ds:uri="56ea17bb-c96d-4826-b465-01eec0dd23dd"/>
    <ds:schemaRef ds:uri="http://purl.org/dc/elements/1.1/"/>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schemas.microsoft.com/sharepoint/v3"/>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66</TotalTime>
  <Words>1719</Words>
  <Application>Microsoft Office PowerPoint</Application>
  <PresentationFormat>Widescreen</PresentationFormat>
  <Paragraphs>175</Paragraphs>
  <Slides>26</Slides>
  <Notes>25</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26</vt:i4>
      </vt:variant>
    </vt:vector>
  </HeadingPairs>
  <TitlesOfParts>
    <vt:vector size="33" baseType="lpstr">
      <vt:lpstr>.AppleSystemUIFont</vt:lpstr>
      <vt:lpstr>Arial</vt:lpstr>
      <vt:lpstr>Calibri</vt:lpstr>
      <vt:lpstr>Open Sans</vt:lpstr>
      <vt:lpstr>Open Sans SemiBold</vt:lpstr>
      <vt:lpstr>2_Office Theme</vt:lpstr>
      <vt:lpstr>3_Office Theme</vt:lpstr>
      <vt:lpstr>Show Yourself Off – Write a Resume</vt:lpstr>
      <vt:lpstr>PowerPoint Presentation</vt:lpstr>
      <vt:lpstr>Résumé</vt:lpstr>
      <vt:lpstr> Skill: the ability to do something well </vt:lpstr>
      <vt:lpstr>Constructing a Resume</vt:lpstr>
      <vt:lpstr>Résumé Objective</vt:lpstr>
      <vt:lpstr>Examples of Résumé</vt:lpstr>
      <vt:lpstr>Constructing a Resume</vt:lpstr>
      <vt:lpstr>Constructing a Resume</vt:lpstr>
      <vt:lpstr>If you’ve never been employed (held a job)</vt:lpstr>
      <vt:lpstr>Constructing a Resume</vt:lpstr>
      <vt:lpstr>Awards/Special Recognition</vt:lpstr>
      <vt:lpstr>Service Learning</vt:lpstr>
      <vt:lpstr>Constructing a Resume</vt:lpstr>
      <vt:lpstr>Take Inventory of Your Skills</vt:lpstr>
      <vt:lpstr>Do You Speak More Than One Language?</vt:lpstr>
      <vt:lpstr>Reference</vt:lpstr>
      <vt:lpstr>Dates</vt:lpstr>
      <vt:lpstr>Chronological Résumé</vt:lpstr>
      <vt:lpstr>Functional Résumé</vt:lpstr>
      <vt:lpstr>Résumé Tips</vt:lpstr>
      <vt:lpstr>Résumé Tips</vt:lpstr>
      <vt:lpstr>“ACTION” Words</vt:lpstr>
      <vt:lpstr>Be sure to “Show” yourself off !!!</vt:lpstr>
      <vt:lpstr>Questions?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8</cp:revision>
  <cp:lastPrinted>2017-07-07T16:17:37Z</cp:lastPrinted>
  <dcterms:created xsi:type="dcterms:W3CDTF">2017-07-11T23:58:30Z</dcterms:created>
  <dcterms:modified xsi:type="dcterms:W3CDTF">2018-01-07T18:29:18Z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