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55"/>
  </p:notesMasterIdLst>
  <p:handoutMasterIdLst>
    <p:handoutMasterId r:id="rId56"/>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6220" autoAdjust="0"/>
  </p:normalViewPr>
  <p:slideViewPr>
    <p:cSldViewPr snapToGrid="0">
      <p:cViewPr varScale="1">
        <p:scale>
          <a:sx n="65" d="100"/>
          <a:sy n="65" d="100"/>
        </p:scale>
        <p:origin x="1382" y="5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11/20/2017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old is old? Leonard Hayflick theorized that every animal species has a maximum lifespan, based on the ability of cells to replicate themselves. For humans, this appears to be about 110-120 years. That seems like a really, really long time, doesn’t it? However, as you age, so will the people around you, and your perspective will change. </a:t>
            </a:r>
          </a:p>
          <a:p>
            <a:endParaRPr lang="en-US" dirty="0"/>
          </a:p>
          <a:p>
            <a:r>
              <a:rPr lang="en-US" dirty="0"/>
              <a:t>Think about an elderly person that you know…someone in relatively good health. If they could live in that state of good health, would you want them to have another twenty or thirty years? What about yourself?</a:t>
            </a:r>
          </a:p>
          <a:p>
            <a:endParaRPr lang="en-US" dirty="0"/>
          </a:p>
          <a:p>
            <a:r>
              <a:rPr lang="en-US" dirty="0"/>
              <a:t>Let’s explore some of the rewards and challenges that occur during late adulthood.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251606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Mitochondrial Theory: Aging is caused by the decay of mitochondria, tiny cellular bodies that supply energy for function, growth and repair.</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38665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Cellular Clock Theory: Cells have an internal clock that is genetically programmed to stop dividing after a certain number of reproductions.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cellular clock theory was introduced by Leonard Hayflick. He believed that cells can divide a maximum of about 75 to 80 times. As we age, our cells become less capable of dividing. This theory states that we only live as long as we are “programmed” to live. It implies that we might be following a growth and development timeline, even into old age. However, there is little evidence to support this theory either.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302682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Free-Radical Theory: Highly unstable molecules produced by metabolism react with our cells and cause mutations. These mutations cause cells to break down.</a:t>
            </a:r>
          </a:p>
          <a:p>
            <a:r>
              <a:rPr lang="en-US" sz="1200" kern="1200" dirty="0">
                <a:solidFill>
                  <a:schemeClr val="tx1"/>
                </a:solidFill>
                <a:effectLst/>
                <a:latin typeface="+mn-lt"/>
                <a:ea typeface="+mn-ea"/>
                <a:cs typeface="+mn-cs"/>
              </a:rPr>
              <a:t>Recent research has lead us to believe that genes do play a part in how long we live. How it actually works is still a scientific mystery.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free radical theory, though cleanup systems within cells exist, the damage is cumulative over time. Mitochondria, the engines of cell metabolism, are thought to play a central role because of the disproportionate free radicals they produce. The damage can lead to a range of disorders including cancer and arthritis.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060026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cell replication theory states that every animal has a maximum</a:t>
            </a:r>
            <a:r>
              <a:rPr lang="en-US" baseline="0" dirty="0"/>
              <a:t> lifespan, which is genetically determined by the number of times cells can reproduce themselves. This theory states that, for humans, it appears to be about 110-120 years.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8542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Hormonal Stress Theory: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Aging in the body’s hormonal system can lower resistance to stress and increase the likelihood of disease.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people age, their hormonal stressors remain at elevated levels longer than when they were younger. These long, elevated levels of stress-related hormones have been connected to increased risks of certain diseases. Diseases include cardiovascular disease, cancer, diabetes and hypertension. This has also been linked to older adults experiencing a decline in immune system functioning.</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780857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of course, other reasons why people do not live to the expected age. Gender is a factor, as it is a well-known fact that women generally live longer than men. An early onset of illness and disease can impact our lifespans, as can accidents. When we talk about expected lifespan, we are talking about the age to which one is expected to live and die “of old age.”</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891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Centenarians</a:t>
            </a:r>
            <a:r>
              <a:rPr lang="en-US" baseline="0" dirty="0"/>
              <a:t> are people who are 100 years old or older. Do you know anyone in that age category? It appears that these people are simply more resistant to disease than other people.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What factors contribute to the survival of these people? Smith’s (1997) research suggests that, “although these people are not necessarily more robust than their contemporaries (whom they’ve outlived), they are relatively resistant to illnesses such as cancer and circulatory diseases.” </a:t>
            </a:r>
            <a:r>
              <a:rPr lang="en-US" dirty="0"/>
              <a:t>[quoted by Dacey, p. 448]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Other possible</a:t>
            </a:r>
            <a:r>
              <a:rPr lang="en-US" baseline="0" dirty="0"/>
              <a:t> explanations for longevity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Diet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Low-stress lifestyle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Caring community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Being active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Spirituality</a:t>
            </a:r>
            <a:endParaRPr lang="en-US" dirty="0"/>
          </a:p>
          <a:p>
            <a:pPr marL="171450" indent="-171450">
              <a:buFont typeface="Arial" panose="020B0604020202020204" pitchFamily="34" charset="0"/>
              <a:buChar char="•"/>
            </a:pPr>
            <a:endParaRPr lang="en-US" dirty="0"/>
          </a:p>
          <a:p>
            <a:r>
              <a:rPr lang="en-US" dirty="0"/>
              <a:t>Would</a:t>
            </a:r>
            <a:r>
              <a:rPr lang="en-US" baseline="0" dirty="0"/>
              <a:t> you want to live to be 100 years old? Why or why not?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765868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changes</a:t>
            </a:r>
            <a:r>
              <a:rPr lang="en-US" baseline="0" dirty="0"/>
              <a:t> in physical appearance and movement characterize late adulthood?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740757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Older persons have a decreased reaction time. That is, it takes them a bit longer to respond than it used to. However, some research suggests that some of this is due to ageism, a prejudiced view that perceives older people to be less capable than younger people. If older people are treated in a condescending manner, they sometimes react with less self-assurance and less competence. This can seriously impact the quality of life for older people. Reaction time can be impacted by motivation, depression, anxiety, response styles and strategies.</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1497140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Hearing begins to decline in middle age. Begin to protect your hearing health now so that the decline may be even less. It is so important to protect your hearing now, so that it will last as long as possible. Most people begin to lose hearing in their 40s, so protecting your hearing health is very important.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5784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Another one of the senses we can protect is our sight. Proper eye care and regular well-visits can help extend our vision health.</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798594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systems</a:t>
            </a:r>
            <a:r>
              <a:rPr lang="en-US" baseline="0" dirty="0"/>
              <a:t> are changing, just as they have been changing throughout our lifetimes. </a:t>
            </a:r>
            <a:r>
              <a:rPr lang="en-US" sz="1200" b="0" i="0" kern="1200" dirty="0">
                <a:solidFill>
                  <a:schemeClr val="tx1"/>
                </a:solidFill>
                <a:effectLst/>
                <a:latin typeface="+mn-lt"/>
                <a:ea typeface="+mn-ea"/>
                <a:cs typeface="+mn-cs"/>
              </a:rPr>
              <a:t>Declines in mobility, sight, hearing and depth perception may require older adults to seek living assistance. </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916882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things we can do to increase our lifespans. Daily habits can make a big difference. Let’s look at two videos that talk about how the way we live our lives can impact our expected lifespans.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NIH Senior Health</a:t>
            </a:r>
          </a:p>
          <a:p>
            <a:r>
              <a:rPr lang="en-US" sz="1200" kern="1200" dirty="0">
                <a:solidFill>
                  <a:schemeClr val="tx1"/>
                </a:solidFill>
                <a:effectLst/>
                <a:latin typeface="+mn-lt"/>
                <a:ea typeface="+mn-ea"/>
                <a:cs typeface="+mn-cs"/>
              </a:rPr>
              <a:t>Seniors can find answers to their medical questions from the comfort of their own homes.</a:t>
            </a:r>
          </a:p>
          <a:p>
            <a:r>
              <a:rPr lang="en-US" sz="1200" kern="1200" dirty="0">
                <a:solidFill>
                  <a:schemeClr val="tx1"/>
                </a:solidFill>
                <a:effectLst/>
                <a:latin typeface="+mn-lt"/>
                <a:ea typeface="+mn-ea"/>
                <a:cs typeface="+mn-cs"/>
              </a:rPr>
              <a:t>http://nihseniorhealth.gov/videolist.html</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35099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Fluid intelligence describes</a:t>
            </a:r>
            <a:r>
              <a:rPr lang="en-US" baseline="0" dirty="0"/>
              <a:t> our ability to think on the spot, reason and make decisions.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989556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Crystalized</a:t>
            </a:r>
            <a:r>
              <a:rPr lang="en-US" baseline="0" dirty="0"/>
              <a:t> intelligence is more about our long-term memory; things that have been hard-wired into our system.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38948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normal brain consists of billions of nerve cells (neurons), which convey messages to one another chemically. Alzheimer’s victims appear normal, but their brains are undergoing severe changes. Brain autopsies show severe brain damage, including the death of neurons. Once neurons die, they can never be replaced. New medications are being used that appear to preserve the health of nerve cells before they die.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 one knows what causes Alzheimer’s, but some possible causes are a virus, environmental factors, or even an overabundance of metal (primarily aluminum) accumulation in the brain. It appears that Alzheimer’s burns holes in the cells, impairing their function. There is some thought that large doses of vitamin E may help prevent the disease and may slow its progress. All these possibilities are currently being researched.</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875044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short video on diagnosing</a:t>
            </a:r>
            <a:r>
              <a:rPr lang="en-US" baseline="0" dirty="0"/>
              <a:t> Alzheimer’s disease.</a:t>
            </a:r>
          </a:p>
          <a:p>
            <a:endParaRPr lang="en-US" baseline="0" dirty="0"/>
          </a:p>
          <a:p>
            <a:r>
              <a:rPr lang="en-US" baseline="0" dirty="0"/>
              <a:t>NIH Senior Health</a:t>
            </a:r>
          </a:p>
          <a:p>
            <a:r>
              <a:rPr lang="en-US" baseline="0" dirty="0"/>
              <a:t>Diagnosing Alzheimer’s Disease</a:t>
            </a:r>
          </a:p>
          <a:p>
            <a:r>
              <a:rPr lang="en-US" dirty="0"/>
              <a:t>http://nihseniorhealth.gov/alzheimersdisease/symptomsanddiagnosis/video/a3_na.html?intro=yes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2396689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there are cognitive issues, we are learning that some of these things can be re-taught. People can learn how to recall important information and improve their daily tasks. It’s encouraging to note that the learning appears to “stick”; people really can learn and retain the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new ways to combat the key enzymes that contribute to Alzheimer’s. There are new understandings of how to immunize people against a protein that becomes abnormal, possibly contributing to Alzheimer’s. Human gene therapy may eventually offer a way to heal damaged brain cells. And, finally, there are new educational techniques to help people coping with Alzheimer’s.</a:t>
            </a:r>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421465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As we age, it is also important to exercise our minds. Various types of games and mental gymnastics can help. In addition, if people feel good about themselves, we know that they are better-equipped to maintain their mental capabilities. As younger people, we can help the older people we know feel competent and self-confident. Do you have any suggestions about how we can do that?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Are there things we can do to help memory loss? A recent Harvard Health Publication had some ideas. Let’s visit that site and read what it has to say.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Harvard Health</a:t>
            </a:r>
          </a:p>
          <a:p>
            <a:r>
              <a:rPr lang="en-US" sz="1200" kern="1200" dirty="0">
                <a:solidFill>
                  <a:schemeClr val="tx1"/>
                </a:solidFill>
                <a:effectLst/>
                <a:latin typeface="+mn-lt"/>
                <a:ea typeface="+mn-ea"/>
                <a:cs typeface="+mn-cs"/>
              </a:rPr>
              <a:t>Preventing memory loss: Seven preventative steps.</a:t>
            </a:r>
          </a:p>
          <a:p>
            <a:r>
              <a:rPr lang="en-US" sz="1200" kern="1200" dirty="0">
                <a:solidFill>
                  <a:schemeClr val="tx1"/>
                </a:solidFill>
                <a:effectLst/>
                <a:latin typeface="+mn-lt"/>
                <a:ea typeface="+mn-ea"/>
                <a:cs typeface="+mn-cs"/>
              </a:rPr>
              <a:t>www.health.harvard.edu/newsweek/Preventing_memory_loss.htm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849742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gender roles change in late adulthood? Explain.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How does society and culture impact the lives of the elderly in our country/in our town?</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182384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does this quote mean to you?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200560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1414020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Society has changed greatly when it comes to the way older adults are treated.  The Age Discrimination Act of 1967 was a big step forward in older adults being treated fairly in the workplace. The age of retirement is increasing. Our mobile society has changed the way families interact. Technology impacts us all, including the elderly. We’ll discuss all of these topics. Do you have other comments about the way society and culture impacts adults in later life?</a:t>
            </a:r>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458679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1967, the Age Discrimination Act (ADEA) was passed into law. This act protects individuals against acts of ageism in the workplace. In a way, this heralded a change in our society’s attitude about late adulthood. The ADEA’s protections apply to both employees and job applicants. Under the ADEA, it is unlawful to discriminate against a person because of his/her age with respect to any term, condition or privilege of employment, including hiring, firing, promotion, layoff, compensation, benefits, job assignments and training.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33</a:t>
            </a:fld>
            <a:endParaRPr lang="en-US"/>
          </a:p>
        </p:txBody>
      </p:sp>
    </p:spTree>
    <p:extLst>
      <p:ext uri="{BB962C8B-B14F-4D97-AF65-F5344CB8AC3E}">
        <p14:creationId xmlns:p14="http://schemas.microsoft.com/office/powerpoint/2010/main" val="4164151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retirement age for many baby boomers is now</a:t>
            </a:r>
            <a:r>
              <a:rPr lang="en-US" baseline="0" dirty="0"/>
              <a:t> 67. Do you think it should be raised to 70? Why or why not?</a:t>
            </a:r>
          </a:p>
        </p:txBody>
      </p:sp>
      <p:sp>
        <p:nvSpPr>
          <p:cNvPr id="4" name="Slide Number Placeholder 3"/>
          <p:cNvSpPr>
            <a:spLocks noGrp="1"/>
          </p:cNvSpPr>
          <p:nvPr>
            <p:ph type="sldNum" sz="quarter" idx="10"/>
          </p:nvPr>
        </p:nvSpPr>
        <p:spPr/>
        <p:txBody>
          <a:bodyPr/>
          <a:lstStyle/>
          <a:p>
            <a:fld id="{B36392A5-00F8-4B40-B46C-7CA31B660224}" type="slidenum">
              <a:rPr lang="en-US" smtClean="0"/>
              <a:t>34</a:t>
            </a:fld>
            <a:endParaRPr lang="en-US"/>
          </a:p>
        </p:txBody>
      </p:sp>
    </p:spTree>
    <p:extLst>
      <p:ext uri="{BB962C8B-B14F-4D97-AF65-F5344CB8AC3E}">
        <p14:creationId xmlns:p14="http://schemas.microsoft.com/office/powerpoint/2010/main" val="4188220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our society becomes more mobile and transient,</a:t>
            </a:r>
            <a:r>
              <a:rPr lang="en-US" baseline="0" dirty="0"/>
              <a:t> families are often separated by great distances. How can we keep strong family ties under these circumstances? How can technology help? What problems does this mobile society create for the elderly? How are people you know handling these situations?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35</a:t>
            </a:fld>
            <a:endParaRPr lang="en-US"/>
          </a:p>
        </p:txBody>
      </p:sp>
    </p:spTree>
    <p:extLst>
      <p:ext uri="{BB962C8B-B14F-4D97-AF65-F5344CB8AC3E}">
        <p14:creationId xmlns:p14="http://schemas.microsoft.com/office/powerpoint/2010/main" val="3923428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Technology has turned our society on its head. It has completely changed the way we live. How has this technology changed the lives of the elderly people that you know? One aspect is that these technological changes can be very intimidating to older people, particularly if they are patronized by the younger people in their lives. One way we can help older people use new technologies is to encourage their independence and self-confidence.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36</a:t>
            </a:fld>
            <a:endParaRPr lang="en-US"/>
          </a:p>
        </p:txBody>
      </p:sp>
    </p:spTree>
    <p:extLst>
      <p:ext uri="{BB962C8B-B14F-4D97-AF65-F5344CB8AC3E}">
        <p14:creationId xmlns:p14="http://schemas.microsoft.com/office/powerpoint/2010/main" val="432892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Nobel Laureate Elie Wiesel emphasized the need for gratitude to the elderly for their role in helping us remember the lessons of the past (Abeles, 1997; cited in Dacey, 2009).  Another aspect should be respect for their experiences and wisdom. One organization showing respect for the activities of the (now) elderly is Honor Flight, an organization that honors veterans from all wars, but is currently focused on the few remaining World War II veterans.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Unfortunately, the opposite side of the coin is also exhibited. Elder abuse and neglect is a wide-spread, though rarely-reported, problem. As the aging population grows, it is inevitable that these problems will continue. As a society, we must become educated about these issues and work to eradicate them.</a:t>
            </a:r>
          </a:p>
          <a:p>
            <a:r>
              <a:rPr lang="en-US"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37</a:t>
            </a:fld>
            <a:endParaRPr lang="en-US"/>
          </a:p>
        </p:txBody>
      </p:sp>
    </p:spTree>
    <p:extLst>
      <p:ext uri="{BB962C8B-B14F-4D97-AF65-F5344CB8AC3E}">
        <p14:creationId xmlns:p14="http://schemas.microsoft.com/office/powerpoint/2010/main" val="1721103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Why do you think elder abuse would be considered a violation of human rights?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Current research indicates most cases of abuse are committed by people known and trusted by the elderly person.  Sadly, most are family members, including adult children and spouses as well as strangers or caregivers.  Abusers have no specific type. They can be men or women of any age, race or socio-economic status.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2010 Census recorded the greatest number and proportion of people age 65 and older in all of decennial census history. This census indicated 40.3 million or 13% of the population fell in this category. Numbers are uncertain, but one study found 7.6-10% of participants had experienced abuse that year. Other studies have shown 1 in 14 cases are never reported, and financial exploitation was self-reported at 41 per 1,000 surveyed.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38</a:t>
            </a:fld>
            <a:endParaRPr lang="en-US"/>
          </a:p>
        </p:txBody>
      </p:sp>
    </p:spTree>
    <p:extLst>
      <p:ext uri="{BB962C8B-B14F-4D97-AF65-F5344CB8AC3E}">
        <p14:creationId xmlns:p14="http://schemas.microsoft.com/office/powerpoint/2010/main" val="2559392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Who do I call if I suspect elder abuse?</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abuse is serious or dangerous, call 911 or local police.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can contact Eldercare Locator on weekdays at 1-800-677-1116.</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Texas, you can call 1-800-252-5400.</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Go to the NCEA website and find out other resources specific to your location.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Why should I care about elder abuse?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should care because it can happen to anyone. It is up to loved ones to be vigilant and make progress in reducing the likelihood of their family members being abused.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Look up the NCEA fact sheet, “Why Should I Care about Elder Abuse?” for more information at:</a:t>
            </a:r>
          </a:p>
          <a:p>
            <a:r>
              <a:rPr lang="en-US" sz="1200" kern="1200" dirty="0">
                <a:solidFill>
                  <a:schemeClr val="tx1"/>
                </a:solidFill>
                <a:effectLst/>
                <a:latin typeface="+mn-lt"/>
                <a:ea typeface="+mn-ea"/>
                <a:cs typeface="+mn-cs"/>
              </a:rPr>
              <a:t>http://www.ncea.aoa.gov/Resources/Publication/docs/WhatIsAbuse_2010.pdf</a:t>
            </a:r>
          </a:p>
        </p:txBody>
      </p:sp>
      <p:sp>
        <p:nvSpPr>
          <p:cNvPr id="4" name="Slide Number Placeholder 3"/>
          <p:cNvSpPr>
            <a:spLocks noGrp="1"/>
          </p:cNvSpPr>
          <p:nvPr>
            <p:ph type="sldNum" sz="quarter" idx="10"/>
          </p:nvPr>
        </p:nvSpPr>
        <p:spPr/>
        <p:txBody>
          <a:bodyPr/>
          <a:lstStyle/>
          <a:p>
            <a:fld id="{B36392A5-00F8-4B40-B46C-7CA31B660224}" type="slidenum">
              <a:rPr lang="en-US" smtClean="0"/>
              <a:t>39</a:t>
            </a:fld>
            <a:endParaRPr lang="en-US"/>
          </a:p>
        </p:txBody>
      </p:sp>
    </p:spTree>
    <p:extLst>
      <p:ext uri="{BB962C8B-B14F-4D97-AF65-F5344CB8AC3E}">
        <p14:creationId xmlns:p14="http://schemas.microsoft.com/office/powerpoint/2010/main" val="2152433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characterizes the relationships of older adult parents and their adult</a:t>
            </a:r>
            <a:r>
              <a:rPr lang="en-US" baseline="0" dirty="0"/>
              <a:t> children?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40</a:t>
            </a:fld>
            <a:endParaRPr lang="en-US"/>
          </a:p>
        </p:txBody>
      </p:sp>
    </p:spTree>
    <p:extLst>
      <p:ext uri="{BB962C8B-B14F-4D97-AF65-F5344CB8AC3E}">
        <p14:creationId xmlns:p14="http://schemas.microsoft.com/office/powerpoint/2010/main" val="27976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there are many physical changes that happen in later adulthood, most physical decline does not happen until people are quite advanced in age. People are living longer and are in better health than ever before in history. Later adulthood is divided into three categories: the young old, the old, and the very old, which begins in the 90s.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617590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later life, both men and women tend to take on some of the aspects of the other gender. Women may become more tolerant of their aggressive characteristics, whereas men may become more tolerant of their more nurturing aspects. Do you think this has an impact on the family?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does widowhood impact the family? What things have to be put in place when such an event occurs?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41</a:t>
            </a:fld>
            <a:endParaRPr lang="en-US"/>
          </a:p>
        </p:txBody>
      </p:sp>
    </p:spTree>
    <p:extLst>
      <p:ext uri="{BB962C8B-B14F-4D97-AF65-F5344CB8AC3E}">
        <p14:creationId xmlns:p14="http://schemas.microsoft.com/office/powerpoint/2010/main" val="2044071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Friendships remain important in late adulthood, even into very, very old age. Persons who interact with others tend to be happier and show fewer signs of depression.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42</a:t>
            </a:fld>
            <a:endParaRPr lang="en-US"/>
          </a:p>
        </p:txBody>
      </p:sp>
    </p:spTree>
    <p:extLst>
      <p:ext uri="{BB962C8B-B14F-4D97-AF65-F5344CB8AC3E}">
        <p14:creationId xmlns:p14="http://schemas.microsoft.com/office/powerpoint/2010/main" val="957668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do positive relationships with family and friends impact the risk factor for abuse? Do you know of any elderly people who are alone in their homes? Do you know some who are in care facilities and receive few visitors? How can we help these people? How can we encourage people to stay in close contact with their elderly relatives?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43</a:t>
            </a:fld>
            <a:endParaRPr lang="en-US"/>
          </a:p>
        </p:txBody>
      </p:sp>
    </p:spTree>
    <p:extLst>
      <p:ext uri="{BB962C8B-B14F-4D97-AF65-F5344CB8AC3E}">
        <p14:creationId xmlns:p14="http://schemas.microsoft.com/office/powerpoint/2010/main" val="35427614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agencies and entities can</a:t>
            </a:r>
            <a:r>
              <a:rPr lang="en-US" baseline="0" dirty="0"/>
              <a:t> be valuable social centers for older adults.</a:t>
            </a:r>
          </a:p>
          <a:p>
            <a:endParaRPr lang="en-US" baseline="0" dirty="0"/>
          </a:p>
          <a:p>
            <a:r>
              <a:rPr lang="en-US" baseline="0" dirty="0"/>
              <a:t>NIH Senior Health</a:t>
            </a:r>
          </a:p>
          <a:p>
            <a:r>
              <a:rPr lang="en-US" baseline="0" dirty="0"/>
              <a:t>Senior Centers.</a:t>
            </a:r>
          </a:p>
          <a:p>
            <a:r>
              <a:rPr lang="en-US" dirty="0"/>
              <a:t>http://nihseniorhealth.gov/longtermcare/communitybasedservices/video/seniorcenters_na.html?intro=yes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44</a:t>
            </a:fld>
            <a:endParaRPr lang="en-US"/>
          </a:p>
        </p:txBody>
      </p:sp>
    </p:spTree>
    <p:extLst>
      <p:ext uri="{BB962C8B-B14F-4D97-AF65-F5344CB8AC3E}">
        <p14:creationId xmlns:p14="http://schemas.microsoft.com/office/powerpoint/2010/main" val="1915840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late adulthood is not something to be feared, merely something to be approached with preparation and eagerness. It is another developmental stage of life.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45</a:t>
            </a:fld>
            <a:endParaRPr lang="en-US"/>
          </a:p>
        </p:txBody>
      </p:sp>
    </p:spTree>
    <p:extLst>
      <p:ext uri="{BB962C8B-B14F-4D97-AF65-F5344CB8AC3E}">
        <p14:creationId xmlns:p14="http://schemas.microsoft.com/office/powerpoint/2010/main" val="1025441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47</a:t>
            </a:fld>
            <a:endParaRPr lang="en-US"/>
          </a:p>
        </p:txBody>
      </p:sp>
    </p:spTree>
    <p:extLst>
      <p:ext uri="{BB962C8B-B14F-4D97-AF65-F5344CB8AC3E}">
        <p14:creationId xmlns:p14="http://schemas.microsoft.com/office/powerpoint/2010/main" val="1626501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Social Security Administration defines late</a:t>
            </a:r>
            <a:r>
              <a:rPr lang="en-US" sz="1200" b="0" i="0" kern="1200" baseline="0" dirty="0">
                <a:solidFill>
                  <a:schemeClr val="tx1"/>
                </a:solidFill>
                <a:effectLst/>
                <a:latin typeface="+mn-lt"/>
                <a:ea typeface="+mn-ea"/>
                <a:cs typeface="+mn-cs"/>
              </a:rPr>
              <a:t> adulthood</a:t>
            </a:r>
            <a:r>
              <a:rPr lang="en-US" sz="1200" b="0" i="0" kern="1200" dirty="0">
                <a:solidFill>
                  <a:schemeClr val="tx1"/>
                </a:solidFill>
                <a:effectLst/>
                <a:latin typeface="+mn-lt"/>
                <a:ea typeface="+mn-ea"/>
                <a:cs typeface="+mn-cs"/>
              </a:rPr>
              <a:t> as individuals who are 65 years of age or older. Late</a:t>
            </a:r>
            <a:r>
              <a:rPr lang="en-US" sz="1200" b="0" i="0" kern="1200" baseline="0" dirty="0">
                <a:solidFill>
                  <a:schemeClr val="tx1"/>
                </a:solidFill>
                <a:effectLst/>
                <a:latin typeface="+mn-lt"/>
                <a:ea typeface="+mn-ea"/>
                <a:cs typeface="+mn-cs"/>
              </a:rPr>
              <a:t> adulthood</a:t>
            </a:r>
            <a:r>
              <a:rPr lang="en-US" sz="1200" b="0" i="0" kern="1200" dirty="0">
                <a:solidFill>
                  <a:schemeClr val="tx1"/>
                </a:solidFill>
                <a:effectLst/>
                <a:latin typeface="+mn-lt"/>
                <a:ea typeface="+mn-ea"/>
                <a:cs typeface="+mn-cs"/>
              </a:rPr>
              <a:t> is usually divided into three periods: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young old, ages 65 to 74</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old, ages 75 to 90</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very old, ages 90 and older</a:t>
            </a:r>
          </a:p>
          <a:p>
            <a:pPr fontAlgn="base"/>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Within each of those age divisions is a broad range of individuals with very different abilities and health statuses. The elderly are the fastest growing segment of the United States population. In 2003, 1 in 8 Americans were over the age of 65. By 2030, approximately 22% of the population will be over 65 (</a:t>
            </a:r>
            <a:r>
              <a:rPr lang="en-US" sz="1200" kern="1200" dirty="0" err="1">
                <a:solidFill>
                  <a:schemeClr val="tx1"/>
                </a:solidFill>
                <a:effectLst/>
                <a:latin typeface="+mn-lt"/>
                <a:ea typeface="+mn-ea"/>
                <a:cs typeface="+mn-cs"/>
              </a:rPr>
              <a:t>Polan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Fortunately, changes in physical appearance related to aging occur gradually and offer the opportunity for adjustment as they happen. As couples grow old together, their roles may change significantly. Illness often causes changes in the role of nurse or caregiver. Retirement can also be a source of stress or conflict as couples adjust to being in each other’s presence more during the day.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32971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Late adulthood comes with many changes. The two most evident are physical changes and changes in cognitive ability. We’ll begin our exploration with those.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98456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 for questions and discussion.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84225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question of aging has long troubled man. Biological development in late adulthood is generally observed in the effects of aging on the body and how these effects influence life expectancy. There are several theories with many possible answers, and we’ll explore a few of them.</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17378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Dacey, “</a:t>
            </a:r>
            <a:r>
              <a:rPr lang="en-US" sz="1200" b="0" i="0" u="none" strike="noStrike" kern="1200" baseline="0" dirty="0">
                <a:solidFill>
                  <a:schemeClr val="tx1"/>
                </a:solidFill>
                <a:latin typeface="+mn-lt"/>
                <a:ea typeface="+mn-ea"/>
                <a:cs typeface="+mn-cs"/>
              </a:rPr>
              <a:t>The wear and tear theory seems the most obvious explanation for aging, but there is actually little evidence for it. To date, no research has clearly linked early deterioration of organs with either hard work or increased stress alone.” Another type of wear and tear theory states that “as cells die, they must synthesize new proteins to make new cells. As this is done, occasionally an error occurs. Over time these errors mount up. This accumulation of errors may finally grow serious enough to cause organ failure.” </a:t>
            </a:r>
            <a:endParaRPr lang="en-US" dirty="0"/>
          </a:p>
          <a:p>
            <a:r>
              <a:rPr lang="en-US" sz="1200" b="0" i="0" u="none" strike="noStrike" kern="1200" baseline="0" dirty="0">
                <a:solidFill>
                  <a:schemeClr val="tx1"/>
                </a:solidFill>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3582184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nihseniorhealth.gov/eatingwellasyougetolder/faq/video/ew1_na.html?intro=yes"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nihseniorhealth.gov/exerciseandphysicalactivityexercisestotry/enduranceexercises/video/e8_na.html?intro=ye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nihseniorhealth.gov/alzheimersdisease/symptomsanddiagnosis/video/a3_na.html?intro=ye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health.harvard.edu/newsweek/Preventing_memory_loss.htm"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nihseniorhealth.gov/videolist.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health.harvard.edu/newsweek/Preventing_memory_loss.htm" TargetMode="External"/><Relationship Id="rId2" Type="http://schemas.openxmlformats.org/officeDocument/2006/relationships/hyperlink" Target="http://www.aarp.org/content/dam/aarp/research/public_policy_institute/econ_sec/2012/option-raise-the-full-retirement-age-AARP-ppi-econ-sec.pdf" TargetMode="External"/><Relationship Id="rId1" Type="http://schemas.openxmlformats.org/officeDocument/2006/relationships/slideLayout" Target="../slideLayouts/slideLayout3.xml"/><Relationship Id="rId6" Type="http://schemas.openxmlformats.org/officeDocument/2006/relationships/hyperlink" Target="http://www.nlm.nih.gov/medlineplus/ency/article/004013.htm" TargetMode="External"/><Relationship Id="rId5" Type="http://schemas.openxmlformats.org/officeDocument/2006/relationships/hyperlink" Target="http://nihseniorhealth.gov/videolist.html" TargetMode="External"/><Relationship Id="rId4" Type="http://schemas.openxmlformats.org/officeDocument/2006/relationships/hyperlink" Target="http://www.ncea.aoa.gov/"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ohioline.osu.edu/ss-fact/pdf/0174.pdf" TargetMode="External"/><Relationship Id="rId2" Type="http://schemas.openxmlformats.org/officeDocument/2006/relationships/hyperlink" Target="http://www.ag.ndsu.edu/pubs/yf/famsci/fs1378.pdf" TargetMode="External"/><Relationship Id="rId1" Type="http://schemas.openxmlformats.org/officeDocument/2006/relationships/slideLayout" Target="../slideLayouts/slideLayout3.xml"/><Relationship Id="rId5" Type="http://schemas.openxmlformats.org/officeDocument/2006/relationships/hyperlink" Target="http://nihseniorhealth.gov/videolist.html" TargetMode="External"/><Relationship Id="rId4" Type="http://schemas.openxmlformats.org/officeDocument/2006/relationships/hyperlink" Target="http://www.shrm.org/research/futureworkplacetrends/documents/visions0305.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609321" y="1722114"/>
            <a:ext cx="7462935" cy="3413772"/>
          </a:xfrm>
        </p:spPr>
        <p:txBody>
          <a:bodyPr>
            <a:normAutofit fontScale="90000"/>
          </a:bodyPr>
          <a:lstStyle/>
          <a:p>
            <a:r>
              <a:rPr lang="en-US" sz="6000" dirty="0"/>
              <a:t>Rewards and Challenges:</a:t>
            </a:r>
            <a:br>
              <a:rPr lang="en-US" sz="6000" dirty="0"/>
            </a:br>
            <a:br>
              <a:rPr lang="en-US" sz="6000" dirty="0"/>
            </a:br>
            <a:r>
              <a:rPr lang="en-US" sz="4800" dirty="0"/>
              <a:t>Development in Late Adulthood </a:t>
            </a: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99C9-D24B-48BE-A303-C17561FBACC2}"/>
              </a:ext>
            </a:extLst>
          </p:cNvPr>
          <p:cNvSpPr>
            <a:spLocks noGrp="1"/>
          </p:cNvSpPr>
          <p:nvPr>
            <p:ph type="title"/>
          </p:nvPr>
        </p:nvSpPr>
        <p:spPr/>
        <p:txBody>
          <a:bodyPr/>
          <a:lstStyle/>
          <a:p>
            <a:r>
              <a:rPr lang="en-US" dirty="0"/>
              <a:t>Mitochondrial Theory</a:t>
            </a:r>
          </a:p>
        </p:txBody>
      </p:sp>
      <p:sp>
        <p:nvSpPr>
          <p:cNvPr id="3" name="Text Placeholder 2">
            <a:extLst>
              <a:ext uri="{FF2B5EF4-FFF2-40B4-BE49-F238E27FC236}">
                <a16:creationId xmlns:a16="http://schemas.microsoft.com/office/drawing/2014/main" id="{1EEDF0AE-7ECF-4479-8147-8D20AE51EDF2}"/>
              </a:ext>
            </a:extLst>
          </p:cNvPr>
          <p:cNvSpPr>
            <a:spLocks noGrp="1"/>
          </p:cNvSpPr>
          <p:nvPr>
            <p:ph type="body" sz="quarter" idx="10"/>
          </p:nvPr>
        </p:nvSpPr>
        <p:spPr>
          <a:xfrm>
            <a:off x="879231" y="1768644"/>
            <a:ext cx="3153507" cy="3260556"/>
          </a:xfrm>
        </p:spPr>
        <p:txBody>
          <a:bodyPr/>
          <a:lstStyle/>
          <a:p>
            <a:r>
              <a:rPr lang="en-US" dirty="0"/>
              <a:t>As we age, mitochondria become less </a:t>
            </a:r>
          </a:p>
          <a:p>
            <a:pPr indent="182563"/>
            <a:r>
              <a:rPr lang="en-US" dirty="0"/>
              <a:t>efficient: less ATP production</a:t>
            </a:r>
          </a:p>
        </p:txBody>
      </p:sp>
      <p:sp>
        <p:nvSpPr>
          <p:cNvPr id="4" name="Text Placeholder 3">
            <a:extLst>
              <a:ext uri="{FF2B5EF4-FFF2-40B4-BE49-F238E27FC236}">
                <a16:creationId xmlns:a16="http://schemas.microsoft.com/office/drawing/2014/main" id="{272FE663-2996-4312-9F97-6E634E6324D7}"/>
              </a:ext>
            </a:extLst>
          </p:cNvPr>
          <p:cNvSpPr>
            <a:spLocks noGrp="1"/>
          </p:cNvSpPr>
          <p:nvPr>
            <p:ph type="body" sz="quarter" idx="11"/>
          </p:nvPr>
        </p:nvSpPr>
        <p:spPr>
          <a:xfrm>
            <a:off x="4759570" y="1768644"/>
            <a:ext cx="3011804" cy="3260556"/>
          </a:xfrm>
        </p:spPr>
        <p:txBody>
          <a:bodyPr/>
          <a:lstStyle/>
          <a:p>
            <a:r>
              <a:rPr lang="en-US" dirty="0"/>
              <a:t>Mitochondria are subject to free--radical damage</a:t>
            </a:r>
          </a:p>
          <a:p>
            <a:endParaRPr lang="en-US" dirty="0"/>
          </a:p>
        </p:txBody>
      </p:sp>
      <p:sp>
        <p:nvSpPr>
          <p:cNvPr id="5" name="Text Placeholder 4">
            <a:extLst>
              <a:ext uri="{FF2B5EF4-FFF2-40B4-BE49-F238E27FC236}">
                <a16:creationId xmlns:a16="http://schemas.microsoft.com/office/drawing/2014/main" id="{B56673CC-8C18-4A4D-9881-5F32E30C0AB4}"/>
              </a:ext>
            </a:extLst>
          </p:cNvPr>
          <p:cNvSpPr>
            <a:spLocks noGrp="1"/>
          </p:cNvSpPr>
          <p:nvPr>
            <p:ph type="body" sz="quarter" idx="12"/>
          </p:nvPr>
        </p:nvSpPr>
        <p:spPr>
          <a:xfrm>
            <a:off x="8498206" y="1768644"/>
            <a:ext cx="3200398" cy="3260556"/>
          </a:xfrm>
        </p:spPr>
        <p:txBody>
          <a:bodyPr/>
          <a:lstStyle/>
          <a:p>
            <a:r>
              <a:rPr lang="en-US" dirty="0"/>
              <a:t>Anti--oxidants “protect” mitochondria</a:t>
            </a:r>
          </a:p>
          <a:p>
            <a:endParaRPr lang="en-US" dirty="0"/>
          </a:p>
        </p:txBody>
      </p:sp>
    </p:spTree>
    <p:extLst>
      <p:ext uri="{BB962C8B-B14F-4D97-AF65-F5344CB8AC3E}">
        <p14:creationId xmlns:p14="http://schemas.microsoft.com/office/powerpoint/2010/main" val="141266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78B6-3831-490F-941A-E719E2E74BB1}"/>
              </a:ext>
            </a:extLst>
          </p:cNvPr>
          <p:cNvSpPr>
            <a:spLocks noGrp="1"/>
          </p:cNvSpPr>
          <p:nvPr>
            <p:ph type="title"/>
          </p:nvPr>
        </p:nvSpPr>
        <p:spPr/>
        <p:txBody>
          <a:bodyPr/>
          <a:lstStyle/>
          <a:p>
            <a:r>
              <a:rPr lang="en-US" dirty="0"/>
              <a:t>Cellular Clock Theory</a:t>
            </a:r>
          </a:p>
        </p:txBody>
      </p:sp>
      <p:sp>
        <p:nvSpPr>
          <p:cNvPr id="3" name="Content Placeholder 2">
            <a:extLst>
              <a:ext uri="{FF2B5EF4-FFF2-40B4-BE49-F238E27FC236}">
                <a16:creationId xmlns:a16="http://schemas.microsoft.com/office/drawing/2014/main" id="{F315E634-A08A-4A4E-BE2D-DC2E4BC62987}"/>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We die because our cells are programmed to do so.</a:t>
            </a:r>
          </a:p>
          <a:p>
            <a:pPr marL="457200" indent="-457200">
              <a:buClr>
                <a:schemeClr val="accent1"/>
              </a:buClr>
              <a:buFont typeface="Wingdings" panose="05000000000000000000" pitchFamily="2" charset="2"/>
              <a:buChar char="Ø"/>
            </a:pPr>
            <a:endParaRPr lang="en-US" sz="2800" dirty="0"/>
          </a:p>
          <a:p>
            <a:pPr marL="457200" indent="-457200">
              <a:buClr>
                <a:schemeClr val="accent1"/>
              </a:buClr>
              <a:buFont typeface="Wingdings" panose="05000000000000000000" pitchFamily="2" charset="2"/>
              <a:buChar char="Ø"/>
            </a:pPr>
            <a:r>
              <a:rPr lang="en-US" sz="2800" dirty="0"/>
              <a:t>Perhaps aging follows a biological timetable, maybe even a continuation of the one that regulates growth and development in our early years. </a:t>
            </a:r>
          </a:p>
          <a:p>
            <a:endParaRPr lang="en-US" dirty="0"/>
          </a:p>
        </p:txBody>
      </p:sp>
      <p:pic>
        <p:nvPicPr>
          <p:cNvPr id="4" name="Picture 2" descr="C:\Users\Jean\AppData\Local\Microsoft\Windows\Temporary Internet Files\Content.IE5\JNSRW19R\MP900446452[1].jpg">
            <a:extLst>
              <a:ext uri="{FF2B5EF4-FFF2-40B4-BE49-F238E27FC236}">
                <a16:creationId xmlns:a16="http://schemas.microsoft.com/office/drawing/2014/main" id="{D209E14B-764B-4456-AF9B-D5AAB835EB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6605" y="1283509"/>
            <a:ext cx="4577933" cy="457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5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9B9A-3995-4E67-88DA-9D54D7332E68}"/>
              </a:ext>
            </a:extLst>
          </p:cNvPr>
          <p:cNvSpPr>
            <a:spLocks noGrp="1"/>
          </p:cNvSpPr>
          <p:nvPr>
            <p:ph type="title"/>
          </p:nvPr>
        </p:nvSpPr>
        <p:spPr/>
        <p:txBody>
          <a:bodyPr/>
          <a:lstStyle/>
          <a:p>
            <a:r>
              <a:rPr lang="en-US" dirty="0"/>
              <a:t>Free-Radical Theory</a:t>
            </a:r>
          </a:p>
        </p:txBody>
      </p:sp>
      <p:sp>
        <p:nvSpPr>
          <p:cNvPr id="3" name="Content Placeholder 2">
            <a:extLst>
              <a:ext uri="{FF2B5EF4-FFF2-40B4-BE49-F238E27FC236}">
                <a16:creationId xmlns:a16="http://schemas.microsoft.com/office/drawing/2014/main" id="{ADAE901B-780C-4AC8-B1F6-2D78D5B57F93}"/>
              </a:ext>
            </a:extLst>
          </p:cNvPr>
          <p:cNvSpPr>
            <a:spLocks noGrp="1"/>
          </p:cNvSpPr>
          <p:nvPr>
            <p:ph sz="half" idx="1"/>
          </p:nvPr>
        </p:nvSpPr>
        <p:spPr>
          <a:xfrm>
            <a:off x="740664" y="1420420"/>
            <a:ext cx="10059452" cy="4734318"/>
          </a:xfrm>
        </p:spPr>
        <p:txBody>
          <a:bodyPr/>
          <a:lstStyle/>
          <a:p>
            <a:pPr marL="342900" indent="-342900">
              <a:spcBef>
                <a:spcPts val="0"/>
              </a:spcBef>
              <a:buClr>
                <a:schemeClr val="accent1"/>
              </a:buClr>
              <a:buFont typeface="Wingdings" panose="05000000000000000000" pitchFamily="2" charset="2"/>
              <a:buChar char="Ø"/>
              <a:defRPr/>
            </a:pPr>
            <a:r>
              <a:rPr lang="en-US" sz="2800" dirty="0"/>
              <a:t>Highly unstable molecules produced by metabolism react with our cells and cause mutations</a:t>
            </a:r>
          </a:p>
          <a:p>
            <a:pPr marL="342900" indent="-342900">
              <a:spcBef>
                <a:spcPts val="0"/>
              </a:spcBef>
              <a:buClr>
                <a:schemeClr val="accent1"/>
              </a:buClr>
              <a:buFont typeface="Wingdings" panose="05000000000000000000" pitchFamily="2" charset="2"/>
              <a:buChar char="Ø"/>
              <a:defRPr/>
            </a:pPr>
            <a:r>
              <a:rPr lang="en-US" sz="2800" dirty="0"/>
              <a:t>These mutations cause cells to break down</a:t>
            </a:r>
          </a:p>
          <a:p>
            <a:pPr marL="342900" indent="-342900">
              <a:buClr>
                <a:schemeClr val="accent1"/>
              </a:buClr>
              <a:buFont typeface="Wingdings" panose="05000000000000000000" pitchFamily="2" charset="2"/>
              <a:buChar char="Ø"/>
            </a:pPr>
            <a:r>
              <a:rPr lang="en-US" sz="2800" dirty="0"/>
              <a:t>Recent research has lead us to believe that genes do play a part in how long we live</a:t>
            </a:r>
          </a:p>
          <a:p>
            <a:pPr marL="342900" indent="-342900">
              <a:buClr>
                <a:schemeClr val="accent1"/>
              </a:buClr>
              <a:buFont typeface="Wingdings" panose="05000000000000000000" pitchFamily="2" charset="2"/>
              <a:buChar char="Ø"/>
            </a:pPr>
            <a:r>
              <a:rPr lang="en-US" sz="2800" dirty="0"/>
              <a:t>How it actually works is still a scientific mystery</a:t>
            </a:r>
          </a:p>
          <a:p>
            <a:endParaRPr lang="en-US" dirty="0"/>
          </a:p>
        </p:txBody>
      </p:sp>
    </p:spTree>
    <p:extLst>
      <p:ext uri="{BB962C8B-B14F-4D97-AF65-F5344CB8AC3E}">
        <p14:creationId xmlns:p14="http://schemas.microsoft.com/office/powerpoint/2010/main" val="1435707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F98DD-8301-4852-AD86-E1041BED092A}"/>
              </a:ext>
            </a:extLst>
          </p:cNvPr>
          <p:cNvSpPr>
            <a:spLocks noGrp="1"/>
          </p:cNvSpPr>
          <p:nvPr>
            <p:ph type="title"/>
          </p:nvPr>
        </p:nvSpPr>
        <p:spPr/>
        <p:txBody>
          <a:bodyPr/>
          <a:lstStyle/>
          <a:p>
            <a:r>
              <a:rPr lang="en-US" dirty="0"/>
              <a:t>Cell Replication</a:t>
            </a:r>
          </a:p>
        </p:txBody>
      </p:sp>
      <p:sp>
        <p:nvSpPr>
          <p:cNvPr id="3" name="Content Placeholder 2">
            <a:extLst>
              <a:ext uri="{FF2B5EF4-FFF2-40B4-BE49-F238E27FC236}">
                <a16:creationId xmlns:a16="http://schemas.microsoft.com/office/drawing/2014/main" id="{7955A328-890C-4E51-9A0C-CF1107AD30FB}"/>
              </a:ext>
            </a:extLst>
          </p:cNvPr>
          <p:cNvSpPr>
            <a:spLocks noGrp="1"/>
          </p:cNvSpPr>
          <p:nvPr>
            <p:ph sz="half" idx="1"/>
          </p:nvPr>
        </p:nvSpPr>
        <p:spPr/>
        <p:txBody>
          <a:bodyPr/>
          <a:lstStyle/>
          <a:p>
            <a:pPr marL="342900" indent="-342900">
              <a:buClr>
                <a:schemeClr val="accent1"/>
              </a:buClr>
              <a:buFont typeface="Wingdings" panose="05000000000000000000" pitchFamily="2" charset="2"/>
              <a:buChar char="Ø"/>
            </a:pPr>
            <a:r>
              <a:rPr lang="en-US" sz="2400" dirty="0"/>
              <a:t>Every species in the animal kingdom has a maximum lifespan </a:t>
            </a:r>
          </a:p>
          <a:p>
            <a:pPr marL="342900" indent="-342900">
              <a:buClr>
                <a:schemeClr val="accent1"/>
              </a:buClr>
              <a:buFont typeface="Wingdings" panose="05000000000000000000" pitchFamily="2" charset="2"/>
              <a:buChar char="Ø"/>
            </a:pPr>
            <a:endParaRPr lang="en-US" sz="2400" dirty="0"/>
          </a:p>
          <a:p>
            <a:pPr marL="342900" indent="-342900">
              <a:buClr>
                <a:schemeClr val="accent1"/>
              </a:buClr>
              <a:buFont typeface="Wingdings" panose="05000000000000000000" pitchFamily="2" charset="2"/>
              <a:buChar char="Ø"/>
            </a:pPr>
            <a:r>
              <a:rPr lang="en-US" sz="2400" dirty="0"/>
              <a:t>Maximum lifespan is determined by genetically programmed limit on the number of times a cell can replicate itself</a:t>
            </a:r>
          </a:p>
          <a:p>
            <a:pPr marL="342900" indent="-342900">
              <a:buClr>
                <a:schemeClr val="accent1"/>
              </a:buClr>
              <a:buFont typeface="Wingdings" panose="05000000000000000000" pitchFamily="2" charset="2"/>
              <a:buChar char="Ø"/>
            </a:pPr>
            <a:endParaRPr lang="en-US" sz="2400" dirty="0"/>
          </a:p>
          <a:p>
            <a:pPr marL="342900" indent="-342900">
              <a:buClr>
                <a:schemeClr val="accent1"/>
              </a:buClr>
              <a:buFont typeface="Wingdings" panose="05000000000000000000" pitchFamily="2" charset="2"/>
              <a:buChar char="Ø"/>
            </a:pPr>
            <a:r>
              <a:rPr lang="en-US" sz="2400" dirty="0"/>
              <a:t>For humans, it appears to be about 110 – 120 years</a:t>
            </a:r>
          </a:p>
          <a:p>
            <a:endParaRPr lang="en-US" dirty="0"/>
          </a:p>
        </p:txBody>
      </p:sp>
      <p:grpSp>
        <p:nvGrpSpPr>
          <p:cNvPr id="4" name="Group 3">
            <a:extLst>
              <a:ext uri="{FF2B5EF4-FFF2-40B4-BE49-F238E27FC236}">
                <a16:creationId xmlns:a16="http://schemas.microsoft.com/office/drawing/2014/main" id="{8DE2E8AE-0918-4F31-9DAC-4C120C25E59F}"/>
              </a:ext>
            </a:extLst>
          </p:cNvPr>
          <p:cNvGrpSpPr/>
          <p:nvPr/>
        </p:nvGrpSpPr>
        <p:grpSpPr>
          <a:xfrm>
            <a:off x="7572668" y="1843881"/>
            <a:ext cx="3376686" cy="3170237"/>
            <a:chOff x="6019800" y="685800"/>
            <a:chExt cx="1143000" cy="990600"/>
          </a:xfrm>
        </p:grpSpPr>
        <p:sp>
          <p:nvSpPr>
            <p:cNvPr id="5" name="Oval 4">
              <a:extLst>
                <a:ext uri="{FF2B5EF4-FFF2-40B4-BE49-F238E27FC236}">
                  <a16:creationId xmlns:a16="http://schemas.microsoft.com/office/drawing/2014/main" id="{E9AFC167-B37E-43EB-B6BD-FA1E84CF865F}"/>
                </a:ext>
              </a:extLst>
            </p:cNvPr>
            <p:cNvSpPr/>
            <p:nvPr/>
          </p:nvSpPr>
          <p:spPr>
            <a:xfrm>
              <a:off x="6019800" y="6858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228CB5D-386D-4780-8335-CCE2E067BA9E}"/>
                </a:ext>
              </a:extLst>
            </p:cNvPr>
            <p:cNvSpPr/>
            <p:nvPr/>
          </p:nvSpPr>
          <p:spPr>
            <a:xfrm>
              <a:off x="6172200" y="8382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6FD3E2A-8EE3-4831-A8C1-BC4514FF9BB2}"/>
                </a:ext>
              </a:extLst>
            </p:cNvPr>
            <p:cNvSpPr/>
            <p:nvPr/>
          </p:nvSpPr>
          <p:spPr>
            <a:xfrm>
              <a:off x="6324600" y="9906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6D8B79C-5A99-4811-B7AC-6C56A442232C}"/>
                </a:ext>
              </a:extLst>
            </p:cNvPr>
            <p:cNvSpPr/>
            <p:nvPr/>
          </p:nvSpPr>
          <p:spPr>
            <a:xfrm>
              <a:off x="6477000" y="11430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5132CC2-4ED3-457B-8035-AD99A36F90FA}"/>
                </a:ext>
              </a:extLst>
            </p:cNvPr>
            <p:cNvSpPr/>
            <p:nvPr/>
          </p:nvSpPr>
          <p:spPr>
            <a:xfrm>
              <a:off x="6629400" y="1295400"/>
              <a:ext cx="5334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75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FDEA5-B40C-45B0-A74D-41D2FCD94ECF}"/>
              </a:ext>
            </a:extLst>
          </p:cNvPr>
          <p:cNvSpPr>
            <a:spLocks noGrp="1"/>
          </p:cNvSpPr>
          <p:nvPr>
            <p:ph type="title"/>
          </p:nvPr>
        </p:nvSpPr>
        <p:spPr/>
        <p:txBody>
          <a:bodyPr/>
          <a:lstStyle/>
          <a:p>
            <a:r>
              <a:rPr lang="en-US" dirty="0"/>
              <a:t>Hormonal Stress Theory</a:t>
            </a:r>
          </a:p>
        </p:txBody>
      </p:sp>
      <p:sp>
        <p:nvSpPr>
          <p:cNvPr id="3" name="Content Placeholder 2">
            <a:extLst>
              <a:ext uri="{FF2B5EF4-FFF2-40B4-BE49-F238E27FC236}">
                <a16:creationId xmlns:a16="http://schemas.microsoft.com/office/drawing/2014/main" id="{B1615F63-7477-4472-80D3-1CA6B932C7A5}"/>
              </a:ext>
            </a:extLst>
          </p:cNvPr>
          <p:cNvSpPr>
            <a:spLocks noGrp="1"/>
          </p:cNvSpPr>
          <p:nvPr>
            <p:ph sz="half" idx="1"/>
          </p:nvPr>
        </p:nvSpPr>
        <p:spPr/>
        <p:txBody>
          <a:bodyPr/>
          <a:lstStyle/>
          <a:p>
            <a:pPr fontAlgn="base"/>
            <a:r>
              <a:rPr lang="en-US" sz="2800" dirty="0"/>
              <a:t>Long, elevated levels of stress-related hormones have been connected to increased risks of certain diseases:</a:t>
            </a:r>
          </a:p>
          <a:p>
            <a:pPr marL="342900" indent="-342900">
              <a:buClr>
                <a:schemeClr val="accent1"/>
              </a:buClr>
              <a:buFont typeface="Wingdings" panose="05000000000000000000" pitchFamily="2" charset="2"/>
              <a:buChar char="Ø"/>
            </a:pPr>
            <a:r>
              <a:rPr lang="en-US" sz="2800" dirty="0"/>
              <a:t>Cardiovascular</a:t>
            </a:r>
          </a:p>
          <a:p>
            <a:pPr marL="342900" indent="-342900">
              <a:buClr>
                <a:schemeClr val="accent1"/>
              </a:buClr>
              <a:buFont typeface="Wingdings" panose="05000000000000000000" pitchFamily="2" charset="2"/>
              <a:buChar char="Ø"/>
            </a:pPr>
            <a:r>
              <a:rPr lang="en-US" sz="2800" dirty="0"/>
              <a:t>Cancer</a:t>
            </a:r>
          </a:p>
          <a:p>
            <a:pPr marL="342900" indent="-342900">
              <a:buClr>
                <a:schemeClr val="accent1"/>
              </a:buClr>
              <a:buFont typeface="Wingdings" panose="05000000000000000000" pitchFamily="2" charset="2"/>
              <a:buChar char="Ø"/>
            </a:pPr>
            <a:r>
              <a:rPr lang="en-US" sz="2800" dirty="0"/>
              <a:t>Diabetes</a:t>
            </a:r>
          </a:p>
          <a:p>
            <a:pPr marL="342900" indent="-342900">
              <a:buClr>
                <a:schemeClr val="accent1"/>
              </a:buClr>
              <a:buFont typeface="Wingdings" panose="05000000000000000000" pitchFamily="2" charset="2"/>
              <a:buChar char="Ø"/>
            </a:pPr>
            <a:r>
              <a:rPr lang="en-US" sz="2800" dirty="0"/>
              <a:t>Hypertension</a:t>
            </a:r>
          </a:p>
          <a:p>
            <a:endParaRPr lang="en-US" dirty="0"/>
          </a:p>
        </p:txBody>
      </p:sp>
      <p:pic>
        <p:nvPicPr>
          <p:cNvPr id="4" name="Picture 3">
            <a:extLst>
              <a:ext uri="{FF2B5EF4-FFF2-40B4-BE49-F238E27FC236}">
                <a16:creationId xmlns:a16="http://schemas.microsoft.com/office/drawing/2014/main" id="{6776EFE4-0651-403B-98E7-E4FE323E0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5225" y="1283509"/>
            <a:ext cx="4189976" cy="4799913"/>
          </a:xfrm>
          <a:prstGeom prst="rect">
            <a:avLst/>
          </a:prstGeom>
        </p:spPr>
      </p:pic>
    </p:spTree>
    <p:extLst>
      <p:ext uri="{BB962C8B-B14F-4D97-AF65-F5344CB8AC3E}">
        <p14:creationId xmlns:p14="http://schemas.microsoft.com/office/powerpoint/2010/main" val="1220839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567C0-D274-4D08-9DED-08A0D20C0D37}"/>
              </a:ext>
            </a:extLst>
          </p:cNvPr>
          <p:cNvSpPr>
            <a:spLocks noGrp="1"/>
          </p:cNvSpPr>
          <p:nvPr>
            <p:ph type="title"/>
          </p:nvPr>
        </p:nvSpPr>
        <p:spPr/>
        <p:txBody>
          <a:bodyPr/>
          <a:lstStyle/>
          <a:p>
            <a:r>
              <a:rPr lang="en-US" dirty="0"/>
              <a:t>Other Effects on Lifespan</a:t>
            </a:r>
          </a:p>
        </p:txBody>
      </p:sp>
      <p:sp>
        <p:nvSpPr>
          <p:cNvPr id="3" name="Content Placeholder 2">
            <a:extLst>
              <a:ext uri="{FF2B5EF4-FFF2-40B4-BE49-F238E27FC236}">
                <a16:creationId xmlns:a16="http://schemas.microsoft.com/office/drawing/2014/main" id="{C7743B81-3FEA-4A01-9B44-4BFFDDE130D2}"/>
              </a:ext>
            </a:extLst>
          </p:cNvPr>
          <p:cNvSpPr>
            <a:spLocks noGrp="1"/>
          </p:cNvSpPr>
          <p:nvPr>
            <p:ph sz="half" idx="1"/>
          </p:nvPr>
        </p:nvSpPr>
        <p:spPr/>
        <p:txBody>
          <a:bodyPr/>
          <a:lstStyle/>
          <a:p>
            <a:pPr marL="342900" indent="-342900">
              <a:buClr>
                <a:schemeClr val="accent1"/>
              </a:buClr>
              <a:buFont typeface="Wingdings" panose="05000000000000000000" pitchFamily="2" charset="2"/>
              <a:buChar char="Ø"/>
            </a:pPr>
            <a:r>
              <a:rPr lang="en-US" sz="2400" dirty="0"/>
              <a:t>Gender</a:t>
            </a:r>
          </a:p>
          <a:p>
            <a:pPr marL="342900" indent="-342900">
              <a:buClr>
                <a:schemeClr val="accent1"/>
              </a:buClr>
              <a:buFont typeface="Wingdings" panose="05000000000000000000" pitchFamily="2" charset="2"/>
              <a:buChar char="Ø"/>
            </a:pPr>
            <a:endParaRPr lang="en-US" sz="2400" dirty="0"/>
          </a:p>
          <a:p>
            <a:pPr marL="342900" indent="-342900">
              <a:buClr>
                <a:schemeClr val="accent1"/>
              </a:buClr>
              <a:buFont typeface="Wingdings" panose="05000000000000000000" pitchFamily="2" charset="2"/>
              <a:buChar char="Ø"/>
            </a:pPr>
            <a:r>
              <a:rPr lang="en-US" sz="2400" dirty="0"/>
              <a:t>Environment, such as water quality in some parts of the world</a:t>
            </a:r>
          </a:p>
          <a:p>
            <a:pPr marL="342900" indent="-342900">
              <a:buClr>
                <a:schemeClr val="accent1"/>
              </a:buClr>
              <a:buFont typeface="Wingdings" panose="05000000000000000000" pitchFamily="2" charset="2"/>
              <a:buChar char="Ø"/>
            </a:pPr>
            <a:endParaRPr lang="en-US" sz="2400" dirty="0"/>
          </a:p>
          <a:p>
            <a:pPr marL="342900" indent="-342900">
              <a:buClr>
                <a:schemeClr val="accent1"/>
              </a:buClr>
              <a:buFont typeface="Wingdings" panose="05000000000000000000" pitchFamily="2" charset="2"/>
              <a:buChar char="Ø"/>
            </a:pPr>
            <a:r>
              <a:rPr lang="en-US" sz="2400" dirty="0"/>
              <a:t>Disease</a:t>
            </a:r>
          </a:p>
          <a:p>
            <a:pPr marL="342900" indent="-342900">
              <a:buClr>
                <a:schemeClr val="accent1"/>
              </a:buClr>
              <a:buFont typeface="Wingdings" panose="05000000000000000000" pitchFamily="2" charset="2"/>
              <a:buChar char="Ø"/>
            </a:pPr>
            <a:endParaRPr lang="en-US" sz="2400" dirty="0"/>
          </a:p>
          <a:p>
            <a:pPr marL="342900" indent="-342900">
              <a:buClr>
                <a:schemeClr val="accent1"/>
              </a:buClr>
              <a:buFont typeface="Wingdings" panose="05000000000000000000" pitchFamily="2" charset="2"/>
              <a:buChar char="Ø"/>
            </a:pPr>
            <a:r>
              <a:rPr lang="en-US" sz="2400" dirty="0"/>
              <a:t>Accidents</a:t>
            </a:r>
          </a:p>
          <a:p>
            <a:endParaRPr lang="en-US" dirty="0"/>
          </a:p>
        </p:txBody>
      </p:sp>
      <p:pic>
        <p:nvPicPr>
          <p:cNvPr id="4" name="Picture 2" descr="C:\Users\Jean\AppData\Local\Microsoft\Windows\Temporary Internet Files\Content.IE5\47LZ2BWR\MP900402701[1].jpg">
            <a:extLst>
              <a:ext uri="{FF2B5EF4-FFF2-40B4-BE49-F238E27FC236}">
                <a16:creationId xmlns:a16="http://schemas.microsoft.com/office/drawing/2014/main" id="{243CC0EC-8BC7-4902-86BB-AD244B459C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2228" y="1283509"/>
            <a:ext cx="3157752" cy="473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87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FDA8B-0391-49A3-ABB7-891E7DD2A62D}"/>
              </a:ext>
            </a:extLst>
          </p:cNvPr>
          <p:cNvSpPr>
            <a:spLocks noGrp="1"/>
          </p:cNvSpPr>
          <p:nvPr>
            <p:ph type="title"/>
          </p:nvPr>
        </p:nvSpPr>
        <p:spPr/>
        <p:txBody>
          <a:bodyPr/>
          <a:lstStyle/>
          <a:p>
            <a:r>
              <a:rPr lang="en-US" dirty="0"/>
              <a:t>Centenarians</a:t>
            </a:r>
          </a:p>
        </p:txBody>
      </p:sp>
      <p:sp>
        <p:nvSpPr>
          <p:cNvPr id="3" name="Content Placeholder 2">
            <a:extLst>
              <a:ext uri="{FF2B5EF4-FFF2-40B4-BE49-F238E27FC236}">
                <a16:creationId xmlns:a16="http://schemas.microsoft.com/office/drawing/2014/main" id="{09A24DFC-D256-4262-9F69-4D76EDA8472F}"/>
              </a:ext>
            </a:extLst>
          </p:cNvPr>
          <p:cNvSpPr>
            <a:spLocks noGrp="1"/>
          </p:cNvSpPr>
          <p:nvPr>
            <p:ph sz="half" idx="1"/>
          </p:nvPr>
        </p:nvSpPr>
        <p:spPr/>
        <p:txBody>
          <a:bodyPr/>
          <a:lstStyle/>
          <a:p>
            <a:r>
              <a:rPr lang="en-US" sz="2800" dirty="0"/>
              <a:t>Centenarians are people 100 years of age or older.</a:t>
            </a:r>
          </a:p>
          <a:p>
            <a:endParaRPr lang="en-US" dirty="0"/>
          </a:p>
        </p:txBody>
      </p:sp>
      <p:pic>
        <p:nvPicPr>
          <p:cNvPr id="5" name="Picture 4">
            <a:extLst>
              <a:ext uri="{FF2B5EF4-FFF2-40B4-BE49-F238E27FC236}">
                <a16:creationId xmlns:a16="http://schemas.microsoft.com/office/drawing/2014/main" id="{B39D6951-8F60-42F5-AA29-953490AD15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263" y="1586008"/>
            <a:ext cx="1917012" cy="3126276"/>
          </a:xfrm>
          <a:prstGeom prst="rect">
            <a:avLst/>
          </a:prstGeom>
        </p:spPr>
      </p:pic>
    </p:spTree>
    <p:extLst>
      <p:ext uri="{BB962C8B-B14F-4D97-AF65-F5344CB8AC3E}">
        <p14:creationId xmlns:p14="http://schemas.microsoft.com/office/powerpoint/2010/main" val="385896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DA461-C81E-4C95-9D0C-06E183B7F415}"/>
              </a:ext>
            </a:extLst>
          </p:cNvPr>
          <p:cNvSpPr>
            <a:spLocks noGrp="1"/>
          </p:cNvSpPr>
          <p:nvPr>
            <p:ph type="title"/>
          </p:nvPr>
        </p:nvSpPr>
        <p:spPr>
          <a:xfrm>
            <a:off x="4466730" y="934293"/>
            <a:ext cx="7462935" cy="3413772"/>
          </a:xfrm>
        </p:spPr>
        <p:txBody>
          <a:bodyPr/>
          <a:lstStyle/>
          <a:p>
            <a:r>
              <a:rPr lang="en-US" dirty="0"/>
              <a:t>Physical Development</a:t>
            </a:r>
          </a:p>
        </p:txBody>
      </p:sp>
    </p:spTree>
    <p:extLst>
      <p:ext uri="{BB962C8B-B14F-4D97-AF65-F5344CB8AC3E}">
        <p14:creationId xmlns:p14="http://schemas.microsoft.com/office/powerpoint/2010/main" val="203263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C5D2-3664-4166-A497-A590F96B6937}"/>
              </a:ext>
            </a:extLst>
          </p:cNvPr>
          <p:cNvSpPr>
            <a:spLocks noGrp="1"/>
          </p:cNvSpPr>
          <p:nvPr>
            <p:ph type="title"/>
          </p:nvPr>
        </p:nvSpPr>
        <p:spPr/>
        <p:txBody>
          <a:bodyPr/>
          <a:lstStyle/>
          <a:p>
            <a:r>
              <a:rPr lang="en-US" dirty="0"/>
              <a:t>Physical Skills</a:t>
            </a:r>
          </a:p>
        </p:txBody>
      </p:sp>
      <p:sp>
        <p:nvSpPr>
          <p:cNvPr id="3" name="Content Placeholder 2">
            <a:extLst>
              <a:ext uri="{FF2B5EF4-FFF2-40B4-BE49-F238E27FC236}">
                <a16:creationId xmlns:a16="http://schemas.microsoft.com/office/drawing/2014/main" id="{509DAF23-4FAA-4B17-BD48-7E10964E8E62}"/>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Some skills decline as we grow older, particularly manual dexterity</a:t>
            </a:r>
          </a:p>
          <a:p>
            <a:pPr marL="457200" indent="-457200">
              <a:buClr>
                <a:schemeClr val="accent1"/>
              </a:buClr>
              <a:buFont typeface="Wingdings" panose="05000000000000000000" pitchFamily="2" charset="2"/>
              <a:buChar char="Ø"/>
            </a:pPr>
            <a:r>
              <a:rPr lang="en-US" sz="2800" dirty="0"/>
              <a:t>While reaction time does decrease, sometimes this may be impacted by ageism</a:t>
            </a:r>
          </a:p>
          <a:p>
            <a:pPr marL="457200" indent="-457200">
              <a:buClr>
                <a:schemeClr val="accent1"/>
              </a:buClr>
              <a:buFont typeface="Wingdings" panose="05000000000000000000" pitchFamily="2" charset="2"/>
              <a:buChar char="Ø"/>
            </a:pPr>
            <a:r>
              <a:rPr lang="en-US" sz="2800" dirty="0"/>
              <a:t>These abilities can be improved</a:t>
            </a:r>
          </a:p>
          <a:p>
            <a:endParaRPr lang="en-US" dirty="0"/>
          </a:p>
        </p:txBody>
      </p:sp>
      <p:pic>
        <p:nvPicPr>
          <p:cNvPr id="4" name="Picture 3">
            <a:extLst>
              <a:ext uri="{FF2B5EF4-FFF2-40B4-BE49-F238E27FC236}">
                <a16:creationId xmlns:a16="http://schemas.microsoft.com/office/drawing/2014/main" id="{643AA7AD-DE61-4369-B412-8F3F928D8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0833" y="1618343"/>
            <a:ext cx="5849815" cy="3621314"/>
          </a:xfrm>
          <a:prstGeom prst="rect">
            <a:avLst/>
          </a:prstGeom>
        </p:spPr>
      </p:pic>
    </p:spTree>
    <p:extLst>
      <p:ext uri="{BB962C8B-B14F-4D97-AF65-F5344CB8AC3E}">
        <p14:creationId xmlns:p14="http://schemas.microsoft.com/office/powerpoint/2010/main" val="1265693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53F2-B796-4F2D-809E-DFD0897A9D2B}"/>
              </a:ext>
            </a:extLst>
          </p:cNvPr>
          <p:cNvSpPr>
            <a:spLocks noGrp="1"/>
          </p:cNvSpPr>
          <p:nvPr>
            <p:ph type="title"/>
          </p:nvPr>
        </p:nvSpPr>
        <p:spPr/>
        <p:txBody>
          <a:bodyPr/>
          <a:lstStyle/>
          <a:p>
            <a:r>
              <a:rPr lang="en-US" dirty="0"/>
              <a:t>Sensory Abilities</a:t>
            </a:r>
          </a:p>
        </p:txBody>
      </p:sp>
      <p:sp>
        <p:nvSpPr>
          <p:cNvPr id="3" name="Content Placeholder 2">
            <a:extLst>
              <a:ext uri="{FF2B5EF4-FFF2-40B4-BE49-F238E27FC236}">
                <a16:creationId xmlns:a16="http://schemas.microsoft.com/office/drawing/2014/main" id="{CCA62775-25F4-4327-9E86-2F1D4C8A27DB}"/>
              </a:ext>
            </a:extLst>
          </p:cNvPr>
          <p:cNvSpPr>
            <a:spLocks noGrp="1"/>
          </p:cNvSpPr>
          <p:nvPr>
            <p:ph sz="half" idx="1"/>
          </p:nvPr>
        </p:nvSpPr>
        <p:spPr/>
        <p:txBody>
          <a:bodyPr/>
          <a:lstStyle/>
          <a:p>
            <a:pPr marL="457200" lvl="1" indent="0">
              <a:buNone/>
            </a:pPr>
            <a:r>
              <a:rPr lang="en-US" sz="2400" dirty="0"/>
              <a:t>Tips to protect your hearing:</a:t>
            </a:r>
          </a:p>
          <a:p>
            <a:pPr marL="457200" lvl="1" indent="0">
              <a:buNone/>
            </a:pPr>
            <a:endParaRPr lang="en-US" sz="2400" dirty="0"/>
          </a:p>
          <a:p>
            <a:pPr lvl="1">
              <a:buFont typeface="Wingdings" panose="05000000000000000000" pitchFamily="2" charset="2"/>
              <a:buChar char="Ø"/>
            </a:pPr>
            <a:r>
              <a:rPr lang="en-US" sz="2400" dirty="0"/>
              <a:t>Stay away from loud or prolonged noises when you can. </a:t>
            </a:r>
          </a:p>
          <a:p>
            <a:pPr lvl="1">
              <a:buFont typeface="Wingdings" panose="05000000000000000000" pitchFamily="2" charset="2"/>
              <a:buChar char="Ø"/>
            </a:pPr>
            <a:r>
              <a:rPr lang="en-US" sz="2400" dirty="0"/>
              <a:t>Turn down the music volume. </a:t>
            </a:r>
          </a:p>
          <a:p>
            <a:pPr lvl="1">
              <a:buFont typeface="Wingdings" panose="05000000000000000000" pitchFamily="2" charset="2"/>
              <a:buChar char="Ø"/>
            </a:pPr>
            <a:r>
              <a:rPr lang="en-US" sz="2400" dirty="0"/>
              <a:t>Buy power tools that have sound controls. </a:t>
            </a:r>
          </a:p>
          <a:p>
            <a:pPr lvl="1">
              <a:buFont typeface="Wingdings" panose="05000000000000000000" pitchFamily="2" charset="2"/>
              <a:buChar char="Ø"/>
            </a:pPr>
            <a:r>
              <a:rPr lang="en-US" sz="2400" dirty="0"/>
              <a:t>When you must be around noise, either at work or at play, use something to protect your hearing.</a:t>
            </a:r>
          </a:p>
          <a:p>
            <a:endParaRPr lang="en-US" dirty="0"/>
          </a:p>
        </p:txBody>
      </p:sp>
    </p:spTree>
    <p:extLst>
      <p:ext uri="{BB962C8B-B14F-4D97-AF65-F5344CB8AC3E}">
        <p14:creationId xmlns:p14="http://schemas.microsoft.com/office/powerpoint/2010/main" val="113923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EA20-ECEE-4624-B28D-E0C0C73687A2}"/>
              </a:ext>
            </a:extLst>
          </p:cNvPr>
          <p:cNvSpPr>
            <a:spLocks noGrp="1"/>
          </p:cNvSpPr>
          <p:nvPr>
            <p:ph type="title"/>
          </p:nvPr>
        </p:nvSpPr>
        <p:spPr/>
        <p:txBody>
          <a:bodyPr/>
          <a:lstStyle/>
          <a:p>
            <a:r>
              <a:rPr lang="en-US" dirty="0"/>
              <a:t>Sensory Abilities</a:t>
            </a:r>
          </a:p>
        </p:txBody>
      </p:sp>
      <p:sp>
        <p:nvSpPr>
          <p:cNvPr id="3" name="Content Placeholder 2">
            <a:extLst>
              <a:ext uri="{FF2B5EF4-FFF2-40B4-BE49-F238E27FC236}">
                <a16:creationId xmlns:a16="http://schemas.microsoft.com/office/drawing/2014/main" id="{8D0A52DA-0CEF-4FB1-B891-E29384B21A30}"/>
              </a:ext>
            </a:extLst>
          </p:cNvPr>
          <p:cNvSpPr>
            <a:spLocks noGrp="1"/>
          </p:cNvSpPr>
          <p:nvPr>
            <p:ph sz="half" idx="1"/>
          </p:nvPr>
        </p:nvSpPr>
        <p:spPr/>
        <p:txBody>
          <a:bodyPr/>
          <a:lstStyle/>
          <a:p>
            <a:r>
              <a:rPr lang="en-US" sz="2800" dirty="0"/>
              <a:t>Eye health</a:t>
            </a:r>
          </a:p>
          <a:p>
            <a:pPr lvl="1">
              <a:buFont typeface="Wingdings" panose="05000000000000000000" pitchFamily="2" charset="2"/>
              <a:buChar char="Ø"/>
            </a:pPr>
            <a:r>
              <a:rPr lang="en-US" sz="2400" dirty="0"/>
              <a:t>Remember the value of regular checkups to ensure eye health.</a:t>
            </a:r>
          </a:p>
          <a:p>
            <a:pPr lvl="1">
              <a:buFont typeface="Wingdings" panose="05000000000000000000" pitchFamily="2" charset="2"/>
              <a:buChar char="Ø"/>
            </a:pPr>
            <a:r>
              <a:rPr lang="en-US" sz="2400" dirty="0"/>
              <a:t>Any out-of-the-ordinary events should be immediately checked out.</a:t>
            </a:r>
          </a:p>
          <a:p>
            <a:endParaRPr lang="en-US" dirty="0"/>
          </a:p>
        </p:txBody>
      </p:sp>
      <p:sp>
        <p:nvSpPr>
          <p:cNvPr id="4" name="Text Placeholder 3">
            <a:extLst>
              <a:ext uri="{FF2B5EF4-FFF2-40B4-BE49-F238E27FC236}">
                <a16:creationId xmlns:a16="http://schemas.microsoft.com/office/drawing/2014/main" id="{ACAD8C0E-1EAE-4059-9595-BED75EAD57FA}"/>
              </a:ext>
            </a:extLst>
          </p:cNvPr>
          <p:cNvSpPr>
            <a:spLocks noGrp="1"/>
          </p:cNvSpPr>
          <p:nvPr>
            <p:ph type="body" sz="quarter" idx="10"/>
          </p:nvPr>
        </p:nvSpPr>
        <p:spPr/>
        <p:txBody>
          <a:bodyPr/>
          <a:lstStyle/>
          <a:p>
            <a:endParaRPr lang="en-US"/>
          </a:p>
        </p:txBody>
      </p:sp>
      <p:pic>
        <p:nvPicPr>
          <p:cNvPr id="5" name="Picture 3" descr="C:\Users\Jean\AppData\Local\Microsoft\Windows\Temporary Internet Files\Content.IE5\NHYJ69EP\MP900402619[1].jpg">
            <a:extLst>
              <a:ext uri="{FF2B5EF4-FFF2-40B4-BE49-F238E27FC236}">
                <a16:creationId xmlns:a16="http://schemas.microsoft.com/office/drawing/2014/main" id="{293122A4-14EF-4EE7-A79E-BA9F611964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580" y="1887395"/>
            <a:ext cx="3154378" cy="252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5870-8287-40EF-ABC4-A27D2A2FD0F0}"/>
              </a:ext>
            </a:extLst>
          </p:cNvPr>
          <p:cNvSpPr>
            <a:spLocks noGrp="1"/>
          </p:cNvSpPr>
          <p:nvPr>
            <p:ph type="title"/>
          </p:nvPr>
        </p:nvSpPr>
        <p:spPr/>
        <p:txBody>
          <a:bodyPr/>
          <a:lstStyle/>
          <a:p>
            <a:r>
              <a:rPr lang="en-US" dirty="0"/>
              <a:t>Other Body Systems Undergo Change</a:t>
            </a:r>
          </a:p>
        </p:txBody>
      </p:sp>
      <p:sp>
        <p:nvSpPr>
          <p:cNvPr id="3" name="Content Placeholder 2">
            <a:extLst>
              <a:ext uri="{FF2B5EF4-FFF2-40B4-BE49-F238E27FC236}">
                <a16:creationId xmlns:a16="http://schemas.microsoft.com/office/drawing/2014/main" id="{8E36A716-A3B2-44F3-A714-F9B06A080516}"/>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Skeletal system</a:t>
            </a:r>
          </a:p>
          <a:p>
            <a:pPr marL="457200" indent="-457200">
              <a:buClr>
                <a:schemeClr val="accent1"/>
              </a:buClr>
              <a:buFont typeface="Wingdings" panose="05000000000000000000" pitchFamily="2" charset="2"/>
              <a:buChar char="Ø"/>
            </a:pPr>
            <a:r>
              <a:rPr lang="en-US" sz="2800" dirty="0"/>
              <a:t>Skin</a:t>
            </a:r>
          </a:p>
          <a:p>
            <a:pPr marL="457200" indent="-457200">
              <a:buClr>
                <a:schemeClr val="accent1"/>
              </a:buClr>
              <a:buFont typeface="Wingdings" panose="05000000000000000000" pitchFamily="2" charset="2"/>
              <a:buChar char="Ø"/>
            </a:pPr>
            <a:r>
              <a:rPr lang="en-US" sz="2800" dirty="0"/>
              <a:t>Teeth</a:t>
            </a:r>
          </a:p>
          <a:p>
            <a:pPr marL="457200" indent="-457200">
              <a:buClr>
                <a:schemeClr val="accent1"/>
              </a:buClr>
              <a:buFont typeface="Wingdings" panose="05000000000000000000" pitchFamily="2" charset="2"/>
              <a:buChar char="Ø"/>
            </a:pPr>
            <a:r>
              <a:rPr lang="en-US" sz="2800" dirty="0"/>
              <a:t>Hair</a:t>
            </a:r>
          </a:p>
          <a:p>
            <a:pPr marL="457200" indent="-457200">
              <a:buClr>
                <a:schemeClr val="accent1"/>
              </a:buClr>
              <a:buFont typeface="Wingdings" panose="05000000000000000000" pitchFamily="2" charset="2"/>
              <a:buChar char="Ø"/>
            </a:pPr>
            <a:r>
              <a:rPr lang="en-US" sz="2800" dirty="0"/>
              <a:t>Gastric system</a:t>
            </a:r>
          </a:p>
          <a:p>
            <a:pPr marL="457200" indent="-457200">
              <a:buClr>
                <a:schemeClr val="accent1"/>
              </a:buClr>
              <a:buFont typeface="Wingdings" panose="05000000000000000000" pitchFamily="2" charset="2"/>
              <a:buChar char="Ø"/>
            </a:pPr>
            <a:r>
              <a:rPr lang="en-US" sz="2800" dirty="0"/>
              <a:t>Movement</a:t>
            </a:r>
          </a:p>
          <a:p>
            <a:endParaRPr lang="en-US" dirty="0"/>
          </a:p>
        </p:txBody>
      </p:sp>
      <p:pic>
        <p:nvPicPr>
          <p:cNvPr id="4" name="Picture 3" descr="C:\Users\Jean\AppData\Local\Microsoft\Windows\Temporary Internet Files\Content.IE5\IQMAI0AI\MP900422340[1].jpg">
            <a:extLst>
              <a:ext uri="{FF2B5EF4-FFF2-40B4-BE49-F238E27FC236}">
                <a16:creationId xmlns:a16="http://schemas.microsoft.com/office/drawing/2014/main" id="{14CFB3BC-89A8-45FE-B743-EC5F6646B5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353" y="1770856"/>
            <a:ext cx="5502234" cy="366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34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87522-A0F3-4F38-8FF3-AA82A441FBE9}"/>
              </a:ext>
            </a:extLst>
          </p:cNvPr>
          <p:cNvSpPr>
            <a:spLocks noGrp="1"/>
          </p:cNvSpPr>
          <p:nvPr>
            <p:ph type="title"/>
          </p:nvPr>
        </p:nvSpPr>
        <p:spPr/>
        <p:txBody>
          <a:bodyPr/>
          <a:lstStyle/>
          <a:p>
            <a:r>
              <a:rPr lang="en-US" dirty="0"/>
              <a:t>Some Physical Things We Can Control</a:t>
            </a:r>
          </a:p>
        </p:txBody>
      </p:sp>
      <p:sp>
        <p:nvSpPr>
          <p:cNvPr id="3" name="Text Placeholder 2">
            <a:extLst>
              <a:ext uri="{FF2B5EF4-FFF2-40B4-BE49-F238E27FC236}">
                <a16:creationId xmlns:a16="http://schemas.microsoft.com/office/drawing/2014/main" id="{B3C99E24-D7EF-4DDA-AFB9-CDEF6455748A}"/>
              </a:ext>
            </a:extLst>
          </p:cNvPr>
          <p:cNvSpPr>
            <a:spLocks noGrp="1"/>
          </p:cNvSpPr>
          <p:nvPr>
            <p:ph type="body" sz="quarter" idx="10"/>
          </p:nvPr>
        </p:nvSpPr>
        <p:spPr/>
        <p:txBody>
          <a:bodyPr/>
          <a:lstStyle/>
          <a:p>
            <a:r>
              <a:rPr lang="en-US" dirty="0">
                <a:hlinkClick r:id="rId3"/>
              </a:rPr>
              <a:t>Eating for Health</a:t>
            </a:r>
            <a:endParaRPr lang="en-US" dirty="0"/>
          </a:p>
        </p:txBody>
      </p:sp>
      <p:sp>
        <p:nvSpPr>
          <p:cNvPr id="4" name="Text Placeholder 3">
            <a:extLst>
              <a:ext uri="{FF2B5EF4-FFF2-40B4-BE49-F238E27FC236}">
                <a16:creationId xmlns:a16="http://schemas.microsoft.com/office/drawing/2014/main" id="{E3CF8D37-C0FC-43E1-B231-54EB4938DE75}"/>
              </a:ext>
            </a:extLst>
          </p:cNvPr>
          <p:cNvSpPr>
            <a:spLocks noGrp="1"/>
          </p:cNvSpPr>
          <p:nvPr>
            <p:ph type="body" sz="quarter" idx="11"/>
          </p:nvPr>
        </p:nvSpPr>
        <p:spPr/>
        <p:txBody>
          <a:bodyPr/>
          <a:lstStyle/>
          <a:p>
            <a:r>
              <a:rPr lang="en-US" dirty="0"/>
              <a:t>Click on Links</a:t>
            </a:r>
          </a:p>
        </p:txBody>
      </p:sp>
      <p:sp>
        <p:nvSpPr>
          <p:cNvPr id="5" name="Text Placeholder 4">
            <a:extLst>
              <a:ext uri="{FF2B5EF4-FFF2-40B4-BE49-F238E27FC236}">
                <a16:creationId xmlns:a16="http://schemas.microsoft.com/office/drawing/2014/main" id="{D7F9B8BF-0C72-4A6E-A58D-A1D100A0B80C}"/>
              </a:ext>
            </a:extLst>
          </p:cNvPr>
          <p:cNvSpPr>
            <a:spLocks noGrp="1"/>
          </p:cNvSpPr>
          <p:nvPr>
            <p:ph type="body" sz="quarter" idx="12"/>
          </p:nvPr>
        </p:nvSpPr>
        <p:spPr/>
        <p:txBody>
          <a:bodyPr/>
          <a:lstStyle/>
          <a:p>
            <a:r>
              <a:rPr lang="en-US" dirty="0">
                <a:hlinkClick r:id="rId4"/>
              </a:rPr>
              <a:t>Exercise for Enjoyment</a:t>
            </a:r>
            <a:endParaRPr lang="en-US" dirty="0"/>
          </a:p>
        </p:txBody>
      </p:sp>
    </p:spTree>
    <p:extLst>
      <p:ext uri="{BB962C8B-B14F-4D97-AF65-F5344CB8AC3E}">
        <p14:creationId xmlns:p14="http://schemas.microsoft.com/office/powerpoint/2010/main" val="2222319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54A7-C40A-4B44-92A2-CDDA182E7A45}"/>
              </a:ext>
            </a:extLst>
          </p:cNvPr>
          <p:cNvSpPr>
            <a:spLocks noGrp="1"/>
          </p:cNvSpPr>
          <p:nvPr>
            <p:ph type="title"/>
          </p:nvPr>
        </p:nvSpPr>
        <p:spPr/>
        <p:txBody>
          <a:bodyPr/>
          <a:lstStyle/>
          <a:p>
            <a:r>
              <a:rPr lang="en-US" dirty="0"/>
              <a:t>Theories of Cognitive Development</a:t>
            </a:r>
          </a:p>
        </p:txBody>
      </p:sp>
      <p:pic>
        <p:nvPicPr>
          <p:cNvPr id="4" name="Picture 2" descr="C:\Users\Jean\AppData\Local\Microsoft\Windows\Temporary Internet Files\Content.IE5\5GM313X8\MP900422132[1].jpg">
            <a:extLst>
              <a:ext uri="{FF2B5EF4-FFF2-40B4-BE49-F238E27FC236}">
                <a16:creationId xmlns:a16="http://schemas.microsoft.com/office/drawing/2014/main" id="{E73DB36C-4AFD-4781-A967-FFBE9A5932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815" y="1409322"/>
            <a:ext cx="7350369" cy="4898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780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BA695-6AC9-470E-A29C-1C4713BD5486}"/>
              </a:ext>
            </a:extLst>
          </p:cNvPr>
          <p:cNvSpPr>
            <a:spLocks noGrp="1"/>
          </p:cNvSpPr>
          <p:nvPr>
            <p:ph type="title"/>
          </p:nvPr>
        </p:nvSpPr>
        <p:spPr/>
        <p:txBody>
          <a:bodyPr/>
          <a:lstStyle/>
          <a:p>
            <a:r>
              <a:rPr lang="en-US" dirty="0"/>
              <a:t>Fluid Intelligence</a:t>
            </a:r>
          </a:p>
        </p:txBody>
      </p:sp>
      <p:sp>
        <p:nvSpPr>
          <p:cNvPr id="3" name="Content Placeholder 2">
            <a:extLst>
              <a:ext uri="{FF2B5EF4-FFF2-40B4-BE49-F238E27FC236}">
                <a16:creationId xmlns:a16="http://schemas.microsoft.com/office/drawing/2014/main" id="{6AC74926-D59E-4BAE-8F43-79DB60B3B6D0}"/>
              </a:ext>
            </a:extLst>
          </p:cNvPr>
          <p:cNvSpPr>
            <a:spLocks noGrp="1"/>
          </p:cNvSpPr>
          <p:nvPr>
            <p:ph sz="half" idx="1"/>
          </p:nvPr>
        </p:nvSpPr>
        <p:spPr/>
        <p:txBody>
          <a:bodyPr/>
          <a:lstStyle/>
          <a:p>
            <a:pPr marL="457200" indent="-457200">
              <a:buClr>
                <a:schemeClr val="accent5"/>
              </a:buClr>
              <a:buFont typeface="Wingdings" panose="05000000000000000000" pitchFamily="2" charset="2"/>
              <a:buChar char="Ø"/>
            </a:pPr>
            <a:r>
              <a:rPr lang="en-US" sz="2800" dirty="0"/>
              <a:t>Depends on the proper functioning of the nervous system</a:t>
            </a:r>
          </a:p>
          <a:p>
            <a:pPr marL="457200" indent="-457200">
              <a:buClr>
                <a:schemeClr val="accent5"/>
              </a:buClr>
              <a:buFont typeface="Wingdings" panose="05000000000000000000" pitchFamily="2" charset="2"/>
              <a:buChar char="Ø"/>
            </a:pPr>
            <a:r>
              <a:rPr lang="en-US" sz="2800" dirty="0"/>
              <a:t>Measured by tasks that show age-related declines (speeded tasks, tests of reaction time)</a:t>
            </a:r>
          </a:p>
          <a:p>
            <a:pPr marL="457200" indent="-457200">
              <a:buClr>
                <a:schemeClr val="accent5"/>
              </a:buClr>
              <a:buFont typeface="Wingdings" panose="05000000000000000000" pitchFamily="2" charset="2"/>
              <a:buChar char="Ø"/>
            </a:pPr>
            <a:r>
              <a:rPr lang="en-US" sz="2800" dirty="0"/>
              <a:t>On-the-spot reasoning ability</a:t>
            </a:r>
          </a:p>
          <a:p>
            <a:endParaRPr lang="en-US" dirty="0"/>
          </a:p>
        </p:txBody>
      </p:sp>
      <p:pic>
        <p:nvPicPr>
          <p:cNvPr id="4" name="Picture 3">
            <a:extLst>
              <a:ext uri="{FF2B5EF4-FFF2-40B4-BE49-F238E27FC236}">
                <a16:creationId xmlns:a16="http://schemas.microsoft.com/office/drawing/2014/main" id="{E56B94EF-141F-4906-BD38-72764FF09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9011" y="1879386"/>
            <a:ext cx="4525108" cy="3099228"/>
          </a:xfrm>
          <a:prstGeom prst="rect">
            <a:avLst/>
          </a:prstGeom>
        </p:spPr>
      </p:pic>
    </p:spTree>
    <p:extLst>
      <p:ext uri="{BB962C8B-B14F-4D97-AF65-F5344CB8AC3E}">
        <p14:creationId xmlns:p14="http://schemas.microsoft.com/office/powerpoint/2010/main" val="1006783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0143-653B-4871-A207-30B04A891FD4}"/>
              </a:ext>
            </a:extLst>
          </p:cNvPr>
          <p:cNvSpPr>
            <a:spLocks noGrp="1"/>
          </p:cNvSpPr>
          <p:nvPr>
            <p:ph type="title"/>
          </p:nvPr>
        </p:nvSpPr>
        <p:spPr/>
        <p:txBody>
          <a:bodyPr/>
          <a:lstStyle/>
          <a:p>
            <a:r>
              <a:rPr lang="en-US" dirty="0"/>
              <a:t>Crystalized Intelligence</a:t>
            </a:r>
          </a:p>
        </p:txBody>
      </p:sp>
      <p:sp>
        <p:nvSpPr>
          <p:cNvPr id="3" name="Content Placeholder 2">
            <a:extLst>
              <a:ext uri="{FF2B5EF4-FFF2-40B4-BE49-F238E27FC236}">
                <a16:creationId xmlns:a16="http://schemas.microsoft.com/office/drawing/2014/main" id="{1EEA5458-7DD8-4482-BD55-EE38A666FB03}"/>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Demonstrates the cumulative effect of culture and learning of tasks</a:t>
            </a:r>
          </a:p>
          <a:p>
            <a:pPr marL="457200" indent="-457200">
              <a:buClr>
                <a:schemeClr val="accent1"/>
              </a:buClr>
              <a:buFont typeface="Wingdings" panose="05000000000000000000" pitchFamily="2" charset="2"/>
              <a:buChar char="Ø"/>
            </a:pPr>
            <a:r>
              <a:rPr lang="en-US" sz="2800" dirty="0"/>
              <a:t>Is a store of knowledge from the surrounding culture</a:t>
            </a:r>
          </a:p>
          <a:p>
            <a:pPr marL="457200" indent="-457200">
              <a:buClr>
                <a:schemeClr val="accent1"/>
              </a:buClr>
              <a:buFont typeface="Wingdings" panose="05000000000000000000" pitchFamily="2" charset="2"/>
              <a:buChar char="Ø"/>
            </a:pPr>
            <a:r>
              <a:rPr lang="en-US" sz="2800" dirty="0"/>
              <a:t>Remains very stable throughout life</a:t>
            </a:r>
          </a:p>
          <a:p>
            <a:pPr marL="457200" indent="-457200">
              <a:buClr>
                <a:schemeClr val="accent1"/>
              </a:buClr>
              <a:buFont typeface="Wingdings" panose="05000000000000000000" pitchFamily="2" charset="2"/>
              <a:buChar char="Ø"/>
            </a:pPr>
            <a:r>
              <a:rPr lang="en-US" sz="2800" dirty="0"/>
              <a:t>Older adults are better at such things as defining words, doing tasks that they have done in adulthood, grammar, and things that rely on general knowledge</a:t>
            </a:r>
          </a:p>
          <a:p>
            <a:endParaRPr lang="en-US" dirty="0"/>
          </a:p>
        </p:txBody>
      </p:sp>
    </p:spTree>
    <p:extLst>
      <p:ext uri="{BB962C8B-B14F-4D97-AF65-F5344CB8AC3E}">
        <p14:creationId xmlns:p14="http://schemas.microsoft.com/office/powerpoint/2010/main" val="1175963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A65E-F488-49B9-B66A-DA9C8A7F9583}"/>
              </a:ext>
            </a:extLst>
          </p:cNvPr>
          <p:cNvSpPr>
            <a:spLocks noGrp="1"/>
          </p:cNvSpPr>
          <p:nvPr>
            <p:ph type="title"/>
          </p:nvPr>
        </p:nvSpPr>
        <p:spPr/>
        <p:txBody>
          <a:bodyPr/>
          <a:lstStyle/>
          <a:p>
            <a:r>
              <a:rPr lang="en-US" dirty="0"/>
              <a:t>Most Common Forms of Dementia</a:t>
            </a:r>
          </a:p>
        </p:txBody>
      </p:sp>
      <p:sp>
        <p:nvSpPr>
          <p:cNvPr id="3" name="Content Placeholder 2">
            <a:extLst>
              <a:ext uri="{FF2B5EF4-FFF2-40B4-BE49-F238E27FC236}">
                <a16:creationId xmlns:a16="http://schemas.microsoft.com/office/drawing/2014/main" id="{9ACE47DE-230F-4AB6-A036-C567187A1F11}"/>
              </a:ext>
            </a:extLst>
          </p:cNvPr>
          <p:cNvSpPr>
            <a:spLocks noGrp="1"/>
          </p:cNvSpPr>
          <p:nvPr>
            <p:ph sz="half" idx="1"/>
          </p:nvPr>
        </p:nvSpPr>
        <p:spPr/>
        <p:txBody>
          <a:bodyPr/>
          <a:lstStyle/>
          <a:p>
            <a:r>
              <a:rPr lang="en-US" sz="2800" dirty="0"/>
              <a:t>Alzheimer’s</a:t>
            </a:r>
          </a:p>
          <a:p>
            <a:pPr lvl="1">
              <a:buFont typeface="Wingdings" panose="05000000000000000000" pitchFamily="2" charset="2"/>
              <a:buChar char="Ø"/>
            </a:pPr>
            <a:r>
              <a:rPr lang="en-US" sz="2400" dirty="0"/>
              <a:t>Discovered by German neurologist Alois Alzheimer in 1906, but did not gain attention until the 1970s</a:t>
            </a:r>
          </a:p>
          <a:p>
            <a:pPr lvl="1">
              <a:buFont typeface="Wingdings" panose="05000000000000000000" pitchFamily="2" charset="2"/>
              <a:buChar char="Ø"/>
            </a:pPr>
            <a:r>
              <a:rPr lang="en-US" sz="2400" dirty="0"/>
              <a:t>Researchers now believe a gene is involved</a:t>
            </a:r>
          </a:p>
          <a:p>
            <a:pPr lvl="1">
              <a:buFont typeface="Wingdings" panose="05000000000000000000" pitchFamily="2" charset="2"/>
              <a:buChar char="Ø"/>
            </a:pPr>
            <a:r>
              <a:rPr lang="en-US" sz="2400" dirty="0"/>
              <a:t>Difficult to diagnose and treat</a:t>
            </a:r>
          </a:p>
          <a:p>
            <a:pPr marL="457200" lvl="1" indent="0">
              <a:buNone/>
            </a:pPr>
            <a:endParaRPr lang="en-US" sz="2400" dirty="0"/>
          </a:p>
          <a:p>
            <a:r>
              <a:rPr lang="en-US" sz="2800" dirty="0"/>
              <a:t>Vascular Dementia</a:t>
            </a:r>
          </a:p>
          <a:p>
            <a:pPr lvl="1">
              <a:buFont typeface="Wingdings" panose="05000000000000000000" pitchFamily="2" charset="2"/>
              <a:buChar char="Ø"/>
            </a:pPr>
            <a:r>
              <a:rPr lang="en-US" sz="2400" dirty="0"/>
              <a:t>Decreased blood flow to the brain</a:t>
            </a:r>
          </a:p>
          <a:p>
            <a:endParaRPr lang="en-US" dirty="0"/>
          </a:p>
        </p:txBody>
      </p:sp>
    </p:spTree>
    <p:extLst>
      <p:ext uri="{BB962C8B-B14F-4D97-AF65-F5344CB8AC3E}">
        <p14:creationId xmlns:p14="http://schemas.microsoft.com/office/powerpoint/2010/main" val="55138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AF72-CA78-4C48-A1B3-01EEBFE96A9B}"/>
              </a:ext>
            </a:extLst>
          </p:cNvPr>
          <p:cNvSpPr>
            <a:spLocks noGrp="1"/>
          </p:cNvSpPr>
          <p:nvPr>
            <p:ph type="title"/>
          </p:nvPr>
        </p:nvSpPr>
        <p:spPr/>
        <p:txBody>
          <a:bodyPr/>
          <a:lstStyle/>
          <a:p>
            <a:r>
              <a:rPr lang="en-US" dirty="0"/>
              <a:t>Cognitive Development</a:t>
            </a:r>
          </a:p>
        </p:txBody>
      </p:sp>
      <p:sp>
        <p:nvSpPr>
          <p:cNvPr id="3" name="Content Placeholder 2">
            <a:extLst>
              <a:ext uri="{FF2B5EF4-FFF2-40B4-BE49-F238E27FC236}">
                <a16:creationId xmlns:a16="http://schemas.microsoft.com/office/drawing/2014/main" id="{AA0AEAAA-1158-4D92-8463-4CA5BBBE2D40}"/>
              </a:ext>
            </a:extLst>
          </p:cNvPr>
          <p:cNvSpPr>
            <a:spLocks noGrp="1"/>
          </p:cNvSpPr>
          <p:nvPr>
            <p:ph sz="half" idx="1"/>
          </p:nvPr>
        </p:nvSpPr>
        <p:spPr/>
        <p:txBody>
          <a:bodyPr/>
          <a:lstStyle/>
          <a:p>
            <a:r>
              <a:rPr lang="en-US" sz="2400" dirty="0">
                <a:hlinkClick r:id="rId3"/>
              </a:rPr>
              <a:t>Diagnosing Alzheimer's Disease</a:t>
            </a:r>
            <a:endParaRPr lang="en-US" sz="2400" dirty="0"/>
          </a:p>
          <a:p>
            <a:r>
              <a:rPr lang="en-US" dirty="0"/>
              <a:t>(click on link)</a:t>
            </a:r>
          </a:p>
        </p:txBody>
      </p:sp>
      <p:pic>
        <p:nvPicPr>
          <p:cNvPr id="4" name="Picture 2" descr="C:\Users\Jean\AppData\Local\Microsoft\Windows\Temporary Internet Files\Content.IE5\JNSRW19R\MP900448458[1].jpg">
            <a:extLst>
              <a:ext uri="{FF2B5EF4-FFF2-40B4-BE49-F238E27FC236}">
                <a16:creationId xmlns:a16="http://schemas.microsoft.com/office/drawing/2014/main" id="{259C8D43-FA6B-41BF-BC9E-B90F27A105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3154" y="1123691"/>
            <a:ext cx="3534508" cy="503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993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4F26-BF73-476F-8544-17FEBAB5686B}"/>
              </a:ext>
            </a:extLst>
          </p:cNvPr>
          <p:cNvSpPr>
            <a:spLocks noGrp="1"/>
          </p:cNvSpPr>
          <p:nvPr>
            <p:ph type="title"/>
          </p:nvPr>
        </p:nvSpPr>
        <p:spPr/>
        <p:txBody>
          <a:bodyPr/>
          <a:lstStyle/>
          <a:p>
            <a:r>
              <a:rPr lang="en-US" dirty="0"/>
              <a:t>Cognitive Rehabilitation</a:t>
            </a:r>
          </a:p>
        </p:txBody>
      </p:sp>
      <p:sp>
        <p:nvSpPr>
          <p:cNvPr id="3" name="Content Placeholder 2">
            <a:extLst>
              <a:ext uri="{FF2B5EF4-FFF2-40B4-BE49-F238E27FC236}">
                <a16:creationId xmlns:a16="http://schemas.microsoft.com/office/drawing/2014/main" id="{AFE83351-3B78-4A2D-AB54-6657B6D5EC37}"/>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Cognitive rehabilitation teaches people to recall important information and improve daily tasks</a:t>
            </a:r>
          </a:p>
          <a:p>
            <a:pPr marL="457200" indent="-457200">
              <a:buClr>
                <a:schemeClr val="accent1"/>
              </a:buClr>
              <a:buFont typeface="Wingdings" panose="05000000000000000000" pitchFamily="2" charset="2"/>
              <a:buChar char="Ø"/>
            </a:pPr>
            <a:endParaRPr lang="en-US" sz="2800" dirty="0"/>
          </a:p>
          <a:p>
            <a:pPr marL="457200" indent="-457200">
              <a:buClr>
                <a:schemeClr val="accent1"/>
              </a:buClr>
              <a:buFont typeface="Wingdings" panose="05000000000000000000" pitchFamily="2" charset="2"/>
              <a:buChar char="Ø"/>
            </a:pPr>
            <a:r>
              <a:rPr lang="en-US" sz="2800" dirty="0"/>
              <a:t>The learning does not appear to be transient; abilities were maintained for three months following the rehabilitation </a:t>
            </a:r>
          </a:p>
          <a:p>
            <a:endParaRPr lang="en-US" dirty="0"/>
          </a:p>
        </p:txBody>
      </p:sp>
    </p:spTree>
    <p:extLst>
      <p:ext uri="{BB962C8B-B14F-4D97-AF65-F5344CB8AC3E}">
        <p14:creationId xmlns:p14="http://schemas.microsoft.com/office/powerpoint/2010/main" val="201304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4BEC-ED00-41B9-B958-81D55D863745}"/>
              </a:ext>
            </a:extLst>
          </p:cNvPr>
          <p:cNvSpPr>
            <a:spLocks noGrp="1"/>
          </p:cNvSpPr>
          <p:nvPr>
            <p:ph type="title"/>
          </p:nvPr>
        </p:nvSpPr>
        <p:spPr/>
        <p:txBody>
          <a:bodyPr/>
          <a:lstStyle/>
          <a:p>
            <a:r>
              <a:rPr lang="en-US" dirty="0"/>
              <a:t>Preventing Memory Loss</a:t>
            </a:r>
          </a:p>
        </p:txBody>
      </p:sp>
      <p:sp>
        <p:nvSpPr>
          <p:cNvPr id="3" name="Content Placeholder 2">
            <a:extLst>
              <a:ext uri="{FF2B5EF4-FFF2-40B4-BE49-F238E27FC236}">
                <a16:creationId xmlns:a16="http://schemas.microsoft.com/office/drawing/2014/main" id="{556D243C-43A2-4FC0-8D99-5D3DF2F2C339}"/>
              </a:ext>
            </a:extLst>
          </p:cNvPr>
          <p:cNvSpPr>
            <a:spLocks noGrp="1"/>
          </p:cNvSpPr>
          <p:nvPr>
            <p:ph sz="half" idx="1"/>
          </p:nvPr>
        </p:nvSpPr>
        <p:spPr/>
        <p:txBody>
          <a:bodyPr/>
          <a:lstStyle/>
          <a:p>
            <a:pPr algn="ctr"/>
            <a:r>
              <a:rPr lang="en-US" sz="2800" dirty="0">
                <a:hlinkClick r:id="rId3"/>
              </a:rPr>
              <a:t>Preventing Memory Loss</a:t>
            </a:r>
            <a:endParaRPr lang="en-US" sz="2800" dirty="0"/>
          </a:p>
          <a:p>
            <a:pPr algn="ctr"/>
            <a:r>
              <a:rPr lang="en-US" sz="2800" dirty="0"/>
              <a:t>(click on link)</a:t>
            </a:r>
          </a:p>
          <a:p>
            <a:endParaRPr lang="en-US" dirty="0"/>
          </a:p>
        </p:txBody>
      </p:sp>
      <p:pic>
        <p:nvPicPr>
          <p:cNvPr id="4" name="Picture 3" descr="C:\Users\Jean\AppData\Local\Microsoft\Windows\Temporary Internet Files\Content.IE5\IQMAI0AI\MP900385315[1].jpg">
            <a:extLst>
              <a:ext uri="{FF2B5EF4-FFF2-40B4-BE49-F238E27FC236}">
                <a16:creationId xmlns:a16="http://schemas.microsoft.com/office/drawing/2014/main" id="{9BA583D1-EDBA-4722-A0BE-4635600B3C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76369">
            <a:off x="7460748" y="1469153"/>
            <a:ext cx="3029066" cy="424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53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F17F7-C2D1-4C4E-B650-E6BD6B48AA5B}"/>
              </a:ext>
            </a:extLst>
          </p:cNvPr>
          <p:cNvSpPr>
            <a:spLocks noGrp="1"/>
          </p:cNvSpPr>
          <p:nvPr>
            <p:ph type="title"/>
          </p:nvPr>
        </p:nvSpPr>
        <p:spPr>
          <a:xfrm>
            <a:off x="975126" y="2990850"/>
            <a:ext cx="10059452" cy="876300"/>
          </a:xfrm>
        </p:spPr>
        <p:txBody>
          <a:bodyPr/>
          <a:lstStyle/>
          <a:p>
            <a:r>
              <a:rPr lang="en-US" dirty="0"/>
              <a:t>“The secret of genius is to carry the spirit of the child into old age, which means never losing your enthusiasm.”</a:t>
            </a:r>
            <a:br>
              <a:rPr lang="en-US" dirty="0"/>
            </a:br>
            <a:br>
              <a:rPr lang="en-US" dirty="0"/>
            </a:br>
            <a:r>
              <a:rPr lang="en-US" dirty="0"/>
              <a:t>-Aldous Huxley</a:t>
            </a:r>
          </a:p>
        </p:txBody>
      </p:sp>
    </p:spTree>
    <p:extLst>
      <p:ext uri="{BB962C8B-B14F-4D97-AF65-F5344CB8AC3E}">
        <p14:creationId xmlns:p14="http://schemas.microsoft.com/office/powerpoint/2010/main" val="3087773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6B6B-06CA-40F0-A3C4-32F15A936661}"/>
              </a:ext>
            </a:extLst>
          </p:cNvPr>
          <p:cNvSpPr>
            <a:spLocks noGrp="1"/>
          </p:cNvSpPr>
          <p:nvPr>
            <p:ph type="title"/>
          </p:nvPr>
        </p:nvSpPr>
        <p:spPr/>
        <p:txBody>
          <a:bodyPr/>
          <a:lstStyle/>
          <a:p>
            <a:r>
              <a:rPr lang="en-US" dirty="0"/>
              <a:t>Societal and Cultural Changes</a:t>
            </a:r>
          </a:p>
        </p:txBody>
      </p:sp>
      <p:pic>
        <p:nvPicPr>
          <p:cNvPr id="4" name="Picture 2" descr="C:\Users\Jean\AppData\Local\Microsoft\Windows\Temporary Internet Files\Content.IE5\CARE6FLM\MP900446463[1].jpg">
            <a:extLst>
              <a:ext uri="{FF2B5EF4-FFF2-40B4-BE49-F238E27FC236}">
                <a16:creationId xmlns:a16="http://schemas.microsoft.com/office/drawing/2014/main" id="{30D7CE20-CC54-4268-8CEB-23E4770B6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499" y="1328287"/>
            <a:ext cx="3415002" cy="512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62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2629-BA9F-4B10-B97C-2DD0B3D47F16}"/>
              </a:ext>
            </a:extLst>
          </p:cNvPr>
          <p:cNvSpPr>
            <a:spLocks noGrp="1"/>
          </p:cNvSpPr>
          <p:nvPr>
            <p:ph type="title"/>
          </p:nvPr>
        </p:nvSpPr>
        <p:spPr/>
        <p:txBody>
          <a:bodyPr/>
          <a:lstStyle/>
          <a:p>
            <a:r>
              <a:rPr lang="en-US" dirty="0"/>
              <a:t>Did you know?</a:t>
            </a:r>
          </a:p>
        </p:txBody>
      </p:sp>
      <p:sp>
        <p:nvSpPr>
          <p:cNvPr id="3" name="Text Placeholder 2">
            <a:extLst>
              <a:ext uri="{FF2B5EF4-FFF2-40B4-BE49-F238E27FC236}">
                <a16:creationId xmlns:a16="http://schemas.microsoft.com/office/drawing/2014/main" id="{16419319-5E60-4657-B3EE-7B7C69C6DD57}"/>
              </a:ext>
            </a:extLst>
          </p:cNvPr>
          <p:cNvSpPr>
            <a:spLocks noGrp="1"/>
          </p:cNvSpPr>
          <p:nvPr>
            <p:ph type="body" sz="quarter" idx="10"/>
          </p:nvPr>
        </p:nvSpPr>
        <p:spPr/>
        <p:txBody>
          <a:bodyPr/>
          <a:lstStyle/>
          <a:p>
            <a:r>
              <a:rPr lang="en-US" dirty="0"/>
              <a:t>In 1900, the over-65 population was 3 million, only 3% of the total U.S. population</a:t>
            </a:r>
          </a:p>
        </p:txBody>
      </p:sp>
      <p:sp>
        <p:nvSpPr>
          <p:cNvPr id="4" name="Text Placeholder 3">
            <a:extLst>
              <a:ext uri="{FF2B5EF4-FFF2-40B4-BE49-F238E27FC236}">
                <a16:creationId xmlns:a16="http://schemas.microsoft.com/office/drawing/2014/main" id="{17E54C38-E5D3-41C4-A030-0AF94B335DD9}"/>
              </a:ext>
            </a:extLst>
          </p:cNvPr>
          <p:cNvSpPr>
            <a:spLocks noGrp="1"/>
          </p:cNvSpPr>
          <p:nvPr>
            <p:ph type="body" sz="quarter" idx="11"/>
          </p:nvPr>
        </p:nvSpPr>
        <p:spPr/>
        <p:txBody>
          <a:bodyPr/>
          <a:lstStyle/>
          <a:p>
            <a:r>
              <a:rPr lang="en-US" dirty="0"/>
              <a:t>Today, 23 million men and women over 65 constitute 12% of our population</a:t>
            </a:r>
          </a:p>
        </p:txBody>
      </p:sp>
      <p:sp>
        <p:nvSpPr>
          <p:cNvPr id="5" name="Text Placeholder 4">
            <a:extLst>
              <a:ext uri="{FF2B5EF4-FFF2-40B4-BE49-F238E27FC236}">
                <a16:creationId xmlns:a16="http://schemas.microsoft.com/office/drawing/2014/main" id="{8FB648B4-63FC-4DB6-92C9-DFEF64BC4E61}"/>
              </a:ext>
            </a:extLst>
          </p:cNvPr>
          <p:cNvSpPr>
            <a:spLocks noGrp="1"/>
          </p:cNvSpPr>
          <p:nvPr>
            <p:ph type="body" sz="quarter" idx="12"/>
          </p:nvPr>
        </p:nvSpPr>
        <p:spPr/>
        <p:txBody>
          <a:bodyPr/>
          <a:lstStyle/>
          <a:p>
            <a:r>
              <a:rPr lang="en-US" dirty="0"/>
              <a:t>By the year 2040, it will have reached 20% of the population</a:t>
            </a:r>
          </a:p>
        </p:txBody>
      </p:sp>
    </p:spTree>
    <p:extLst>
      <p:ext uri="{BB962C8B-B14F-4D97-AF65-F5344CB8AC3E}">
        <p14:creationId xmlns:p14="http://schemas.microsoft.com/office/powerpoint/2010/main" val="4206357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1FDE-B632-4406-8F3F-81C3866B3DF8}"/>
              </a:ext>
            </a:extLst>
          </p:cNvPr>
          <p:cNvSpPr>
            <a:spLocks noGrp="1"/>
          </p:cNvSpPr>
          <p:nvPr>
            <p:ph type="title"/>
          </p:nvPr>
        </p:nvSpPr>
        <p:spPr/>
        <p:txBody>
          <a:bodyPr/>
          <a:lstStyle/>
          <a:p>
            <a:r>
              <a:rPr lang="en-US" dirty="0"/>
              <a:t>Societal and Cultural Changes</a:t>
            </a:r>
          </a:p>
        </p:txBody>
      </p:sp>
      <p:sp>
        <p:nvSpPr>
          <p:cNvPr id="3" name="Content Placeholder 2">
            <a:extLst>
              <a:ext uri="{FF2B5EF4-FFF2-40B4-BE49-F238E27FC236}">
                <a16:creationId xmlns:a16="http://schemas.microsoft.com/office/drawing/2014/main" id="{61212BE1-2592-42C2-BD5E-61A87CC133AD}"/>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Age Discrimination Act</a:t>
            </a:r>
          </a:p>
          <a:p>
            <a:pPr marL="457200" indent="-457200">
              <a:buClr>
                <a:schemeClr val="accent1"/>
              </a:buClr>
              <a:buFont typeface="Wingdings" panose="05000000000000000000" pitchFamily="2" charset="2"/>
              <a:buChar char="Ø"/>
            </a:pPr>
            <a:r>
              <a:rPr lang="en-US" sz="2800" dirty="0"/>
              <a:t>Increasing retirement age</a:t>
            </a:r>
          </a:p>
          <a:p>
            <a:pPr marL="457200" indent="-457200">
              <a:buClr>
                <a:schemeClr val="accent1"/>
              </a:buClr>
              <a:buFont typeface="Wingdings" panose="05000000000000000000" pitchFamily="2" charset="2"/>
              <a:buChar char="Ø"/>
            </a:pPr>
            <a:r>
              <a:rPr lang="en-US" sz="2800" dirty="0"/>
              <a:t>Effect of a mobile society on caring for elderly family members</a:t>
            </a:r>
          </a:p>
          <a:p>
            <a:pPr marL="457200" indent="-457200">
              <a:buClr>
                <a:schemeClr val="accent1"/>
              </a:buClr>
              <a:buFont typeface="Wingdings" panose="05000000000000000000" pitchFamily="2" charset="2"/>
              <a:buChar char="Ø"/>
            </a:pPr>
            <a:r>
              <a:rPr lang="en-US" sz="2800" dirty="0"/>
              <a:t>Technology</a:t>
            </a:r>
          </a:p>
          <a:p>
            <a:pPr marL="457200" indent="-457200">
              <a:buClr>
                <a:schemeClr val="accent1"/>
              </a:buClr>
              <a:buFont typeface="Wingdings" panose="05000000000000000000" pitchFamily="2" charset="2"/>
              <a:buChar char="Ø"/>
            </a:pPr>
            <a:r>
              <a:rPr lang="en-US" sz="2800" dirty="0"/>
              <a:t>Others?</a:t>
            </a:r>
          </a:p>
          <a:p>
            <a:endParaRPr lang="en-US" dirty="0"/>
          </a:p>
        </p:txBody>
      </p:sp>
      <p:pic>
        <p:nvPicPr>
          <p:cNvPr id="4" name="Picture 2" descr="C:\Users\Jean\AppData\Local\Microsoft\Windows\Temporary Internet Files\Content.IE5\992B68OE\MP900448297[1].jpg">
            <a:extLst>
              <a:ext uri="{FF2B5EF4-FFF2-40B4-BE49-F238E27FC236}">
                <a16:creationId xmlns:a16="http://schemas.microsoft.com/office/drawing/2014/main" id="{2AFA3B82-6C41-4E5D-B908-FE2B11A0B8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620" y="1420420"/>
            <a:ext cx="3621573" cy="452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855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98CB-07E4-4D2D-B095-B2F088C2F62D}"/>
              </a:ext>
            </a:extLst>
          </p:cNvPr>
          <p:cNvSpPr>
            <a:spLocks noGrp="1"/>
          </p:cNvSpPr>
          <p:nvPr>
            <p:ph type="title"/>
          </p:nvPr>
        </p:nvSpPr>
        <p:spPr/>
        <p:txBody>
          <a:bodyPr/>
          <a:lstStyle/>
          <a:p>
            <a:r>
              <a:rPr lang="en-US" dirty="0"/>
              <a:t>Age Discrimination Act</a:t>
            </a:r>
          </a:p>
        </p:txBody>
      </p:sp>
      <p:sp>
        <p:nvSpPr>
          <p:cNvPr id="3" name="Content Placeholder 2">
            <a:extLst>
              <a:ext uri="{FF2B5EF4-FFF2-40B4-BE49-F238E27FC236}">
                <a16:creationId xmlns:a16="http://schemas.microsoft.com/office/drawing/2014/main" id="{ACD2B4C7-482C-4756-844B-92E58B411BB9}"/>
              </a:ext>
            </a:extLst>
          </p:cNvPr>
          <p:cNvSpPr>
            <a:spLocks noGrp="1"/>
          </p:cNvSpPr>
          <p:nvPr>
            <p:ph sz="half" idx="1"/>
          </p:nvPr>
        </p:nvSpPr>
        <p:spPr/>
        <p:txBody>
          <a:bodyPr/>
          <a:lstStyle/>
          <a:p>
            <a:r>
              <a:rPr lang="en-US" sz="2800" dirty="0"/>
              <a:t>“The Age Discrimination in Employment Act of 1967  (ADEA) protects individuals who are 40 years of age or older from employment discrimination based on age.” </a:t>
            </a:r>
          </a:p>
          <a:p>
            <a:endParaRPr lang="en-US" dirty="0"/>
          </a:p>
        </p:txBody>
      </p:sp>
      <p:pic>
        <p:nvPicPr>
          <p:cNvPr id="4" name="Picture 3">
            <a:extLst>
              <a:ext uri="{FF2B5EF4-FFF2-40B4-BE49-F238E27FC236}">
                <a16:creationId xmlns:a16="http://schemas.microsoft.com/office/drawing/2014/main" id="{2C718737-2927-4608-8CF1-2FF9EA961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014" y="1688122"/>
            <a:ext cx="5462709" cy="3352801"/>
          </a:xfrm>
          <a:prstGeom prst="rect">
            <a:avLst/>
          </a:prstGeom>
        </p:spPr>
      </p:pic>
    </p:spTree>
    <p:extLst>
      <p:ext uri="{BB962C8B-B14F-4D97-AF65-F5344CB8AC3E}">
        <p14:creationId xmlns:p14="http://schemas.microsoft.com/office/powerpoint/2010/main" val="1969713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9077-79A3-42E4-9A3C-F114F25BDBBC}"/>
              </a:ext>
            </a:extLst>
          </p:cNvPr>
          <p:cNvSpPr>
            <a:spLocks noGrp="1"/>
          </p:cNvSpPr>
          <p:nvPr>
            <p:ph type="title"/>
          </p:nvPr>
        </p:nvSpPr>
        <p:spPr/>
        <p:txBody>
          <a:bodyPr/>
          <a:lstStyle/>
          <a:p>
            <a:r>
              <a:rPr lang="en-US" dirty="0"/>
              <a:t>Increasing Retirement Age</a:t>
            </a:r>
          </a:p>
        </p:txBody>
      </p:sp>
      <p:sp>
        <p:nvSpPr>
          <p:cNvPr id="3" name="Content Placeholder 2">
            <a:extLst>
              <a:ext uri="{FF2B5EF4-FFF2-40B4-BE49-F238E27FC236}">
                <a16:creationId xmlns:a16="http://schemas.microsoft.com/office/drawing/2014/main" id="{AC139752-D4B6-4BF6-8F4E-5A9455E9A306}"/>
              </a:ext>
            </a:extLst>
          </p:cNvPr>
          <p:cNvSpPr>
            <a:spLocks noGrp="1"/>
          </p:cNvSpPr>
          <p:nvPr>
            <p:ph sz="half" idx="1"/>
          </p:nvPr>
        </p:nvSpPr>
        <p:spPr/>
        <p:txBody>
          <a:bodyPr/>
          <a:lstStyle/>
          <a:p>
            <a:r>
              <a:rPr lang="en-US" sz="2800" dirty="0"/>
              <a:t>What do you think? Should the full retirement age be raised to 70?</a:t>
            </a:r>
          </a:p>
          <a:p>
            <a:pPr lvl="1">
              <a:buFont typeface="Wingdings" panose="05000000000000000000" pitchFamily="2" charset="2"/>
              <a:buChar char="Ø"/>
            </a:pPr>
            <a:r>
              <a:rPr lang="en-US" sz="2400" dirty="0"/>
              <a:t>Over the last 20 years, personal savings have decreased in the United States.</a:t>
            </a:r>
          </a:p>
          <a:p>
            <a:pPr lvl="1">
              <a:buFont typeface="Wingdings" panose="05000000000000000000" pitchFamily="2" charset="2"/>
              <a:buChar char="Ø"/>
            </a:pPr>
            <a:r>
              <a:rPr lang="en-US" sz="2400" dirty="0"/>
              <a:t>79% of baby boomers have plans to work during retirement.</a:t>
            </a:r>
          </a:p>
          <a:p>
            <a:endParaRPr lang="en-US" dirty="0"/>
          </a:p>
        </p:txBody>
      </p:sp>
      <p:pic>
        <p:nvPicPr>
          <p:cNvPr id="4" name="Picture 3">
            <a:extLst>
              <a:ext uri="{FF2B5EF4-FFF2-40B4-BE49-F238E27FC236}">
                <a16:creationId xmlns:a16="http://schemas.microsoft.com/office/drawing/2014/main" id="{3487D870-DD5D-4159-894F-4A4DB15037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614" y="1907979"/>
            <a:ext cx="4892847" cy="3261898"/>
          </a:xfrm>
          <a:prstGeom prst="rect">
            <a:avLst/>
          </a:prstGeom>
        </p:spPr>
      </p:pic>
    </p:spTree>
    <p:extLst>
      <p:ext uri="{BB962C8B-B14F-4D97-AF65-F5344CB8AC3E}">
        <p14:creationId xmlns:p14="http://schemas.microsoft.com/office/powerpoint/2010/main" val="2049365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2B7F-FE8D-4131-8928-37D3D4E98C73}"/>
              </a:ext>
            </a:extLst>
          </p:cNvPr>
          <p:cNvSpPr>
            <a:spLocks noGrp="1"/>
          </p:cNvSpPr>
          <p:nvPr>
            <p:ph type="title"/>
          </p:nvPr>
        </p:nvSpPr>
        <p:spPr/>
        <p:txBody>
          <a:bodyPr/>
          <a:lstStyle/>
          <a:p>
            <a:r>
              <a:rPr lang="en-US" dirty="0"/>
              <a:t>Effects of Mobile Society</a:t>
            </a:r>
          </a:p>
        </p:txBody>
      </p:sp>
      <p:sp>
        <p:nvSpPr>
          <p:cNvPr id="3" name="Content Placeholder 2">
            <a:extLst>
              <a:ext uri="{FF2B5EF4-FFF2-40B4-BE49-F238E27FC236}">
                <a16:creationId xmlns:a16="http://schemas.microsoft.com/office/drawing/2014/main" id="{CBEB81D6-85E5-40E3-B2DE-5050F855B948}"/>
              </a:ext>
            </a:extLst>
          </p:cNvPr>
          <p:cNvSpPr>
            <a:spLocks noGrp="1"/>
          </p:cNvSpPr>
          <p:nvPr>
            <p:ph sz="half" idx="1"/>
          </p:nvPr>
        </p:nvSpPr>
        <p:spPr>
          <a:xfrm>
            <a:off x="737880" y="1420420"/>
            <a:ext cx="9625319" cy="4734318"/>
          </a:xfrm>
        </p:spPr>
        <p:txBody>
          <a:bodyPr/>
          <a:lstStyle/>
          <a:p>
            <a:pPr marL="457200" indent="-457200">
              <a:buClr>
                <a:schemeClr val="accent1"/>
              </a:buClr>
              <a:buFont typeface="Wingdings" panose="05000000000000000000" pitchFamily="2" charset="2"/>
              <a:buChar char="Ø"/>
            </a:pPr>
            <a:r>
              <a:rPr lang="en-US" sz="2800" dirty="0"/>
              <a:t>Families are more mobile.</a:t>
            </a:r>
          </a:p>
          <a:p>
            <a:pPr marL="457200" indent="-457200">
              <a:buClr>
                <a:schemeClr val="accent1"/>
              </a:buClr>
              <a:buFont typeface="Wingdings" panose="05000000000000000000" pitchFamily="2" charset="2"/>
              <a:buChar char="Ø"/>
            </a:pPr>
            <a:r>
              <a:rPr lang="en-US" sz="2800" dirty="0"/>
              <a:t>Often this means they are not physically close.</a:t>
            </a:r>
          </a:p>
          <a:p>
            <a:pPr marL="457200" indent="-457200">
              <a:buClr>
                <a:schemeClr val="accent1"/>
              </a:buClr>
              <a:buFont typeface="Wingdings" panose="05000000000000000000" pitchFamily="2" charset="2"/>
              <a:buChar char="Ø"/>
            </a:pPr>
            <a:r>
              <a:rPr lang="en-US" sz="2800" dirty="0"/>
              <a:t>How can ties be strong under these circumstances?</a:t>
            </a:r>
          </a:p>
          <a:p>
            <a:pPr marL="457200" indent="-457200">
              <a:buClr>
                <a:schemeClr val="accent1"/>
              </a:buClr>
              <a:buFont typeface="Wingdings" panose="05000000000000000000" pitchFamily="2" charset="2"/>
              <a:buChar char="Ø"/>
            </a:pPr>
            <a:r>
              <a:rPr lang="en-US" sz="2800" dirty="0"/>
              <a:t>What does this mean for the elderly?</a:t>
            </a:r>
          </a:p>
          <a:p>
            <a:endParaRPr lang="en-US" dirty="0"/>
          </a:p>
        </p:txBody>
      </p:sp>
      <p:pic>
        <p:nvPicPr>
          <p:cNvPr id="4" name="Picture 3" descr="C:\Users\Jean\AppData\Local\Microsoft\Windows\Temporary Internet Files\Content.IE5\992B68OE\MP900382747[1].jpg">
            <a:extLst>
              <a:ext uri="{FF2B5EF4-FFF2-40B4-BE49-F238E27FC236}">
                <a16:creationId xmlns:a16="http://schemas.microsoft.com/office/drawing/2014/main" id="{8EA30B31-12AC-474A-A981-67958460E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974" y="3870666"/>
            <a:ext cx="10318052" cy="235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37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EBE4-6EAA-4E89-A82D-4E2D588ACAFB}"/>
              </a:ext>
            </a:extLst>
          </p:cNvPr>
          <p:cNvSpPr>
            <a:spLocks noGrp="1"/>
          </p:cNvSpPr>
          <p:nvPr>
            <p:ph type="title"/>
          </p:nvPr>
        </p:nvSpPr>
        <p:spPr/>
        <p:txBody>
          <a:bodyPr/>
          <a:lstStyle/>
          <a:p>
            <a:r>
              <a:rPr lang="en-US" dirty="0"/>
              <a:t>Technology</a:t>
            </a:r>
          </a:p>
        </p:txBody>
      </p:sp>
      <p:sp>
        <p:nvSpPr>
          <p:cNvPr id="3" name="Content Placeholder 2">
            <a:extLst>
              <a:ext uri="{FF2B5EF4-FFF2-40B4-BE49-F238E27FC236}">
                <a16:creationId xmlns:a16="http://schemas.microsoft.com/office/drawing/2014/main" id="{39C1F1FE-2629-464D-93E2-68889B8E2223}"/>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Computers</a:t>
            </a:r>
          </a:p>
          <a:p>
            <a:pPr marL="457200" indent="-457200">
              <a:buClr>
                <a:schemeClr val="accent1"/>
              </a:buClr>
              <a:buFont typeface="Wingdings" panose="05000000000000000000" pitchFamily="2" charset="2"/>
              <a:buChar char="Ø"/>
            </a:pPr>
            <a:r>
              <a:rPr lang="en-US" sz="2800" dirty="0"/>
              <a:t>Cell phones</a:t>
            </a:r>
          </a:p>
          <a:p>
            <a:pPr marL="457200" indent="-457200">
              <a:buClr>
                <a:schemeClr val="accent1"/>
              </a:buClr>
              <a:buFont typeface="Wingdings" panose="05000000000000000000" pitchFamily="2" charset="2"/>
              <a:buChar char="Ø"/>
            </a:pPr>
            <a:r>
              <a:rPr lang="en-US" sz="2800" dirty="0"/>
              <a:t>Alarm systems</a:t>
            </a:r>
          </a:p>
          <a:p>
            <a:pPr marL="457200" indent="-457200">
              <a:buClr>
                <a:schemeClr val="accent1"/>
              </a:buClr>
              <a:buFont typeface="Wingdings" panose="05000000000000000000" pitchFamily="2" charset="2"/>
              <a:buChar char="Ø"/>
            </a:pPr>
            <a:r>
              <a:rPr lang="en-US" sz="2800" dirty="0"/>
              <a:t>Digital televisions</a:t>
            </a:r>
          </a:p>
          <a:p>
            <a:pPr marL="457200" indent="-457200">
              <a:buClr>
                <a:schemeClr val="accent1"/>
              </a:buClr>
              <a:buFont typeface="Wingdings" panose="05000000000000000000" pitchFamily="2" charset="2"/>
              <a:buChar char="Ø"/>
            </a:pPr>
            <a:r>
              <a:rPr lang="en-US" sz="2800" dirty="0"/>
              <a:t>Satellite radio</a:t>
            </a:r>
          </a:p>
          <a:p>
            <a:pPr marL="457200" indent="-457200">
              <a:buClr>
                <a:schemeClr val="accent1"/>
              </a:buClr>
              <a:buFont typeface="Wingdings" panose="05000000000000000000" pitchFamily="2" charset="2"/>
              <a:buChar char="Ø"/>
            </a:pPr>
            <a:r>
              <a:rPr lang="en-US" sz="2800" dirty="0"/>
              <a:t>Convection cooking</a:t>
            </a:r>
          </a:p>
          <a:p>
            <a:pPr marL="457200" indent="-457200">
              <a:buClr>
                <a:schemeClr val="accent1"/>
              </a:buClr>
              <a:buFont typeface="Wingdings" panose="05000000000000000000" pitchFamily="2" charset="2"/>
              <a:buChar char="Ø"/>
            </a:pPr>
            <a:r>
              <a:rPr lang="en-US" sz="2800" dirty="0"/>
              <a:t>Self-parking cars</a:t>
            </a:r>
          </a:p>
          <a:p>
            <a:endParaRPr lang="en-US" dirty="0"/>
          </a:p>
        </p:txBody>
      </p:sp>
      <p:pic>
        <p:nvPicPr>
          <p:cNvPr id="4" name="Picture 2" descr="C:\Users\Jean\AppData\Local\Microsoft\Windows\Temporary Internet Files\Content.IE5\47LZ2BWR\MP900442327[1].jpg">
            <a:extLst>
              <a:ext uri="{FF2B5EF4-FFF2-40B4-BE49-F238E27FC236}">
                <a16:creationId xmlns:a16="http://schemas.microsoft.com/office/drawing/2014/main" id="{AA7A92B4-FEEA-476D-A156-3F2E69A01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9193" y="1670454"/>
            <a:ext cx="5275637" cy="351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689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051A-B749-4CD5-8ED6-06C9C234758F}"/>
              </a:ext>
            </a:extLst>
          </p:cNvPr>
          <p:cNvSpPr>
            <a:spLocks noGrp="1"/>
          </p:cNvSpPr>
          <p:nvPr>
            <p:ph type="title"/>
          </p:nvPr>
        </p:nvSpPr>
        <p:spPr/>
        <p:txBody>
          <a:bodyPr/>
          <a:lstStyle/>
          <a:p>
            <a:r>
              <a:rPr lang="en-US" dirty="0"/>
              <a:t>Our Responses to the Elderly</a:t>
            </a:r>
          </a:p>
        </p:txBody>
      </p:sp>
      <p:sp>
        <p:nvSpPr>
          <p:cNvPr id="3" name="Content Placeholder 2">
            <a:extLst>
              <a:ext uri="{FF2B5EF4-FFF2-40B4-BE49-F238E27FC236}">
                <a16:creationId xmlns:a16="http://schemas.microsoft.com/office/drawing/2014/main" id="{15E5B074-FDE7-440B-8CDB-340B98BE10F2}"/>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Gratitude</a:t>
            </a:r>
          </a:p>
          <a:p>
            <a:pPr marL="457200" indent="-457200">
              <a:buClr>
                <a:schemeClr val="accent1"/>
              </a:buClr>
              <a:buFont typeface="Wingdings" panose="05000000000000000000" pitchFamily="2" charset="2"/>
              <a:buChar char="Ø"/>
            </a:pPr>
            <a:r>
              <a:rPr lang="en-US" sz="2800" dirty="0"/>
              <a:t>Respect</a:t>
            </a:r>
          </a:p>
          <a:p>
            <a:pPr marL="457200" indent="-457200">
              <a:buClr>
                <a:schemeClr val="accent1"/>
              </a:buClr>
              <a:buFont typeface="Wingdings" panose="05000000000000000000" pitchFamily="2" charset="2"/>
              <a:buChar char="Ø"/>
            </a:pPr>
            <a:r>
              <a:rPr lang="en-US" sz="2800" dirty="0"/>
              <a:t>Neglect</a:t>
            </a:r>
          </a:p>
          <a:p>
            <a:pPr marL="457200" indent="-457200">
              <a:buClr>
                <a:schemeClr val="accent1"/>
              </a:buClr>
              <a:buFont typeface="Wingdings" panose="05000000000000000000" pitchFamily="2" charset="2"/>
              <a:buChar char="Ø"/>
            </a:pPr>
            <a:r>
              <a:rPr lang="en-US" sz="2800" dirty="0"/>
              <a:t>Elder abuse</a:t>
            </a:r>
          </a:p>
          <a:p>
            <a:endParaRPr lang="en-US" dirty="0"/>
          </a:p>
        </p:txBody>
      </p:sp>
      <p:sp>
        <p:nvSpPr>
          <p:cNvPr id="4" name="Left-Right Arrow 3">
            <a:extLst>
              <a:ext uri="{FF2B5EF4-FFF2-40B4-BE49-F238E27FC236}">
                <a16:creationId xmlns:a16="http://schemas.microsoft.com/office/drawing/2014/main" id="{5C1E8D74-A9E7-42C3-AB03-B535AB254929}"/>
              </a:ext>
            </a:extLst>
          </p:cNvPr>
          <p:cNvSpPr/>
          <p:nvPr/>
        </p:nvSpPr>
        <p:spPr>
          <a:xfrm rot="5400000">
            <a:off x="6596963" y="2628534"/>
            <a:ext cx="4325815" cy="16357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237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C050-F7FA-43D8-8D14-ECBBFFDD61A2}"/>
              </a:ext>
            </a:extLst>
          </p:cNvPr>
          <p:cNvSpPr>
            <a:spLocks noGrp="1"/>
          </p:cNvSpPr>
          <p:nvPr>
            <p:ph type="title"/>
          </p:nvPr>
        </p:nvSpPr>
        <p:spPr/>
        <p:txBody>
          <a:bodyPr/>
          <a:lstStyle/>
          <a:p>
            <a:r>
              <a:rPr lang="en-US" dirty="0"/>
              <a:t>Elder Abuse</a:t>
            </a:r>
          </a:p>
        </p:txBody>
      </p:sp>
      <p:sp>
        <p:nvSpPr>
          <p:cNvPr id="3" name="Content Placeholder 2">
            <a:extLst>
              <a:ext uri="{FF2B5EF4-FFF2-40B4-BE49-F238E27FC236}">
                <a16:creationId xmlns:a16="http://schemas.microsoft.com/office/drawing/2014/main" id="{3433B7D4-89F0-4AF8-A30B-4C1A7C98D3BF}"/>
              </a:ext>
            </a:extLst>
          </p:cNvPr>
          <p:cNvSpPr>
            <a:spLocks noGrp="1"/>
          </p:cNvSpPr>
          <p:nvPr>
            <p:ph sz="half" idx="1"/>
          </p:nvPr>
        </p:nvSpPr>
        <p:spPr>
          <a:xfrm>
            <a:off x="737881" y="1420420"/>
            <a:ext cx="10527996" cy="4734318"/>
          </a:xfrm>
        </p:spPr>
        <p:txBody>
          <a:bodyPr/>
          <a:lstStyle/>
          <a:p>
            <a:pPr marL="68580"/>
            <a:r>
              <a:rPr lang="en-US" sz="2800" dirty="0"/>
              <a:t>According to the World Health Organization:</a:t>
            </a:r>
          </a:p>
          <a:p>
            <a:pPr marL="68580"/>
            <a:endParaRPr lang="en-US" sz="2800" dirty="0"/>
          </a:p>
          <a:p>
            <a:pPr marL="68580"/>
            <a:r>
              <a:rPr lang="en-US" sz="2800" dirty="0"/>
              <a:t>“Elder abuse is a violation of human rights and a significant cause of illness, injury, loss of productivity, isolation and despair.”</a:t>
            </a:r>
          </a:p>
          <a:p>
            <a:endParaRPr lang="en-US" dirty="0"/>
          </a:p>
        </p:txBody>
      </p:sp>
    </p:spTree>
    <p:extLst>
      <p:ext uri="{BB962C8B-B14F-4D97-AF65-F5344CB8AC3E}">
        <p14:creationId xmlns:p14="http://schemas.microsoft.com/office/powerpoint/2010/main" val="2537673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FFDC-F56B-4933-A33E-E99A3984665D}"/>
              </a:ext>
            </a:extLst>
          </p:cNvPr>
          <p:cNvSpPr>
            <a:spLocks noGrp="1"/>
          </p:cNvSpPr>
          <p:nvPr>
            <p:ph type="title"/>
          </p:nvPr>
        </p:nvSpPr>
        <p:spPr/>
        <p:txBody>
          <a:bodyPr/>
          <a:lstStyle/>
          <a:p>
            <a:r>
              <a:rPr lang="en-US" dirty="0"/>
              <a:t>What are the Warning Signs of Elder Abuse?</a:t>
            </a:r>
          </a:p>
        </p:txBody>
      </p:sp>
      <p:sp>
        <p:nvSpPr>
          <p:cNvPr id="3" name="Content Placeholder 2">
            <a:extLst>
              <a:ext uri="{FF2B5EF4-FFF2-40B4-BE49-F238E27FC236}">
                <a16:creationId xmlns:a16="http://schemas.microsoft.com/office/drawing/2014/main" id="{28A11429-70B2-4B4B-A258-09A57F371CE5}"/>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Belittling, threats, and other uses of power and control by spouses are indicators of verbal or emotional abuse.</a:t>
            </a:r>
          </a:p>
          <a:p>
            <a:pPr marL="457200" indent="-457200">
              <a:buClr>
                <a:schemeClr val="accent1"/>
              </a:buClr>
              <a:buFont typeface="Wingdings" panose="05000000000000000000" pitchFamily="2" charset="2"/>
              <a:buChar char="Ø"/>
            </a:pPr>
            <a:r>
              <a:rPr lang="en-US" sz="2800" dirty="0"/>
              <a:t>Tense relationships and frequent arguments between caregiver and elderly person are also signs.</a:t>
            </a:r>
          </a:p>
          <a:p>
            <a:endParaRPr lang="en-US" dirty="0"/>
          </a:p>
        </p:txBody>
      </p:sp>
      <p:sp>
        <p:nvSpPr>
          <p:cNvPr id="4" name="Content Placeholder 3">
            <a:extLst>
              <a:ext uri="{FF2B5EF4-FFF2-40B4-BE49-F238E27FC236}">
                <a16:creationId xmlns:a16="http://schemas.microsoft.com/office/drawing/2014/main" id="{599D5804-FB68-492B-95E7-3D2E64B8B9DE}"/>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sz="2800" dirty="0"/>
              <a:t>Bruises, abrasion, burns</a:t>
            </a:r>
          </a:p>
          <a:p>
            <a:pPr marL="457200" indent="-457200">
              <a:buClr>
                <a:schemeClr val="accent1"/>
              </a:buClr>
              <a:buFont typeface="Wingdings" panose="05000000000000000000" pitchFamily="2" charset="2"/>
              <a:buChar char="Ø"/>
            </a:pPr>
            <a:r>
              <a:rPr lang="en-US" sz="2800" dirty="0"/>
              <a:t>Unexplained withdrawal from activities or unusual depression</a:t>
            </a:r>
          </a:p>
          <a:p>
            <a:pPr marL="457200" indent="-457200">
              <a:buClr>
                <a:schemeClr val="accent1"/>
              </a:buClr>
              <a:buFont typeface="Wingdings" panose="05000000000000000000" pitchFamily="2" charset="2"/>
              <a:buChar char="Ø"/>
            </a:pPr>
            <a:r>
              <a:rPr lang="en-US" sz="2800" dirty="0"/>
              <a:t>Sudden changes in financial situations from exploitation</a:t>
            </a:r>
          </a:p>
          <a:p>
            <a:pPr marL="457200" indent="-457200">
              <a:buClr>
                <a:schemeClr val="accent1"/>
              </a:buClr>
              <a:buFont typeface="Wingdings" panose="05000000000000000000" pitchFamily="2" charset="2"/>
              <a:buChar char="Ø"/>
            </a:pPr>
            <a:r>
              <a:rPr lang="en-US" sz="2800" dirty="0"/>
              <a:t>Bedsores, unattended medical needs, poor hygiene, unusual weight loss</a:t>
            </a:r>
          </a:p>
          <a:p>
            <a:endParaRPr lang="en-US" dirty="0"/>
          </a:p>
        </p:txBody>
      </p:sp>
    </p:spTree>
    <p:extLst>
      <p:ext uri="{BB962C8B-B14F-4D97-AF65-F5344CB8AC3E}">
        <p14:creationId xmlns:p14="http://schemas.microsoft.com/office/powerpoint/2010/main" val="15786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79009-2FD1-41D1-A064-13937AD27B9A}"/>
              </a:ext>
            </a:extLst>
          </p:cNvPr>
          <p:cNvSpPr>
            <a:spLocks noGrp="1"/>
          </p:cNvSpPr>
          <p:nvPr>
            <p:ph type="title"/>
          </p:nvPr>
        </p:nvSpPr>
        <p:spPr/>
        <p:txBody>
          <a:bodyPr/>
          <a:lstStyle/>
          <a:p>
            <a:r>
              <a:rPr lang="en-US" dirty="0"/>
              <a:t>Research Tells Us That…</a:t>
            </a:r>
          </a:p>
        </p:txBody>
      </p:sp>
      <p:sp>
        <p:nvSpPr>
          <p:cNvPr id="3" name="Content Placeholder 2">
            <a:extLst>
              <a:ext uri="{FF2B5EF4-FFF2-40B4-BE49-F238E27FC236}">
                <a16:creationId xmlns:a16="http://schemas.microsoft.com/office/drawing/2014/main" id="{234E3EF3-E9B7-40E0-A04E-BEB5B3E680D7}"/>
              </a:ext>
            </a:extLst>
          </p:cNvPr>
          <p:cNvSpPr>
            <a:spLocks noGrp="1"/>
          </p:cNvSpPr>
          <p:nvPr>
            <p:ph sz="half" idx="1"/>
          </p:nvPr>
        </p:nvSpPr>
        <p:spPr/>
        <p:txBody>
          <a:bodyPr/>
          <a:lstStyle/>
          <a:p>
            <a:r>
              <a:rPr lang="en-US" sz="3200" dirty="0"/>
              <a:t>Although there are many physical changes that happen in later adulthood, most physical decline does not happen until people are quite advanced in age.</a:t>
            </a:r>
          </a:p>
        </p:txBody>
      </p:sp>
      <p:pic>
        <p:nvPicPr>
          <p:cNvPr id="4" name="Picture 3">
            <a:extLst>
              <a:ext uri="{FF2B5EF4-FFF2-40B4-BE49-F238E27FC236}">
                <a16:creationId xmlns:a16="http://schemas.microsoft.com/office/drawing/2014/main" id="{DA915896-D3BB-468F-B72C-ED6402F04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224" y="1146417"/>
            <a:ext cx="4340444" cy="5008321"/>
          </a:xfrm>
          <a:prstGeom prst="rect">
            <a:avLst/>
          </a:prstGeom>
        </p:spPr>
      </p:pic>
    </p:spTree>
    <p:extLst>
      <p:ext uri="{BB962C8B-B14F-4D97-AF65-F5344CB8AC3E}">
        <p14:creationId xmlns:p14="http://schemas.microsoft.com/office/powerpoint/2010/main" val="1948359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13A5-4108-432D-8FBF-34D7FF7E4726}"/>
              </a:ext>
            </a:extLst>
          </p:cNvPr>
          <p:cNvSpPr>
            <a:spLocks noGrp="1"/>
          </p:cNvSpPr>
          <p:nvPr>
            <p:ph type="title"/>
          </p:nvPr>
        </p:nvSpPr>
        <p:spPr>
          <a:xfrm>
            <a:off x="4501900" y="1145308"/>
            <a:ext cx="7462935" cy="3413772"/>
          </a:xfrm>
        </p:spPr>
        <p:txBody>
          <a:bodyPr/>
          <a:lstStyle/>
          <a:p>
            <a:r>
              <a:rPr lang="en-US" dirty="0"/>
              <a:t>Family and Other Relationships</a:t>
            </a:r>
          </a:p>
        </p:txBody>
      </p:sp>
    </p:spTree>
    <p:extLst>
      <p:ext uri="{BB962C8B-B14F-4D97-AF65-F5344CB8AC3E}">
        <p14:creationId xmlns:p14="http://schemas.microsoft.com/office/powerpoint/2010/main" val="482709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0B330-C2C5-4630-9C47-BC4A98602C9B}"/>
              </a:ext>
            </a:extLst>
          </p:cNvPr>
          <p:cNvSpPr>
            <a:spLocks noGrp="1"/>
          </p:cNvSpPr>
          <p:nvPr>
            <p:ph type="title"/>
          </p:nvPr>
        </p:nvSpPr>
        <p:spPr/>
        <p:txBody>
          <a:bodyPr/>
          <a:lstStyle/>
          <a:p>
            <a:r>
              <a:rPr lang="en-US" dirty="0"/>
              <a:t>How do Family Relationships Impact our Later Years?</a:t>
            </a:r>
          </a:p>
        </p:txBody>
      </p:sp>
      <p:sp>
        <p:nvSpPr>
          <p:cNvPr id="3" name="Content Placeholder 2">
            <a:extLst>
              <a:ext uri="{FF2B5EF4-FFF2-40B4-BE49-F238E27FC236}">
                <a16:creationId xmlns:a16="http://schemas.microsoft.com/office/drawing/2014/main" id="{F246F041-1B0B-4729-B0DF-5C756450D7EF}"/>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Gender role changes; both men and women; move toward androgyny.</a:t>
            </a:r>
          </a:p>
          <a:p>
            <a:pPr marL="457200" indent="-457200">
              <a:buClr>
                <a:schemeClr val="accent1"/>
              </a:buClr>
              <a:buFont typeface="Wingdings" panose="05000000000000000000" pitchFamily="2" charset="2"/>
              <a:buChar char="Ø"/>
            </a:pPr>
            <a:r>
              <a:rPr lang="en-US" sz="2800" dirty="0"/>
              <a:t>How does widowhood impact the family?</a:t>
            </a:r>
          </a:p>
          <a:p>
            <a:endParaRPr lang="en-US" dirty="0"/>
          </a:p>
        </p:txBody>
      </p:sp>
      <p:pic>
        <p:nvPicPr>
          <p:cNvPr id="4" name="Picture 2" descr="C:\Users\Jean\AppData\Local\Microsoft\Windows\Temporary Internet Files\Content.IE5\IQMAI0AI\MP900422366[1].jpg">
            <a:extLst>
              <a:ext uri="{FF2B5EF4-FFF2-40B4-BE49-F238E27FC236}">
                <a16:creationId xmlns:a16="http://schemas.microsoft.com/office/drawing/2014/main" id="{1DD96EB2-CB1B-44C8-953B-21074BDF6D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767" y="1283509"/>
            <a:ext cx="3238213" cy="485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685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8C999-0327-4D2B-8E46-4172835A7280}"/>
              </a:ext>
            </a:extLst>
          </p:cNvPr>
          <p:cNvSpPr>
            <a:spLocks noGrp="1"/>
          </p:cNvSpPr>
          <p:nvPr>
            <p:ph type="title"/>
          </p:nvPr>
        </p:nvSpPr>
        <p:spPr/>
        <p:txBody>
          <a:bodyPr/>
          <a:lstStyle/>
          <a:p>
            <a:r>
              <a:rPr lang="en-US" dirty="0"/>
              <a:t>How do Relationships With Others Impact Our Later Years?</a:t>
            </a:r>
          </a:p>
        </p:txBody>
      </p:sp>
      <p:sp>
        <p:nvSpPr>
          <p:cNvPr id="3" name="Content Placeholder 2">
            <a:extLst>
              <a:ext uri="{FF2B5EF4-FFF2-40B4-BE49-F238E27FC236}">
                <a16:creationId xmlns:a16="http://schemas.microsoft.com/office/drawing/2014/main" id="{793CF0F4-4D03-4FFF-B032-77E1A0B6DF02}"/>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It appears that the number and extent of friendships that a person has does not directly affect lifespan.</a:t>
            </a:r>
          </a:p>
          <a:p>
            <a:pPr marL="457200" indent="-457200">
              <a:buClr>
                <a:schemeClr val="accent1"/>
              </a:buClr>
              <a:buFont typeface="Wingdings" panose="05000000000000000000" pitchFamily="2" charset="2"/>
              <a:buChar char="Ø"/>
            </a:pPr>
            <a:r>
              <a:rPr lang="en-US" sz="2800" dirty="0"/>
              <a:t>These relationships are related to quality of life.</a:t>
            </a:r>
          </a:p>
          <a:p>
            <a:endParaRPr lang="en-US" dirty="0"/>
          </a:p>
        </p:txBody>
      </p:sp>
      <p:pic>
        <p:nvPicPr>
          <p:cNvPr id="4" name="Picture 2" descr="C:\Users\Jean\AppData\Local\Microsoft\Windows\Temporary Internet Files\Content.IE5\47LZ2BWR\MP900422370[1].jpg">
            <a:extLst>
              <a:ext uri="{FF2B5EF4-FFF2-40B4-BE49-F238E27FC236}">
                <a16:creationId xmlns:a16="http://schemas.microsoft.com/office/drawing/2014/main" id="{D73BB711-26AC-408F-8EAE-E805419FC4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7578" y="1794644"/>
            <a:ext cx="4904983" cy="326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75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D669-4C99-4BF0-AE36-BF6A49E73B26}"/>
              </a:ext>
            </a:extLst>
          </p:cNvPr>
          <p:cNvSpPr>
            <a:spLocks noGrp="1"/>
          </p:cNvSpPr>
          <p:nvPr>
            <p:ph type="title"/>
          </p:nvPr>
        </p:nvSpPr>
        <p:spPr/>
        <p:txBody>
          <a:bodyPr/>
          <a:lstStyle/>
          <a:p>
            <a:r>
              <a:rPr lang="en-US" dirty="0"/>
              <a:t>Think About the Discussion on Elder Abuse</a:t>
            </a:r>
          </a:p>
        </p:txBody>
      </p:sp>
      <p:sp>
        <p:nvSpPr>
          <p:cNvPr id="3" name="Content Placeholder 2">
            <a:extLst>
              <a:ext uri="{FF2B5EF4-FFF2-40B4-BE49-F238E27FC236}">
                <a16:creationId xmlns:a16="http://schemas.microsoft.com/office/drawing/2014/main" id="{650B78CE-A875-4843-87F8-071915BD5F8B}"/>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How do positive relationships with family and friends impact the risk factor for abuse?</a:t>
            </a:r>
          </a:p>
          <a:p>
            <a:pPr marL="457200" indent="-457200">
              <a:buClr>
                <a:schemeClr val="accent1"/>
              </a:buClr>
              <a:buFont typeface="Wingdings" panose="05000000000000000000" pitchFamily="2" charset="2"/>
              <a:buChar char="Ø"/>
            </a:pPr>
            <a:r>
              <a:rPr lang="en-US" sz="2800" dirty="0"/>
              <a:t>Do you know of any elderly people who are alone in their homes or who are in some type of care facilities and never receive visitors?</a:t>
            </a:r>
          </a:p>
          <a:p>
            <a:endParaRPr lang="en-US" dirty="0"/>
          </a:p>
        </p:txBody>
      </p:sp>
    </p:spTree>
    <p:extLst>
      <p:ext uri="{BB962C8B-B14F-4D97-AF65-F5344CB8AC3E}">
        <p14:creationId xmlns:p14="http://schemas.microsoft.com/office/powerpoint/2010/main" val="3446080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6CB8-A66A-4FF9-A52B-B25998A0664F}"/>
              </a:ext>
            </a:extLst>
          </p:cNvPr>
          <p:cNvSpPr>
            <a:spLocks noGrp="1"/>
          </p:cNvSpPr>
          <p:nvPr>
            <p:ph type="title"/>
          </p:nvPr>
        </p:nvSpPr>
        <p:spPr/>
        <p:txBody>
          <a:bodyPr/>
          <a:lstStyle/>
          <a:p>
            <a:r>
              <a:rPr lang="en-US" dirty="0"/>
              <a:t>Socializing With Others</a:t>
            </a:r>
          </a:p>
        </p:txBody>
      </p:sp>
      <p:sp>
        <p:nvSpPr>
          <p:cNvPr id="3" name="Content Placeholder 2">
            <a:extLst>
              <a:ext uri="{FF2B5EF4-FFF2-40B4-BE49-F238E27FC236}">
                <a16:creationId xmlns:a16="http://schemas.microsoft.com/office/drawing/2014/main" id="{2E85DE7F-4074-4DD5-ACF8-39CABED4ADE1}"/>
              </a:ext>
            </a:extLst>
          </p:cNvPr>
          <p:cNvSpPr>
            <a:spLocks noGrp="1"/>
          </p:cNvSpPr>
          <p:nvPr>
            <p:ph sz="half" idx="1"/>
          </p:nvPr>
        </p:nvSpPr>
        <p:spPr>
          <a:xfrm>
            <a:off x="740664" y="1420420"/>
            <a:ext cx="4183028" cy="4734318"/>
          </a:xfrm>
        </p:spPr>
        <p:txBody>
          <a:bodyPr/>
          <a:lstStyle/>
          <a:p>
            <a:pPr algn="ctr"/>
            <a:r>
              <a:rPr lang="en-US" sz="2800" dirty="0">
                <a:hlinkClick r:id="rId3"/>
              </a:rPr>
              <a:t>Senior Centers</a:t>
            </a:r>
            <a:endParaRPr lang="en-US" sz="2800" dirty="0"/>
          </a:p>
          <a:p>
            <a:pPr algn="ctr"/>
            <a:r>
              <a:rPr lang="en-US" sz="2800" dirty="0"/>
              <a:t>(click on link) </a:t>
            </a:r>
          </a:p>
          <a:p>
            <a:endParaRPr lang="en-US" dirty="0"/>
          </a:p>
        </p:txBody>
      </p:sp>
      <p:pic>
        <p:nvPicPr>
          <p:cNvPr id="4" name="Picture 2" descr="C:\Users\Jean\AppData\Local\Microsoft\Windows\Temporary Internet Files\Content.IE5\5GM313X8\MP900422744[1].jpg">
            <a:extLst>
              <a:ext uri="{FF2B5EF4-FFF2-40B4-BE49-F238E27FC236}">
                <a16:creationId xmlns:a16="http://schemas.microsoft.com/office/drawing/2014/main" id="{AC2CF9F5-9413-4265-BF2B-B76E51A084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9769" y="1778382"/>
            <a:ext cx="4355123" cy="401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58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F1D3-765E-4752-A6E0-5677504BE4B6}"/>
              </a:ext>
            </a:extLst>
          </p:cNvPr>
          <p:cNvSpPr>
            <a:spLocks noGrp="1"/>
          </p:cNvSpPr>
          <p:nvPr>
            <p:ph type="title"/>
          </p:nvPr>
        </p:nvSpPr>
        <p:spPr/>
        <p:txBody>
          <a:bodyPr/>
          <a:lstStyle/>
          <a:p>
            <a:r>
              <a:rPr lang="en-US" dirty="0"/>
              <a:t>To Summarize</a:t>
            </a:r>
          </a:p>
        </p:txBody>
      </p:sp>
      <p:sp>
        <p:nvSpPr>
          <p:cNvPr id="3" name="Content Placeholder 2">
            <a:extLst>
              <a:ext uri="{FF2B5EF4-FFF2-40B4-BE49-F238E27FC236}">
                <a16:creationId xmlns:a16="http://schemas.microsoft.com/office/drawing/2014/main" id="{34291A71-E22A-4927-8D53-9321EF9F0575}"/>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Our senior years really can be our golden years</a:t>
            </a:r>
          </a:p>
          <a:p>
            <a:pPr marL="457200" indent="-457200">
              <a:buClr>
                <a:schemeClr val="accent1"/>
              </a:buClr>
              <a:buFont typeface="Wingdings" panose="05000000000000000000" pitchFamily="2" charset="2"/>
              <a:buChar char="Ø"/>
            </a:pPr>
            <a:r>
              <a:rPr lang="en-US" sz="2800" dirty="0"/>
              <a:t>Much of our health and well-being is in our own hands</a:t>
            </a:r>
          </a:p>
          <a:p>
            <a:endParaRPr lang="en-US" dirty="0"/>
          </a:p>
        </p:txBody>
      </p:sp>
      <p:pic>
        <p:nvPicPr>
          <p:cNvPr id="4" name="Picture 2" descr="C:\Users\Jean\AppData\Local\Microsoft\Windows\Temporary Internet Files\Content.IE5\5GM313X8\MP900427846[1].jpg">
            <a:extLst>
              <a:ext uri="{FF2B5EF4-FFF2-40B4-BE49-F238E27FC236}">
                <a16:creationId xmlns:a16="http://schemas.microsoft.com/office/drawing/2014/main" id="{908D8427-D6C7-4374-B302-1211AD6D34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4847" y="1283509"/>
            <a:ext cx="3241431" cy="478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500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5F2C-2280-4A32-B1A6-C0DB9D60A853}"/>
              </a:ext>
            </a:extLst>
          </p:cNvPr>
          <p:cNvSpPr>
            <a:spLocks noGrp="1"/>
          </p:cNvSpPr>
          <p:nvPr>
            <p:ph type="title"/>
          </p:nvPr>
        </p:nvSpPr>
        <p:spPr/>
        <p:txBody>
          <a:bodyPr/>
          <a:lstStyle/>
          <a:p>
            <a:r>
              <a:rPr lang="en-US" dirty="0"/>
              <a:t>Questions?</a:t>
            </a:r>
          </a:p>
        </p:txBody>
      </p:sp>
      <p:pic>
        <p:nvPicPr>
          <p:cNvPr id="4" name="Content Placeholder 5">
            <a:extLst>
              <a:ext uri="{FF2B5EF4-FFF2-40B4-BE49-F238E27FC236}">
                <a16:creationId xmlns:a16="http://schemas.microsoft.com/office/drawing/2014/main" id="{1C177CE5-0CB5-417C-B8BB-519614CB14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3666" y="1283509"/>
            <a:ext cx="4584667" cy="4584667"/>
          </a:xfrm>
        </p:spPr>
      </p:pic>
    </p:spTree>
    <p:extLst>
      <p:ext uri="{BB962C8B-B14F-4D97-AF65-F5344CB8AC3E}">
        <p14:creationId xmlns:p14="http://schemas.microsoft.com/office/powerpoint/2010/main" val="1493084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1263-623A-4FD5-A815-A4CBFF216E2E}"/>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9B48A7E2-FA7D-4308-B166-FBEE6F1469E7}"/>
              </a:ext>
            </a:extLst>
          </p:cNvPr>
          <p:cNvSpPr>
            <a:spLocks noGrp="1"/>
          </p:cNvSpPr>
          <p:nvPr>
            <p:ph sz="half" idx="1"/>
          </p:nvPr>
        </p:nvSpPr>
        <p:spPr/>
        <p:txBody>
          <a:bodyPr/>
          <a:lstStyle/>
          <a:p>
            <a:r>
              <a:rPr lang="en-US" sz="2000" dirty="0"/>
              <a:t>Images: </a:t>
            </a:r>
          </a:p>
          <a:p>
            <a:r>
              <a:rPr lang="en-US" sz="2000" dirty="0"/>
              <a:t>Microsoft Clip Art: Used with permission from Microsoft.</a:t>
            </a:r>
          </a:p>
          <a:p>
            <a:pPr fontAlgn="base"/>
            <a:r>
              <a:rPr lang="en-US" sz="2000" dirty="0"/>
              <a:t>Journals:</a:t>
            </a:r>
          </a:p>
          <a:p>
            <a:pPr marL="342900" indent="-342900" fontAlgn="base">
              <a:buClr>
                <a:schemeClr val="accent1"/>
              </a:buClr>
              <a:buFont typeface="Wingdings" panose="05000000000000000000" pitchFamily="2" charset="2"/>
              <a:buChar char="Ø"/>
            </a:pPr>
            <a:r>
              <a:rPr lang="en-US" sz="2000" dirty="0"/>
              <a:t>Eastman, P. (2000, January). Scientists piecing Alzheimer’s puzzle. AARP Bulletin, 41 (1), 18–19.</a:t>
            </a:r>
          </a:p>
          <a:p>
            <a:pPr marL="342900" indent="-342900" fontAlgn="base">
              <a:buClr>
                <a:schemeClr val="accent1"/>
              </a:buClr>
              <a:buFont typeface="Wingdings" panose="05000000000000000000" pitchFamily="2" charset="2"/>
              <a:buChar char="Ø"/>
            </a:pPr>
            <a:r>
              <a:rPr lang="en-US" sz="2000" dirty="0" err="1"/>
              <a:t>Kunlin</a:t>
            </a:r>
            <a:r>
              <a:rPr lang="en-US" sz="2000" dirty="0"/>
              <a:t>, J. Modern Biological Theories of Aging. Aging and Disease. v.1(2); October, 2010. PMC2995895</a:t>
            </a:r>
          </a:p>
          <a:p>
            <a:pPr marL="342900" indent="-342900" fontAlgn="base">
              <a:buClr>
                <a:schemeClr val="accent1"/>
              </a:buClr>
              <a:buFont typeface="Wingdings" panose="05000000000000000000" pitchFamily="2" charset="2"/>
              <a:buChar char="Ø"/>
            </a:pPr>
            <a:r>
              <a:rPr lang="en-US" sz="2000" dirty="0"/>
              <a:t>Textbooks:</a:t>
            </a:r>
          </a:p>
          <a:p>
            <a:pPr marL="342900" indent="-342900" fontAlgn="base">
              <a:buClr>
                <a:schemeClr val="accent1"/>
              </a:buClr>
              <a:buFont typeface="Wingdings" panose="05000000000000000000" pitchFamily="2" charset="2"/>
              <a:buChar char="Ø"/>
            </a:pPr>
            <a:r>
              <a:rPr lang="en-US" sz="2000" dirty="0"/>
              <a:t>Dacey, J. , Travers, J. and Fiore, L. (2009). </a:t>
            </a:r>
            <a:r>
              <a:rPr lang="en-US" sz="2000" i="1" dirty="0"/>
              <a:t>Human development across the lifespan</a:t>
            </a:r>
            <a:r>
              <a:rPr lang="en-US" sz="2000" dirty="0"/>
              <a:t>. (7th). Columbus, OH: McGraw-Hill</a:t>
            </a:r>
          </a:p>
          <a:p>
            <a:pPr marL="342900" indent="-342900" fontAlgn="base">
              <a:buClr>
                <a:schemeClr val="accent1"/>
              </a:buClr>
              <a:buFont typeface="Wingdings" panose="05000000000000000000" pitchFamily="2" charset="2"/>
              <a:buChar char="Ø"/>
            </a:pPr>
            <a:r>
              <a:rPr lang="en-US" sz="2000" dirty="0"/>
              <a:t>Santrock, J. (1997). </a:t>
            </a:r>
            <a:r>
              <a:rPr lang="en-US" sz="2000" i="1" dirty="0"/>
              <a:t>Life-span development</a:t>
            </a:r>
            <a:r>
              <a:rPr lang="en-US" sz="2000" dirty="0"/>
              <a:t>. (6th). New York, NY: McGraw-Hill.</a:t>
            </a:r>
          </a:p>
          <a:p>
            <a:pPr marL="342900" indent="-342900" fontAlgn="base">
              <a:buClr>
                <a:schemeClr val="accent1"/>
              </a:buClr>
              <a:buFont typeface="Wingdings" panose="05000000000000000000" pitchFamily="2" charset="2"/>
              <a:buChar char="Ø"/>
            </a:pPr>
            <a:r>
              <a:rPr lang="en-US" sz="2000" dirty="0"/>
              <a:t>Welch, K. (2012). </a:t>
            </a:r>
            <a:r>
              <a:rPr lang="en-US" sz="2000" i="1" dirty="0"/>
              <a:t>Family life now</a:t>
            </a:r>
            <a:r>
              <a:rPr lang="en-US" sz="2000" dirty="0"/>
              <a:t>. 2nd. New York, NY: Allyn &amp; Bacon.</a:t>
            </a:r>
          </a:p>
          <a:p>
            <a:endParaRPr lang="en-US" sz="2000" dirty="0"/>
          </a:p>
        </p:txBody>
      </p:sp>
    </p:spTree>
    <p:extLst>
      <p:ext uri="{BB962C8B-B14F-4D97-AF65-F5344CB8AC3E}">
        <p14:creationId xmlns:p14="http://schemas.microsoft.com/office/powerpoint/2010/main" val="3106917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B20B-3312-4E41-9FFE-9425B58CEA7C}"/>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8EA84BEB-F872-489C-AB72-3E33BDCFB790}"/>
              </a:ext>
            </a:extLst>
          </p:cNvPr>
          <p:cNvSpPr>
            <a:spLocks noGrp="1"/>
          </p:cNvSpPr>
          <p:nvPr>
            <p:ph sz="half" idx="1"/>
          </p:nvPr>
        </p:nvSpPr>
        <p:spPr/>
        <p:txBody>
          <a:bodyPr/>
          <a:lstStyle/>
          <a:p>
            <a:pPr marL="68580"/>
            <a:r>
              <a:rPr lang="en-US" sz="1600" dirty="0"/>
              <a:t>Websites:</a:t>
            </a:r>
          </a:p>
          <a:p>
            <a:pPr marL="285750" indent="-285750" fontAlgn="base">
              <a:buClr>
                <a:schemeClr val="accent1"/>
              </a:buClr>
              <a:buFont typeface="Wingdings" panose="05000000000000000000" pitchFamily="2" charset="2"/>
              <a:buChar char="Ø"/>
            </a:pPr>
            <a:r>
              <a:rPr lang="en-US" sz="1600" dirty="0"/>
              <a:t>American Association of Retired Persons (AARP) Public Policy Institute</a:t>
            </a:r>
            <a:br>
              <a:rPr lang="en-US" sz="1600" dirty="0"/>
            </a:br>
            <a:r>
              <a:rPr lang="en-US" sz="1600" dirty="0"/>
              <a:t>Raise the full retirement age.</a:t>
            </a:r>
            <a:br>
              <a:rPr lang="en-US" sz="1600" dirty="0"/>
            </a:br>
            <a:r>
              <a:rPr lang="en-US" sz="1600" dirty="0">
                <a:hlinkClick r:id="rId2"/>
              </a:rPr>
              <a:t>http://www.aarp.org/content/dam/aarp/research/public_policy_institute/econ_sec/2012/option-raise-the-full-retirement-age-AARP-ppi-econ-sec.pdf</a:t>
            </a:r>
            <a:endParaRPr lang="en-US" sz="1600" dirty="0"/>
          </a:p>
          <a:p>
            <a:pPr marL="285750" indent="-285750" fontAlgn="base">
              <a:buClr>
                <a:schemeClr val="accent1"/>
              </a:buClr>
              <a:buFont typeface="Wingdings" panose="05000000000000000000" pitchFamily="2" charset="2"/>
              <a:buChar char="Ø"/>
            </a:pPr>
            <a:r>
              <a:rPr lang="en-US" sz="1600" dirty="0"/>
              <a:t>Harvard Health</a:t>
            </a:r>
            <a:br>
              <a:rPr lang="en-US" sz="1600" dirty="0"/>
            </a:br>
            <a:r>
              <a:rPr lang="en-US" sz="1600" dirty="0"/>
              <a:t>Preventing memory loss: Seven preventative steps.</a:t>
            </a:r>
            <a:br>
              <a:rPr lang="en-US" sz="1600" dirty="0"/>
            </a:br>
            <a:r>
              <a:rPr lang="en-US" sz="1600" dirty="0">
                <a:hlinkClick r:id="rId3"/>
              </a:rPr>
              <a:t>www.health.harvard.edu/newsweek/Preventing_memory_loss.htm</a:t>
            </a:r>
            <a:endParaRPr lang="en-US" sz="1600" dirty="0"/>
          </a:p>
          <a:p>
            <a:pPr marL="285750" indent="-285750" fontAlgn="base">
              <a:buClr>
                <a:schemeClr val="accent1"/>
              </a:buClr>
              <a:buFont typeface="Wingdings" panose="05000000000000000000" pitchFamily="2" charset="2"/>
              <a:buChar char="Ø"/>
            </a:pPr>
            <a:r>
              <a:rPr lang="en-US" sz="1600" dirty="0"/>
              <a:t>National Center on Elder Abuse (NCEA)</a:t>
            </a:r>
            <a:br>
              <a:rPr lang="en-US" sz="1600" dirty="0"/>
            </a:br>
            <a:r>
              <a:rPr lang="en-US" sz="1600" dirty="0"/>
              <a:t>The NCEA is the place to turn to for up-to-date information regarding research, training, best practices, news and resources on elder abuse, neglect and exploitation.</a:t>
            </a:r>
            <a:br>
              <a:rPr lang="en-US" sz="1600" dirty="0"/>
            </a:br>
            <a:r>
              <a:rPr lang="en-US" sz="1600" dirty="0">
                <a:hlinkClick r:id="rId4"/>
              </a:rPr>
              <a:t>http://www.ncea.aoa.gov/</a:t>
            </a:r>
            <a:endParaRPr lang="en-US" sz="1600" dirty="0"/>
          </a:p>
          <a:p>
            <a:pPr marL="285750" indent="-285750" fontAlgn="base">
              <a:buClr>
                <a:schemeClr val="accent1"/>
              </a:buClr>
              <a:buFont typeface="Wingdings" panose="05000000000000000000" pitchFamily="2" charset="2"/>
              <a:buChar char="Ø"/>
            </a:pPr>
            <a:r>
              <a:rPr lang="en-US" sz="1600" dirty="0"/>
              <a:t>National Institute on Aging (NIH)</a:t>
            </a:r>
            <a:br>
              <a:rPr lang="en-US" sz="1600" dirty="0"/>
            </a:br>
            <a:r>
              <a:rPr lang="en-US" sz="1600" dirty="0"/>
              <a:t>NIH </a:t>
            </a:r>
            <a:r>
              <a:rPr lang="en-US" sz="1600" dirty="0" err="1"/>
              <a:t>SeniorHealth</a:t>
            </a:r>
            <a:r>
              <a:rPr lang="en-US" sz="1600" dirty="0"/>
              <a:t> features authoritative and up-to-date health information from Institutes and Centers </a:t>
            </a:r>
            <a:r>
              <a:rPr lang="en-US" sz="1600" dirty="0" err="1"/>
              <a:t>atNIH</a:t>
            </a:r>
            <a:br>
              <a:rPr lang="en-US" sz="1600" dirty="0"/>
            </a:br>
            <a:r>
              <a:rPr lang="en-US" sz="1600" dirty="0">
                <a:hlinkClick r:id="rId5"/>
              </a:rPr>
              <a:t>http://nihseniorhealth.gov/videolist.html</a:t>
            </a:r>
            <a:endParaRPr lang="en-US" sz="1600" dirty="0"/>
          </a:p>
          <a:p>
            <a:pPr marL="285750" indent="-285750" fontAlgn="base">
              <a:buClr>
                <a:schemeClr val="accent1"/>
              </a:buClr>
              <a:buFont typeface="Wingdings" panose="05000000000000000000" pitchFamily="2" charset="2"/>
              <a:buChar char="Ø"/>
            </a:pPr>
            <a:r>
              <a:rPr lang="en-US" sz="1600" dirty="0"/>
              <a:t>National Library of Medicine</a:t>
            </a:r>
            <a:br>
              <a:rPr lang="en-US" sz="1600" dirty="0"/>
            </a:br>
            <a:r>
              <a:rPr lang="en-US" sz="1600" dirty="0"/>
              <a:t>Aging changes in the senses. </a:t>
            </a:r>
            <a:br>
              <a:rPr lang="en-US" sz="1600" dirty="0"/>
            </a:br>
            <a:r>
              <a:rPr lang="en-US" sz="1600" dirty="0">
                <a:hlinkClick r:id="rId6"/>
              </a:rPr>
              <a:t>http://www.nlm.nih.gov/medlineplus/ency/article/004013.htm</a:t>
            </a:r>
            <a:endParaRPr lang="en-US" sz="1600" dirty="0"/>
          </a:p>
          <a:p>
            <a:pPr marL="68580"/>
            <a:endParaRPr lang="en-US" sz="1600" dirty="0"/>
          </a:p>
          <a:p>
            <a:endParaRPr lang="en-US" sz="1600" dirty="0"/>
          </a:p>
          <a:p>
            <a:endParaRPr lang="en-US" sz="1600" dirty="0"/>
          </a:p>
        </p:txBody>
      </p:sp>
    </p:spTree>
    <p:extLst>
      <p:ext uri="{BB962C8B-B14F-4D97-AF65-F5344CB8AC3E}">
        <p14:creationId xmlns:p14="http://schemas.microsoft.com/office/powerpoint/2010/main" val="3189014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EFBB-C52D-41B5-B5C3-AA148D6BF474}"/>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8B6DA4AB-6FC0-4D9F-B709-730F4665BB7B}"/>
              </a:ext>
            </a:extLst>
          </p:cNvPr>
          <p:cNvSpPr>
            <a:spLocks noGrp="1"/>
          </p:cNvSpPr>
          <p:nvPr>
            <p:ph sz="half" idx="1"/>
          </p:nvPr>
        </p:nvSpPr>
        <p:spPr/>
        <p:txBody>
          <a:bodyPr/>
          <a:lstStyle/>
          <a:p>
            <a:pPr marL="285750" indent="-285750" fontAlgn="base">
              <a:buClr>
                <a:schemeClr val="accent1"/>
              </a:buClr>
              <a:buFont typeface="Wingdings" panose="05000000000000000000" pitchFamily="2" charset="2"/>
              <a:buChar char="Ø"/>
            </a:pPr>
            <a:r>
              <a:rPr lang="en-US" sz="1800" dirty="0"/>
              <a:t>North Dakota State University</a:t>
            </a:r>
            <a:br>
              <a:rPr lang="en-US" sz="1800" dirty="0"/>
            </a:br>
            <a:r>
              <a:rPr lang="en-US" sz="1800" dirty="0"/>
              <a:t>Making Sense of Sensory Changes as We Age. </a:t>
            </a:r>
            <a:br>
              <a:rPr lang="en-US" sz="1800" dirty="0"/>
            </a:br>
            <a:r>
              <a:rPr lang="en-US" sz="1800" dirty="0">
                <a:hlinkClick r:id="rId2"/>
              </a:rPr>
              <a:t>http://www.ag.ndsu.edu/pubs/yf/famsci/fs1378.pdf</a:t>
            </a:r>
            <a:endParaRPr lang="en-US" sz="1800" dirty="0"/>
          </a:p>
          <a:p>
            <a:pPr marL="285750" indent="-285750" fontAlgn="base">
              <a:buClr>
                <a:schemeClr val="accent1"/>
              </a:buClr>
              <a:buFont typeface="Wingdings" panose="05000000000000000000" pitchFamily="2" charset="2"/>
              <a:buChar char="Ø"/>
            </a:pPr>
            <a:r>
              <a:rPr lang="en-US" sz="1800" dirty="0"/>
              <a:t>Ohio State University Extension Service</a:t>
            </a:r>
            <a:br>
              <a:rPr lang="en-US" sz="1800" dirty="0"/>
            </a:br>
            <a:r>
              <a:rPr lang="en-US" sz="1800" dirty="0"/>
              <a:t>Sensory Changes. </a:t>
            </a:r>
            <a:br>
              <a:rPr lang="en-US" sz="1800" dirty="0"/>
            </a:br>
            <a:r>
              <a:rPr lang="en-US" sz="1800" dirty="0">
                <a:hlinkClick r:id="rId3"/>
              </a:rPr>
              <a:t>http://ohioline.osu.edu/ss-fact/pdf/0174.pdf</a:t>
            </a:r>
            <a:endParaRPr lang="en-US" sz="1800" dirty="0"/>
          </a:p>
          <a:p>
            <a:pPr marL="285750" indent="-285750" fontAlgn="base">
              <a:buClr>
                <a:schemeClr val="accent1"/>
              </a:buClr>
              <a:buFont typeface="Wingdings" panose="05000000000000000000" pitchFamily="2" charset="2"/>
              <a:buChar char="Ø"/>
            </a:pPr>
            <a:r>
              <a:rPr lang="en-US" sz="1800" dirty="0"/>
              <a:t>Society for Human Resources Management</a:t>
            </a:r>
            <a:br>
              <a:rPr lang="en-US" sz="1800" dirty="0"/>
            </a:br>
            <a:r>
              <a:rPr lang="en-US" sz="1800" dirty="0"/>
              <a:t>The future of retirement. </a:t>
            </a:r>
            <a:br>
              <a:rPr lang="en-US" sz="1800" dirty="0"/>
            </a:br>
            <a:r>
              <a:rPr lang="en-US" sz="1800" dirty="0">
                <a:hlinkClick r:id="rId4"/>
              </a:rPr>
              <a:t>http://www.shrm.org/research/futureworkplacetrends/documents/visions0305.pdf.</a:t>
            </a:r>
            <a:endParaRPr lang="en-US" sz="1800" dirty="0"/>
          </a:p>
          <a:p>
            <a:pPr fontAlgn="base">
              <a:buClr>
                <a:schemeClr val="accent1"/>
              </a:buClr>
            </a:pPr>
            <a:r>
              <a:rPr lang="en-US" sz="1800" dirty="0"/>
              <a:t>Videos:</a:t>
            </a:r>
          </a:p>
          <a:p>
            <a:pPr marL="285750" indent="-285750" fontAlgn="base">
              <a:buClr>
                <a:schemeClr val="accent1"/>
              </a:buClr>
              <a:buFont typeface="Wingdings" panose="05000000000000000000" pitchFamily="2" charset="2"/>
              <a:buChar char="Ø"/>
            </a:pPr>
            <a:r>
              <a:rPr lang="en-US" sz="1800" dirty="0"/>
              <a:t>NIH Senior Health</a:t>
            </a:r>
            <a:br>
              <a:rPr lang="en-US" sz="1800" dirty="0"/>
            </a:br>
            <a:r>
              <a:rPr lang="en-US" sz="1800" dirty="0"/>
              <a:t>It can help seniors find answers to their medical questions from the comfort of their own homes.</a:t>
            </a:r>
            <a:br>
              <a:rPr lang="en-US" sz="1800" dirty="0"/>
            </a:br>
            <a:r>
              <a:rPr lang="en-US" sz="1800" dirty="0">
                <a:hlinkClick r:id="rId5"/>
              </a:rPr>
              <a:t>http://nihseniorhealth.gov/videolist.html</a:t>
            </a:r>
            <a:endParaRPr lang="en-US" sz="1800" dirty="0"/>
          </a:p>
          <a:p>
            <a:pPr marL="285750" indent="-285750">
              <a:buClr>
                <a:schemeClr val="accent1"/>
              </a:buClr>
              <a:buFont typeface="Wingdings" panose="05000000000000000000" pitchFamily="2" charset="2"/>
              <a:buChar char="Ø"/>
            </a:pPr>
            <a:endParaRPr lang="en-US" sz="1800" dirty="0"/>
          </a:p>
        </p:txBody>
      </p:sp>
    </p:spTree>
    <p:extLst>
      <p:ext uri="{BB962C8B-B14F-4D97-AF65-F5344CB8AC3E}">
        <p14:creationId xmlns:p14="http://schemas.microsoft.com/office/powerpoint/2010/main" val="349881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02EF-CEE6-4800-9DD6-099D161D23B6}"/>
              </a:ext>
            </a:extLst>
          </p:cNvPr>
          <p:cNvSpPr>
            <a:spLocks noGrp="1"/>
          </p:cNvSpPr>
          <p:nvPr>
            <p:ph type="title"/>
          </p:nvPr>
        </p:nvSpPr>
        <p:spPr/>
        <p:txBody>
          <a:bodyPr/>
          <a:lstStyle/>
          <a:p>
            <a:r>
              <a:rPr lang="en-US" dirty="0"/>
              <a:t>Age Divisions of Late Adulthood</a:t>
            </a:r>
          </a:p>
        </p:txBody>
      </p:sp>
      <p:sp>
        <p:nvSpPr>
          <p:cNvPr id="3" name="Content Placeholder 2">
            <a:extLst>
              <a:ext uri="{FF2B5EF4-FFF2-40B4-BE49-F238E27FC236}">
                <a16:creationId xmlns:a16="http://schemas.microsoft.com/office/drawing/2014/main" id="{0EAC16AC-4E76-44C0-B768-20EA4D36EF7A}"/>
              </a:ext>
            </a:extLst>
          </p:cNvPr>
          <p:cNvSpPr>
            <a:spLocks noGrp="1"/>
          </p:cNvSpPr>
          <p:nvPr>
            <p:ph sz="half" idx="1"/>
          </p:nvPr>
        </p:nvSpPr>
        <p:spPr>
          <a:xfrm>
            <a:off x="740664" y="1420420"/>
            <a:ext cx="5531182" cy="4734318"/>
          </a:xfrm>
        </p:spPr>
        <p:txBody>
          <a:bodyPr/>
          <a:lstStyle/>
          <a:p>
            <a:pPr fontAlgn="base"/>
            <a:r>
              <a:rPr lang="en-US" sz="2800" dirty="0"/>
              <a:t>Late adulthood is usually divided into three periods:</a:t>
            </a:r>
          </a:p>
          <a:p>
            <a:pPr marL="457200" indent="-457200" fontAlgn="base">
              <a:buClr>
                <a:schemeClr val="accent1"/>
              </a:buClr>
              <a:buFont typeface="Wingdings" panose="05000000000000000000" pitchFamily="2" charset="2"/>
              <a:buChar char="Ø"/>
            </a:pPr>
            <a:r>
              <a:rPr lang="en-US" sz="2800" dirty="0"/>
              <a:t>the young old, ages 65 to 74</a:t>
            </a:r>
          </a:p>
          <a:p>
            <a:pPr marL="457200" indent="-457200" fontAlgn="base">
              <a:buClr>
                <a:schemeClr val="accent1"/>
              </a:buClr>
              <a:buFont typeface="Wingdings" panose="05000000000000000000" pitchFamily="2" charset="2"/>
              <a:buChar char="Ø"/>
            </a:pPr>
            <a:r>
              <a:rPr lang="en-US" sz="2800" dirty="0"/>
              <a:t>the old, ages 75 to 90</a:t>
            </a:r>
          </a:p>
          <a:p>
            <a:pPr marL="457200" indent="-457200" fontAlgn="base">
              <a:buClr>
                <a:schemeClr val="accent1"/>
              </a:buClr>
              <a:buFont typeface="Wingdings" panose="05000000000000000000" pitchFamily="2" charset="2"/>
              <a:buChar char="Ø"/>
            </a:pPr>
            <a:r>
              <a:rPr lang="en-US" sz="2800" dirty="0"/>
              <a:t>the very old, ages 90 and older</a:t>
            </a:r>
            <a:endParaRPr lang="en-US" dirty="0"/>
          </a:p>
          <a:p>
            <a:endParaRPr lang="en-US" dirty="0"/>
          </a:p>
        </p:txBody>
      </p:sp>
      <p:pic>
        <p:nvPicPr>
          <p:cNvPr id="4" name="Picture 3">
            <a:extLst>
              <a:ext uri="{FF2B5EF4-FFF2-40B4-BE49-F238E27FC236}">
                <a16:creationId xmlns:a16="http://schemas.microsoft.com/office/drawing/2014/main" id="{FCA97533-C837-4CB4-B2E6-7050C87477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385" y="1283509"/>
            <a:ext cx="3171092" cy="4752409"/>
          </a:xfrm>
          <a:prstGeom prst="rect">
            <a:avLst/>
          </a:prstGeom>
        </p:spPr>
      </p:pic>
    </p:spTree>
    <p:extLst>
      <p:ext uri="{BB962C8B-B14F-4D97-AF65-F5344CB8AC3E}">
        <p14:creationId xmlns:p14="http://schemas.microsoft.com/office/powerpoint/2010/main" val="2552461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B7132-CA06-4364-990C-969FDD864E86}"/>
              </a:ext>
            </a:extLst>
          </p:cNvPr>
          <p:cNvSpPr>
            <a:spLocks noGrp="1"/>
          </p:cNvSpPr>
          <p:nvPr>
            <p:ph type="title"/>
          </p:nvPr>
        </p:nvSpPr>
        <p:spPr/>
        <p:txBody>
          <a:bodyPr/>
          <a:lstStyle/>
          <a:p>
            <a:r>
              <a:rPr lang="en-US" dirty="0"/>
              <a:t>Physical and Cognitive Development</a:t>
            </a:r>
          </a:p>
        </p:txBody>
      </p:sp>
      <p:pic>
        <p:nvPicPr>
          <p:cNvPr id="4" name="Picture 3" descr="C:\Users\Jean\AppData\Local\Microsoft\Windows\Temporary Internet Files\Content.IE5\5ZOJRJPU\MP900442509[1].jpg">
            <a:extLst>
              <a:ext uri="{FF2B5EF4-FFF2-40B4-BE49-F238E27FC236}">
                <a16:creationId xmlns:a16="http://schemas.microsoft.com/office/drawing/2014/main" id="{659DE8BE-3629-452B-9490-CACC377D34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9654" y="1541754"/>
            <a:ext cx="3272692" cy="490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58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2298-944F-429A-9F1E-3BC3705FDA31}"/>
              </a:ext>
            </a:extLst>
          </p:cNvPr>
          <p:cNvSpPr>
            <a:spLocks noGrp="1"/>
          </p:cNvSpPr>
          <p:nvPr>
            <p:ph type="title"/>
          </p:nvPr>
        </p:nvSpPr>
        <p:spPr/>
        <p:txBody>
          <a:bodyPr/>
          <a:lstStyle/>
          <a:p>
            <a:r>
              <a:rPr lang="en-US" dirty="0"/>
              <a:t>On Your Handout, Write What You Know About</a:t>
            </a:r>
          </a:p>
        </p:txBody>
      </p:sp>
      <p:sp>
        <p:nvSpPr>
          <p:cNvPr id="3" name="Text Placeholder 2">
            <a:extLst>
              <a:ext uri="{FF2B5EF4-FFF2-40B4-BE49-F238E27FC236}">
                <a16:creationId xmlns:a16="http://schemas.microsoft.com/office/drawing/2014/main" id="{398500BA-8631-44A6-9DF7-394BF585C2F7}"/>
              </a:ext>
            </a:extLst>
          </p:cNvPr>
          <p:cNvSpPr>
            <a:spLocks noGrp="1"/>
          </p:cNvSpPr>
          <p:nvPr>
            <p:ph type="body" sz="quarter" idx="10"/>
          </p:nvPr>
        </p:nvSpPr>
        <p:spPr>
          <a:xfrm>
            <a:off x="844062" y="1768643"/>
            <a:ext cx="3212123" cy="3703901"/>
          </a:xfrm>
        </p:spPr>
        <p:txBody>
          <a:bodyPr/>
          <a:lstStyle/>
          <a:p>
            <a:r>
              <a:rPr lang="en-US" dirty="0"/>
              <a:t>Physical Development in Late Adulthood</a:t>
            </a:r>
          </a:p>
          <a:p>
            <a:endParaRPr lang="en-US" dirty="0"/>
          </a:p>
        </p:txBody>
      </p:sp>
      <p:sp>
        <p:nvSpPr>
          <p:cNvPr id="5" name="Text Placeholder 4">
            <a:extLst>
              <a:ext uri="{FF2B5EF4-FFF2-40B4-BE49-F238E27FC236}">
                <a16:creationId xmlns:a16="http://schemas.microsoft.com/office/drawing/2014/main" id="{DDCEDB6D-E6AF-489D-8908-4C5E38EECD75}"/>
              </a:ext>
            </a:extLst>
          </p:cNvPr>
          <p:cNvSpPr>
            <a:spLocks noGrp="1"/>
          </p:cNvSpPr>
          <p:nvPr>
            <p:ph type="body" sz="quarter" idx="12"/>
          </p:nvPr>
        </p:nvSpPr>
        <p:spPr>
          <a:xfrm>
            <a:off x="8520624" y="1768643"/>
            <a:ext cx="3225899" cy="3703901"/>
          </a:xfrm>
        </p:spPr>
        <p:txBody>
          <a:bodyPr/>
          <a:lstStyle/>
          <a:p>
            <a:r>
              <a:rPr lang="en-US" dirty="0"/>
              <a:t>Cognitive Development in Late Adulthood</a:t>
            </a:r>
          </a:p>
          <a:p>
            <a:endParaRPr lang="en-US" dirty="0"/>
          </a:p>
        </p:txBody>
      </p:sp>
    </p:spTree>
    <p:extLst>
      <p:ext uri="{BB962C8B-B14F-4D97-AF65-F5344CB8AC3E}">
        <p14:creationId xmlns:p14="http://schemas.microsoft.com/office/powerpoint/2010/main" val="354408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6FBE0-4A75-46DB-B9A9-C2924C44AC82}"/>
              </a:ext>
            </a:extLst>
          </p:cNvPr>
          <p:cNvSpPr>
            <a:spLocks noGrp="1"/>
          </p:cNvSpPr>
          <p:nvPr>
            <p:ph type="title"/>
          </p:nvPr>
        </p:nvSpPr>
        <p:spPr/>
        <p:txBody>
          <a:bodyPr/>
          <a:lstStyle/>
          <a:p>
            <a:r>
              <a:rPr lang="en-US" dirty="0"/>
              <a:t>Biological Theories of Aging</a:t>
            </a:r>
          </a:p>
        </p:txBody>
      </p:sp>
      <p:sp>
        <p:nvSpPr>
          <p:cNvPr id="3" name="Content Placeholder 2">
            <a:extLst>
              <a:ext uri="{FF2B5EF4-FFF2-40B4-BE49-F238E27FC236}">
                <a16:creationId xmlns:a16="http://schemas.microsoft.com/office/drawing/2014/main" id="{00F65C47-BCE7-4F39-818E-7F9963CA9816}"/>
              </a:ext>
            </a:extLst>
          </p:cNvPr>
          <p:cNvSpPr>
            <a:spLocks noGrp="1"/>
          </p:cNvSpPr>
          <p:nvPr>
            <p:ph sz="half" idx="1"/>
          </p:nvPr>
        </p:nvSpPr>
        <p:spPr/>
        <p:txBody>
          <a:bodyPr/>
          <a:lstStyle/>
          <a:p>
            <a:r>
              <a:rPr lang="en-US" sz="3200" dirty="0"/>
              <a:t>Why do we age?</a:t>
            </a:r>
          </a:p>
          <a:p>
            <a:endParaRPr lang="en-US" dirty="0"/>
          </a:p>
        </p:txBody>
      </p:sp>
      <p:sp>
        <p:nvSpPr>
          <p:cNvPr id="4" name="Text Placeholder 3">
            <a:extLst>
              <a:ext uri="{FF2B5EF4-FFF2-40B4-BE49-F238E27FC236}">
                <a16:creationId xmlns:a16="http://schemas.microsoft.com/office/drawing/2014/main" id="{F9D98D46-44F2-4DA8-9763-A19C1390842C}"/>
              </a:ext>
            </a:extLst>
          </p:cNvPr>
          <p:cNvSpPr>
            <a:spLocks noGrp="1"/>
          </p:cNvSpPr>
          <p:nvPr>
            <p:ph type="body" sz="quarter" idx="10"/>
          </p:nvPr>
        </p:nvSpPr>
        <p:spPr/>
        <p:txBody>
          <a:bodyPr/>
          <a:lstStyle/>
          <a:p>
            <a:endParaRPr lang="en-US"/>
          </a:p>
        </p:txBody>
      </p:sp>
      <p:pic>
        <p:nvPicPr>
          <p:cNvPr id="5" name="Picture 2" descr="C:\Users\Jean\AppData\Local\Microsoft\Windows\Temporary Internet Files\Content.IE5\5ZOJRJPU\MP900390083[1].jpg">
            <a:extLst>
              <a:ext uri="{FF2B5EF4-FFF2-40B4-BE49-F238E27FC236}">
                <a16:creationId xmlns:a16="http://schemas.microsoft.com/office/drawing/2014/main" id="{87BC6BD0-7764-48E7-9A2E-C7036D2CA50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47007" y="1592003"/>
            <a:ext cx="2221524" cy="311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9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CD1F-EB01-4BB5-ABEF-ED6859FA8152}"/>
              </a:ext>
            </a:extLst>
          </p:cNvPr>
          <p:cNvSpPr>
            <a:spLocks noGrp="1"/>
          </p:cNvSpPr>
          <p:nvPr>
            <p:ph type="title"/>
          </p:nvPr>
        </p:nvSpPr>
        <p:spPr/>
        <p:txBody>
          <a:bodyPr/>
          <a:lstStyle/>
          <a:p>
            <a:r>
              <a:rPr lang="en-US" dirty="0"/>
              <a:t>Wear and Tear Theory</a:t>
            </a:r>
          </a:p>
        </p:txBody>
      </p:sp>
      <p:sp>
        <p:nvSpPr>
          <p:cNvPr id="3" name="Text Placeholder 2">
            <a:extLst>
              <a:ext uri="{FF2B5EF4-FFF2-40B4-BE49-F238E27FC236}">
                <a16:creationId xmlns:a16="http://schemas.microsoft.com/office/drawing/2014/main" id="{AF48DA61-C0C8-4EB4-9492-58E0A55AE310}"/>
              </a:ext>
            </a:extLst>
          </p:cNvPr>
          <p:cNvSpPr>
            <a:spLocks noGrp="1"/>
          </p:cNvSpPr>
          <p:nvPr>
            <p:ph type="body" sz="quarter" idx="10"/>
          </p:nvPr>
        </p:nvSpPr>
        <p:spPr/>
        <p:txBody>
          <a:bodyPr/>
          <a:lstStyle/>
          <a:p>
            <a:r>
              <a:rPr lang="en-US" dirty="0"/>
              <a:t>Aging is due to the cumulative effects of hard work and lifelong stress</a:t>
            </a:r>
          </a:p>
        </p:txBody>
      </p:sp>
      <p:sp>
        <p:nvSpPr>
          <p:cNvPr id="4" name="Text Placeholder 3">
            <a:extLst>
              <a:ext uri="{FF2B5EF4-FFF2-40B4-BE49-F238E27FC236}">
                <a16:creationId xmlns:a16="http://schemas.microsoft.com/office/drawing/2014/main" id="{BB5501CF-CD78-4FFA-8A49-18EF3663E8F0}"/>
              </a:ext>
            </a:extLst>
          </p:cNvPr>
          <p:cNvSpPr>
            <a:spLocks noGrp="1"/>
          </p:cNvSpPr>
          <p:nvPr>
            <p:ph type="body" sz="quarter" idx="11"/>
          </p:nvPr>
        </p:nvSpPr>
        <p:spPr/>
        <p:txBody>
          <a:bodyPr/>
          <a:lstStyle/>
          <a:p>
            <a:r>
              <a:rPr lang="en-US" dirty="0"/>
              <a:t>Cells and tissues have vital parts that wear out, resulting in aging</a:t>
            </a:r>
          </a:p>
        </p:txBody>
      </p:sp>
      <p:sp>
        <p:nvSpPr>
          <p:cNvPr id="5" name="Text Placeholder 4">
            <a:extLst>
              <a:ext uri="{FF2B5EF4-FFF2-40B4-BE49-F238E27FC236}">
                <a16:creationId xmlns:a16="http://schemas.microsoft.com/office/drawing/2014/main" id="{82E5A649-810E-4724-9A0F-C60B0C8C5D72}"/>
              </a:ext>
            </a:extLst>
          </p:cNvPr>
          <p:cNvSpPr>
            <a:spLocks noGrp="1"/>
          </p:cNvSpPr>
          <p:nvPr>
            <p:ph type="body" sz="quarter" idx="12"/>
          </p:nvPr>
        </p:nvSpPr>
        <p:spPr>
          <a:xfrm>
            <a:off x="8557846" y="1768644"/>
            <a:ext cx="3106616" cy="3260556"/>
          </a:xfrm>
        </p:spPr>
        <p:txBody>
          <a:bodyPr/>
          <a:lstStyle/>
          <a:p>
            <a:r>
              <a:rPr lang="en-US" dirty="0"/>
              <a:t>First introduced by Dr. August Weismann, a German biologist, in 1882</a:t>
            </a:r>
          </a:p>
        </p:txBody>
      </p:sp>
    </p:spTree>
    <p:extLst>
      <p:ext uri="{BB962C8B-B14F-4D97-AF65-F5344CB8AC3E}">
        <p14:creationId xmlns:p14="http://schemas.microsoft.com/office/powerpoint/2010/main" val="22603384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elements/1.1/"/>
    <ds:schemaRef ds:uri="http://purl.org/dc/terms/"/>
    <ds:schemaRef ds:uri="05d88611-e516-4d1a-b12e-39107e78b3d0"/>
    <ds:schemaRef ds:uri="http://purl.org/dc/dcmitype/"/>
    <ds:schemaRef ds:uri="56ea17bb-c96d-4826-b465-01eec0dd23d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84</TotalTime>
  <Words>3588</Words>
  <Application>Microsoft Office PowerPoint</Application>
  <PresentationFormat>Widescreen</PresentationFormat>
  <Paragraphs>375</Paragraphs>
  <Slides>49</Slides>
  <Notes>45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.AppleSystemUIFont</vt:lpstr>
      <vt:lpstr>Arial</vt:lpstr>
      <vt:lpstr>Calibri</vt:lpstr>
      <vt:lpstr>Open Sans</vt:lpstr>
      <vt:lpstr>Open Sans SemiBold</vt:lpstr>
      <vt:lpstr>Wingdings</vt:lpstr>
      <vt:lpstr>2_Office Theme</vt:lpstr>
      <vt:lpstr>3_Office Theme</vt:lpstr>
      <vt:lpstr>Rewards and Challenges:  Development in Late Adulthood </vt:lpstr>
      <vt:lpstr>PowerPoint Presentation</vt:lpstr>
      <vt:lpstr>“The secret of genius is to carry the spirit of the child into old age, which means never losing your enthusiasm.”  -Aldous Huxley</vt:lpstr>
      <vt:lpstr>Research Tells Us That…</vt:lpstr>
      <vt:lpstr>Age Divisions of Late Adulthood</vt:lpstr>
      <vt:lpstr>Physical and Cognitive Development</vt:lpstr>
      <vt:lpstr>On Your Handout, Write What You Know About</vt:lpstr>
      <vt:lpstr>Biological Theories of Aging</vt:lpstr>
      <vt:lpstr>Wear and Tear Theory</vt:lpstr>
      <vt:lpstr>Mitochondrial Theory</vt:lpstr>
      <vt:lpstr>Cellular Clock Theory</vt:lpstr>
      <vt:lpstr>Free-Radical Theory</vt:lpstr>
      <vt:lpstr>Cell Replication</vt:lpstr>
      <vt:lpstr>Hormonal Stress Theory</vt:lpstr>
      <vt:lpstr>Other Effects on Lifespan</vt:lpstr>
      <vt:lpstr>Centenarians</vt:lpstr>
      <vt:lpstr>Physical Development</vt:lpstr>
      <vt:lpstr>Physical Skills</vt:lpstr>
      <vt:lpstr>Sensory Abilities</vt:lpstr>
      <vt:lpstr>Sensory Abilities</vt:lpstr>
      <vt:lpstr>Other Body Systems Undergo Change</vt:lpstr>
      <vt:lpstr>Some Physical Things We Can Control</vt:lpstr>
      <vt:lpstr>Theories of Cognitive Development</vt:lpstr>
      <vt:lpstr>Fluid Intelligence</vt:lpstr>
      <vt:lpstr>Crystalized Intelligence</vt:lpstr>
      <vt:lpstr>Most Common Forms of Dementia</vt:lpstr>
      <vt:lpstr>Cognitive Development</vt:lpstr>
      <vt:lpstr>Cognitive Rehabilitation</vt:lpstr>
      <vt:lpstr>Preventing Memory Loss</vt:lpstr>
      <vt:lpstr>Societal and Cultural Changes</vt:lpstr>
      <vt:lpstr>Did you know?</vt:lpstr>
      <vt:lpstr>Societal and Cultural Changes</vt:lpstr>
      <vt:lpstr>Age Discrimination Act</vt:lpstr>
      <vt:lpstr>Increasing Retirement Age</vt:lpstr>
      <vt:lpstr>Effects of Mobile Society</vt:lpstr>
      <vt:lpstr>Technology</vt:lpstr>
      <vt:lpstr>Our Responses to the Elderly</vt:lpstr>
      <vt:lpstr>Elder Abuse</vt:lpstr>
      <vt:lpstr>What are the Warning Signs of Elder Abuse?</vt:lpstr>
      <vt:lpstr>Family and Other Relationships</vt:lpstr>
      <vt:lpstr>How do Family Relationships Impact our Later Years?</vt:lpstr>
      <vt:lpstr>How do Relationships With Others Impact Our Later Years?</vt:lpstr>
      <vt:lpstr>Think About the Discussion on Elder Abuse</vt:lpstr>
      <vt:lpstr>Socializing With Others</vt:lpstr>
      <vt:lpstr>To Summarize</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9</cp:revision>
  <cp:lastPrinted>2017-07-07T16:17:37Z</cp:lastPrinted>
  <dcterms:created xsi:type="dcterms:W3CDTF">2017-07-11T23:58:30Z</dcterms:created>
  <dcterms:modified xsi:type="dcterms:W3CDTF">2017-11-20T16:39:57Z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