
<file path=[Content_Types].xml><?xml version="1.0" encoding="utf-8"?>
<Types xmlns="http://schemas.openxmlformats.org/package/2006/content-types">
  <Default Extension="xml" ContentType="application/xml"/>
  <Default Extension="jpeg" ContentType="image/jpeg"/>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2"/>
  </p:notesMasterIdLst>
  <p:sldIdLst>
    <p:sldId id="321" r:id="rId6"/>
    <p:sldId id="319" r:id="rId7"/>
    <p:sldId id="322" r:id="rId8"/>
    <p:sldId id="323" r:id="rId9"/>
    <p:sldId id="324" r:id="rId10"/>
    <p:sldId id="325" r:id="rId11"/>
    <p:sldId id="326" r:id="rId12"/>
    <p:sldId id="327" r:id="rId13"/>
    <p:sldId id="328" r:id="rId14"/>
    <p:sldId id="329" r:id="rId15"/>
    <p:sldId id="330" r:id="rId16"/>
    <p:sldId id="331" r:id="rId17"/>
    <p:sldId id="332" r:id="rId18"/>
    <p:sldId id="333" r:id="rId19"/>
    <p:sldId id="334" r:id="rId20"/>
    <p:sldId id="335"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5190" autoAdjust="0"/>
  </p:normalViewPr>
  <p:slideViewPr>
    <p:cSldViewPr snapToGrid="0">
      <p:cViewPr varScale="1">
        <p:scale>
          <a:sx n="96" d="100"/>
          <a:sy n="96" d="100"/>
        </p:scale>
        <p:origin x="648" y="16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notesMaster" Target="notesMasters/notesMaster1.xml"/><Relationship Id="rId23" Type="http://schemas.openxmlformats.org/officeDocument/2006/relationships/commentAuthors" Target="commentAuthors.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28" Type="http://schemas.microsoft.com/office/2015/10/relationships/revisionInfo" Target="revisionInfo.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11/29/17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hyperlink" Target="mailto:copyrights@tea.state.tx.us" TargetMode="External"/><Relationship Id="rId3"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xmlns=""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 Id="rId9" Type="http://schemas.openxmlformats.org/officeDocument/2006/relationships/slideLayout" Target="../slideLayouts/slideLayout10.xml"/><Relationship Id="rId10" Type="http://schemas.openxmlformats.org/officeDocument/2006/relationships/theme" Target="../theme/theme2.xml"/><Relationship Id="rId11"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5.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6.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7.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6.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8.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9.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Principles of Applied Engineering</a:t>
            </a:r>
          </a:p>
          <a:p>
            <a:pPr lvl="1"/>
            <a:r>
              <a:rPr lang="en-US" dirty="0"/>
              <a:t>How to Make a Model Rocket</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F88D71-E75D-47CA-95FD-1175EC8CE52A}"/>
              </a:ext>
            </a:extLst>
          </p:cNvPr>
          <p:cNvSpPr>
            <a:spLocks noGrp="1"/>
          </p:cNvSpPr>
          <p:nvPr>
            <p:ph type="title"/>
          </p:nvPr>
        </p:nvSpPr>
        <p:spPr/>
        <p:txBody>
          <a:bodyPr/>
          <a:lstStyle/>
          <a:p>
            <a:r>
              <a:rPr lang="en-US" dirty="0"/>
              <a:t>Construction Tips Continued	</a:t>
            </a:r>
          </a:p>
        </p:txBody>
      </p:sp>
      <p:sp>
        <p:nvSpPr>
          <p:cNvPr id="3" name="Content Placeholder 2">
            <a:extLst>
              <a:ext uri="{FF2B5EF4-FFF2-40B4-BE49-F238E27FC236}">
                <a16:creationId xmlns:a16="http://schemas.microsoft.com/office/drawing/2014/main" xmlns="" id="{01ADA3D5-ABDF-40DD-A9F4-02982627BE91}"/>
              </a:ext>
            </a:extLst>
          </p:cNvPr>
          <p:cNvSpPr>
            <a:spLocks noGrp="1"/>
          </p:cNvSpPr>
          <p:nvPr>
            <p:ph sz="half" idx="1"/>
          </p:nvPr>
        </p:nvSpPr>
        <p:spPr/>
        <p:txBody>
          <a:bodyPr/>
          <a:lstStyle/>
          <a:p>
            <a:pPr marL="457200" indent="-457200">
              <a:buFont typeface="Arial" panose="020B0604020202020204" pitchFamily="34" charset="0"/>
              <a:buChar char="•"/>
            </a:pPr>
            <a:r>
              <a:rPr lang="en-US" dirty="0"/>
              <a:t>The parachute must be folded correctly – do not just shove it in the rocket</a:t>
            </a:r>
          </a:p>
          <a:p>
            <a:pPr marL="457200" indent="-457200">
              <a:buFont typeface="Arial" panose="020B0604020202020204" pitchFamily="34" charset="0"/>
              <a:buChar char="•"/>
            </a:pPr>
            <a:r>
              <a:rPr lang="en-US" dirty="0"/>
              <a:t>Use epoxy to glue the fins in place, and consider using epoxy to reinforce the edges of the fins. Be careful with the epoxy. Do not get it on you </a:t>
            </a:r>
          </a:p>
          <a:p>
            <a:pPr marL="457200" indent="-457200">
              <a:buFont typeface="Arial" panose="020B0604020202020204" pitchFamily="34" charset="0"/>
              <a:buChar char="•"/>
            </a:pPr>
            <a:r>
              <a:rPr lang="en-US" dirty="0"/>
              <a:t>The engine should fit snuggly in the engine mount. It may help to put masking tape around the outside of the engine spiraling from top to bottom. This adds just enough circumference to the engine that will fit firmly. This can also work on the nose cone. </a:t>
            </a:r>
          </a:p>
        </p:txBody>
      </p:sp>
      <p:sp>
        <p:nvSpPr>
          <p:cNvPr id="4" name="Text Placeholder 3">
            <a:extLst>
              <a:ext uri="{FF2B5EF4-FFF2-40B4-BE49-F238E27FC236}">
                <a16:creationId xmlns:a16="http://schemas.microsoft.com/office/drawing/2014/main" xmlns="" id="{A0984FA6-2736-49DF-9EB8-C03FA5C98C37}"/>
              </a:ext>
            </a:extLst>
          </p:cNvPr>
          <p:cNvSpPr>
            <a:spLocks noGrp="1"/>
          </p:cNvSpPr>
          <p:nvPr>
            <p:ph type="body" sz="quarter" idx="10"/>
          </p:nvPr>
        </p:nvSpPr>
        <p:spPr/>
        <p:txBody>
          <a:bodyPr/>
          <a:lstStyle/>
          <a:p>
            <a:endParaRPr lang="en-US"/>
          </a:p>
        </p:txBody>
      </p:sp>
      <p:pic>
        <p:nvPicPr>
          <p:cNvPr id="5" name="Picture 4" descr="1310_Epoxy">
            <a:extLst>
              <a:ext uri="{FF2B5EF4-FFF2-40B4-BE49-F238E27FC236}">
                <a16:creationId xmlns:a16="http://schemas.microsoft.com/office/drawing/2014/main" xmlns="" id="{843557C2-245B-4814-904D-F7CFBC290E7C}"/>
              </a:ext>
            </a:extLst>
          </p:cNvPr>
          <p:cNvPicPr>
            <a:picLocks noChangeAspect="1" noChangeArrowheads="1"/>
          </p:cNvPicPr>
          <p:nvPr/>
        </p:nvPicPr>
        <p:blipFill>
          <a:blip r:embed="rId2" cstate="screen"/>
          <a:srcRect/>
          <a:stretch>
            <a:fillRect/>
          </a:stretch>
        </p:blipFill>
        <p:spPr bwMode="auto">
          <a:xfrm>
            <a:off x="683736" y="1478280"/>
            <a:ext cx="3533775" cy="4276725"/>
          </a:xfrm>
          <a:prstGeom prst="rect">
            <a:avLst/>
          </a:prstGeom>
          <a:noFill/>
          <a:ln w="9525">
            <a:noFill/>
            <a:miter lim="800000"/>
            <a:headEnd/>
            <a:tailEnd/>
          </a:ln>
        </p:spPr>
      </p:pic>
    </p:spTree>
    <p:extLst>
      <p:ext uri="{BB962C8B-B14F-4D97-AF65-F5344CB8AC3E}">
        <p14:creationId xmlns:p14="http://schemas.microsoft.com/office/powerpoint/2010/main" val="3929723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CA24D0-BEB4-4066-B147-CFA8C00D8BD4}"/>
              </a:ext>
            </a:extLst>
          </p:cNvPr>
          <p:cNvSpPr>
            <a:spLocks noGrp="1"/>
          </p:cNvSpPr>
          <p:nvPr>
            <p:ph type="title"/>
          </p:nvPr>
        </p:nvSpPr>
        <p:spPr/>
        <p:txBody>
          <a:bodyPr/>
          <a:lstStyle/>
          <a:p>
            <a:r>
              <a:rPr lang="en-US" dirty="0"/>
              <a:t>Flying</a:t>
            </a:r>
          </a:p>
        </p:txBody>
      </p:sp>
      <p:sp>
        <p:nvSpPr>
          <p:cNvPr id="3" name="Content Placeholder 2">
            <a:extLst>
              <a:ext uri="{FF2B5EF4-FFF2-40B4-BE49-F238E27FC236}">
                <a16:creationId xmlns:a16="http://schemas.microsoft.com/office/drawing/2014/main" xmlns="" id="{8C4FD945-91B4-4EB4-9494-C3788B026BAE}"/>
              </a:ext>
            </a:extLst>
          </p:cNvPr>
          <p:cNvSpPr>
            <a:spLocks noGrp="1"/>
          </p:cNvSpPr>
          <p:nvPr>
            <p:ph sz="half" idx="1"/>
          </p:nvPr>
        </p:nvSpPr>
        <p:spPr/>
        <p:txBody>
          <a:bodyPr/>
          <a:lstStyle/>
          <a:p>
            <a:pPr marL="457200" indent="-457200">
              <a:buFont typeface="Arial" panose="020B0604020202020204" pitchFamily="34" charset="0"/>
              <a:buChar char="•"/>
            </a:pPr>
            <a:r>
              <a:rPr lang="en-US" dirty="0"/>
              <a:t>Get a launching site approved. You can not just launch anywhere</a:t>
            </a:r>
          </a:p>
          <a:p>
            <a:pPr marL="457200" indent="-457200">
              <a:buFont typeface="Arial" panose="020B0604020202020204" pitchFamily="34" charset="0"/>
              <a:buChar char="•"/>
            </a:pPr>
            <a:r>
              <a:rPr lang="en-US" dirty="0"/>
              <a:t>Check the weather before you launch. Try to pick the least windy day</a:t>
            </a:r>
          </a:p>
          <a:p>
            <a:pPr marL="457200" indent="-457200">
              <a:buFont typeface="Arial" panose="020B0604020202020204" pitchFamily="34" charset="0"/>
              <a:buChar char="•"/>
            </a:pPr>
            <a:r>
              <a:rPr lang="en-US" dirty="0"/>
              <a:t>Point the launch-stick slightly against the wind when launching</a:t>
            </a:r>
          </a:p>
          <a:p>
            <a:pPr marL="457200" indent="-457200">
              <a:buFont typeface="Arial" panose="020B0604020202020204" pitchFamily="34" charset="0"/>
              <a:buChar char="•"/>
            </a:pPr>
            <a:r>
              <a:rPr lang="en-US" dirty="0"/>
              <a:t>Use a device to detect when a plane is coming</a:t>
            </a:r>
          </a:p>
          <a:p>
            <a:pPr marL="457200" indent="-457200">
              <a:buFont typeface="Arial" panose="020B0604020202020204" pitchFamily="34" charset="0"/>
              <a:buChar char="•"/>
            </a:pPr>
            <a:r>
              <a:rPr lang="en-US" dirty="0"/>
              <a:t>The wind can take a rocket very far. Make sure you know to watch where the rocket comes down</a:t>
            </a:r>
          </a:p>
        </p:txBody>
      </p:sp>
      <p:sp>
        <p:nvSpPr>
          <p:cNvPr id="4" name="Text Placeholder 3">
            <a:extLst>
              <a:ext uri="{FF2B5EF4-FFF2-40B4-BE49-F238E27FC236}">
                <a16:creationId xmlns:a16="http://schemas.microsoft.com/office/drawing/2014/main" xmlns="" id="{FEC3365F-2653-4E11-97E9-9954B6C1C198}"/>
              </a:ext>
            </a:extLst>
          </p:cNvPr>
          <p:cNvSpPr>
            <a:spLocks noGrp="1"/>
          </p:cNvSpPr>
          <p:nvPr>
            <p:ph type="body" sz="quarter" idx="10"/>
          </p:nvPr>
        </p:nvSpPr>
        <p:spPr/>
        <p:txBody>
          <a:bodyPr/>
          <a:lstStyle/>
          <a:p>
            <a:endParaRPr lang="en-US"/>
          </a:p>
        </p:txBody>
      </p:sp>
      <p:pic>
        <p:nvPicPr>
          <p:cNvPr id="5" name="Picture 4" descr="rp_backdraft_8">
            <a:extLst>
              <a:ext uri="{FF2B5EF4-FFF2-40B4-BE49-F238E27FC236}">
                <a16:creationId xmlns:a16="http://schemas.microsoft.com/office/drawing/2014/main" xmlns="" id="{3DB3EF2D-F029-491C-9F05-0DAA64D8FD05}"/>
              </a:ext>
            </a:extLst>
          </p:cNvPr>
          <p:cNvPicPr>
            <a:picLocks noChangeAspect="1" noChangeArrowheads="1"/>
          </p:cNvPicPr>
          <p:nvPr/>
        </p:nvPicPr>
        <p:blipFill>
          <a:blip r:embed="rId2" cstate="screen"/>
          <a:srcRect/>
          <a:stretch>
            <a:fillRect/>
          </a:stretch>
        </p:blipFill>
        <p:spPr bwMode="auto">
          <a:xfrm>
            <a:off x="740664" y="1478280"/>
            <a:ext cx="3511740" cy="4705732"/>
          </a:xfrm>
          <a:prstGeom prst="rect">
            <a:avLst/>
          </a:prstGeom>
          <a:noFill/>
          <a:ln w="9525">
            <a:noFill/>
            <a:miter lim="800000"/>
            <a:headEnd/>
            <a:tailEnd/>
          </a:ln>
        </p:spPr>
      </p:pic>
    </p:spTree>
    <p:extLst>
      <p:ext uri="{BB962C8B-B14F-4D97-AF65-F5344CB8AC3E}">
        <p14:creationId xmlns:p14="http://schemas.microsoft.com/office/powerpoint/2010/main" val="2696708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699477-B1A4-4E53-BC57-BFAB1D006A2A}"/>
              </a:ext>
            </a:extLst>
          </p:cNvPr>
          <p:cNvSpPr>
            <a:spLocks noGrp="1"/>
          </p:cNvSpPr>
          <p:nvPr>
            <p:ph type="title"/>
          </p:nvPr>
        </p:nvSpPr>
        <p:spPr/>
        <p:txBody>
          <a:bodyPr/>
          <a:lstStyle/>
          <a:p>
            <a:r>
              <a:rPr lang="en-US" dirty="0"/>
              <a:t>Evaluation</a:t>
            </a:r>
          </a:p>
        </p:txBody>
      </p:sp>
      <p:sp>
        <p:nvSpPr>
          <p:cNvPr id="3" name="Content Placeholder 2">
            <a:extLst>
              <a:ext uri="{FF2B5EF4-FFF2-40B4-BE49-F238E27FC236}">
                <a16:creationId xmlns:a16="http://schemas.microsoft.com/office/drawing/2014/main" xmlns="" id="{51B7AFCD-3332-4B2B-B9C2-021A5D8D620F}"/>
              </a:ext>
            </a:extLst>
          </p:cNvPr>
          <p:cNvSpPr>
            <a:spLocks noGrp="1"/>
          </p:cNvSpPr>
          <p:nvPr>
            <p:ph sz="half" idx="1"/>
          </p:nvPr>
        </p:nvSpPr>
        <p:spPr/>
        <p:txBody>
          <a:bodyPr/>
          <a:lstStyle/>
          <a:p>
            <a:pPr marL="457200" indent="-457200">
              <a:buFont typeface="Arial" panose="020B0604020202020204" pitchFamily="34" charset="0"/>
              <a:buChar char="•"/>
            </a:pPr>
            <a:r>
              <a:rPr lang="en-US" sz="2000" dirty="0"/>
              <a:t>Compare your actual results to your goal and your </a:t>
            </a:r>
            <a:r>
              <a:rPr lang="en-US" sz="2000" dirty="0" err="1"/>
              <a:t>RockSim</a:t>
            </a:r>
            <a:r>
              <a:rPr lang="en-US" sz="2000" dirty="0"/>
              <a:t> results</a:t>
            </a:r>
          </a:p>
          <a:p>
            <a:pPr marL="457200" indent="-457200">
              <a:buFont typeface="Arial" panose="020B0604020202020204" pitchFamily="34" charset="0"/>
              <a:buChar char="•"/>
            </a:pPr>
            <a:r>
              <a:rPr lang="en-US" sz="2000" dirty="0"/>
              <a:t>Make any necessary design adjustments to meet your goal</a:t>
            </a:r>
          </a:p>
          <a:p>
            <a:pPr marL="457200" indent="-457200">
              <a:buFont typeface="Arial" panose="020B0604020202020204" pitchFamily="34" charset="0"/>
              <a:buChar char="•"/>
            </a:pPr>
            <a:r>
              <a:rPr lang="en-US" sz="2000" dirty="0"/>
              <a:t>It may take many flights to find the best solution, so test your rockets far before any deadline to allow for bad weather and time to fix and adjust your rockets</a:t>
            </a:r>
          </a:p>
          <a:p>
            <a:pPr marL="457200" indent="-457200">
              <a:buFont typeface="Arial" panose="020B0604020202020204" pitchFamily="34" charset="0"/>
              <a:buChar char="•"/>
            </a:pPr>
            <a:r>
              <a:rPr lang="en-US" sz="2000" dirty="0" err="1"/>
              <a:t>RockSim</a:t>
            </a:r>
            <a:r>
              <a:rPr lang="en-US" sz="2000" dirty="0"/>
              <a:t> is helpful, but not always accurate in real life. Trial and error is the best method in the end. You will probably go through many designs and rockets before you find a successful one</a:t>
            </a:r>
          </a:p>
        </p:txBody>
      </p:sp>
      <p:sp>
        <p:nvSpPr>
          <p:cNvPr id="4" name="Text Placeholder 3">
            <a:extLst>
              <a:ext uri="{FF2B5EF4-FFF2-40B4-BE49-F238E27FC236}">
                <a16:creationId xmlns:a16="http://schemas.microsoft.com/office/drawing/2014/main" xmlns="" id="{B61E94F2-8C18-4F51-B68C-DDEA255DF78C}"/>
              </a:ext>
            </a:extLst>
          </p:cNvPr>
          <p:cNvSpPr>
            <a:spLocks noGrp="1"/>
          </p:cNvSpPr>
          <p:nvPr>
            <p:ph type="body" sz="quarter" idx="10"/>
          </p:nvPr>
        </p:nvSpPr>
        <p:spPr/>
        <p:txBody>
          <a:bodyPr/>
          <a:lstStyle/>
          <a:p>
            <a:endParaRPr lang="en-US"/>
          </a:p>
        </p:txBody>
      </p:sp>
      <p:pic>
        <p:nvPicPr>
          <p:cNvPr id="5" name="Picture 4" descr="wind_450KW_turbine_IA_V_13764">
            <a:extLst>
              <a:ext uri="{FF2B5EF4-FFF2-40B4-BE49-F238E27FC236}">
                <a16:creationId xmlns:a16="http://schemas.microsoft.com/office/drawing/2014/main" xmlns="" id="{41651611-775E-4823-A329-6A395CCD63A6}"/>
              </a:ext>
            </a:extLst>
          </p:cNvPr>
          <p:cNvPicPr>
            <a:picLocks noChangeAspect="1" noChangeArrowheads="1"/>
          </p:cNvPicPr>
          <p:nvPr/>
        </p:nvPicPr>
        <p:blipFill>
          <a:blip r:embed="rId2" cstate="screen"/>
          <a:srcRect/>
          <a:stretch>
            <a:fillRect/>
          </a:stretch>
        </p:blipFill>
        <p:spPr bwMode="auto">
          <a:xfrm>
            <a:off x="740664" y="1478280"/>
            <a:ext cx="3485107" cy="4881102"/>
          </a:xfrm>
          <a:prstGeom prst="rect">
            <a:avLst/>
          </a:prstGeom>
          <a:noFill/>
          <a:ln w="9525">
            <a:noFill/>
            <a:miter lim="800000"/>
            <a:headEnd/>
            <a:tailEnd/>
          </a:ln>
        </p:spPr>
      </p:pic>
    </p:spTree>
    <p:extLst>
      <p:ext uri="{BB962C8B-B14F-4D97-AF65-F5344CB8AC3E}">
        <p14:creationId xmlns:p14="http://schemas.microsoft.com/office/powerpoint/2010/main" val="768041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F1B324-9B19-4B15-BB10-80D910150EC5}"/>
              </a:ext>
            </a:extLst>
          </p:cNvPr>
          <p:cNvSpPr>
            <a:spLocks noGrp="1"/>
          </p:cNvSpPr>
          <p:nvPr>
            <p:ph type="title"/>
          </p:nvPr>
        </p:nvSpPr>
        <p:spPr/>
        <p:txBody>
          <a:bodyPr/>
          <a:lstStyle/>
          <a:p>
            <a:r>
              <a:rPr lang="en-US" dirty="0"/>
              <a:t>Challenge	</a:t>
            </a:r>
          </a:p>
        </p:txBody>
      </p:sp>
      <p:sp>
        <p:nvSpPr>
          <p:cNvPr id="3" name="Content Placeholder 2">
            <a:extLst>
              <a:ext uri="{FF2B5EF4-FFF2-40B4-BE49-F238E27FC236}">
                <a16:creationId xmlns:a16="http://schemas.microsoft.com/office/drawing/2014/main" xmlns="" id="{6E3B6DDC-C416-47AF-A1E1-95AA35D752F4}"/>
              </a:ext>
            </a:extLst>
          </p:cNvPr>
          <p:cNvSpPr>
            <a:spLocks noGrp="1"/>
          </p:cNvSpPr>
          <p:nvPr>
            <p:ph sz="half" idx="1"/>
          </p:nvPr>
        </p:nvSpPr>
        <p:spPr/>
        <p:txBody>
          <a:bodyPr/>
          <a:lstStyle/>
          <a:p>
            <a:pPr marL="457200" indent="-457200">
              <a:buFont typeface="Arial" panose="020B0604020202020204" pitchFamily="34" charset="0"/>
              <a:buChar char="•"/>
            </a:pPr>
            <a:r>
              <a:rPr lang="en-US" dirty="0"/>
              <a:t>Create a bottle rocket that can fly 150 feet and come down safely with the use of a parachute.</a:t>
            </a:r>
          </a:p>
          <a:p>
            <a:pPr marL="457200" indent="-457200">
              <a:buFont typeface="Arial" panose="020B0604020202020204" pitchFamily="34" charset="0"/>
              <a:buChar char="•"/>
            </a:pPr>
            <a:r>
              <a:rPr lang="en-US" dirty="0"/>
              <a:t>Carry an egg in the bottle rocket. Build the rocket so that the egg does not break upon landing</a:t>
            </a:r>
          </a:p>
          <a:p>
            <a:pPr marL="457200" indent="-457200">
              <a:buFont typeface="Arial" panose="020B0604020202020204" pitchFamily="34" charset="0"/>
              <a:buChar char="•"/>
            </a:pPr>
            <a:r>
              <a:rPr lang="en-US" dirty="0"/>
              <a:t>A bottle rocket will require more readily available and cheaper materials. This would be a good way to learn about rocket fundamentals before really building the real thing </a:t>
            </a:r>
          </a:p>
        </p:txBody>
      </p:sp>
      <p:sp>
        <p:nvSpPr>
          <p:cNvPr id="4" name="Text Placeholder 3">
            <a:extLst>
              <a:ext uri="{FF2B5EF4-FFF2-40B4-BE49-F238E27FC236}">
                <a16:creationId xmlns:a16="http://schemas.microsoft.com/office/drawing/2014/main" xmlns="" id="{273CECFA-ECAE-4FAC-90F6-00A10F7BCE96}"/>
              </a:ext>
            </a:extLst>
          </p:cNvPr>
          <p:cNvSpPr>
            <a:spLocks noGrp="1"/>
          </p:cNvSpPr>
          <p:nvPr>
            <p:ph type="body" sz="quarter" idx="10"/>
          </p:nvPr>
        </p:nvSpPr>
        <p:spPr/>
        <p:txBody>
          <a:bodyPr/>
          <a:lstStyle/>
          <a:p>
            <a:endParaRPr lang="en-US"/>
          </a:p>
        </p:txBody>
      </p:sp>
      <p:pic>
        <p:nvPicPr>
          <p:cNvPr id="5" name="Picture 4" descr="Orange Plastic Athletic Cone">
            <a:extLst>
              <a:ext uri="{FF2B5EF4-FFF2-40B4-BE49-F238E27FC236}">
                <a16:creationId xmlns:a16="http://schemas.microsoft.com/office/drawing/2014/main" xmlns="" id="{4FE3CEDD-0943-451B-8CDE-677742D8DA4B}"/>
              </a:ext>
            </a:extLst>
          </p:cNvPr>
          <p:cNvPicPr>
            <a:picLocks noChangeAspect="1" noChangeArrowheads="1"/>
          </p:cNvPicPr>
          <p:nvPr/>
        </p:nvPicPr>
        <p:blipFill>
          <a:blip r:embed="rId2" cstate="screen"/>
          <a:srcRect/>
          <a:stretch>
            <a:fillRect/>
          </a:stretch>
        </p:blipFill>
        <p:spPr bwMode="auto">
          <a:xfrm>
            <a:off x="1369859" y="1600663"/>
            <a:ext cx="2154577" cy="3096908"/>
          </a:xfrm>
          <a:prstGeom prst="rect">
            <a:avLst/>
          </a:prstGeom>
          <a:noFill/>
          <a:ln w="9525">
            <a:noFill/>
            <a:miter lim="800000"/>
            <a:headEnd/>
            <a:tailEnd/>
          </a:ln>
        </p:spPr>
      </p:pic>
    </p:spTree>
    <p:extLst>
      <p:ext uri="{BB962C8B-B14F-4D97-AF65-F5344CB8AC3E}">
        <p14:creationId xmlns:p14="http://schemas.microsoft.com/office/powerpoint/2010/main" val="2676416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CCA291-D9C3-44FC-AF4B-19264D7A602F}"/>
              </a:ext>
            </a:extLst>
          </p:cNvPr>
          <p:cNvSpPr>
            <a:spLocks noGrp="1"/>
          </p:cNvSpPr>
          <p:nvPr>
            <p:ph type="title"/>
          </p:nvPr>
        </p:nvSpPr>
        <p:spPr/>
        <p:txBody>
          <a:bodyPr/>
          <a:lstStyle/>
          <a:p>
            <a:r>
              <a:rPr lang="en-US" dirty="0"/>
              <a:t>Bottle Rocket	</a:t>
            </a:r>
          </a:p>
        </p:txBody>
      </p:sp>
      <p:sp>
        <p:nvSpPr>
          <p:cNvPr id="3" name="Content Placeholder 2">
            <a:extLst>
              <a:ext uri="{FF2B5EF4-FFF2-40B4-BE49-F238E27FC236}">
                <a16:creationId xmlns:a16="http://schemas.microsoft.com/office/drawing/2014/main" xmlns="" id="{4CE85B65-0FE0-4FD2-9BCA-6A5E35B103F6}"/>
              </a:ext>
            </a:extLst>
          </p:cNvPr>
          <p:cNvSpPr>
            <a:spLocks noGrp="1"/>
          </p:cNvSpPr>
          <p:nvPr>
            <p:ph sz="half" idx="1"/>
          </p:nvPr>
        </p:nvSpPr>
        <p:spPr/>
        <p:txBody>
          <a:bodyPr/>
          <a:lstStyle/>
          <a:p>
            <a:pPr marL="457200" indent="-457200">
              <a:buFont typeface="Arial" panose="020B0604020202020204" pitchFamily="34" charset="0"/>
              <a:buChar char="•"/>
            </a:pPr>
            <a:r>
              <a:rPr lang="en-US" dirty="0"/>
              <a:t>Materials needed will be: 2 2-liter bottles, one small plastic cone, duct tape, scissors, string, manila folder, large plastic trash bag, masking tape and a hole puncher</a:t>
            </a:r>
          </a:p>
          <a:p>
            <a:pPr marL="457200" indent="-457200">
              <a:buFont typeface="Arial" panose="020B0604020202020204" pitchFamily="34" charset="0"/>
              <a:buChar char="•"/>
            </a:pPr>
            <a:r>
              <a:rPr lang="en-US" dirty="0"/>
              <a:t>You will use the manila folder as material to make the fins</a:t>
            </a:r>
          </a:p>
          <a:p>
            <a:pPr marL="457200" indent="-457200">
              <a:buFont typeface="Arial" panose="020B0604020202020204" pitchFamily="34" charset="0"/>
              <a:buChar char="•"/>
            </a:pPr>
            <a:r>
              <a:rPr lang="en-US" dirty="0"/>
              <a:t>Pressurized water will be the propellant for the bottle rocket</a:t>
            </a:r>
          </a:p>
        </p:txBody>
      </p:sp>
      <p:sp>
        <p:nvSpPr>
          <p:cNvPr id="4" name="Text Placeholder 3">
            <a:extLst>
              <a:ext uri="{FF2B5EF4-FFF2-40B4-BE49-F238E27FC236}">
                <a16:creationId xmlns:a16="http://schemas.microsoft.com/office/drawing/2014/main" xmlns="" id="{4A8DC9DA-9EBC-4FD4-ACB6-A4DE7CCF633F}"/>
              </a:ext>
            </a:extLst>
          </p:cNvPr>
          <p:cNvSpPr>
            <a:spLocks noGrp="1"/>
          </p:cNvSpPr>
          <p:nvPr>
            <p:ph type="body" sz="quarter" idx="10"/>
          </p:nvPr>
        </p:nvSpPr>
        <p:spPr/>
        <p:txBody>
          <a:bodyPr/>
          <a:lstStyle/>
          <a:p>
            <a:endParaRPr lang="en-US"/>
          </a:p>
        </p:txBody>
      </p:sp>
      <p:pic>
        <p:nvPicPr>
          <p:cNvPr id="5" name="Picture 4" descr="Mvc-010f">
            <a:extLst>
              <a:ext uri="{FF2B5EF4-FFF2-40B4-BE49-F238E27FC236}">
                <a16:creationId xmlns:a16="http://schemas.microsoft.com/office/drawing/2014/main" xmlns="" id="{A860DD49-6290-446A-BE0C-426A02FF20A5}"/>
              </a:ext>
            </a:extLst>
          </p:cNvPr>
          <p:cNvPicPr>
            <a:picLocks noChangeAspect="1" noChangeArrowheads="1"/>
          </p:cNvPicPr>
          <p:nvPr/>
        </p:nvPicPr>
        <p:blipFill>
          <a:blip r:embed="rId2" cstate="screen"/>
          <a:srcRect/>
          <a:stretch>
            <a:fillRect/>
          </a:stretch>
        </p:blipFill>
        <p:spPr bwMode="auto">
          <a:xfrm>
            <a:off x="805736" y="1872796"/>
            <a:ext cx="3338527" cy="2503895"/>
          </a:xfrm>
          <a:prstGeom prst="rect">
            <a:avLst/>
          </a:prstGeom>
          <a:noFill/>
          <a:ln w="9525">
            <a:noFill/>
            <a:miter lim="800000"/>
            <a:headEnd/>
            <a:tailEnd/>
          </a:ln>
        </p:spPr>
      </p:pic>
    </p:spTree>
    <p:extLst>
      <p:ext uri="{BB962C8B-B14F-4D97-AF65-F5344CB8AC3E}">
        <p14:creationId xmlns:p14="http://schemas.microsoft.com/office/powerpoint/2010/main" val="30607343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82C41F-03A1-4EA4-BAAA-C55D12E7A5E3}"/>
              </a:ext>
            </a:extLst>
          </p:cNvPr>
          <p:cNvSpPr>
            <a:spLocks noGrp="1"/>
          </p:cNvSpPr>
          <p:nvPr>
            <p:ph type="title"/>
          </p:nvPr>
        </p:nvSpPr>
        <p:spPr/>
        <p:txBody>
          <a:bodyPr/>
          <a:lstStyle/>
          <a:p>
            <a:r>
              <a:rPr lang="en-US" dirty="0"/>
              <a:t>Challenge</a:t>
            </a:r>
          </a:p>
        </p:txBody>
      </p:sp>
      <p:sp>
        <p:nvSpPr>
          <p:cNvPr id="3" name="Content Placeholder 2">
            <a:extLst>
              <a:ext uri="{FF2B5EF4-FFF2-40B4-BE49-F238E27FC236}">
                <a16:creationId xmlns:a16="http://schemas.microsoft.com/office/drawing/2014/main" xmlns="" id="{79244EC2-AF33-45D7-AF49-E15A876C0833}"/>
              </a:ext>
            </a:extLst>
          </p:cNvPr>
          <p:cNvSpPr>
            <a:spLocks noGrp="1"/>
          </p:cNvSpPr>
          <p:nvPr>
            <p:ph sz="half" idx="1"/>
          </p:nvPr>
        </p:nvSpPr>
        <p:spPr/>
        <p:txBody>
          <a:bodyPr/>
          <a:lstStyle/>
          <a:p>
            <a:pPr marL="457200" indent="-457200">
              <a:buFont typeface="Arial" panose="020B0604020202020204" pitchFamily="34" charset="0"/>
              <a:buChar char="•"/>
            </a:pPr>
            <a:r>
              <a:rPr lang="en-US" dirty="0"/>
              <a:t>Create a rocket that can safely carry a remote control car or other mobile device, and engineer the device to activate upon contact with the ground, and move out of the rocket tube safely</a:t>
            </a:r>
          </a:p>
          <a:p>
            <a:pPr marL="457200" indent="-457200">
              <a:buFont typeface="Arial" panose="020B0604020202020204" pitchFamily="34" charset="0"/>
              <a:buChar char="•"/>
            </a:pPr>
            <a:r>
              <a:rPr lang="en-US" dirty="0"/>
              <a:t>One possibility: Use an RC car or mechanical bug that has an on/off switch. Include a spring in your rocket that will compress upon landing, and therefore retract, also which would act like a pogo stick and flip the switch on the car/bug</a:t>
            </a:r>
          </a:p>
        </p:txBody>
      </p:sp>
      <p:sp>
        <p:nvSpPr>
          <p:cNvPr id="4" name="Text Placeholder 3">
            <a:extLst>
              <a:ext uri="{FF2B5EF4-FFF2-40B4-BE49-F238E27FC236}">
                <a16:creationId xmlns:a16="http://schemas.microsoft.com/office/drawing/2014/main" xmlns="" id="{0DD2C278-F7AF-44EA-80AF-9DAF56C2CCBE}"/>
              </a:ext>
            </a:extLst>
          </p:cNvPr>
          <p:cNvSpPr>
            <a:spLocks noGrp="1"/>
          </p:cNvSpPr>
          <p:nvPr>
            <p:ph type="body" sz="quarter" idx="10"/>
          </p:nvPr>
        </p:nvSpPr>
        <p:spPr/>
        <p:txBody>
          <a:bodyPr/>
          <a:lstStyle/>
          <a:p>
            <a:endParaRPr lang="en-US"/>
          </a:p>
        </p:txBody>
      </p:sp>
      <p:pic>
        <p:nvPicPr>
          <p:cNvPr id="5" name="Picture 4" descr="1746-1-230x150-c">
            <a:extLst>
              <a:ext uri="{FF2B5EF4-FFF2-40B4-BE49-F238E27FC236}">
                <a16:creationId xmlns:a16="http://schemas.microsoft.com/office/drawing/2014/main" xmlns="" id="{5BBDF286-0996-4DB6-89EB-7C079CB78937}"/>
              </a:ext>
            </a:extLst>
          </p:cNvPr>
          <p:cNvPicPr>
            <a:picLocks noChangeAspect="1" noChangeArrowheads="1"/>
          </p:cNvPicPr>
          <p:nvPr/>
        </p:nvPicPr>
        <p:blipFill>
          <a:blip r:embed="rId2" cstate="screen"/>
          <a:srcRect/>
          <a:stretch>
            <a:fillRect/>
          </a:stretch>
        </p:blipFill>
        <p:spPr bwMode="auto">
          <a:xfrm>
            <a:off x="857569" y="2106158"/>
            <a:ext cx="3200400" cy="2085975"/>
          </a:xfrm>
          <a:prstGeom prst="rect">
            <a:avLst/>
          </a:prstGeom>
          <a:noFill/>
          <a:ln w="9525">
            <a:noFill/>
            <a:miter lim="800000"/>
            <a:headEnd/>
            <a:tailEnd/>
          </a:ln>
        </p:spPr>
      </p:pic>
    </p:spTree>
    <p:extLst>
      <p:ext uri="{BB962C8B-B14F-4D97-AF65-F5344CB8AC3E}">
        <p14:creationId xmlns:p14="http://schemas.microsoft.com/office/powerpoint/2010/main" val="2970292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Reference</a:t>
            </a:r>
            <a:endParaRPr lang="en-US" dirty="0"/>
          </a:p>
        </p:txBody>
      </p:sp>
      <p:sp>
        <p:nvSpPr>
          <p:cNvPr id="6" name="Content Placeholder 5"/>
          <p:cNvSpPr>
            <a:spLocks noGrp="1"/>
          </p:cNvSpPr>
          <p:nvPr>
            <p:ph sz="half" idx="1"/>
          </p:nvPr>
        </p:nvSpPr>
        <p:spPr/>
        <p:txBody>
          <a:bodyPr/>
          <a:lstStyle/>
          <a:p>
            <a:pPr marL="457200" indent="-457200">
              <a:buFont typeface="Arial" charset="0"/>
              <a:buChar char="•"/>
            </a:pPr>
            <a:r>
              <a:rPr lang="en-US" dirty="0" err="1"/>
              <a:t>Hayhurst</a:t>
            </a:r>
            <a:r>
              <a:rPr lang="en-US" dirty="0"/>
              <a:t>, Pat. "Mr. </a:t>
            </a:r>
            <a:r>
              <a:rPr lang="en-US" dirty="0" err="1"/>
              <a:t>Hayhurst's</a:t>
            </a:r>
            <a:r>
              <a:rPr lang="en-US" dirty="0"/>
              <a:t> Quick and Easy Bottle Rocket." </a:t>
            </a:r>
            <a:r>
              <a:rPr lang="en-US" dirty="0" err="1"/>
              <a:t>LnHS</a:t>
            </a:r>
            <a:r>
              <a:rPr lang="en-US" dirty="0"/>
              <a:t> Home Page. NSTA, 7 Nov. 2004. Web. 25 May 2010.</a:t>
            </a:r>
          </a:p>
        </p:txBody>
      </p:sp>
    </p:spTree>
    <p:extLst>
      <p:ext uri="{BB962C8B-B14F-4D97-AF65-F5344CB8AC3E}">
        <p14:creationId xmlns:p14="http://schemas.microsoft.com/office/powerpoint/2010/main" val="1590773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CB718B-C356-4655-A225-D67C02808406}"/>
              </a:ext>
            </a:extLst>
          </p:cNvPr>
          <p:cNvSpPr>
            <a:spLocks noGrp="1"/>
          </p:cNvSpPr>
          <p:nvPr>
            <p:ph type="title"/>
          </p:nvPr>
        </p:nvSpPr>
        <p:spPr/>
        <p:txBody>
          <a:bodyPr/>
          <a:lstStyle/>
          <a:p>
            <a:r>
              <a:rPr lang="en-US" dirty="0"/>
              <a:t>Set a Goal</a:t>
            </a:r>
          </a:p>
        </p:txBody>
      </p:sp>
      <p:sp>
        <p:nvSpPr>
          <p:cNvPr id="3" name="Content Placeholder 2">
            <a:extLst>
              <a:ext uri="{FF2B5EF4-FFF2-40B4-BE49-F238E27FC236}">
                <a16:creationId xmlns:a16="http://schemas.microsoft.com/office/drawing/2014/main" xmlns="" id="{21F5D808-7268-4633-8AE2-8F872C22BF66}"/>
              </a:ext>
            </a:extLst>
          </p:cNvPr>
          <p:cNvSpPr>
            <a:spLocks noGrp="1"/>
          </p:cNvSpPr>
          <p:nvPr>
            <p:ph sz="half" idx="1"/>
          </p:nvPr>
        </p:nvSpPr>
        <p:spPr/>
        <p:txBody>
          <a:bodyPr/>
          <a:lstStyle/>
          <a:p>
            <a:pPr marL="457200" indent="-457200">
              <a:buFont typeface="Arial" panose="020B0604020202020204" pitchFamily="34" charset="0"/>
              <a:buChar char="•"/>
            </a:pPr>
            <a:r>
              <a:rPr lang="en-US" dirty="0"/>
              <a:t>Set a specific goal for:</a:t>
            </a:r>
          </a:p>
          <a:p>
            <a:pPr marL="800100" lvl="1" indent="-457200">
              <a:buFont typeface="Arial" panose="020B0604020202020204" pitchFamily="34" charset="0"/>
              <a:buChar char="•"/>
            </a:pPr>
            <a:r>
              <a:rPr lang="en-US" dirty="0"/>
              <a:t>How high you want your rocket to go</a:t>
            </a:r>
          </a:p>
          <a:p>
            <a:pPr marL="800100" lvl="1" indent="-457200">
              <a:buFont typeface="Arial" panose="020B0604020202020204" pitchFamily="34" charset="0"/>
              <a:buChar char="•"/>
            </a:pPr>
            <a:r>
              <a:rPr lang="en-US" dirty="0"/>
              <a:t>How long you want it to take to land</a:t>
            </a:r>
          </a:p>
          <a:p>
            <a:pPr marL="800100" lvl="1" indent="-457200">
              <a:buFont typeface="Arial" panose="020B0604020202020204" pitchFamily="34" charset="0"/>
              <a:buChar char="•"/>
            </a:pPr>
            <a:r>
              <a:rPr lang="en-US" dirty="0"/>
              <a:t>How gently your rocket will land – place an egg inside to see if your rocket can land without breaking it</a:t>
            </a:r>
          </a:p>
          <a:p>
            <a:pPr marL="800100" lvl="1" indent="-457200">
              <a:buFont typeface="Arial" panose="020B0604020202020204" pitchFamily="34" charset="0"/>
              <a:buChar char="•"/>
            </a:pPr>
            <a:r>
              <a:rPr lang="en-US" dirty="0"/>
              <a:t>Or any other goal. Example: Place a small RC car inside the rocket and program it to activate on landing and exit the rocket </a:t>
            </a:r>
          </a:p>
        </p:txBody>
      </p:sp>
      <p:sp>
        <p:nvSpPr>
          <p:cNvPr id="4" name="Text Placeholder 3">
            <a:extLst>
              <a:ext uri="{FF2B5EF4-FFF2-40B4-BE49-F238E27FC236}">
                <a16:creationId xmlns:a16="http://schemas.microsoft.com/office/drawing/2014/main" xmlns="" id="{2CD3307D-D9BB-4588-BBAC-1DCF51389FEA}"/>
              </a:ext>
            </a:extLst>
          </p:cNvPr>
          <p:cNvSpPr>
            <a:spLocks noGrp="1"/>
          </p:cNvSpPr>
          <p:nvPr>
            <p:ph type="body" sz="quarter" idx="10"/>
          </p:nvPr>
        </p:nvSpPr>
        <p:spPr/>
        <p:txBody>
          <a:bodyPr/>
          <a:lstStyle/>
          <a:p>
            <a:endParaRPr lang="en-US"/>
          </a:p>
        </p:txBody>
      </p:sp>
      <p:pic>
        <p:nvPicPr>
          <p:cNvPr id="5" name="Picture 4" descr="time%20bound-stop%20watch">
            <a:extLst>
              <a:ext uri="{FF2B5EF4-FFF2-40B4-BE49-F238E27FC236}">
                <a16:creationId xmlns:a16="http://schemas.microsoft.com/office/drawing/2014/main" xmlns="" id="{B5F62F90-CE7C-4E56-89D9-E4C4ECF8E87B}"/>
              </a:ext>
            </a:extLst>
          </p:cNvPr>
          <p:cNvPicPr>
            <a:picLocks noChangeAspect="1" noChangeArrowheads="1"/>
          </p:cNvPicPr>
          <p:nvPr/>
        </p:nvPicPr>
        <p:blipFill>
          <a:blip r:embed="rId2" cstate="screen"/>
          <a:srcRect/>
          <a:stretch>
            <a:fillRect/>
          </a:stretch>
        </p:blipFill>
        <p:spPr bwMode="auto">
          <a:xfrm>
            <a:off x="1046165" y="1658483"/>
            <a:ext cx="2857500" cy="2981325"/>
          </a:xfrm>
          <a:prstGeom prst="rect">
            <a:avLst/>
          </a:prstGeom>
          <a:noFill/>
          <a:ln w="9525">
            <a:noFill/>
            <a:miter lim="800000"/>
            <a:headEnd/>
            <a:tailEnd/>
          </a:ln>
        </p:spPr>
      </p:pic>
    </p:spTree>
    <p:extLst>
      <p:ext uri="{BB962C8B-B14F-4D97-AF65-F5344CB8AC3E}">
        <p14:creationId xmlns:p14="http://schemas.microsoft.com/office/powerpoint/2010/main" val="851451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398BB9-80C5-42CF-A314-A2BBD27F4E0B}"/>
              </a:ext>
            </a:extLst>
          </p:cNvPr>
          <p:cNvSpPr>
            <a:spLocks noGrp="1"/>
          </p:cNvSpPr>
          <p:nvPr>
            <p:ph type="title"/>
          </p:nvPr>
        </p:nvSpPr>
        <p:spPr/>
        <p:txBody>
          <a:bodyPr/>
          <a:lstStyle/>
          <a:p>
            <a:r>
              <a:rPr lang="en-US" dirty="0"/>
              <a:t>Research</a:t>
            </a:r>
          </a:p>
        </p:txBody>
      </p:sp>
      <p:sp>
        <p:nvSpPr>
          <p:cNvPr id="3" name="Content Placeholder 2">
            <a:extLst>
              <a:ext uri="{FF2B5EF4-FFF2-40B4-BE49-F238E27FC236}">
                <a16:creationId xmlns:a16="http://schemas.microsoft.com/office/drawing/2014/main" xmlns="" id="{1FB12487-8155-41FC-B8C5-BFD0F001B649}"/>
              </a:ext>
            </a:extLst>
          </p:cNvPr>
          <p:cNvSpPr>
            <a:spLocks noGrp="1"/>
          </p:cNvSpPr>
          <p:nvPr>
            <p:ph sz="half" idx="1"/>
          </p:nvPr>
        </p:nvSpPr>
        <p:spPr/>
        <p:txBody>
          <a:bodyPr/>
          <a:lstStyle/>
          <a:p>
            <a:pPr marL="457200" indent="-457200">
              <a:buFont typeface="Arial" panose="020B0604020202020204" pitchFamily="34" charset="0"/>
              <a:buChar char="•"/>
            </a:pPr>
            <a:r>
              <a:rPr lang="en-US" dirty="0"/>
              <a:t>Research formulas about rocket stability, the forces on a rocket, and basic rocket construction techniques</a:t>
            </a:r>
          </a:p>
          <a:p>
            <a:pPr marL="457200" indent="-457200">
              <a:buFont typeface="Arial" panose="020B0604020202020204" pitchFamily="34" charset="0"/>
              <a:buChar char="•"/>
            </a:pPr>
            <a:r>
              <a:rPr lang="en-US" dirty="0"/>
              <a:t>Formulas can help you predict how high your rocket will go</a:t>
            </a:r>
          </a:p>
          <a:p>
            <a:pPr marL="457200" indent="-457200">
              <a:buFont typeface="Arial" panose="020B0604020202020204" pitchFamily="34" charset="0"/>
              <a:buChar char="•"/>
            </a:pPr>
            <a:r>
              <a:rPr lang="en-US" dirty="0" err="1"/>
              <a:t>RockSim</a:t>
            </a:r>
            <a:r>
              <a:rPr lang="en-US" dirty="0"/>
              <a:t> software is helpful to design your software </a:t>
            </a:r>
          </a:p>
          <a:p>
            <a:pPr marL="457200" indent="-457200">
              <a:buFont typeface="Arial" panose="020B0604020202020204" pitchFamily="34" charset="0"/>
              <a:buChar char="•"/>
            </a:pPr>
            <a:r>
              <a:rPr lang="en-US" dirty="0"/>
              <a:t>Nasa.gov is a helpful resource for basic rocket construction</a:t>
            </a:r>
          </a:p>
        </p:txBody>
      </p:sp>
      <p:sp>
        <p:nvSpPr>
          <p:cNvPr id="4" name="Text Placeholder 3">
            <a:extLst>
              <a:ext uri="{FF2B5EF4-FFF2-40B4-BE49-F238E27FC236}">
                <a16:creationId xmlns:a16="http://schemas.microsoft.com/office/drawing/2014/main" xmlns="" id="{38ECC017-10B1-4D32-8CEF-C8DC071F5EE3}"/>
              </a:ext>
            </a:extLst>
          </p:cNvPr>
          <p:cNvSpPr>
            <a:spLocks noGrp="1"/>
          </p:cNvSpPr>
          <p:nvPr>
            <p:ph type="body" sz="quarter" idx="10"/>
          </p:nvPr>
        </p:nvSpPr>
        <p:spPr/>
        <p:txBody>
          <a:bodyPr/>
          <a:lstStyle/>
          <a:p>
            <a:endParaRPr lang="en-US"/>
          </a:p>
        </p:txBody>
      </p:sp>
      <p:pic>
        <p:nvPicPr>
          <p:cNvPr id="5" name="Picture 4" descr="RockSim_Fin_Slider">
            <a:extLst>
              <a:ext uri="{FF2B5EF4-FFF2-40B4-BE49-F238E27FC236}">
                <a16:creationId xmlns:a16="http://schemas.microsoft.com/office/drawing/2014/main" xmlns="" id="{E0BBEA0A-2605-42C6-AE6D-26D6DD3BDDA1}"/>
              </a:ext>
            </a:extLst>
          </p:cNvPr>
          <p:cNvPicPr>
            <a:picLocks noChangeAspect="1" noChangeArrowheads="1" noCrop="1"/>
          </p:cNvPicPr>
          <p:nvPr/>
        </p:nvPicPr>
        <p:blipFill>
          <a:blip r:embed="rId2" cstate="screen"/>
          <a:srcRect/>
          <a:stretch>
            <a:fillRect/>
          </a:stretch>
        </p:blipFill>
        <p:spPr bwMode="auto">
          <a:xfrm>
            <a:off x="910860" y="1716966"/>
            <a:ext cx="3093818" cy="2864360"/>
          </a:xfrm>
          <a:prstGeom prst="rect">
            <a:avLst/>
          </a:prstGeom>
          <a:noFill/>
          <a:ln w="9525">
            <a:noFill/>
            <a:miter lim="800000"/>
            <a:headEnd/>
            <a:tailEnd/>
          </a:ln>
        </p:spPr>
      </p:pic>
    </p:spTree>
    <p:extLst>
      <p:ext uri="{BB962C8B-B14F-4D97-AF65-F5344CB8AC3E}">
        <p14:creationId xmlns:p14="http://schemas.microsoft.com/office/powerpoint/2010/main" val="971223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FA9C77-B78C-4FBA-9FA6-93080634CEE6}"/>
              </a:ext>
            </a:extLst>
          </p:cNvPr>
          <p:cNvSpPr>
            <a:spLocks noGrp="1"/>
          </p:cNvSpPr>
          <p:nvPr>
            <p:ph type="title"/>
          </p:nvPr>
        </p:nvSpPr>
        <p:spPr/>
        <p:txBody>
          <a:bodyPr/>
          <a:lstStyle/>
          <a:p>
            <a:r>
              <a:rPr lang="en-US" dirty="0"/>
              <a:t>Helpful Formulas</a:t>
            </a:r>
          </a:p>
        </p:txBody>
      </p:sp>
      <p:sp>
        <p:nvSpPr>
          <p:cNvPr id="3" name="Content Placeholder 2">
            <a:extLst>
              <a:ext uri="{FF2B5EF4-FFF2-40B4-BE49-F238E27FC236}">
                <a16:creationId xmlns:a16="http://schemas.microsoft.com/office/drawing/2014/main" xmlns="" id="{1020AF58-4F94-42B5-A788-2C181463066C}"/>
              </a:ext>
            </a:extLst>
          </p:cNvPr>
          <p:cNvSpPr>
            <a:spLocks noGrp="1"/>
          </p:cNvSpPr>
          <p:nvPr>
            <p:ph sz="half" idx="1"/>
          </p:nvPr>
        </p:nvSpPr>
        <p:spPr/>
        <p:txBody>
          <a:bodyPr/>
          <a:lstStyle/>
          <a:p>
            <a:pPr marL="457200" indent="-457200">
              <a:buFont typeface="Arial" panose="020B0604020202020204" pitchFamily="34" charset="0"/>
              <a:buChar char="•"/>
            </a:pPr>
            <a:r>
              <a:rPr lang="en-US" dirty="0"/>
              <a:t>F=1/2xpxv</a:t>
            </a:r>
            <a:r>
              <a:rPr lang="en-US" sz="2800" dirty="0">
                <a:cs typeface="Arial" charset="0"/>
              </a:rPr>
              <a:t>^2xAxcd where F==force of drag, p=density of air, v=velocity of rocket, A=reference area of rocket, cd=coefficient of drag</a:t>
            </a:r>
          </a:p>
          <a:p>
            <a:pPr marL="457200" indent="-457200">
              <a:buFont typeface="Arial" panose="020B0604020202020204" pitchFamily="34" charset="0"/>
              <a:buChar char="•"/>
            </a:pPr>
            <a:r>
              <a:rPr lang="en-US" sz="2800" dirty="0">
                <a:cs typeface="Arial" charset="0"/>
              </a:rPr>
              <a:t>The reference area is the area seen from the top view of the rocket</a:t>
            </a:r>
          </a:p>
          <a:p>
            <a:pPr marL="457200" indent="-457200">
              <a:buFont typeface="Arial" panose="020B0604020202020204" pitchFamily="34" charset="0"/>
              <a:buChar char="•"/>
            </a:pPr>
            <a:r>
              <a:rPr lang="en-US" sz="2800" dirty="0">
                <a:cs typeface="Arial" charset="0"/>
              </a:rPr>
              <a:t>The velocity of the rocket can be estimated using </a:t>
            </a:r>
            <a:r>
              <a:rPr lang="en-US" sz="2800" dirty="0" err="1">
                <a:cs typeface="Arial" charset="0"/>
              </a:rPr>
              <a:t>RockSim</a:t>
            </a:r>
            <a:endParaRPr lang="en-US" sz="2800" dirty="0">
              <a:cs typeface="Arial" charset="0"/>
            </a:endParaRPr>
          </a:p>
        </p:txBody>
      </p:sp>
      <p:sp>
        <p:nvSpPr>
          <p:cNvPr id="4" name="Text Placeholder 3">
            <a:extLst>
              <a:ext uri="{FF2B5EF4-FFF2-40B4-BE49-F238E27FC236}">
                <a16:creationId xmlns:a16="http://schemas.microsoft.com/office/drawing/2014/main" xmlns="" id="{C7B1EF3B-31A0-4852-8699-BA8D32E2BAE8}"/>
              </a:ext>
            </a:extLst>
          </p:cNvPr>
          <p:cNvSpPr>
            <a:spLocks noGrp="1"/>
          </p:cNvSpPr>
          <p:nvPr>
            <p:ph type="body" sz="quarter" idx="10"/>
          </p:nvPr>
        </p:nvSpPr>
        <p:spPr/>
        <p:txBody>
          <a:bodyPr/>
          <a:lstStyle/>
          <a:p>
            <a:endParaRPr lang="en-US"/>
          </a:p>
        </p:txBody>
      </p:sp>
      <p:pic>
        <p:nvPicPr>
          <p:cNvPr id="5" name="Picture 4" descr="water_rocket_theory">
            <a:extLst>
              <a:ext uri="{FF2B5EF4-FFF2-40B4-BE49-F238E27FC236}">
                <a16:creationId xmlns:a16="http://schemas.microsoft.com/office/drawing/2014/main" xmlns="" id="{F558522B-12D3-4265-9990-6341EE6A11BC}"/>
              </a:ext>
            </a:extLst>
          </p:cNvPr>
          <p:cNvPicPr>
            <a:picLocks noChangeAspect="1" noChangeArrowheads="1"/>
          </p:cNvPicPr>
          <p:nvPr/>
        </p:nvPicPr>
        <p:blipFill>
          <a:blip r:embed="rId2" cstate="screen"/>
          <a:srcRect/>
          <a:stretch>
            <a:fillRect/>
          </a:stretch>
        </p:blipFill>
        <p:spPr bwMode="auto">
          <a:xfrm>
            <a:off x="816293" y="1918039"/>
            <a:ext cx="3282951" cy="2462213"/>
          </a:xfrm>
          <a:prstGeom prst="rect">
            <a:avLst/>
          </a:prstGeom>
          <a:noFill/>
          <a:ln w="9525">
            <a:noFill/>
            <a:miter lim="800000"/>
            <a:headEnd/>
            <a:tailEnd/>
          </a:ln>
        </p:spPr>
      </p:pic>
    </p:spTree>
    <p:extLst>
      <p:ext uri="{BB962C8B-B14F-4D97-AF65-F5344CB8AC3E}">
        <p14:creationId xmlns:p14="http://schemas.microsoft.com/office/powerpoint/2010/main" val="1409172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40C794-CB18-44D2-A9C5-B0D1182B74C7}"/>
              </a:ext>
            </a:extLst>
          </p:cNvPr>
          <p:cNvSpPr>
            <a:spLocks noGrp="1"/>
          </p:cNvSpPr>
          <p:nvPr>
            <p:ph type="title"/>
          </p:nvPr>
        </p:nvSpPr>
        <p:spPr/>
        <p:txBody>
          <a:bodyPr/>
          <a:lstStyle/>
          <a:p>
            <a:r>
              <a:rPr lang="en-US" dirty="0"/>
              <a:t>Formulas Continued</a:t>
            </a:r>
          </a:p>
        </p:txBody>
      </p:sp>
      <p:sp>
        <p:nvSpPr>
          <p:cNvPr id="3" name="Content Placeholder 2">
            <a:extLst>
              <a:ext uri="{FF2B5EF4-FFF2-40B4-BE49-F238E27FC236}">
                <a16:creationId xmlns:a16="http://schemas.microsoft.com/office/drawing/2014/main" xmlns="" id="{8A7B86CB-942D-443A-B7C3-D57EBF2A8BF5}"/>
              </a:ext>
            </a:extLst>
          </p:cNvPr>
          <p:cNvSpPr>
            <a:spLocks noGrp="1"/>
          </p:cNvSpPr>
          <p:nvPr>
            <p:ph sz="half" idx="1"/>
          </p:nvPr>
        </p:nvSpPr>
        <p:spPr/>
        <p:txBody>
          <a:bodyPr/>
          <a:lstStyle/>
          <a:p>
            <a:pPr marL="457200" indent="-457200">
              <a:buFont typeface="Arial" panose="020B0604020202020204" pitchFamily="34" charset="0"/>
              <a:buChar char="•"/>
            </a:pPr>
            <a:r>
              <a:rPr lang="en-US" dirty="0"/>
              <a:t>Force is equal to the change in momentum with respect to the change in time</a:t>
            </a:r>
          </a:p>
          <a:p>
            <a:pPr marL="457200" indent="-457200">
              <a:buFont typeface="Arial" panose="020B0604020202020204" pitchFamily="34" charset="0"/>
              <a:buChar char="•"/>
            </a:pPr>
            <a:r>
              <a:rPr lang="en-US" dirty="0"/>
              <a:t>Force=(m(v))(d/</a:t>
            </a:r>
            <a:r>
              <a:rPr lang="en-US" dirty="0" err="1"/>
              <a:t>dt</a:t>
            </a:r>
            <a:r>
              <a:rPr lang="en-US" dirty="0"/>
              <a:t>)</a:t>
            </a:r>
          </a:p>
          <a:p>
            <a:pPr marL="457200" indent="-457200">
              <a:buFont typeface="Arial" panose="020B0604020202020204" pitchFamily="34" charset="0"/>
              <a:buChar char="•"/>
            </a:pPr>
            <a:r>
              <a:rPr lang="en-US" dirty="0"/>
              <a:t>Use a wind tunnel and measure the speed of the wind at 0 seconds and at 1 second. Also find the mass of the rocket at 0 seconds and at 1 second</a:t>
            </a:r>
          </a:p>
          <a:p>
            <a:pPr marL="457200" indent="-457200">
              <a:buFont typeface="Arial" panose="020B0604020202020204" pitchFamily="34" charset="0"/>
              <a:buChar char="•"/>
            </a:pPr>
            <a:r>
              <a:rPr lang="en-US" dirty="0"/>
              <a:t>The force = (final </a:t>
            </a:r>
            <a:r>
              <a:rPr lang="en-US" dirty="0" err="1"/>
              <a:t>massxfinal</a:t>
            </a:r>
            <a:r>
              <a:rPr lang="en-US" dirty="0"/>
              <a:t> velocity-initial </a:t>
            </a:r>
            <a:r>
              <a:rPr lang="en-US" dirty="0" err="1"/>
              <a:t>massxinitial</a:t>
            </a:r>
            <a:r>
              <a:rPr lang="en-US" dirty="0"/>
              <a:t> velocity)/(final time-initial time)</a:t>
            </a:r>
          </a:p>
          <a:p>
            <a:pPr marL="457200" indent="-457200">
              <a:buFont typeface="Arial" panose="020B0604020202020204" pitchFamily="34" charset="0"/>
              <a:buChar char="•"/>
            </a:pPr>
            <a:r>
              <a:rPr lang="en-US" dirty="0"/>
              <a:t>Coefficient of Drag=</a:t>
            </a:r>
            <a:r>
              <a:rPr lang="en-US" sz="2800" dirty="0">
                <a:cs typeface="Arial" charset="0"/>
              </a:rPr>
              <a:t>F/(.5×p×v^2×A)</a:t>
            </a:r>
            <a:endParaRPr lang="en-US" dirty="0"/>
          </a:p>
        </p:txBody>
      </p:sp>
      <p:sp>
        <p:nvSpPr>
          <p:cNvPr id="4" name="Text Placeholder 3">
            <a:extLst>
              <a:ext uri="{FF2B5EF4-FFF2-40B4-BE49-F238E27FC236}">
                <a16:creationId xmlns:a16="http://schemas.microsoft.com/office/drawing/2014/main" xmlns="" id="{C504E1FD-A80B-4A80-8700-4CCA5EB57AF5}"/>
              </a:ext>
            </a:extLst>
          </p:cNvPr>
          <p:cNvSpPr>
            <a:spLocks noGrp="1"/>
          </p:cNvSpPr>
          <p:nvPr>
            <p:ph type="body" sz="quarter" idx="10"/>
          </p:nvPr>
        </p:nvSpPr>
        <p:spPr/>
        <p:txBody>
          <a:bodyPr/>
          <a:lstStyle/>
          <a:p>
            <a:endParaRPr lang="en-US"/>
          </a:p>
        </p:txBody>
      </p:sp>
      <p:pic>
        <p:nvPicPr>
          <p:cNvPr id="5" name="Picture 4" descr="windTunnelSide">
            <a:extLst>
              <a:ext uri="{FF2B5EF4-FFF2-40B4-BE49-F238E27FC236}">
                <a16:creationId xmlns:a16="http://schemas.microsoft.com/office/drawing/2014/main" xmlns="" id="{7850EAA8-0932-4EDB-83DE-F56E5447236A}"/>
              </a:ext>
            </a:extLst>
          </p:cNvPr>
          <p:cNvPicPr>
            <a:picLocks noChangeAspect="1" noChangeArrowheads="1"/>
          </p:cNvPicPr>
          <p:nvPr/>
        </p:nvPicPr>
        <p:blipFill>
          <a:blip r:embed="rId2" cstate="screen"/>
          <a:srcRect/>
          <a:stretch>
            <a:fillRect/>
          </a:stretch>
        </p:blipFill>
        <p:spPr bwMode="auto">
          <a:xfrm>
            <a:off x="852616" y="1676728"/>
            <a:ext cx="3207320" cy="2852920"/>
          </a:xfrm>
          <a:prstGeom prst="rect">
            <a:avLst/>
          </a:prstGeom>
          <a:noFill/>
          <a:ln w="9525">
            <a:noFill/>
            <a:miter lim="800000"/>
            <a:headEnd/>
            <a:tailEnd/>
          </a:ln>
        </p:spPr>
      </p:pic>
    </p:spTree>
    <p:extLst>
      <p:ext uri="{BB962C8B-B14F-4D97-AF65-F5344CB8AC3E}">
        <p14:creationId xmlns:p14="http://schemas.microsoft.com/office/powerpoint/2010/main" val="1475432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C401A3-B2DC-466B-AE3B-6222DA75704D}"/>
              </a:ext>
            </a:extLst>
          </p:cNvPr>
          <p:cNvSpPr>
            <a:spLocks noGrp="1"/>
          </p:cNvSpPr>
          <p:nvPr>
            <p:ph type="title"/>
          </p:nvPr>
        </p:nvSpPr>
        <p:spPr/>
        <p:txBody>
          <a:bodyPr/>
          <a:lstStyle/>
          <a:p>
            <a:r>
              <a:rPr lang="en-US" dirty="0"/>
              <a:t>Brainstorming</a:t>
            </a:r>
          </a:p>
        </p:txBody>
      </p:sp>
      <p:sp>
        <p:nvSpPr>
          <p:cNvPr id="3" name="Content Placeholder 2">
            <a:extLst>
              <a:ext uri="{FF2B5EF4-FFF2-40B4-BE49-F238E27FC236}">
                <a16:creationId xmlns:a16="http://schemas.microsoft.com/office/drawing/2014/main" xmlns="" id="{B6170CE3-D332-4F2C-A381-D7F023C647DA}"/>
              </a:ext>
            </a:extLst>
          </p:cNvPr>
          <p:cNvSpPr>
            <a:spLocks noGrp="1"/>
          </p:cNvSpPr>
          <p:nvPr>
            <p:ph sz="half" idx="1"/>
          </p:nvPr>
        </p:nvSpPr>
        <p:spPr/>
        <p:txBody>
          <a:bodyPr/>
          <a:lstStyle/>
          <a:p>
            <a:pPr marL="457200" indent="-457200">
              <a:buFont typeface="Arial" panose="020B0604020202020204" pitchFamily="34" charset="0"/>
              <a:buChar char="•"/>
            </a:pPr>
            <a:r>
              <a:rPr lang="en-US" sz="2000" dirty="0"/>
              <a:t>Begin sketching designs for possible rockets</a:t>
            </a:r>
          </a:p>
          <a:p>
            <a:pPr marL="457200" indent="-457200">
              <a:buFont typeface="Arial" panose="020B0604020202020204" pitchFamily="34" charset="0"/>
              <a:buChar char="•"/>
            </a:pPr>
            <a:r>
              <a:rPr lang="en-US" sz="2000" dirty="0"/>
              <a:t>Parts that you should consider are: parachute/streamer, body material and size, nose cone length, engine type, and fins</a:t>
            </a:r>
          </a:p>
          <a:p>
            <a:pPr marL="457200" indent="-457200">
              <a:buFont typeface="Arial" panose="020B0604020202020204" pitchFamily="34" charset="0"/>
              <a:buChar char="•"/>
            </a:pPr>
            <a:r>
              <a:rPr lang="en-US" sz="2000" dirty="0"/>
              <a:t>Also consider placement of the center of mass and placement of movable mass</a:t>
            </a:r>
          </a:p>
          <a:p>
            <a:pPr marL="457200" indent="-457200">
              <a:buFont typeface="Arial" panose="020B0604020202020204" pitchFamily="34" charset="0"/>
              <a:buChar char="•"/>
            </a:pPr>
            <a:r>
              <a:rPr lang="en-US" sz="2000" dirty="0"/>
              <a:t>Use </a:t>
            </a:r>
            <a:r>
              <a:rPr lang="en-US" sz="2000" dirty="0" err="1"/>
              <a:t>RockSim</a:t>
            </a:r>
            <a:r>
              <a:rPr lang="en-US" sz="2000" dirty="0"/>
              <a:t> to estimate how your possible designs will perform</a:t>
            </a:r>
          </a:p>
          <a:p>
            <a:pPr marL="457200" indent="-457200">
              <a:buFont typeface="Arial" panose="020B0604020202020204" pitchFamily="34" charset="0"/>
              <a:buChar char="•"/>
            </a:pPr>
            <a:r>
              <a:rPr lang="en-US" sz="2000" dirty="0"/>
              <a:t>Decide on a design to construct</a:t>
            </a:r>
          </a:p>
          <a:p>
            <a:pPr marL="457200" indent="-457200">
              <a:buFont typeface="Arial" panose="020B0604020202020204" pitchFamily="34" charset="0"/>
              <a:buChar char="•"/>
            </a:pPr>
            <a:r>
              <a:rPr lang="en-US" sz="2000" dirty="0"/>
              <a:t>Order the parts that you need</a:t>
            </a:r>
          </a:p>
          <a:p>
            <a:pPr marL="457200" indent="-457200">
              <a:buFont typeface="Arial" panose="020B0604020202020204" pitchFamily="34" charset="0"/>
              <a:buChar char="•"/>
            </a:pPr>
            <a:r>
              <a:rPr lang="en-US" sz="2000" dirty="0"/>
              <a:t>Order an extra set of parts while you are ordering. You will probably have a few crash landings</a:t>
            </a:r>
          </a:p>
        </p:txBody>
      </p:sp>
      <p:sp>
        <p:nvSpPr>
          <p:cNvPr id="4" name="Text Placeholder 3">
            <a:extLst>
              <a:ext uri="{FF2B5EF4-FFF2-40B4-BE49-F238E27FC236}">
                <a16:creationId xmlns:a16="http://schemas.microsoft.com/office/drawing/2014/main" xmlns="" id="{E070A18F-0841-4F4F-BB6E-AB13A7CFDC5D}"/>
              </a:ext>
            </a:extLst>
          </p:cNvPr>
          <p:cNvSpPr>
            <a:spLocks noGrp="1"/>
          </p:cNvSpPr>
          <p:nvPr>
            <p:ph type="body" sz="quarter" idx="10"/>
          </p:nvPr>
        </p:nvSpPr>
        <p:spPr/>
        <p:txBody>
          <a:bodyPr/>
          <a:lstStyle/>
          <a:p>
            <a:endParaRPr lang="en-US"/>
          </a:p>
        </p:txBody>
      </p:sp>
      <p:pic>
        <p:nvPicPr>
          <p:cNvPr id="5" name="Picture 4" descr="aro64208">
            <a:extLst>
              <a:ext uri="{FF2B5EF4-FFF2-40B4-BE49-F238E27FC236}">
                <a16:creationId xmlns:a16="http://schemas.microsoft.com/office/drawing/2014/main" xmlns="" id="{102FAAD8-30A9-46B6-A518-FFDFD38B7E71}"/>
              </a:ext>
            </a:extLst>
          </p:cNvPr>
          <p:cNvPicPr>
            <a:picLocks noChangeAspect="1" noChangeArrowheads="1"/>
          </p:cNvPicPr>
          <p:nvPr/>
        </p:nvPicPr>
        <p:blipFill>
          <a:blip r:embed="rId2" cstate="screen"/>
          <a:srcRect/>
          <a:stretch>
            <a:fillRect/>
          </a:stretch>
        </p:blipFill>
        <p:spPr bwMode="auto">
          <a:xfrm>
            <a:off x="853282" y="1571997"/>
            <a:ext cx="3239420" cy="3100588"/>
          </a:xfrm>
          <a:prstGeom prst="rect">
            <a:avLst/>
          </a:prstGeom>
          <a:noFill/>
          <a:ln w="9525">
            <a:noFill/>
            <a:miter lim="800000"/>
            <a:headEnd/>
            <a:tailEnd/>
          </a:ln>
        </p:spPr>
      </p:pic>
    </p:spTree>
    <p:extLst>
      <p:ext uri="{BB962C8B-B14F-4D97-AF65-F5344CB8AC3E}">
        <p14:creationId xmlns:p14="http://schemas.microsoft.com/office/powerpoint/2010/main" val="3701027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DF112C-B9C6-48F2-96F4-847B0F55524E}"/>
              </a:ext>
            </a:extLst>
          </p:cNvPr>
          <p:cNvSpPr>
            <a:spLocks noGrp="1"/>
          </p:cNvSpPr>
          <p:nvPr>
            <p:ph type="title"/>
          </p:nvPr>
        </p:nvSpPr>
        <p:spPr/>
        <p:txBody>
          <a:bodyPr/>
          <a:lstStyle/>
          <a:p>
            <a:r>
              <a:rPr lang="en-US" dirty="0"/>
              <a:t>Brainstorming Continued</a:t>
            </a:r>
          </a:p>
        </p:txBody>
      </p:sp>
      <p:sp>
        <p:nvSpPr>
          <p:cNvPr id="3" name="Content Placeholder 2">
            <a:extLst>
              <a:ext uri="{FF2B5EF4-FFF2-40B4-BE49-F238E27FC236}">
                <a16:creationId xmlns:a16="http://schemas.microsoft.com/office/drawing/2014/main" xmlns="" id="{2EB93D54-FE25-42BF-9B74-08D4CCE80B10}"/>
              </a:ext>
            </a:extLst>
          </p:cNvPr>
          <p:cNvSpPr>
            <a:spLocks noGrp="1"/>
          </p:cNvSpPr>
          <p:nvPr>
            <p:ph sz="half" idx="1"/>
          </p:nvPr>
        </p:nvSpPr>
        <p:spPr/>
        <p:txBody>
          <a:bodyPr/>
          <a:lstStyle/>
          <a:p>
            <a:pPr marL="457200" indent="-457200">
              <a:buFont typeface="Arial" panose="020B0604020202020204" pitchFamily="34" charset="0"/>
              <a:buChar char="•"/>
            </a:pPr>
            <a:r>
              <a:rPr lang="en-US" dirty="0"/>
              <a:t>Use </a:t>
            </a:r>
            <a:r>
              <a:rPr lang="en-US" dirty="0" err="1"/>
              <a:t>RockSim</a:t>
            </a:r>
            <a:r>
              <a:rPr lang="en-US" dirty="0"/>
              <a:t> to estimate how your possible designs will perform </a:t>
            </a:r>
          </a:p>
          <a:p>
            <a:pPr marL="457200" indent="-457200">
              <a:buFont typeface="Arial" panose="020B0604020202020204" pitchFamily="34" charset="0"/>
              <a:buChar char="•"/>
            </a:pPr>
            <a:r>
              <a:rPr lang="en-US" dirty="0"/>
              <a:t>Decide on a design to construct</a:t>
            </a:r>
          </a:p>
          <a:p>
            <a:pPr marL="457200" indent="-457200">
              <a:buFont typeface="Arial" panose="020B0604020202020204" pitchFamily="34" charset="0"/>
              <a:buChar char="•"/>
            </a:pPr>
            <a:r>
              <a:rPr lang="en-US" dirty="0"/>
              <a:t>Order the parts that you need early</a:t>
            </a:r>
          </a:p>
          <a:p>
            <a:pPr marL="457200" indent="-457200">
              <a:buFont typeface="Arial" panose="020B0604020202020204" pitchFamily="34" charset="0"/>
              <a:buChar char="•"/>
            </a:pPr>
            <a:r>
              <a:rPr lang="en-US" dirty="0"/>
              <a:t>Order an extra set of parts while you are ordering. You will probably have a few crash landings</a:t>
            </a:r>
          </a:p>
          <a:p>
            <a:pPr marL="457200" indent="-457200">
              <a:buFont typeface="Arial" panose="020B0604020202020204" pitchFamily="34" charset="0"/>
              <a:buChar char="•"/>
            </a:pPr>
            <a:r>
              <a:rPr lang="en-US" dirty="0"/>
              <a:t>Consider making two rockets of different designs so you can choose the best one in the end</a:t>
            </a:r>
          </a:p>
        </p:txBody>
      </p:sp>
      <p:sp>
        <p:nvSpPr>
          <p:cNvPr id="4" name="Text Placeholder 3">
            <a:extLst>
              <a:ext uri="{FF2B5EF4-FFF2-40B4-BE49-F238E27FC236}">
                <a16:creationId xmlns:a16="http://schemas.microsoft.com/office/drawing/2014/main" xmlns="" id="{31CF8B84-61A1-495F-A1BA-CEBB41B8DC07}"/>
              </a:ext>
            </a:extLst>
          </p:cNvPr>
          <p:cNvSpPr>
            <a:spLocks noGrp="1"/>
          </p:cNvSpPr>
          <p:nvPr>
            <p:ph type="body" sz="quarter" idx="10"/>
          </p:nvPr>
        </p:nvSpPr>
        <p:spPr/>
        <p:txBody>
          <a:bodyPr/>
          <a:lstStyle/>
          <a:p>
            <a:endParaRPr lang="en-US"/>
          </a:p>
        </p:txBody>
      </p:sp>
      <p:pic>
        <p:nvPicPr>
          <p:cNvPr id="5" name="Picture 4" descr="Starchaser_2_DD_Overview">
            <a:extLst>
              <a:ext uri="{FF2B5EF4-FFF2-40B4-BE49-F238E27FC236}">
                <a16:creationId xmlns:a16="http://schemas.microsoft.com/office/drawing/2014/main" xmlns="" id="{F55724E0-E57A-4B81-A696-146535979E2E}"/>
              </a:ext>
            </a:extLst>
          </p:cNvPr>
          <p:cNvPicPr>
            <a:picLocks noChangeAspect="1" noChangeArrowheads="1"/>
          </p:cNvPicPr>
          <p:nvPr/>
        </p:nvPicPr>
        <p:blipFill>
          <a:blip r:embed="rId2" cstate="screen"/>
          <a:srcRect/>
          <a:stretch>
            <a:fillRect/>
          </a:stretch>
        </p:blipFill>
        <p:spPr bwMode="auto">
          <a:xfrm>
            <a:off x="895476" y="2148396"/>
            <a:ext cx="3124585" cy="1865128"/>
          </a:xfrm>
          <a:prstGeom prst="rect">
            <a:avLst/>
          </a:prstGeom>
          <a:noFill/>
          <a:ln w="9525">
            <a:noFill/>
            <a:miter lim="800000"/>
            <a:headEnd/>
            <a:tailEnd/>
          </a:ln>
        </p:spPr>
      </p:pic>
    </p:spTree>
    <p:extLst>
      <p:ext uri="{BB962C8B-B14F-4D97-AF65-F5344CB8AC3E}">
        <p14:creationId xmlns:p14="http://schemas.microsoft.com/office/powerpoint/2010/main" val="257505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8EED69-10F0-4345-89C0-FA95C52F0AFB}"/>
              </a:ext>
            </a:extLst>
          </p:cNvPr>
          <p:cNvSpPr>
            <a:spLocks noGrp="1"/>
          </p:cNvSpPr>
          <p:nvPr>
            <p:ph type="title"/>
          </p:nvPr>
        </p:nvSpPr>
        <p:spPr/>
        <p:txBody>
          <a:bodyPr/>
          <a:lstStyle/>
          <a:p>
            <a:r>
              <a:rPr lang="en-US" dirty="0"/>
              <a:t>Construction Tips</a:t>
            </a:r>
          </a:p>
        </p:txBody>
      </p:sp>
      <p:sp>
        <p:nvSpPr>
          <p:cNvPr id="3" name="Content Placeholder 2">
            <a:extLst>
              <a:ext uri="{FF2B5EF4-FFF2-40B4-BE49-F238E27FC236}">
                <a16:creationId xmlns:a16="http://schemas.microsoft.com/office/drawing/2014/main" xmlns="" id="{1BDD54F9-687F-4439-BC5E-53B5C2F082EA}"/>
              </a:ext>
            </a:extLst>
          </p:cNvPr>
          <p:cNvSpPr>
            <a:spLocks noGrp="1"/>
          </p:cNvSpPr>
          <p:nvPr>
            <p:ph sz="half" idx="1"/>
          </p:nvPr>
        </p:nvSpPr>
        <p:spPr/>
        <p:txBody>
          <a:bodyPr/>
          <a:lstStyle/>
          <a:p>
            <a:pPr marL="457200" indent="-457200">
              <a:buFont typeface="Arial" panose="020B0604020202020204" pitchFamily="34" charset="0"/>
              <a:buChar char="•"/>
            </a:pPr>
            <a:r>
              <a:rPr lang="en-US" sz="2400" dirty="0"/>
              <a:t>Measure the mass of the parts that you obtained and enter those masses into </a:t>
            </a:r>
            <a:r>
              <a:rPr lang="en-US" sz="2400" dirty="0" err="1"/>
              <a:t>RockSim</a:t>
            </a:r>
            <a:r>
              <a:rPr lang="en-US" sz="2400" dirty="0"/>
              <a:t> – the default </a:t>
            </a:r>
            <a:r>
              <a:rPr lang="en-US" sz="2400" dirty="0" err="1"/>
              <a:t>RockSim</a:t>
            </a:r>
            <a:r>
              <a:rPr lang="en-US" sz="2400" dirty="0"/>
              <a:t> masses may not be the same. Make any necessary adjustments</a:t>
            </a:r>
          </a:p>
          <a:p>
            <a:pPr marL="457200" indent="-457200">
              <a:buFont typeface="Arial" panose="020B0604020202020204" pitchFamily="34" charset="0"/>
              <a:buChar char="•"/>
            </a:pPr>
            <a:r>
              <a:rPr lang="en-US" sz="2400" dirty="0"/>
              <a:t>Include flame-retardant recovery wadding above the engine mount to keep the parachute/streamer from burning</a:t>
            </a:r>
          </a:p>
          <a:p>
            <a:pPr marL="457200" indent="-457200">
              <a:buFont typeface="Arial" panose="020B0604020202020204" pitchFamily="34" charset="0"/>
              <a:buChar char="•"/>
            </a:pPr>
            <a:r>
              <a:rPr lang="en-US" sz="2400" dirty="0"/>
              <a:t>Make a compartment for the altimeter to keep it stable, and drill four 1/8 inch-diameter holes in the body tube around the altimeter casing so the altimeter makes accurate readings</a:t>
            </a:r>
          </a:p>
        </p:txBody>
      </p:sp>
      <p:sp>
        <p:nvSpPr>
          <p:cNvPr id="4" name="Text Placeholder 3">
            <a:extLst>
              <a:ext uri="{FF2B5EF4-FFF2-40B4-BE49-F238E27FC236}">
                <a16:creationId xmlns:a16="http://schemas.microsoft.com/office/drawing/2014/main" xmlns="" id="{31FC4AEB-1F2F-4980-AFB9-4F049BD11F51}"/>
              </a:ext>
            </a:extLst>
          </p:cNvPr>
          <p:cNvSpPr>
            <a:spLocks noGrp="1"/>
          </p:cNvSpPr>
          <p:nvPr>
            <p:ph type="body" sz="quarter" idx="10"/>
          </p:nvPr>
        </p:nvSpPr>
        <p:spPr/>
        <p:txBody>
          <a:bodyPr/>
          <a:lstStyle/>
          <a:p>
            <a:endParaRPr lang="en-US"/>
          </a:p>
        </p:txBody>
      </p:sp>
      <p:pic>
        <p:nvPicPr>
          <p:cNvPr id="5" name="Picture 4" descr="18_inch_plastic_chute">
            <a:extLst>
              <a:ext uri="{FF2B5EF4-FFF2-40B4-BE49-F238E27FC236}">
                <a16:creationId xmlns:a16="http://schemas.microsoft.com/office/drawing/2014/main" xmlns="" id="{08B1873D-95AE-476E-A288-E2D1B549FF8D}"/>
              </a:ext>
            </a:extLst>
          </p:cNvPr>
          <p:cNvPicPr>
            <a:picLocks noChangeAspect="1" noChangeArrowheads="1"/>
          </p:cNvPicPr>
          <p:nvPr/>
        </p:nvPicPr>
        <p:blipFill>
          <a:blip r:embed="rId2" cstate="screen"/>
          <a:srcRect/>
          <a:stretch>
            <a:fillRect/>
          </a:stretch>
        </p:blipFill>
        <p:spPr bwMode="auto">
          <a:xfrm>
            <a:off x="846713" y="1849561"/>
            <a:ext cx="3222112" cy="2599170"/>
          </a:xfrm>
          <a:prstGeom prst="rect">
            <a:avLst/>
          </a:prstGeom>
          <a:noFill/>
          <a:ln w="9525">
            <a:noFill/>
            <a:miter lim="800000"/>
            <a:headEnd/>
            <a:tailEnd/>
          </a:ln>
        </p:spPr>
      </p:pic>
    </p:spTree>
    <p:extLst>
      <p:ext uri="{BB962C8B-B14F-4D97-AF65-F5344CB8AC3E}">
        <p14:creationId xmlns:p14="http://schemas.microsoft.com/office/powerpoint/2010/main" val="1916051769"/>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purl.org/dc/elements/1.1/"/>
    <ds:schemaRef ds:uri="56ea17bb-c96d-4826-b465-01eec0dd23dd"/>
    <ds:schemaRef ds:uri="http://schemas.openxmlformats.org/package/2006/metadata/core-properties"/>
    <ds:schemaRef ds:uri="http://schemas.microsoft.com/office/2006/documentManagement/types"/>
    <ds:schemaRef ds:uri="05d88611-e516-4d1a-b12e-39107e78b3d0"/>
    <ds:schemaRef ds:uri="http://purl.org/dc/dcmitype/"/>
    <ds:schemaRef ds:uri="http://purl.org/dc/terms/"/>
    <ds:schemaRef ds:uri="http://schemas.microsoft.com/sharepoint/v3"/>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113</TotalTime>
  <Words>981</Words>
  <Application>Microsoft Macintosh PowerPoint</Application>
  <PresentationFormat>Widescreen</PresentationFormat>
  <Paragraphs>69</Paragraphs>
  <Slides>16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Set a Goal</vt:lpstr>
      <vt:lpstr>Research</vt:lpstr>
      <vt:lpstr>Helpful Formulas</vt:lpstr>
      <vt:lpstr>Formulas Continued</vt:lpstr>
      <vt:lpstr>Brainstorming</vt:lpstr>
      <vt:lpstr>Brainstorming Continued</vt:lpstr>
      <vt:lpstr>Construction Tips</vt:lpstr>
      <vt:lpstr>Construction Tips Continued </vt:lpstr>
      <vt:lpstr>Flying</vt:lpstr>
      <vt:lpstr>Evaluation</vt:lpstr>
      <vt:lpstr>Challenge </vt:lpstr>
      <vt:lpstr>Bottle Rocket </vt:lpstr>
      <vt:lpstr>Challenge</vt:lpstr>
      <vt:lpstr>Reference</vt:lpstr>
    </vt:vector>
  </TitlesOfParts>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Ankitha Rai</cp:lastModifiedBy>
  <cp:revision>14</cp:revision>
  <cp:lastPrinted>2017-07-07T16:17:37Z</cp:lastPrinted>
  <dcterms:created xsi:type="dcterms:W3CDTF">2017-07-11T23:58:30Z</dcterms:created>
  <dcterms:modified xsi:type="dcterms:W3CDTF">2017-11-29T18:35:07Z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