
<file path=[Content_Types].xml><?xml version="1.0" encoding="utf-8"?>
<Types xmlns="http://schemas.openxmlformats.org/package/2006/content-types">
  <Default Extension="xml" ContentType="application/xml"/>
  <Default Extension="jpeg" ContentType="image/jpeg"/>
  <Default Extension="png" ContentType="image/png"/>
  <Default Extension="jpg" ContentType="image/jpg"/>
  <Default Extension="rels" ContentType="application/vnd.openxmlformats-package.relationships+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changesInfos/changesInfo1.xml" ContentType="application/vnd.ms-powerpoint.changes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5" Type="http://schemas.openxmlformats.org/officeDocument/2006/relationships/custom-properties" Target="docProps/custom.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48" r:id="rId4"/>
    <p:sldMasterId id="2147483761" r:id="rId5"/>
  </p:sldMasterIdLst>
  <p:notesMasterIdLst>
    <p:notesMasterId r:id="rId31"/>
  </p:notesMasterIdLst>
  <p:handoutMasterIdLst>
    <p:handoutMasterId r:id="rId32"/>
  </p:handoutMasterIdLst>
  <p:sldIdLst>
    <p:sldId id="322" r:id="rId6"/>
    <p:sldId id="319" r:id="rId7"/>
    <p:sldId id="419" r:id="rId8"/>
    <p:sldId id="420" r:id="rId9"/>
    <p:sldId id="421" r:id="rId10"/>
    <p:sldId id="432" r:id="rId11"/>
    <p:sldId id="433" r:id="rId12"/>
    <p:sldId id="422" r:id="rId13"/>
    <p:sldId id="423" r:id="rId14"/>
    <p:sldId id="424" r:id="rId15"/>
    <p:sldId id="425" r:id="rId16"/>
    <p:sldId id="434" r:id="rId17"/>
    <p:sldId id="435" r:id="rId18"/>
    <p:sldId id="436" r:id="rId19"/>
    <p:sldId id="427" r:id="rId20"/>
    <p:sldId id="428" r:id="rId21"/>
    <p:sldId id="439" r:id="rId22"/>
    <p:sldId id="440" r:id="rId23"/>
    <p:sldId id="437" r:id="rId24"/>
    <p:sldId id="438" r:id="rId25"/>
    <p:sldId id="429" r:id="rId26"/>
    <p:sldId id="430" r:id="rId27"/>
    <p:sldId id="431" r:id="rId28"/>
    <p:sldId id="380" r:id="rId29"/>
    <p:sldId id="441" r:id="rId30"/>
  </p:sldIdLst>
  <p:sldSz cx="12192000" cy="6858000"/>
  <p:notesSz cx="7010400" cy="9296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536" userDrawn="1">
          <p15:clr>
            <a:srgbClr val="A4A3A4"/>
          </p15:clr>
        </p15:guide>
        <p15:guide id="2" pos="3840">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Chris Cambron" initials="CC" lastIdx="1" clrIdx="0">
    <p:extLst/>
  </p:cmAuthor>
  <p:cmAuthor id="2" name="Chris Cambron" initials="CC [2]" lastIdx="1" clrIdx="1">
    <p:extLst/>
  </p:cmAuthor>
  <p:cmAuthor id="3" name="Chris Cambron" initials="CC [3]" lastIdx="1" clrIdx="2">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E7CBE"/>
    <a:srgbClr val="D600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4829" autoAdjust="0"/>
    <p:restoredTop sz="94821" autoAdjust="0"/>
  </p:normalViewPr>
  <p:slideViewPr>
    <p:cSldViewPr snapToGrid="0">
      <p:cViewPr>
        <p:scale>
          <a:sx n="90" d="100"/>
          <a:sy n="90" d="100"/>
        </p:scale>
        <p:origin x="144" y="200"/>
      </p:cViewPr>
      <p:guideLst>
        <p:guide orient="horz" pos="1536"/>
        <p:guide pos="3840"/>
      </p:guideLst>
    </p:cSldViewPr>
  </p:slideViewPr>
  <p:outlineViewPr>
    <p:cViewPr>
      <p:scale>
        <a:sx n="33" d="100"/>
        <a:sy n="33" d="100"/>
      </p:scale>
      <p:origin x="0" y="0"/>
    </p:cViewPr>
  </p:outlineViewPr>
  <p:notesTextViewPr>
    <p:cViewPr>
      <p:scale>
        <a:sx n="1" d="1"/>
        <a:sy n="1" d="1"/>
      </p:scale>
      <p:origin x="0" y="0"/>
    </p:cViewPr>
  </p:notesTextViewPr>
  <p:sorterViewPr>
    <p:cViewPr>
      <p:scale>
        <a:sx n="66" d="100"/>
        <a:sy n="66" d="100"/>
      </p:scale>
      <p:origin x="0" y="0"/>
    </p:cViewPr>
  </p:sorterViewPr>
  <p:notesViewPr>
    <p:cSldViewPr snapToGrid="0">
      <p:cViewPr varScale="1">
        <p:scale>
          <a:sx n="64" d="100"/>
          <a:sy n="64" d="100"/>
        </p:scale>
        <p:origin x="2395" y="86"/>
      </p:cViewPr>
      <p:guideLst/>
    </p:cSldViewPr>
  </p:notesViewPr>
  <p:gridSpacing cx="76200" cy="76200"/>
</p:viewPr>
</file>

<file path=ppt/_rels/presentation.xml.rels><?xml version="1.0" encoding="UTF-8" standalone="yes"?>
<Relationships xmlns="http://schemas.openxmlformats.org/package/2006/relationships"><Relationship Id="rId20" Type="http://schemas.openxmlformats.org/officeDocument/2006/relationships/slide" Target="slides/slide15.xml"/><Relationship Id="rId21" Type="http://schemas.openxmlformats.org/officeDocument/2006/relationships/slide" Target="slides/slide16.xml"/><Relationship Id="rId22" Type="http://schemas.openxmlformats.org/officeDocument/2006/relationships/slide" Target="slides/slide17.xml"/><Relationship Id="rId23" Type="http://schemas.openxmlformats.org/officeDocument/2006/relationships/slide" Target="slides/slide18.xml"/><Relationship Id="rId24" Type="http://schemas.openxmlformats.org/officeDocument/2006/relationships/slide" Target="slides/slide19.xml"/><Relationship Id="rId25" Type="http://schemas.openxmlformats.org/officeDocument/2006/relationships/slide" Target="slides/slide20.xml"/><Relationship Id="rId26" Type="http://schemas.openxmlformats.org/officeDocument/2006/relationships/slide" Target="slides/slide21.xml"/><Relationship Id="rId27" Type="http://schemas.openxmlformats.org/officeDocument/2006/relationships/slide" Target="slides/slide22.xml"/><Relationship Id="rId28" Type="http://schemas.openxmlformats.org/officeDocument/2006/relationships/slide" Target="slides/slide23.xml"/><Relationship Id="rId29" Type="http://schemas.openxmlformats.org/officeDocument/2006/relationships/slide" Target="slides/slide24.xml"/><Relationship Id="rId1" Type="http://schemas.openxmlformats.org/officeDocument/2006/relationships/customXml" Target="../customXml/item1.xml"/><Relationship Id="rId2" Type="http://schemas.openxmlformats.org/officeDocument/2006/relationships/customXml" Target="../customXml/item2.xml"/><Relationship Id="rId3" Type="http://schemas.openxmlformats.org/officeDocument/2006/relationships/customXml" Target="../customXml/item3.xml"/><Relationship Id="rId4" Type="http://schemas.openxmlformats.org/officeDocument/2006/relationships/slideMaster" Target="slideMasters/slideMaster1.xml"/><Relationship Id="rId5" Type="http://schemas.openxmlformats.org/officeDocument/2006/relationships/slideMaster" Target="slideMasters/slideMaster2.xml"/><Relationship Id="rId30" Type="http://schemas.openxmlformats.org/officeDocument/2006/relationships/slide" Target="slides/slide25.xml"/><Relationship Id="rId31" Type="http://schemas.openxmlformats.org/officeDocument/2006/relationships/notesMaster" Target="notesMasters/notesMaster1.xml"/><Relationship Id="rId32" Type="http://schemas.openxmlformats.org/officeDocument/2006/relationships/handoutMaster" Target="handoutMasters/handoutMaster1.xml"/><Relationship Id="rId9" Type="http://schemas.openxmlformats.org/officeDocument/2006/relationships/slide" Target="slides/slide4.xml"/><Relationship Id="rId6" Type="http://schemas.openxmlformats.org/officeDocument/2006/relationships/slide" Target="slides/slide1.xml"/><Relationship Id="rId7" Type="http://schemas.openxmlformats.org/officeDocument/2006/relationships/slide" Target="slides/slide2.xml"/><Relationship Id="rId8" Type="http://schemas.openxmlformats.org/officeDocument/2006/relationships/slide" Target="slides/slide3.xml"/><Relationship Id="rId33" Type="http://schemas.openxmlformats.org/officeDocument/2006/relationships/commentAuthors" Target="commentAuthors.xml"/><Relationship Id="rId34" Type="http://schemas.openxmlformats.org/officeDocument/2006/relationships/presProps" Target="presProps.xml"/><Relationship Id="rId35" Type="http://schemas.openxmlformats.org/officeDocument/2006/relationships/viewProps" Target="viewProps.xml"/><Relationship Id="rId36" Type="http://schemas.openxmlformats.org/officeDocument/2006/relationships/theme" Target="theme/theme1.xml"/><Relationship Id="rId10" Type="http://schemas.openxmlformats.org/officeDocument/2006/relationships/slide" Target="slides/slide5.xml"/><Relationship Id="rId11" Type="http://schemas.openxmlformats.org/officeDocument/2006/relationships/slide" Target="slides/slide6.xml"/><Relationship Id="rId12" Type="http://schemas.openxmlformats.org/officeDocument/2006/relationships/slide" Target="slides/slide7.xml"/><Relationship Id="rId13" Type="http://schemas.openxmlformats.org/officeDocument/2006/relationships/slide" Target="slides/slide8.xml"/><Relationship Id="rId14" Type="http://schemas.openxmlformats.org/officeDocument/2006/relationships/slide" Target="slides/slide9.xml"/><Relationship Id="rId15" Type="http://schemas.openxmlformats.org/officeDocument/2006/relationships/slide" Target="slides/slide10.xml"/><Relationship Id="rId16" Type="http://schemas.openxmlformats.org/officeDocument/2006/relationships/slide" Target="slides/slide11.xml"/><Relationship Id="rId17" Type="http://schemas.openxmlformats.org/officeDocument/2006/relationships/slide" Target="slides/slide12.xml"/><Relationship Id="rId18" Type="http://schemas.openxmlformats.org/officeDocument/2006/relationships/slide" Target="slides/slide13.xml"/><Relationship Id="rId19" Type="http://schemas.openxmlformats.org/officeDocument/2006/relationships/slide" Target="slides/slide14.xml"/><Relationship Id="rId37" Type="http://schemas.openxmlformats.org/officeDocument/2006/relationships/tableStyles" Target="tableStyles.xml"/><Relationship Id="rId44"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Caroline Bentley" userId="0cee5f03-a695-4a03-a07a-8c9ce1847e1e" providerId="ADAL" clId="{D93B2387-2141-498B-B6EA-2E260FB3FD19}"/>
    <pc:docChg chg="modSld">
      <pc:chgData name="Caroline Bentley" userId="0cee5f03-a695-4a03-a07a-8c9ce1847e1e" providerId="ADAL" clId="{D93B2387-2141-498B-B6EA-2E260FB3FD19}" dt="2017-11-16T17:58:35.964" v="0"/>
      <pc:docMkLst>
        <pc:docMk/>
      </pc:docMkLst>
      <pc:sldChg chg="modSp">
        <pc:chgData name="Caroline Bentley" userId="0cee5f03-a695-4a03-a07a-8c9ce1847e1e" providerId="ADAL" clId="{D93B2387-2141-498B-B6EA-2E260FB3FD19}" dt="2017-11-16T17:58:35.964" v="0"/>
        <pc:sldMkLst>
          <pc:docMk/>
          <pc:sldMk cId="2923985671" sldId="323"/>
        </pc:sldMkLst>
        <pc:spChg chg="mod">
          <ac:chgData name="Caroline Bentley" userId="0cee5f03-a695-4a03-a07a-8c9ce1847e1e" providerId="ADAL" clId="{D93B2387-2141-498B-B6EA-2E260FB3FD19}" dt="2017-11-16T17:58:35.964" v="0"/>
          <ac:spMkLst>
            <pc:docMk/>
            <pc:sldMk cId="2923985671" sldId="323"/>
            <ac:spMk id="3" creationId="{FDA232F6-5995-4EA9-82E9-6269FFB1F290}"/>
          </ac:spMkLst>
        </pc:spChg>
      </pc:sldChg>
    </pc:docChg>
  </pc:docChgLst>
  <pc:docChgLst>
    <pc:chgData name="Caroline Bentley" userId="0cee5f03-a695-4a03-a07a-8c9ce1847e1e" providerId="ADAL" clId="{7ED1516F-7BFB-46BA-A0B9-242E42B9975B}"/>
    <pc:docChg chg="addSld modSld">
      <pc:chgData name="Caroline Bentley" userId="0cee5f03-a695-4a03-a07a-8c9ce1847e1e" providerId="ADAL" clId="{7ED1516F-7BFB-46BA-A0B9-242E42B9975B}" dt="2017-11-16T17:12:24.731" v="4" actId="14100"/>
      <pc:docMkLst>
        <pc:docMk/>
      </pc:docMkLst>
      <pc:sldChg chg="modSp add">
        <pc:chgData name="Caroline Bentley" userId="0cee5f03-a695-4a03-a07a-8c9ce1847e1e" providerId="ADAL" clId="{7ED1516F-7BFB-46BA-A0B9-242E42B9975B}" dt="2017-11-16T17:12:24.731" v="4" actId="14100"/>
        <pc:sldMkLst>
          <pc:docMk/>
          <pc:sldMk cId="2923985671" sldId="323"/>
        </pc:sldMkLst>
        <pc:spChg chg="mod">
          <ac:chgData name="Caroline Bentley" userId="0cee5f03-a695-4a03-a07a-8c9ce1847e1e" providerId="ADAL" clId="{7ED1516F-7BFB-46BA-A0B9-242E42B9975B}" dt="2017-11-16T17:12:24.731" v="4" actId="14100"/>
          <ac:spMkLst>
            <pc:docMk/>
            <pc:sldMk cId="2923985671" sldId="323"/>
            <ac:spMk id="3" creationId="{FDA232F6-5995-4EA9-82E9-6269FFB1F290}"/>
          </ac:spMkLst>
        </pc:sp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xmlns="" id="{24B77C31-8667-4DE4-AD05-C5951A7DBCD9}"/>
              </a:ext>
            </a:extLst>
          </p:cNvPr>
          <p:cNvSpPr>
            <a:spLocks noGrp="1"/>
          </p:cNvSpPr>
          <p:nvPr>
            <p:ph type="hdr" sz="quarter"/>
          </p:nvPr>
        </p:nvSpPr>
        <p:spPr>
          <a:xfrm>
            <a:off x="0" y="0"/>
            <a:ext cx="3038475" cy="466725"/>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xmlns="" id="{346F31A9-37CE-4598-85C2-C7A1286AE8F2}"/>
              </a:ext>
            </a:extLst>
          </p:cNvPr>
          <p:cNvSpPr>
            <a:spLocks noGrp="1"/>
          </p:cNvSpPr>
          <p:nvPr>
            <p:ph type="dt" sz="quarter" idx="1"/>
          </p:nvPr>
        </p:nvSpPr>
        <p:spPr>
          <a:xfrm>
            <a:off x="3970338" y="0"/>
            <a:ext cx="3038475" cy="466725"/>
          </a:xfrm>
          <a:prstGeom prst="rect">
            <a:avLst/>
          </a:prstGeom>
        </p:spPr>
        <p:txBody>
          <a:bodyPr vert="horz" lIns="91440" tIns="45720" rIns="91440" bIns="45720" rtlCol="0"/>
          <a:lstStyle>
            <a:lvl1pPr algn="r">
              <a:defRPr sz="1200"/>
            </a:lvl1pPr>
          </a:lstStyle>
          <a:p>
            <a:fld id="{5D8E2FD8-9EED-478F-BC83-18EDD001AAB5}" type="datetimeFigureOut">
              <a:rPr lang="en-US" smtClean="0"/>
              <a:t>1/19/18</a:t>
            </a:fld>
            <a:endParaRPr lang="en-US"/>
          </a:p>
        </p:txBody>
      </p:sp>
      <p:sp>
        <p:nvSpPr>
          <p:cNvPr id="4" name="Footer Placeholder 3">
            <a:extLst>
              <a:ext uri="{FF2B5EF4-FFF2-40B4-BE49-F238E27FC236}">
                <a16:creationId xmlns:a16="http://schemas.microsoft.com/office/drawing/2014/main" xmlns="" id="{90E9A851-F312-43DC-8602-0CAC696EB8E8}"/>
              </a:ext>
            </a:extLst>
          </p:cNvPr>
          <p:cNvSpPr>
            <a:spLocks noGrp="1"/>
          </p:cNvSpPr>
          <p:nvPr>
            <p:ph type="ftr" sz="quarter" idx="2"/>
          </p:nvPr>
        </p:nvSpPr>
        <p:spPr>
          <a:xfrm>
            <a:off x="0" y="8829675"/>
            <a:ext cx="3038475" cy="466725"/>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xmlns="" id="{21E00B58-DF0B-4F7F-87D4-2A167E04E303}"/>
              </a:ext>
            </a:extLst>
          </p:cNvPr>
          <p:cNvSpPr>
            <a:spLocks noGrp="1"/>
          </p:cNvSpPr>
          <p:nvPr>
            <p:ph type="sldNum" sz="quarter" idx="3"/>
          </p:nvPr>
        </p:nvSpPr>
        <p:spPr>
          <a:xfrm>
            <a:off x="3970338" y="8829675"/>
            <a:ext cx="3038475" cy="466725"/>
          </a:xfrm>
          <a:prstGeom prst="rect">
            <a:avLst/>
          </a:prstGeom>
        </p:spPr>
        <p:txBody>
          <a:bodyPr vert="horz" lIns="91440" tIns="45720" rIns="91440" bIns="45720" rtlCol="0" anchor="b"/>
          <a:lstStyle>
            <a:lvl1pPr algn="r">
              <a:defRPr sz="1200"/>
            </a:lvl1pPr>
          </a:lstStyle>
          <a:p>
            <a:fld id="{62886685-1DF0-4F10-A68E-3F2F3AEC1B21}" type="slidenum">
              <a:rPr lang="en-US" smtClean="0"/>
              <a:t>‹#›</a:t>
            </a:fld>
            <a:endParaRPr lang="en-US"/>
          </a:p>
        </p:txBody>
      </p:sp>
    </p:spTree>
    <p:extLst>
      <p:ext uri="{BB962C8B-B14F-4D97-AF65-F5344CB8AC3E}">
        <p14:creationId xmlns:p14="http://schemas.microsoft.com/office/powerpoint/2010/main" val="129118488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07D6D5D6-24C7-4B56-B2DF-FCCD525C5D1F}" type="datetimeFigureOut">
              <a:rPr lang="en-US" smtClean="0"/>
              <a:t>1/19/18</a:t>
            </a:fld>
            <a:endParaRPr lang="en-US"/>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B36392A5-00F8-4B40-B46C-7CA31B660224}" type="slidenum">
              <a:rPr lang="en-US" smtClean="0"/>
              <a:t>‹#›</a:t>
            </a:fld>
            <a:endParaRPr lang="en-US"/>
          </a:p>
        </p:txBody>
      </p:sp>
    </p:spTree>
    <p:extLst>
      <p:ext uri="{BB962C8B-B14F-4D97-AF65-F5344CB8AC3E}">
        <p14:creationId xmlns:p14="http://schemas.microsoft.com/office/powerpoint/2010/main" val="55090079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36392A5-00F8-4B40-B46C-7CA31B660224}" type="slidenum">
              <a:rPr lang="en-US" smtClean="0"/>
              <a:t>2</a:t>
            </a:fld>
            <a:endParaRPr lang="en-US"/>
          </a:p>
        </p:txBody>
      </p:sp>
    </p:spTree>
    <p:extLst>
      <p:ext uri="{BB962C8B-B14F-4D97-AF65-F5344CB8AC3E}">
        <p14:creationId xmlns:p14="http://schemas.microsoft.com/office/powerpoint/2010/main" val="370902972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illness may be mild, lasting just a day or two, or even severe enough to require hospitalization. In some cases, it can even result in death.</a:t>
            </a:r>
            <a:endParaRPr lang="en-US" dirty="0"/>
          </a:p>
        </p:txBody>
      </p:sp>
      <p:sp>
        <p:nvSpPr>
          <p:cNvPr id="4" name="Slide Number Placeholder 3"/>
          <p:cNvSpPr>
            <a:spLocks noGrp="1"/>
          </p:cNvSpPr>
          <p:nvPr>
            <p:ph type="sldNum" sz="quarter" idx="10"/>
          </p:nvPr>
        </p:nvSpPr>
        <p:spPr/>
        <p:txBody>
          <a:bodyPr/>
          <a:lstStyle/>
          <a:p>
            <a:fld id="{B36392A5-00F8-4B40-B46C-7CA31B660224}" type="slidenum">
              <a:rPr lang="en-US" smtClean="0"/>
              <a:t>13</a:t>
            </a:fld>
            <a:endParaRPr lang="en-US"/>
          </a:p>
        </p:txBody>
      </p:sp>
    </p:spTree>
    <p:extLst>
      <p:ext uri="{BB962C8B-B14F-4D97-AF65-F5344CB8AC3E}">
        <p14:creationId xmlns:p14="http://schemas.microsoft.com/office/powerpoint/2010/main" val="30010697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Bacteria and Viruses Bacteria and viruses are the most common cause of food poisoning. The symptoms and severity of food poisoning vary, depending on which bacteria or virus has contaminated the food. Parasites Parasites are organisms that derive nourishment and protection from other living organisms known as hosts. In the United States, the most common foodborne parasites are protozoa, roundworms, and tapeworms. Mold, Toxins, and Contaminants Most food poisoning is caused by bacteria, viruses, and parasites rather than toxic substances in the food. But, some cases of food poisoning can be linked to either natural toxins or chemical toxins. Allergens Food allergy is an abnormal response to a food triggered by your body's immune system. Some foods, such as nuts, milk, eggs, or seafood, can cause allergic reactions in people with food allergies.</a:t>
            </a:r>
            <a:endParaRPr lang="en-US" dirty="0"/>
          </a:p>
        </p:txBody>
      </p:sp>
      <p:sp>
        <p:nvSpPr>
          <p:cNvPr id="4" name="Slide Number Placeholder 3"/>
          <p:cNvSpPr>
            <a:spLocks noGrp="1"/>
          </p:cNvSpPr>
          <p:nvPr>
            <p:ph type="sldNum" sz="quarter" idx="10"/>
          </p:nvPr>
        </p:nvSpPr>
        <p:spPr/>
        <p:txBody>
          <a:bodyPr/>
          <a:lstStyle/>
          <a:p>
            <a:fld id="{B36392A5-00F8-4B40-B46C-7CA31B660224}" type="slidenum">
              <a:rPr lang="en-US" smtClean="0"/>
              <a:t>14</a:t>
            </a:fld>
            <a:endParaRPr lang="en-US"/>
          </a:p>
        </p:txBody>
      </p:sp>
    </p:spTree>
    <p:extLst>
      <p:ext uri="{BB962C8B-B14F-4D97-AF65-F5344CB8AC3E}">
        <p14:creationId xmlns:p14="http://schemas.microsoft.com/office/powerpoint/2010/main" val="160632566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Source: </a:t>
            </a:r>
            <a:r>
              <a:rPr lang="en-US" dirty="0" err="1" smtClean="0"/>
              <a:t>Fightbac.org</a:t>
            </a:r>
            <a:r>
              <a:rPr lang="en-US" dirty="0" smtClean="0"/>
              <a:t> Campylobacter- Second most common bacterial cause of diarrhea in the United States. Sources: raw and undercooked poultry and other meat, raw milk and untreated water. Clostridium botulinum- This organism produces a toxin which causes botulism, a life-threatening illness that can prevent the breathing muscles from moving air in and out of the lungs. Sources: improperly prepared home-canned foods; honey should not be fed to children less than 12 months old. E. coli O157:H7- A bacterium that can produce a deadly toxin and causes approximately 73,000 cases of foodborne illness each year in the U.S. Sources: beef, especially undercooked or raw hamburger; produce; raw milk; and unpasteurized juices and ciders. Listeria monocytogenes- Causes </a:t>
            </a:r>
            <a:r>
              <a:rPr lang="en-US" dirty="0" err="1" smtClean="0"/>
              <a:t>listeriosis</a:t>
            </a:r>
            <a:r>
              <a:rPr lang="en-US" dirty="0" smtClean="0"/>
              <a:t>, a serious disease for pregnant women, newborns, and adults with a weakened immune system. Sources: unpasteurized dairy products, including soft cheeses; sliced deli meats; smoked fish; hot dogs; pate'; and deli-prepared salads (i.e. egg, ham, seafood, and chicken salads). Norovirus- The leading viral cause of diarrhea in the United States. Poor hygiene causes Norovirus to be easily passed from person to person and from infected individuals to food items. Sources: Any food contaminated by someone who is infected with this virus.</a:t>
            </a:r>
          </a:p>
          <a:p>
            <a:r>
              <a:rPr lang="en-US" dirty="0" smtClean="0"/>
              <a:t>Salmonella- Most common bacterial cause of diarrhea in the United States, and the most common cause of foodborne deaths. Responsible for 1.4 million cases of foodborne illness a year. Sources: raw and undercooked eggs, undercooked poultry and meat, fresh fruits and vegetables, and unpasteurized dairy products. Staphylococcus aureus- This bacterium produces a toxin that causes vomiting shortly after being ingested. Sources: cooked foods high in protein (e.g. cooked ham, salads, bakery products, dairy products) that are held too long at room temperature. </a:t>
            </a:r>
            <a:r>
              <a:rPr lang="en-US" dirty="0" err="1" smtClean="0"/>
              <a:t>Shigella</a:t>
            </a:r>
            <a:r>
              <a:rPr lang="en-US" dirty="0" smtClean="0"/>
              <a:t> - Causes an estimated 448,000 cases of diarrhea illnesses per year. Poor hygiene causes </a:t>
            </a:r>
            <a:r>
              <a:rPr lang="en-US" dirty="0" err="1" smtClean="0"/>
              <a:t>Shigella</a:t>
            </a:r>
            <a:r>
              <a:rPr lang="en-US" dirty="0" smtClean="0"/>
              <a:t> to be easily passed from person to person and from infected individuals to food items. Sources: salads, unclean water, and any food handled by someone who is infected with the bacterium. Toxoplasma </a:t>
            </a:r>
            <a:r>
              <a:rPr lang="en-US" dirty="0" err="1" smtClean="0"/>
              <a:t>gondii</a:t>
            </a:r>
            <a:r>
              <a:rPr lang="en-US" dirty="0" smtClean="0"/>
              <a:t>- A parasite that causes toxoplasmosis, a very severe disease that can produce central nervous system disorders particularly mental retardation and visual impairment in children. Pregnant women and people with weakened immune systems are at higher risk. Sources: raw or undercooked pork. Vibrio </a:t>
            </a:r>
            <a:r>
              <a:rPr lang="en-US" dirty="0" err="1" smtClean="0"/>
              <a:t>vulnificus</a:t>
            </a:r>
            <a:r>
              <a:rPr lang="en-US" dirty="0" smtClean="0"/>
              <a:t>- Causes gastroenteritis, wound infection, and severe bloodstream infections. People with liver diseases are especially at high risk. Sources: raw or undercooked seafood, particularly shellfish.</a:t>
            </a:r>
            <a:endParaRPr lang="en-US" dirty="0"/>
          </a:p>
        </p:txBody>
      </p:sp>
      <p:sp>
        <p:nvSpPr>
          <p:cNvPr id="4" name="Slide Number Placeholder 3"/>
          <p:cNvSpPr>
            <a:spLocks noGrp="1"/>
          </p:cNvSpPr>
          <p:nvPr>
            <p:ph type="sldNum" sz="quarter" idx="10"/>
          </p:nvPr>
        </p:nvSpPr>
        <p:spPr/>
        <p:txBody>
          <a:bodyPr/>
          <a:lstStyle/>
          <a:p>
            <a:fld id="{B36392A5-00F8-4B40-B46C-7CA31B660224}" type="slidenum">
              <a:rPr lang="en-US" smtClean="0"/>
              <a:t>15</a:t>
            </a:fld>
            <a:endParaRPr lang="en-US"/>
          </a:p>
        </p:txBody>
      </p:sp>
    </p:spTree>
    <p:extLst>
      <p:ext uri="{BB962C8B-B14F-4D97-AF65-F5344CB8AC3E}">
        <p14:creationId xmlns:p14="http://schemas.microsoft.com/office/powerpoint/2010/main" val="149859244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Kidney failure Hemolytic-uremic syndrome (HUS) is a serious illness that usually occurs when an infection in the digestive system produces toxic substances that destroy red blood cells, causing kidney injury. HUS may occur after infection with some kinds of E. coli bacteria. HUS is most common in children. In fact, it is the most common cause of acute kidney failure in children. Chronic arthritis A small number of persons with </a:t>
            </a:r>
            <a:r>
              <a:rPr lang="en-US" dirty="0" err="1" smtClean="0"/>
              <a:t>Shigella</a:t>
            </a:r>
            <a:r>
              <a:rPr lang="en-US" dirty="0" smtClean="0"/>
              <a:t> or Salmonella infection develop pain in their joints, irritation of the eyes, and painful urination. This is called reactive arthritis. It can last for months or years, and can lead to chronic arthritis, which is difficult to treat. Persons with Campylobacter infections may also develop chronic arthritis. Brain and nerve damage A Listeria infection can lead to meningitis, an inflammation of the membranes surrounding the brain. If a newborn infant is infected with Listeria, long-term consequences may include mental retardation, seizures, paralysis, blindness, or deafness. </a:t>
            </a:r>
            <a:r>
              <a:rPr lang="en-US" dirty="0" err="1" smtClean="0"/>
              <a:t>Guillain-Barré</a:t>
            </a:r>
            <a:r>
              <a:rPr lang="en-US" dirty="0" smtClean="0"/>
              <a:t> syndrome is a disorder that affects the nerves of the body. This occurs when a person's immune system attacks the body's own nerves. It can result in paralysis that lasts several weeks and usually requires intensive care. As many as 40 percent of </a:t>
            </a:r>
            <a:r>
              <a:rPr lang="en-US" dirty="0" err="1" smtClean="0"/>
              <a:t>Guillain-Barré</a:t>
            </a:r>
            <a:r>
              <a:rPr lang="en-US" dirty="0" smtClean="0"/>
              <a:t> syndrome cases in this country may be triggered by an infection with Campylobacter. Death In the United States, approximately 3,000 people die each year of illnesses associated with food poisoning. Five types of organisms account for 88 percent of the deaths for which the cause is known: Salmonella, Toxoplasma, Listeria, norovirus, and Campylobacter. Other types of foodborne illness may cause death as well. For example, some Vibrio infections (usually associated with eating raw shellfish) may infect the bloodstream and cause a severe, life-threatening illness. About half of these infections are fatal, and death can occur within two days.</a:t>
            </a:r>
            <a:endParaRPr lang="en-US" dirty="0"/>
          </a:p>
        </p:txBody>
      </p:sp>
      <p:sp>
        <p:nvSpPr>
          <p:cNvPr id="4" name="Slide Number Placeholder 3"/>
          <p:cNvSpPr>
            <a:spLocks noGrp="1"/>
          </p:cNvSpPr>
          <p:nvPr>
            <p:ph type="sldNum" sz="quarter" idx="10"/>
          </p:nvPr>
        </p:nvSpPr>
        <p:spPr/>
        <p:txBody>
          <a:bodyPr/>
          <a:lstStyle/>
          <a:p>
            <a:fld id="{B36392A5-00F8-4B40-B46C-7CA31B660224}" type="slidenum">
              <a:rPr lang="en-US" smtClean="0"/>
              <a:t>16</a:t>
            </a:fld>
            <a:endParaRPr lang="en-US"/>
          </a:p>
        </p:txBody>
      </p:sp>
    </p:spTree>
    <p:extLst>
      <p:ext uri="{BB962C8B-B14F-4D97-AF65-F5344CB8AC3E}">
        <p14:creationId xmlns:p14="http://schemas.microsoft.com/office/powerpoint/2010/main" val="144933090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Pregnant Women When a woman is pregnant, her immune system is weakened, which makes it harder to fight off harmful microorganisms in food. At the same time, an unborn baby's immune system is not developed enough to fight off dangerous bacteria. In addition, certain toxins in food, such as mercury, can damage an unborn baby’s developing nervous system. Older Adults As we age, our immune system and other organs in our bodies become less effective in recognizing and ridding the body of microorganisms that cause foodborne illness. If an older person contracts a foodborne illness, there is a great chance that the effects will be serious or even deadly. Persons with Chronic Illnesses If you have a chronic illness such as AIDS, cancer, or diabetes, the illness and sometimes its treatments can weaken your immune system. Similarly, if you are a transplant recipient, you take drugs to prevent your body from rejecting the new organ. These drugs also prevent your immune system from attacking dangerous microorganisms in food. Young Children Have not built up strong immune systems</a:t>
            </a:r>
            <a:endParaRPr lang="en-US" dirty="0"/>
          </a:p>
        </p:txBody>
      </p:sp>
      <p:sp>
        <p:nvSpPr>
          <p:cNvPr id="4" name="Slide Number Placeholder 3"/>
          <p:cNvSpPr>
            <a:spLocks noGrp="1"/>
          </p:cNvSpPr>
          <p:nvPr>
            <p:ph type="sldNum" sz="quarter" idx="10"/>
          </p:nvPr>
        </p:nvSpPr>
        <p:spPr/>
        <p:txBody>
          <a:bodyPr/>
          <a:lstStyle/>
          <a:p>
            <a:fld id="{B36392A5-00F8-4B40-B46C-7CA31B660224}" type="slidenum">
              <a:rPr lang="en-US" smtClean="0"/>
              <a:t>17</a:t>
            </a:fld>
            <a:endParaRPr lang="en-US"/>
          </a:p>
        </p:txBody>
      </p:sp>
    </p:spTree>
    <p:extLst>
      <p:ext uri="{BB962C8B-B14F-4D97-AF65-F5344CB8AC3E}">
        <p14:creationId xmlns:p14="http://schemas.microsoft.com/office/powerpoint/2010/main" val="214506328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first impression customers have of a hotel is the staff. Staff probably wears a type of uniform that should be clean and fits properly. Shoes should also be clean and polished and non-skid. Jewelry should be minimal. Hair should be clean, neat, and trimmed. Fingernails should be trimmed and clean with clear or natural nail polish. Teeth should be brushed and breath should be fresh. Use deodorant every day. Keep cologne and perfume to a minimum.</a:t>
            </a:r>
            <a:endParaRPr lang="en-US" dirty="0"/>
          </a:p>
        </p:txBody>
      </p:sp>
      <p:sp>
        <p:nvSpPr>
          <p:cNvPr id="4" name="Slide Number Placeholder 3"/>
          <p:cNvSpPr>
            <a:spLocks noGrp="1"/>
          </p:cNvSpPr>
          <p:nvPr>
            <p:ph type="sldNum" sz="quarter" idx="10"/>
          </p:nvPr>
        </p:nvSpPr>
        <p:spPr/>
        <p:txBody>
          <a:bodyPr/>
          <a:lstStyle/>
          <a:p>
            <a:fld id="{B36392A5-00F8-4B40-B46C-7CA31B660224}" type="slidenum">
              <a:rPr lang="en-US" smtClean="0"/>
              <a:t>19</a:t>
            </a:fld>
            <a:endParaRPr lang="en-US"/>
          </a:p>
        </p:txBody>
      </p:sp>
    </p:spTree>
    <p:extLst>
      <p:ext uri="{BB962C8B-B14F-4D97-AF65-F5344CB8AC3E}">
        <p14:creationId xmlns:p14="http://schemas.microsoft.com/office/powerpoint/2010/main" val="12323238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hospitality industry can be a demanding job and can be better handled when you are in good physical shape and have a healthy mental attitude. Be sure to get enough sleep as too little sleep can weaken the body’s immune system and put you at risk for illness. You should exercise regularly to increase your strength to be able to lift heavy objects. Disease can spread easily in the hospitality industry. If you have a fever, a cold, or are vomiting, stay home and return when you are well again.</a:t>
            </a:r>
            <a:endParaRPr lang="en-US" dirty="0"/>
          </a:p>
        </p:txBody>
      </p:sp>
      <p:sp>
        <p:nvSpPr>
          <p:cNvPr id="4" name="Slide Number Placeholder 3"/>
          <p:cNvSpPr>
            <a:spLocks noGrp="1"/>
          </p:cNvSpPr>
          <p:nvPr>
            <p:ph type="sldNum" sz="quarter" idx="10"/>
          </p:nvPr>
        </p:nvSpPr>
        <p:spPr/>
        <p:txBody>
          <a:bodyPr/>
          <a:lstStyle/>
          <a:p>
            <a:fld id="{B36392A5-00F8-4B40-B46C-7CA31B660224}" type="slidenum">
              <a:rPr lang="en-US" smtClean="0"/>
              <a:t>20</a:t>
            </a:fld>
            <a:endParaRPr lang="en-US"/>
          </a:p>
        </p:txBody>
      </p:sp>
    </p:spTree>
    <p:extLst>
      <p:ext uri="{BB962C8B-B14F-4D97-AF65-F5344CB8AC3E}">
        <p14:creationId xmlns:p14="http://schemas.microsoft.com/office/powerpoint/2010/main" val="99249260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Only a handwashing sink should be used for washing hands in a food establishment. Refer to the TFER Hand Wash Poster from the Texas Department of State Health Services (see All Lesson Attachments tab) for the correct procedure.</a:t>
            </a:r>
            <a:endParaRPr lang="en-US" dirty="0"/>
          </a:p>
        </p:txBody>
      </p:sp>
      <p:sp>
        <p:nvSpPr>
          <p:cNvPr id="4" name="Slide Number Placeholder 3"/>
          <p:cNvSpPr>
            <a:spLocks noGrp="1"/>
          </p:cNvSpPr>
          <p:nvPr>
            <p:ph type="sldNum" sz="quarter" idx="10"/>
          </p:nvPr>
        </p:nvSpPr>
        <p:spPr/>
        <p:txBody>
          <a:bodyPr/>
          <a:lstStyle/>
          <a:p>
            <a:fld id="{B36392A5-00F8-4B40-B46C-7CA31B660224}" type="slidenum">
              <a:rPr lang="en-US" smtClean="0"/>
              <a:t>21</a:t>
            </a:fld>
            <a:endParaRPr lang="en-US"/>
          </a:p>
        </p:txBody>
      </p:sp>
    </p:spTree>
    <p:extLst>
      <p:ext uri="{BB962C8B-B14F-4D97-AF65-F5344CB8AC3E}">
        <p14:creationId xmlns:p14="http://schemas.microsoft.com/office/powerpoint/2010/main" val="131765875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Remind students that hand antiseptics should never be used instead of washing hands.</a:t>
            </a:r>
            <a:endParaRPr lang="en-US" dirty="0"/>
          </a:p>
        </p:txBody>
      </p:sp>
      <p:sp>
        <p:nvSpPr>
          <p:cNvPr id="4" name="Slide Number Placeholder 3"/>
          <p:cNvSpPr>
            <a:spLocks noGrp="1"/>
          </p:cNvSpPr>
          <p:nvPr>
            <p:ph type="sldNum" sz="quarter" idx="10"/>
          </p:nvPr>
        </p:nvSpPr>
        <p:spPr/>
        <p:txBody>
          <a:bodyPr/>
          <a:lstStyle/>
          <a:p>
            <a:fld id="{B36392A5-00F8-4B40-B46C-7CA31B660224}" type="slidenum">
              <a:rPr lang="en-US" smtClean="0"/>
              <a:t>22</a:t>
            </a:fld>
            <a:endParaRPr lang="en-US"/>
          </a:p>
        </p:txBody>
      </p:sp>
    </p:spTree>
    <p:extLst>
      <p:ext uri="{BB962C8B-B14F-4D97-AF65-F5344CB8AC3E}">
        <p14:creationId xmlns:p14="http://schemas.microsoft.com/office/powerpoint/2010/main" val="103937784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Click hyperlink Put Your Hands Together from the Centers for Disease Control. How to Wash Your Hands • Wet hands and arms • use running water as hot as you can comfortably stand • Apply soap • Apply enough to build up a good lather • Scrub hands and arms vigorously • Scrub them for 10 to 15 seconds • Clean under fingernails and between fingers • Rinse hands and arms thoroughly • Use running water • Dry hands and arms • Do NOT use your apron or any part of your uniform • Use a single-use paper towel or hand dryer CDC – Centers for Disease Control and Prevention Put Your Hands Together http://</a:t>
            </a:r>
            <a:r>
              <a:rPr lang="en-US" dirty="0" err="1" smtClean="0"/>
              <a:t>www.cdc.gov</a:t>
            </a:r>
            <a:r>
              <a:rPr lang="en-US" dirty="0" smtClean="0"/>
              <a:t>/</a:t>
            </a:r>
            <a:r>
              <a:rPr lang="en-US" dirty="0" err="1" smtClean="0"/>
              <a:t>cdctv</a:t>
            </a:r>
            <a:r>
              <a:rPr lang="en-US" dirty="0" smtClean="0"/>
              <a:t>/</a:t>
            </a:r>
            <a:r>
              <a:rPr lang="en-US" dirty="0" err="1" smtClean="0"/>
              <a:t>handstogether</a:t>
            </a:r>
            <a:r>
              <a:rPr lang="en-US" dirty="0" smtClean="0"/>
              <a:t>/</a:t>
            </a:r>
            <a:endParaRPr lang="en-US" dirty="0"/>
          </a:p>
        </p:txBody>
      </p:sp>
      <p:sp>
        <p:nvSpPr>
          <p:cNvPr id="4" name="Slide Number Placeholder 3"/>
          <p:cNvSpPr>
            <a:spLocks noGrp="1"/>
          </p:cNvSpPr>
          <p:nvPr>
            <p:ph type="sldNum" sz="quarter" idx="10"/>
          </p:nvPr>
        </p:nvSpPr>
        <p:spPr/>
        <p:txBody>
          <a:bodyPr/>
          <a:lstStyle/>
          <a:p>
            <a:fld id="{B36392A5-00F8-4B40-B46C-7CA31B660224}" type="slidenum">
              <a:rPr lang="en-US" smtClean="0"/>
              <a:t>23</a:t>
            </a:fld>
            <a:endParaRPr lang="en-US"/>
          </a:p>
        </p:txBody>
      </p:sp>
    </p:spTree>
    <p:extLst>
      <p:ext uri="{BB962C8B-B14F-4D97-AF65-F5344CB8AC3E}">
        <p14:creationId xmlns:p14="http://schemas.microsoft.com/office/powerpoint/2010/main" val="119140579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Safety and Sanitation Guidelines is divided into three sections: • Workplace Safety • Food Safety • Work Attire and Personal Hygiene</a:t>
            </a:r>
            <a:endParaRPr lang="en-US" dirty="0"/>
          </a:p>
        </p:txBody>
      </p:sp>
      <p:sp>
        <p:nvSpPr>
          <p:cNvPr id="4" name="Slide Number Placeholder 3"/>
          <p:cNvSpPr>
            <a:spLocks noGrp="1"/>
          </p:cNvSpPr>
          <p:nvPr>
            <p:ph type="sldNum" sz="quarter" idx="10"/>
          </p:nvPr>
        </p:nvSpPr>
        <p:spPr/>
        <p:txBody>
          <a:bodyPr/>
          <a:lstStyle/>
          <a:p>
            <a:fld id="{B36392A5-00F8-4B40-B46C-7CA31B660224}" type="slidenum">
              <a:rPr lang="en-US" smtClean="0"/>
              <a:t>3</a:t>
            </a:fld>
            <a:endParaRPr lang="en-US"/>
          </a:p>
        </p:txBody>
      </p:sp>
    </p:spTree>
    <p:extLst>
      <p:ext uri="{BB962C8B-B14F-4D97-AF65-F5344CB8AC3E}">
        <p14:creationId xmlns:p14="http://schemas.microsoft.com/office/powerpoint/2010/main" val="66824410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 is one of the most important laws to protect employee health and safety. It requires employers to make the workplace free of hazards that might cause injury or death to employees. The OSH Act also established the Occupational Safety and Health Administration (OSHA). It is the federal agency responsible for making sure that the laws of the OSH Act are followed. The OSHA Job Safety and Health: It's the Law poster, available for free from OSHA, informs workers of their rights under the Occupational Safety and Health Act. All covered employers are required to display the poster in their workplace. Employers do not need to replace previous versions of the poster. Employers must display the poster in a conspicuous place where workers can see it.</a:t>
            </a:r>
            <a:endParaRPr lang="en-US" dirty="0"/>
          </a:p>
        </p:txBody>
      </p:sp>
      <p:sp>
        <p:nvSpPr>
          <p:cNvPr id="4" name="Slide Number Placeholder 3"/>
          <p:cNvSpPr>
            <a:spLocks noGrp="1"/>
          </p:cNvSpPr>
          <p:nvPr>
            <p:ph type="sldNum" sz="quarter" idx="10"/>
          </p:nvPr>
        </p:nvSpPr>
        <p:spPr/>
        <p:txBody>
          <a:bodyPr/>
          <a:lstStyle/>
          <a:p>
            <a:fld id="{B36392A5-00F8-4B40-B46C-7CA31B660224}" type="slidenum">
              <a:rPr lang="en-US" smtClean="0"/>
              <a:t>5</a:t>
            </a:fld>
            <a:endParaRPr lang="en-US"/>
          </a:p>
        </p:txBody>
      </p:sp>
    </p:spTree>
    <p:extLst>
      <p:ext uri="{BB962C8B-B14F-4D97-AF65-F5344CB8AC3E}">
        <p14:creationId xmlns:p14="http://schemas.microsoft.com/office/powerpoint/2010/main" val="198668257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Click on hyperlink General Kitchen Safety to view short video. General Kitchen Safety The commercial kitchen is a busy environment that is full of many potential dangers that are both obvious and, in some cases, less obvious to the untrained person. When working in this environment, one must be aware of these potential hazards and how to avoid them. http://</a:t>
            </a:r>
            <a:r>
              <a:rPr lang="en-US" dirty="0" err="1" smtClean="0"/>
              <a:t>youtu.be</a:t>
            </a:r>
            <a:r>
              <a:rPr lang="en-US" dirty="0" smtClean="0"/>
              <a:t>/kz-KZGO65DA Accidents can easily occur in a busy kitchen. Everyone should practice safety in the kitchen at all times. Burns and scalds Tilt pot lids away from your body Use dry pot holders or oven mitts Turn pan handles away from the front of the range Get help to move large hot containers Cuts Always use knives for their intended purpose only Always cut away from your body Always carry a knife down at your side with the blade tip pointed toward the floor Do not try to grab a falling knife Slips and Falls Walk, never run in the kitchen Wipe up spills immediately Wear slip-resistant shoes Ask for help to move heavy objects</a:t>
            </a:r>
            <a:endParaRPr lang="en-US" dirty="0"/>
          </a:p>
        </p:txBody>
      </p:sp>
      <p:sp>
        <p:nvSpPr>
          <p:cNvPr id="4" name="Slide Number Placeholder 3"/>
          <p:cNvSpPr>
            <a:spLocks noGrp="1"/>
          </p:cNvSpPr>
          <p:nvPr>
            <p:ph type="sldNum" sz="quarter" idx="10"/>
          </p:nvPr>
        </p:nvSpPr>
        <p:spPr/>
        <p:txBody>
          <a:bodyPr/>
          <a:lstStyle/>
          <a:p>
            <a:fld id="{B36392A5-00F8-4B40-B46C-7CA31B660224}" type="slidenum">
              <a:rPr lang="en-US" smtClean="0"/>
              <a:t>6</a:t>
            </a:fld>
            <a:endParaRPr lang="en-US"/>
          </a:p>
        </p:txBody>
      </p:sp>
    </p:spTree>
    <p:extLst>
      <p:ext uri="{BB962C8B-B14F-4D97-AF65-F5344CB8AC3E}">
        <p14:creationId xmlns:p14="http://schemas.microsoft.com/office/powerpoint/2010/main" val="109824404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Be aware of your surroundings and locate: • any potential dangers • where to exit in case of emergency • the handwashing station • first aid kits in case of a minor accident • the materials safety data sheets</a:t>
            </a:r>
            <a:endParaRPr lang="en-US" dirty="0"/>
          </a:p>
        </p:txBody>
      </p:sp>
      <p:sp>
        <p:nvSpPr>
          <p:cNvPr id="4" name="Slide Number Placeholder 3"/>
          <p:cNvSpPr>
            <a:spLocks noGrp="1"/>
          </p:cNvSpPr>
          <p:nvPr>
            <p:ph type="sldNum" sz="quarter" idx="10"/>
          </p:nvPr>
        </p:nvSpPr>
        <p:spPr/>
        <p:txBody>
          <a:bodyPr/>
          <a:lstStyle/>
          <a:p>
            <a:fld id="{B36392A5-00F8-4B40-B46C-7CA31B660224}" type="slidenum">
              <a:rPr lang="en-US" smtClean="0"/>
              <a:t>7</a:t>
            </a:fld>
            <a:endParaRPr lang="en-US"/>
          </a:p>
        </p:txBody>
      </p:sp>
    </p:spTree>
    <p:extLst>
      <p:ext uri="{BB962C8B-B14F-4D97-AF65-F5344CB8AC3E}">
        <p14:creationId xmlns:p14="http://schemas.microsoft.com/office/powerpoint/2010/main" val="56576877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Click on the hyperlink Sanitizing the Kitchen to view the video. All surfaces must be cleaned and rinsed. Such as: •Walls •Storage shelves •Garbage containers Any surface that touches food must be cleaned and sanitized. Such as: •Knives •Stockpots •Cutting boards Sanitizing the Kitchen Consumers can protect themselves by preventing the spread of germs by both cleaning and sanitizing surfaces where food is prepared. This video explains how to make sanitizing solution with ingredients most people already have around the house. http://</a:t>
            </a:r>
            <a:r>
              <a:rPr lang="en-US" dirty="0" err="1" smtClean="0"/>
              <a:t>youtu.be</a:t>
            </a:r>
            <a:r>
              <a:rPr lang="en-US" dirty="0" smtClean="0"/>
              <a:t>/_9IhS2jv2OM This solution can also be used to sanitize work surfaces.</a:t>
            </a:r>
            <a:endParaRPr lang="en-US" dirty="0"/>
          </a:p>
        </p:txBody>
      </p:sp>
      <p:sp>
        <p:nvSpPr>
          <p:cNvPr id="4" name="Slide Number Placeholder 3"/>
          <p:cNvSpPr>
            <a:spLocks noGrp="1"/>
          </p:cNvSpPr>
          <p:nvPr>
            <p:ph type="sldNum" sz="quarter" idx="10"/>
          </p:nvPr>
        </p:nvSpPr>
        <p:spPr/>
        <p:txBody>
          <a:bodyPr/>
          <a:lstStyle/>
          <a:p>
            <a:fld id="{B36392A5-00F8-4B40-B46C-7CA31B660224}" type="slidenum">
              <a:rPr lang="en-US" smtClean="0"/>
              <a:t>8</a:t>
            </a:fld>
            <a:endParaRPr lang="en-US"/>
          </a:p>
        </p:txBody>
      </p:sp>
    </p:spTree>
    <p:extLst>
      <p:ext uri="{BB962C8B-B14F-4D97-AF65-F5344CB8AC3E}">
        <p14:creationId xmlns:p14="http://schemas.microsoft.com/office/powerpoint/2010/main" val="196562892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For each hazardous substance used in the workplace, the employer must get a material safety data sheet (MSDS) from the manufacturer. The form contains information about the hazardous components, fire and explosion hazard data, health hazards, how to safely handle the substance, and first aid and emergency procedures if the substance is mishandled.</a:t>
            </a:r>
            <a:endParaRPr lang="en-US" dirty="0"/>
          </a:p>
        </p:txBody>
      </p:sp>
      <p:sp>
        <p:nvSpPr>
          <p:cNvPr id="4" name="Slide Number Placeholder 3"/>
          <p:cNvSpPr>
            <a:spLocks noGrp="1"/>
          </p:cNvSpPr>
          <p:nvPr>
            <p:ph type="sldNum" sz="quarter" idx="10"/>
          </p:nvPr>
        </p:nvSpPr>
        <p:spPr/>
        <p:txBody>
          <a:bodyPr/>
          <a:lstStyle/>
          <a:p>
            <a:fld id="{B36392A5-00F8-4B40-B46C-7CA31B660224}" type="slidenum">
              <a:rPr lang="en-US" smtClean="0"/>
              <a:t>9</a:t>
            </a:fld>
            <a:endParaRPr lang="en-US"/>
          </a:p>
        </p:txBody>
      </p:sp>
    </p:spTree>
    <p:extLst>
      <p:ext uri="{BB962C8B-B14F-4D97-AF65-F5344CB8AC3E}">
        <p14:creationId xmlns:p14="http://schemas.microsoft.com/office/powerpoint/2010/main" val="158445109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First aid is a treatment given to an injured or suddenly ill person before professional medical care arrives. Access to a first aid kit is beneficial. Encourage students to enroll in a hands-on first aid and CPR course from the American Red Cross, the American Heart Association, or the National Safety Council. Click on hyperlink to view short video on CPR. Official 2012 Hands-Only CPR Instructional Video Learn how to perform CPR in this 60-second video showing Hands-Only CPR in action http://</a:t>
            </a:r>
            <a:r>
              <a:rPr lang="en-US" dirty="0" err="1" smtClean="0"/>
              <a:t>youtu.be</a:t>
            </a:r>
            <a:r>
              <a:rPr lang="en-US" dirty="0" smtClean="0"/>
              <a:t>/zSgmledxFe8</a:t>
            </a:r>
            <a:endParaRPr lang="en-US" dirty="0"/>
          </a:p>
        </p:txBody>
      </p:sp>
      <p:sp>
        <p:nvSpPr>
          <p:cNvPr id="4" name="Slide Number Placeholder 3"/>
          <p:cNvSpPr>
            <a:spLocks noGrp="1"/>
          </p:cNvSpPr>
          <p:nvPr>
            <p:ph type="sldNum" sz="quarter" idx="10"/>
          </p:nvPr>
        </p:nvSpPr>
        <p:spPr/>
        <p:txBody>
          <a:bodyPr/>
          <a:lstStyle/>
          <a:p>
            <a:fld id="{B36392A5-00F8-4B40-B46C-7CA31B660224}" type="slidenum">
              <a:rPr lang="en-US" smtClean="0"/>
              <a:t>10</a:t>
            </a:fld>
            <a:endParaRPr lang="en-US"/>
          </a:p>
        </p:txBody>
      </p:sp>
    </p:spTree>
    <p:extLst>
      <p:ext uri="{BB962C8B-B14F-4D97-AF65-F5344CB8AC3E}">
        <p14:creationId xmlns:p14="http://schemas.microsoft.com/office/powerpoint/2010/main" val="107233086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Click on the hyperlink Fire Extinguisher Tutorial to view the short video. Training video for using a fire extinguisher http://</a:t>
            </a:r>
            <a:r>
              <a:rPr lang="en-US" dirty="0" err="1" smtClean="0"/>
              <a:t>youtu.be</a:t>
            </a:r>
            <a:r>
              <a:rPr lang="en-US" dirty="0" smtClean="0"/>
              <a:t>/2Z2C13gJh-g Step 1: Know how fire extinguishers are classified Know how fire extinguishers are classified. Class A extinguishers are for common combustibles like paper or wood; Class B are for flammable liquids; and Class C are for electrical fires. The Red Cross recommends ABC classified fire extinguishers for home use. Step 2: Inspect the fire extinguisher Inspect the fire extinguisher before use. Read instructions and warnings; check that the pressure gauge needle is in the green portion of the gauge; and check for a clogged nozzle, a broken seal, or other damage. A fire extinguisher won’t work if it’s not properly charged. The pressure gauge measures the charge. Step 3: Decide if you'll evacuate or stay and fight Decide if you’ll evacuate or stay and fight the fire. Consider the size of the fire, the amount of smoke in the room, and whether there is a reliable escape route. Step 4: Remember the acronym PASS Remember the acronym PASS. It stands for Pull, Aim, Squeeze, and Sweep. Step 5: Pull the pin that unlocks the operating handle Pull the pin or ring that unlocks the fire extinguishers operating handle, and aim the extinguisher at the base of the fire. Aim at the fire from 6 to 8 feet away. Step 6: Squeeze extinguisher lever to discharge contents Squeeze the extinguisher lever to discharge its contents, and sweep the hose back and forth until the extinguisher is empty. Food Network star Alton Brown used a carbon dioxide fire extinguisher, a water cooler bottle, and a tennis racket to make a fruit smoothie on television.</a:t>
            </a:r>
            <a:endParaRPr lang="en-US" dirty="0"/>
          </a:p>
        </p:txBody>
      </p:sp>
      <p:sp>
        <p:nvSpPr>
          <p:cNvPr id="4" name="Slide Number Placeholder 3"/>
          <p:cNvSpPr>
            <a:spLocks noGrp="1"/>
          </p:cNvSpPr>
          <p:nvPr>
            <p:ph type="sldNum" sz="quarter" idx="10"/>
          </p:nvPr>
        </p:nvSpPr>
        <p:spPr/>
        <p:txBody>
          <a:bodyPr/>
          <a:lstStyle/>
          <a:p>
            <a:fld id="{B36392A5-00F8-4B40-B46C-7CA31B660224}" type="slidenum">
              <a:rPr lang="en-US" smtClean="0"/>
              <a:t>11</a:t>
            </a:fld>
            <a:endParaRPr lang="en-US"/>
          </a:p>
        </p:txBody>
      </p:sp>
    </p:spTree>
    <p:extLst>
      <p:ext uri="{BB962C8B-B14F-4D97-AF65-F5344CB8AC3E}">
        <p14:creationId xmlns:p14="http://schemas.microsoft.com/office/powerpoint/2010/main" val="98208243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 Id="rId3" Type="http://schemas.openxmlformats.org/officeDocument/2006/relationships/image" Target="../media/image2.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hyperlink" Target="mailto:copyrights@tea.state.tx.us" TargetMode="External"/><Relationship Id="rId3" Type="http://schemas.openxmlformats.org/officeDocument/2006/relationships/image" Target="../media/image4.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TE - Title Slide">
    <p:bg>
      <p:bgPr>
        <a:solidFill>
          <a:schemeClr val="bg1"/>
        </a:solidFill>
        <a:effectLst/>
      </p:bgPr>
    </p:bg>
    <p:spTree>
      <p:nvGrpSpPr>
        <p:cNvPr id="1" name=""/>
        <p:cNvGrpSpPr/>
        <p:nvPr/>
      </p:nvGrpSpPr>
      <p:grpSpPr>
        <a:xfrm>
          <a:off x="0" y="0"/>
          <a:ext cx="0" cy="0"/>
          <a:chOff x="0" y="0"/>
          <a:chExt cx="0" cy="0"/>
        </a:xfrm>
      </p:grpSpPr>
      <p:sp>
        <p:nvSpPr>
          <p:cNvPr id="8" name="Rectangle 7"/>
          <p:cNvSpPr/>
          <p:nvPr userDrawn="1"/>
        </p:nvSpPr>
        <p:spPr>
          <a:xfrm>
            <a:off x="4365361" y="0"/>
            <a:ext cx="7796282"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74650" y="1296586"/>
            <a:ext cx="3568700" cy="1460322"/>
          </a:xfrm>
          <a:prstGeom prst="rect">
            <a:avLst/>
          </a:prstGeom>
        </p:spPr>
      </p:pic>
      <p:pic>
        <p:nvPicPr>
          <p:cNvPr id="6" name="Picture 5"/>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312919" y="5591286"/>
            <a:ext cx="1729826" cy="847614"/>
          </a:xfrm>
          <a:prstGeom prst="rect">
            <a:avLst/>
          </a:prstGeom>
        </p:spPr>
      </p:pic>
      <p:cxnSp>
        <p:nvCxnSpPr>
          <p:cNvPr id="13" name="Straight Connector 12"/>
          <p:cNvCxnSpPr/>
          <p:nvPr userDrawn="1"/>
        </p:nvCxnSpPr>
        <p:spPr>
          <a:xfrm>
            <a:off x="4365361" y="0"/>
            <a:ext cx="0" cy="6858000"/>
          </a:xfrm>
          <a:prstGeom prst="line">
            <a:avLst/>
          </a:prstGeom>
          <a:ln w="76200">
            <a:solidFill>
              <a:schemeClr val="accent1"/>
            </a:solidFill>
          </a:ln>
        </p:spPr>
        <p:style>
          <a:lnRef idx="1">
            <a:schemeClr val="accent1"/>
          </a:lnRef>
          <a:fillRef idx="0">
            <a:schemeClr val="accent1"/>
          </a:fillRef>
          <a:effectRef idx="0">
            <a:schemeClr val="accent1"/>
          </a:effectRef>
          <a:fontRef idx="minor">
            <a:schemeClr val="tx1"/>
          </a:fontRef>
        </p:style>
      </p:cxnSp>
      <p:sp>
        <p:nvSpPr>
          <p:cNvPr id="2" name="Title 1">
            <a:extLst>
              <a:ext uri="{FF2B5EF4-FFF2-40B4-BE49-F238E27FC236}">
                <a16:creationId xmlns:a16="http://schemas.microsoft.com/office/drawing/2014/main" xmlns="" id="{39C40A44-36AE-481E-B090-1CC6ADC1BFB3}"/>
              </a:ext>
            </a:extLst>
          </p:cNvPr>
          <p:cNvSpPr>
            <a:spLocks noGrp="1"/>
          </p:cNvSpPr>
          <p:nvPr>
            <p:ph type="title"/>
          </p:nvPr>
        </p:nvSpPr>
        <p:spPr>
          <a:xfrm>
            <a:off x="4525346" y="477093"/>
            <a:ext cx="7462935" cy="3413772"/>
          </a:xfrm>
        </p:spPr>
        <p:txBody>
          <a:bodyPr>
            <a:normAutofit/>
          </a:bodyPr>
          <a:lstStyle>
            <a:lvl1pPr>
              <a:defRPr sz="7200">
                <a:solidFill>
                  <a:schemeClr val="bg1"/>
                </a:solidFill>
              </a:defRPr>
            </a:lvl1pPr>
          </a:lstStyle>
          <a:p>
            <a:r>
              <a:rPr lang="en-US" dirty="0"/>
              <a:t>Click to edit Master title style</a:t>
            </a:r>
          </a:p>
        </p:txBody>
      </p:sp>
    </p:spTree>
    <p:extLst/>
  </p:cSld>
  <p:clrMapOvr>
    <a:masterClrMapping/>
  </p:clrMapOvr>
  <p:extLst mod="1">
    <p:ext uri="{DCECCB84-F9BA-43D5-87BE-67443E8EF086}">
      <p15:sldGuideLst xmlns:p15="http://schemas.microsoft.com/office/powerpoint/2012/main">
        <p15:guide id="1" orient="horz" pos="2160">
          <p15:clr>
            <a:srgbClr val="FBAE40"/>
          </p15:clr>
        </p15:guide>
        <p15:guide id="3" orient="horz" pos="816" userDrawn="1">
          <p15:clr>
            <a:srgbClr val="FBAE40"/>
          </p15:clr>
        </p15:guide>
        <p15:guide id="4" orient="horz" pos="1064" userDrawn="1">
          <p15:clr>
            <a:srgbClr val="FBAE40"/>
          </p15:clr>
        </p15:guide>
        <p15:guide id="5" pos="3010"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CTE - Three Boxes Stroked">
    <p:spTree>
      <p:nvGrpSpPr>
        <p:cNvPr id="1" name=""/>
        <p:cNvGrpSpPr/>
        <p:nvPr/>
      </p:nvGrpSpPr>
      <p:grpSpPr>
        <a:xfrm>
          <a:off x="0" y="0"/>
          <a:ext cx="0" cy="0"/>
          <a:chOff x="0" y="0"/>
          <a:chExt cx="0" cy="0"/>
        </a:xfrm>
      </p:grpSpPr>
      <p:sp>
        <p:nvSpPr>
          <p:cNvPr id="2" name="Title 1"/>
          <p:cNvSpPr>
            <a:spLocks noGrp="1"/>
          </p:cNvSpPr>
          <p:nvPr>
            <p:ph type="title"/>
          </p:nvPr>
        </p:nvSpPr>
        <p:spPr>
          <a:xfrm>
            <a:off x="740664" y="407209"/>
            <a:ext cx="10059452" cy="876300"/>
          </a:xfrm>
        </p:spPr>
        <p:txBody>
          <a:bodyPr>
            <a:noAutofit/>
          </a:bodyPr>
          <a:lstStyle>
            <a:lvl1pPr>
              <a:defRPr sz="3600" b="1" i="0" spc="-60" baseline="0">
                <a:latin typeface="Open Sans SemiBold" charset="0"/>
                <a:ea typeface="Open Sans SemiBold" charset="0"/>
                <a:cs typeface="Open Sans SemiBold" charset="0"/>
              </a:defRPr>
            </a:lvl1pPr>
          </a:lstStyle>
          <a:p>
            <a:r>
              <a:rPr lang="en-US" dirty="0"/>
              <a:t>Click to edit Master title style</a:t>
            </a:r>
          </a:p>
        </p:txBody>
      </p:sp>
      <p:sp>
        <p:nvSpPr>
          <p:cNvPr id="4" name="Rounded Rectangle 3"/>
          <p:cNvSpPr/>
          <p:nvPr userDrawn="1"/>
        </p:nvSpPr>
        <p:spPr>
          <a:xfrm>
            <a:off x="742952" y="1479884"/>
            <a:ext cx="3429634" cy="4297461"/>
          </a:xfrm>
          <a:prstGeom prst="roundRect">
            <a:avLst>
              <a:gd name="adj" fmla="val 5220"/>
            </a:avLst>
          </a:prstGeom>
          <a:no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indent="0" algn="ctr" defTabSz="457200" rtl="0" eaLnBrk="1" fontAlgn="auto" latinLnBrk="0" hangingPunct="1">
              <a:lnSpc>
                <a:spcPct val="100000"/>
              </a:lnSpc>
              <a:spcBef>
                <a:spcPts val="0"/>
              </a:spcBef>
              <a:spcAft>
                <a:spcPts val="0"/>
              </a:spcAft>
              <a:buClrTx/>
              <a:buSzTx/>
              <a:buFontTx/>
              <a:buNone/>
              <a:tabLst/>
              <a:defRPr/>
            </a:pPr>
            <a:endParaRPr lang="en-US" sz="1400" dirty="0">
              <a:latin typeface="Open Sans" charset="0"/>
              <a:ea typeface="Open Sans" charset="0"/>
              <a:cs typeface="Open Sans" charset="0"/>
            </a:endParaRPr>
          </a:p>
        </p:txBody>
      </p:sp>
      <p:sp>
        <p:nvSpPr>
          <p:cNvPr id="5" name="Text Placeholder 5"/>
          <p:cNvSpPr>
            <a:spLocks noGrp="1"/>
          </p:cNvSpPr>
          <p:nvPr>
            <p:ph type="body" sz="quarter" idx="10"/>
          </p:nvPr>
        </p:nvSpPr>
        <p:spPr>
          <a:xfrm>
            <a:off x="1046165" y="1768643"/>
            <a:ext cx="2823209" cy="3703901"/>
          </a:xfrm>
          <a:prstGeom prst="rect">
            <a:avLst/>
          </a:prstGeom>
        </p:spPr>
        <p:txBody>
          <a:bodyPr lIns="0" tIns="0" rIns="0" bIns="0" anchor="ctr" anchorCtr="0">
            <a:noAutofit/>
          </a:bodyPr>
          <a:lstStyle>
            <a:lvl1pPr marL="0" indent="0" algn="ctr">
              <a:buFontTx/>
              <a:buNone/>
              <a:defRPr sz="3600">
                <a:solidFill>
                  <a:schemeClr val="tx2"/>
                </a:solidFill>
              </a:defRPr>
            </a:lvl1pPr>
          </a:lstStyle>
          <a:p>
            <a:pPr lvl="0"/>
            <a:r>
              <a:rPr lang="en-US" dirty="0"/>
              <a:t>Click to edit Master text styles</a:t>
            </a:r>
          </a:p>
        </p:txBody>
      </p:sp>
      <p:sp>
        <p:nvSpPr>
          <p:cNvPr id="6" name="Rounded Rectangle 5"/>
          <p:cNvSpPr/>
          <p:nvPr userDrawn="1"/>
        </p:nvSpPr>
        <p:spPr>
          <a:xfrm>
            <a:off x="4573587" y="1479884"/>
            <a:ext cx="3429634" cy="4297461"/>
          </a:xfrm>
          <a:prstGeom prst="roundRect">
            <a:avLst>
              <a:gd name="adj" fmla="val 5220"/>
            </a:avLst>
          </a:prstGeom>
          <a:no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indent="0" algn="ctr" defTabSz="457200" rtl="0" eaLnBrk="1" fontAlgn="auto" latinLnBrk="0" hangingPunct="1">
              <a:lnSpc>
                <a:spcPct val="100000"/>
              </a:lnSpc>
              <a:spcBef>
                <a:spcPts val="0"/>
              </a:spcBef>
              <a:spcAft>
                <a:spcPts val="0"/>
              </a:spcAft>
              <a:buClrTx/>
              <a:buSzTx/>
              <a:buFontTx/>
              <a:buNone/>
              <a:tabLst/>
              <a:defRPr/>
            </a:pPr>
            <a:endParaRPr lang="en-US" sz="1400" dirty="0">
              <a:latin typeface="Open Sans" charset="0"/>
              <a:ea typeface="Open Sans" charset="0"/>
              <a:cs typeface="Open Sans" charset="0"/>
            </a:endParaRPr>
          </a:p>
        </p:txBody>
      </p:sp>
      <p:sp>
        <p:nvSpPr>
          <p:cNvPr id="7" name="Text Placeholder 5"/>
          <p:cNvSpPr>
            <a:spLocks noGrp="1"/>
          </p:cNvSpPr>
          <p:nvPr>
            <p:ph type="body" sz="quarter" idx="11"/>
          </p:nvPr>
        </p:nvSpPr>
        <p:spPr>
          <a:xfrm>
            <a:off x="4876800" y="1768643"/>
            <a:ext cx="2823209" cy="3703901"/>
          </a:xfrm>
          <a:prstGeom prst="rect">
            <a:avLst/>
          </a:prstGeom>
        </p:spPr>
        <p:txBody>
          <a:bodyPr lIns="0" tIns="0" rIns="0" bIns="0" anchor="ctr" anchorCtr="0">
            <a:noAutofit/>
          </a:bodyPr>
          <a:lstStyle>
            <a:lvl1pPr marL="0" indent="0" algn="ctr">
              <a:buFontTx/>
              <a:buNone/>
              <a:defRPr sz="3600">
                <a:solidFill>
                  <a:schemeClr val="tx2"/>
                </a:solidFill>
              </a:defRPr>
            </a:lvl1pPr>
          </a:lstStyle>
          <a:p>
            <a:pPr lvl="0"/>
            <a:r>
              <a:rPr lang="en-US" dirty="0"/>
              <a:t>Click to edit Master text styles</a:t>
            </a:r>
          </a:p>
        </p:txBody>
      </p:sp>
      <p:sp>
        <p:nvSpPr>
          <p:cNvPr id="8" name="Rounded Rectangle 7"/>
          <p:cNvSpPr/>
          <p:nvPr userDrawn="1"/>
        </p:nvSpPr>
        <p:spPr>
          <a:xfrm>
            <a:off x="8383587" y="1479884"/>
            <a:ext cx="3429634" cy="4297461"/>
          </a:xfrm>
          <a:prstGeom prst="roundRect">
            <a:avLst>
              <a:gd name="adj" fmla="val 5220"/>
            </a:avLst>
          </a:prstGeom>
          <a:no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indent="0" algn="ctr" defTabSz="457200" rtl="0" eaLnBrk="1" fontAlgn="auto" latinLnBrk="0" hangingPunct="1">
              <a:lnSpc>
                <a:spcPct val="100000"/>
              </a:lnSpc>
              <a:spcBef>
                <a:spcPts val="0"/>
              </a:spcBef>
              <a:spcAft>
                <a:spcPts val="0"/>
              </a:spcAft>
              <a:buClrTx/>
              <a:buSzTx/>
              <a:buFontTx/>
              <a:buNone/>
              <a:tabLst/>
              <a:defRPr/>
            </a:pPr>
            <a:endParaRPr lang="en-US" sz="1400" dirty="0">
              <a:ln>
                <a:solidFill>
                  <a:schemeClr val="bg1"/>
                </a:solidFill>
              </a:ln>
              <a:solidFill>
                <a:schemeClr val="tx2"/>
              </a:solidFill>
              <a:latin typeface="Open Sans" charset="0"/>
              <a:ea typeface="Open Sans" charset="0"/>
              <a:cs typeface="Open Sans" charset="0"/>
            </a:endParaRPr>
          </a:p>
        </p:txBody>
      </p:sp>
      <p:sp>
        <p:nvSpPr>
          <p:cNvPr id="9" name="Text Placeholder 5"/>
          <p:cNvSpPr>
            <a:spLocks noGrp="1"/>
          </p:cNvSpPr>
          <p:nvPr>
            <p:ph type="body" sz="quarter" idx="12"/>
          </p:nvPr>
        </p:nvSpPr>
        <p:spPr>
          <a:xfrm>
            <a:off x="8686800" y="1768643"/>
            <a:ext cx="2823209" cy="3703901"/>
          </a:xfrm>
          <a:prstGeom prst="rect">
            <a:avLst/>
          </a:prstGeom>
        </p:spPr>
        <p:txBody>
          <a:bodyPr lIns="0" tIns="0" rIns="0" bIns="0" anchor="ctr" anchorCtr="0">
            <a:noAutofit/>
          </a:bodyPr>
          <a:lstStyle>
            <a:lvl1pPr marL="0" indent="0" algn="ctr">
              <a:buFontTx/>
              <a:buNone/>
              <a:defRPr sz="3600">
                <a:solidFill>
                  <a:schemeClr val="tx2"/>
                </a:solidFill>
              </a:defRPr>
            </a:lvl1pPr>
          </a:lstStyle>
          <a:p>
            <a:pPr lvl="0"/>
            <a:r>
              <a:rPr lang="en-US" dirty="0"/>
              <a:t>Click to edit Master text styles</a:t>
            </a: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TE- Copyright">
    <p:bg>
      <p:bgPr>
        <a:solidFill>
          <a:schemeClr val="bg1"/>
        </a:solidFill>
        <a:effectLst/>
      </p:bgPr>
    </p:bg>
    <p:spTree>
      <p:nvGrpSpPr>
        <p:cNvPr id="1" name=""/>
        <p:cNvGrpSpPr/>
        <p:nvPr/>
      </p:nvGrpSpPr>
      <p:grpSpPr>
        <a:xfrm>
          <a:off x="0" y="0"/>
          <a:ext cx="0" cy="0"/>
          <a:chOff x="0" y="0"/>
          <a:chExt cx="0" cy="0"/>
        </a:xfrm>
      </p:grpSpPr>
      <p:sp>
        <p:nvSpPr>
          <p:cNvPr id="4" name="TextBox 3"/>
          <p:cNvSpPr txBox="1"/>
          <p:nvPr userDrawn="1"/>
        </p:nvSpPr>
        <p:spPr>
          <a:xfrm>
            <a:off x="771181" y="1443210"/>
            <a:ext cx="9970265" cy="5170646"/>
          </a:xfrm>
          <a:prstGeom prst="rect">
            <a:avLst/>
          </a:prstGeom>
          <a:noFill/>
        </p:spPr>
        <p:txBody>
          <a:bodyPr wrap="square" lIns="0" tIns="0" rIns="0" bIns="0" rtlCol="0">
            <a:spAutoFit/>
          </a:bodyPr>
          <a:lstStyle/>
          <a:p>
            <a:pPr marL="0" indent="0">
              <a:lnSpc>
                <a:spcPct val="100000"/>
              </a:lnSpc>
              <a:buNone/>
            </a:pPr>
            <a:r>
              <a:rPr lang="en-US" sz="1600" dirty="0">
                <a:solidFill>
                  <a:schemeClr val="tx1"/>
                </a:solidFill>
                <a:latin typeface="Open Sans" charset="0"/>
                <a:ea typeface="Open Sans" charset="0"/>
                <a:cs typeface="Open Sans" charset="0"/>
              </a:rPr>
              <a:t>These Materials are copyrighted © and trademarked ™ as the property of the Texas Education Agency (TEA) and may not be reproduced without the express written permission of TEA, except under the following conditions:</a:t>
            </a:r>
          </a:p>
          <a:p>
            <a:pPr marL="457200" indent="-277813">
              <a:lnSpc>
                <a:spcPct val="100000"/>
              </a:lnSpc>
              <a:buNone/>
            </a:pPr>
            <a:r>
              <a:rPr lang="en-US" sz="1600" dirty="0">
                <a:solidFill>
                  <a:schemeClr val="tx1"/>
                </a:solidFill>
                <a:latin typeface="Open Sans" charset="0"/>
                <a:ea typeface="Open Sans" charset="0"/>
                <a:cs typeface="Open Sans" charset="0"/>
              </a:rPr>
              <a:t>1)  Texas public school districts, charter schools, and Education Service Centers may reproduce and use copies of the Materials and Related Materials for the districts’ and schools’ educational use without obtaining permission from TEA.</a:t>
            </a:r>
          </a:p>
          <a:p>
            <a:pPr marL="457200" indent="-277813">
              <a:lnSpc>
                <a:spcPct val="100000"/>
              </a:lnSpc>
              <a:buNone/>
            </a:pPr>
            <a:r>
              <a:rPr lang="en-US" sz="1600" dirty="0">
                <a:solidFill>
                  <a:schemeClr val="tx1"/>
                </a:solidFill>
                <a:latin typeface="Open Sans" charset="0"/>
                <a:ea typeface="Open Sans" charset="0"/>
                <a:cs typeface="Open Sans" charset="0"/>
              </a:rPr>
              <a:t>2)  Residents of the state of Texas may reproduce and use copies of the Materials and Related Materials for individual personal use only, without obtaining written permission of TEA.</a:t>
            </a:r>
          </a:p>
          <a:p>
            <a:pPr marL="457200" indent="-277813">
              <a:lnSpc>
                <a:spcPct val="100000"/>
              </a:lnSpc>
              <a:buNone/>
            </a:pPr>
            <a:r>
              <a:rPr lang="en-US" sz="1600" dirty="0">
                <a:solidFill>
                  <a:schemeClr val="tx1"/>
                </a:solidFill>
                <a:latin typeface="Open Sans" charset="0"/>
                <a:ea typeface="Open Sans" charset="0"/>
                <a:cs typeface="Open Sans" charset="0"/>
              </a:rPr>
              <a:t>3)  Any portion reproduced must be reproduced in its entirety and remain unedited, unaltered and unchanged in any way.</a:t>
            </a:r>
          </a:p>
          <a:p>
            <a:pPr marL="457200" indent="-277813">
              <a:lnSpc>
                <a:spcPct val="100000"/>
              </a:lnSpc>
              <a:buNone/>
            </a:pPr>
            <a:r>
              <a:rPr lang="en-US" sz="1600" dirty="0">
                <a:solidFill>
                  <a:schemeClr val="tx1"/>
                </a:solidFill>
                <a:latin typeface="Open Sans" charset="0"/>
                <a:ea typeface="Open Sans" charset="0"/>
                <a:cs typeface="Open Sans" charset="0"/>
              </a:rPr>
              <a:t>4)  No monetary charge can be made for the reproduced materials or any document containing them; however, a reasonable charge to cover only the cost of reproduction and distribution may be charged.</a:t>
            </a:r>
          </a:p>
          <a:p>
            <a:pPr marL="0" indent="0">
              <a:lnSpc>
                <a:spcPct val="100000"/>
              </a:lnSpc>
              <a:buNone/>
            </a:pPr>
            <a:r>
              <a:rPr lang="en-US" sz="1600" dirty="0">
                <a:solidFill>
                  <a:schemeClr val="tx1"/>
                </a:solidFill>
                <a:latin typeface="Open Sans" charset="0"/>
                <a:ea typeface="Open Sans" charset="0"/>
                <a:cs typeface="Open Sans" charset="0"/>
              </a:rPr>
              <a:t>Private entities or persons located in Texas that are </a:t>
            </a:r>
            <a:r>
              <a:rPr lang="en-US" sz="1600" b="1" dirty="0">
                <a:solidFill>
                  <a:schemeClr val="tx1"/>
                </a:solidFill>
                <a:latin typeface="Open Sans" charset="0"/>
                <a:ea typeface="Open Sans" charset="0"/>
                <a:cs typeface="Open Sans" charset="0"/>
              </a:rPr>
              <a:t>not</a:t>
            </a:r>
            <a:r>
              <a:rPr lang="en-US" sz="1600" dirty="0">
                <a:solidFill>
                  <a:schemeClr val="tx1"/>
                </a:solidFill>
                <a:latin typeface="Open Sans" charset="0"/>
                <a:ea typeface="Open Sans" charset="0"/>
                <a:cs typeface="Open Sans" charset="0"/>
              </a:rPr>
              <a:t> Texas public school districts, Texas Education Service Centers, or Texas charter schools or any entity, whether public or private, educational or non-educational, located </a:t>
            </a:r>
            <a:r>
              <a:rPr lang="en-US" sz="1600" b="1" dirty="0">
                <a:solidFill>
                  <a:schemeClr val="tx1"/>
                </a:solidFill>
                <a:latin typeface="Open Sans" charset="0"/>
                <a:ea typeface="Open Sans" charset="0"/>
                <a:cs typeface="Open Sans" charset="0"/>
              </a:rPr>
              <a:t>outside the state of Texas</a:t>
            </a:r>
            <a:r>
              <a:rPr lang="en-US" sz="1600" dirty="0">
                <a:solidFill>
                  <a:schemeClr val="tx1"/>
                </a:solidFill>
                <a:latin typeface="Open Sans" charset="0"/>
                <a:ea typeface="Open Sans" charset="0"/>
                <a:cs typeface="Open Sans" charset="0"/>
              </a:rPr>
              <a:t> </a:t>
            </a:r>
            <a:r>
              <a:rPr lang="en-US" sz="1600" i="1" dirty="0">
                <a:solidFill>
                  <a:schemeClr val="tx1"/>
                </a:solidFill>
                <a:latin typeface="Open Sans" charset="0"/>
                <a:ea typeface="Open Sans" charset="0"/>
                <a:cs typeface="Open Sans" charset="0"/>
              </a:rPr>
              <a:t>MUST</a:t>
            </a:r>
            <a:r>
              <a:rPr lang="en-US" sz="1600" dirty="0">
                <a:solidFill>
                  <a:schemeClr val="tx1"/>
                </a:solidFill>
                <a:latin typeface="Open Sans" charset="0"/>
                <a:ea typeface="Open Sans" charset="0"/>
                <a:cs typeface="Open Sans" charset="0"/>
              </a:rPr>
              <a:t> obtain written approval from TEA and will be required to enter into a license agreement that may involve the payment of a licensing fee or a royalty.</a:t>
            </a:r>
          </a:p>
          <a:p>
            <a:pPr marL="0" indent="0">
              <a:lnSpc>
                <a:spcPct val="100000"/>
              </a:lnSpc>
              <a:buNone/>
            </a:pPr>
            <a:r>
              <a:rPr lang="en-US" sz="1600" dirty="0">
                <a:solidFill>
                  <a:schemeClr val="tx1"/>
                </a:solidFill>
                <a:latin typeface="Open Sans" charset="0"/>
                <a:ea typeface="Open Sans" charset="0"/>
                <a:cs typeface="Open Sans" charset="0"/>
              </a:rPr>
              <a:t>For information contact: Office of Copyrights, Trademarks, License Agreements, and Royalties, Texas Education Agency, 1701 N. Congress Ave., Austin, TX  78701-1494; phone 512-463-7004; email: </a:t>
            </a:r>
            <a:r>
              <a:rPr lang="en-US" sz="1600" dirty="0">
                <a:solidFill>
                  <a:schemeClr val="tx1"/>
                </a:solidFill>
                <a:latin typeface="Open Sans" charset="0"/>
                <a:ea typeface="Open Sans" charset="0"/>
                <a:cs typeface="Open Sans" charset="0"/>
                <a:hlinkClick r:id="rId2"/>
              </a:rPr>
              <a:t>copyrights@tea.state.tx.us</a:t>
            </a:r>
            <a:r>
              <a:rPr lang="en-US" sz="1600" dirty="0">
                <a:solidFill>
                  <a:schemeClr val="tx1"/>
                </a:solidFill>
                <a:latin typeface="Open Sans" charset="0"/>
                <a:ea typeface="Open Sans" charset="0"/>
                <a:cs typeface="Open Sans" charset="0"/>
              </a:rPr>
              <a:t>.</a:t>
            </a:r>
          </a:p>
          <a:p>
            <a:pPr>
              <a:lnSpc>
                <a:spcPct val="100000"/>
              </a:lnSpc>
            </a:pPr>
            <a:endParaRPr lang="en-US" sz="1600" dirty="0">
              <a:solidFill>
                <a:schemeClr val="tx1"/>
              </a:solidFill>
              <a:latin typeface="Open Sans" charset="0"/>
              <a:ea typeface="Open Sans" charset="0"/>
              <a:cs typeface="Open Sans" charset="0"/>
            </a:endParaRPr>
          </a:p>
        </p:txBody>
      </p:sp>
      <p:sp>
        <p:nvSpPr>
          <p:cNvPr id="5" name="TextBox 4"/>
          <p:cNvSpPr txBox="1"/>
          <p:nvPr userDrawn="1"/>
        </p:nvSpPr>
        <p:spPr>
          <a:xfrm>
            <a:off x="623456" y="706581"/>
            <a:ext cx="10058400" cy="646331"/>
          </a:xfrm>
          <a:prstGeom prst="rect">
            <a:avLst/>
          </a:prstGeom>
          <a:noFill/>
        </p:spPr>
        <p:txBody>
          <a:bodyPr wrap="square" rtlCol="0">
            <a:spAutoFit/>
          </a:bodyPr>
          <a:lstStyle/>
          <a:p>
            <a:r>
              <a:rPr lang="en-US" sz="3600" b="1" i="0" dirty="0">
                <a:solidFill>
                  <a:schemeClr val="accent2"/>
                </a:solidFill>
                <a:latin typeface="Open Sans SemiBold" charset="0"/>
                <a:ea typeface="Open Sans SemiBold" charset="0"/>
                <a:cs typeface="Open Sans SemiBold" charset="0"/>
              </a:rPr>
              <a:t>Copyright © Texas Education Agency, 2017.</a:t>
            </a:r>
          </a:p>
        </p:txBody>
      </p:sp>
      <p:pic>
        <p:nvPicPr>
          <p:cNvPr id="6" name="Picture 5">
            <a:extLst>
              <a:ext uri="{FF2B5EF4-FFF2-40B4-BE49-F238E27FC236}">
                <a16:creationId xmlns:a16="http://schemas.microsoft.com/office/drawing/2014/main" xmlns="" id="{1083239B-B405-4CCF-BA69-EEF0AD0F28E3}"/>
              </a:ext>
            </a:extLst>
          </p:cNvPr>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11198479" y="6141784"/>
            <a:ext cx="603250" cy="316865"/>
          </a:xfrm>
          <a:prstGeom prst="rect">
            <a:avLst/>
          </a:prstGeom>
          <a:noFill/>
        </p:spPr>
      </p:pic>
    </p:spTree>
    <p:extLst>
      <p:ext uri="{BB962C8B-B14F-4D97-AF65-F5344CB8AC3E}">
        <p14:creationId xmlns:p14="http://schemas.microsoft.com/office/powerpoint/2010/main" val="122732826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TE - Standard Text">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740664" y="407209"/>
            <a:ext cx="10059452" cy="876300"/>
          </a:xfrm>
        </p:spPr>
        <p:txBody>
          <a:bodyPr>
            <a:noAutofit/>
          </a:bodyPr>
          <a:lstStyle>
            <a:lvl1pPr>
              <a:defRPr sz="3600" baseline="0"/>
            </a:lvl1pPr>
          </a:lstStyle>
          <a:p>
            <a:r>
              <a:rPr lang="en-US" dirty="0"/>
              <a:t>Click to edit Master title style</a:t>
            </a:r>
          </a:p>
        </p:txBody>
      </p:sp>
      <p:sp>
        <p:nvSpPr>
          <p:cNvPr id="12" name="Content Placeholder 2"/>
          <p:cNvSpPr>
            <a:spLocks noGrp="1"/>
          </p:cNvSpPr>
          <p:nvPr>
            <p:ph sz="half" idx="1" hasCustomPrompt="1"/>
          </p:nvPr>
        </p:nvSpPr>
        <p:spPr>
          <a:xfrm>
            <a:off x="740664" y="1420420"/>
            <a:ext cx="11055750" cy="4734318"/>
          </a:xfrm>
          <a:prstGeom prst="rect">
            <a:avLst/>
          </a:prstGeom>
        </p:spPr>
        <p:txBody>
          <a:bodyPr lIns="0" tIns="0" rIns="0" bIns="0">
            <a:noAutofit/>
          </a:bodyPr>
          <a:lstStyle>
            <a:lvl1pPr marL="0" indent="0">
              <a:lnSpc>
                <a:spcPct val="100000"/>
              </a:lnSpc>
              <a:spcBef>
                <a:spcPts val="1000"/>
              </a:spcBef>
              <a:buFontTx/>
              <a:buNone/>
              <a:defRPr sz="2600"/>
            </a:lvl1pPr>
            <a:lvl2pPr marL="342900" indent="-342900">
              <a:lnSpc>
                <a:spcPct val="100000"/>
              </a:lnSpc>
              <a:spcBef>
                <a:spcPts val="1000"/>
              </a:spcBef>
              <a:buClr>
                <a:schemeClr val="accent1"/>
              </a:buClr>
              <a:buFont typeface=".AppleSystemUIFont" charset="-120"/>
              <a:buChar char="&gt;"/>
              <a:tabLst/>
              <a:defRPr sz="2600"/>
            </a:lvl2pPr>
            <a:lvl3pPr marL="685800">
              <a:lnSpc>
                <a:spcPct val="100000"/>
              </a:lnSpc>
              <a:buClr>
                <a:schemeClr val="accent2"/>
              </a:buClr>
              <a:defRPr sz="2600"/>
            </a:lvl3pPr>
            <a:lvl4pPr marL="914400">
              <a:lnSpc>
                <a:spcPct val="100000"/>
              </a:lnSpc>
              <a:buClr>
                <a:schemeClr val="accent2"/>
              </a:buClr>
              <a:defRPr sz="2400"/>
            </a:lvl4pPr>
            <a:lvl5pPr marL="1143000">
              <a:lnSpc>
                <a:spcPct val="100000"/>
              </a:lnSpc>
              <a:buClr>
                <a:schemeClr val="accent2"/>
              </a:buClr>
              <a:defRPr sz="2200"/>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03830413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TE - Two Text Columns">
    <p:spTree>
      <p:nvGrpSpPr>
        <p:cNvPr id="1" name=""/>
        <p:cNvGrpSpPr/>
        <p:nvPr/>
      </p:nvGrpSpPr>
      <p:grpSpPr>
        <a:xfrm>
          <a:off x="0" y="0"/>
          <a:ext cx="0" cy="0"/>
          <a:chOff x="0" y="0"/>
          <a:chExt cx="0" cy="0"/>
        </a:xfrm>
      </p:grpSpPr>
      <p:sp>
        <p:nvSpPr>
          <p:cNvPr id="2" name="Title 1"/>
          <p:cNvSpPr>
            <a:spLocks noGrp="1"/>
          </p:cNvSpPr>
          <p:nvPr>
            <p:ph type="title"/>
          </p:nvPr>
        </p:nvSpPr>
        <p:spPr>
          <a:xfrm>
            <a:off x="740664" y="407209"/>
            <a:ext cx="10059452" cy="876300"/>
          </a:xfrm>
        </p:spPr>
        <p:txBody>
          <a:bodyPr>
            <a:noAutofit/>
          </a:bodyPr>
          <a:lstStyle>
            <a:lvl1pPr>
              <a:defRPr sz="3600"/>
            </a:lvl1pPr>
          </a:lstStyle>
          <a:p>
            <a:r>
              <a:rPr lang="en-US" dirty="0"/>
              <a:t>Click to edit Master title style</a:t>
            </a:r>
          </a:p>
        </p:txBody>
      </p:sp>
      <p:sp>
        <p:nvSpPr>
          <p:cNvPr id="12" name="Content Placeholder 2"/>
          <p:cNvSpPr>
            <a:spLocks noGrp="1"/>
          </p:cNvSpPr>
          <p:nvPr>
            <p:ph sz="half" idx="1" hasCustomPrompt="1"/>
          </p:nvPr>
        </p:nvSpPr>
        <p:spPr>
          <a:xfrm>
            <a:off x="740664" y="1420420"/>
            <a:ext cx="5328050" cy="4734318"/>
          </a:xfrm>
          <a:prstGeom prst="rect">
            <a:avLst/>
          </a:prstGeom>
        </p:spPr>
        <p:txBody>
          <a:bodyPr lIns="0" tIns="0" rIns="0" bIns="0">
            <a:noAutofit/>
          </a:bodyPr>
          <a:lstStyle>
            <a:lvl1pPr marL="0" indent="0">
              <a:lnSpc>
                <a:spcPct val="100000"/>
              </a:lnSpc>
              <a:spcBef>
                <a:spcPts val="1000"/>
              </a:spcBef>
              <a:buFontTx/>
              <a:buNone/>
              <a:defRPr sz="2600"/>
            </a:lvl1pPr>
            <a:lvl2pPr marL="342900" indent="-342900">
              <a:lnSpc>
                <a:spcPct val="100000"/>
              </a:lnSpc>
              <a:spcBef>
                <a:spcPts val="1000"/>
              </a:spcBef>
              <a:buClr>
                <a:schemeClr val="accent1"/>
              </a:buClr>
              <a:buFont typeface=".AppleSystemUIFont" charset="-120"/>
              <a:buChar char="&gt;"/>
              <a:tabLst/>
              <a:defRPr sz="2600"/>
            </a:lvl2pPr>
            <a:lvl3pPr marL="685800">
              <a:lnSpc>
                <a:spcPct val="100000"/>
              </a:lnSpc>
              <a:buClr>
                <a:schemeClr val="accent2"/>
              </a:buClr>
              <a:defRPr sz="2400"/>
            </a:lvl3pPr>
            <a:lvl4pPr marL="914400">
              <a:lnSpc>
                <a:spcPct val="100000"/>
              </a:lnSpc>
              <a:buClr>
                <a:schemeClr val="accent2"/>
              </a:buClr>
              <a:defRPr sz="2200"/>
            </a:lvl4pPr>
            <a:lvl5pPr marL="1143000">
              <a:lnSpc>
                <a:spcPct val="100000"/>
              </a:lnSpc>
              <a:buClr>
                <a:schemeClr val="accent2"/>
              </a:buClr>
              <a:defRPr sz="2000"/>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Content Placeholder 2"/>
          <p:cNvSpPr>
            <a:spLocks noGrp="1"/>
          </p:cNvSpPr>
          <p:nvPr>
            <p:ph sz="half" idx="10" hasCustomPrompt="1"/>
          </p:nvPr>
        </p:nvSpPr>
        <p:spPr>
          <a:xfrm>
            <a:off x="6477000" y="1420420"/>
            <a:ext cx="5328050" cy="4734318"/>
          </a:xfrm>
          <a:prstGeom prst="rect">
            <a:avLst/>
          </a:prstGeom>
        </p:spPr>
        <p:txBody>
          <a:bodyPr lIns="0" tIns="0" rIns="0" bIns="0">
            <a:noAutofit/>
          </a:bodyPr>
          <a:lstStyle>
            <a:lvl1pPr marL="0" indent="0">
              <a:lnSpc>
                <a:spcPct val="100000"/>
              </a:lnSpc>
              <a:spcBef>
                <a:spcPts val="1000"/>
              </a:spcBef>
              <a:buFontTx/>
              <a:buNone/>
              <a:defRPr sz="2600"/>
            </a:lvl1pPr>
            <a:lvl2pPr marL="342900" indent="-342900">
              <a:lnSpc>
                <a:spcPct val="100000"/>
              </a:lnSpc>
              <a:spcBef>
                <a:spcPts val="1000"/>
              </a:spcBef>
              <a:buClr>
                <a:schemeClr val="accent1"/>
              </a:buClr>
              <a:buFont typeface=".AppleSystemUIFont" charset="-120"/>
              <a:buChar char="&gt;"/>
              <a:tabLst/>
              <a:defRPr sz="2600"/>
            </a:lvl2pPr>
            <a:lvl3pPr marL="685800">
              <a:lnSpc>
                <a:spcPct val="100000"/>
              </a:lnSpc>
              <a:buClr>
                <a:schemeClr val="accent2"/>
              </a:buClr>
              <a:defRPr sz="2400"/>
            </a:lvl3pPr>
            <a:lvl4pPr marL="914400">
              <a:lnSpc>
                <a:spcPct val="100000"/>
              </a:lnSpc>
              <a:buClr>
                <a:schemeClr val="accent2"/>
              </a:buClr>
              <a:defRPr sz="2200"/>
            </a:lvl4pPr>
            <a:lvl5pPr marL="1143000">
              <a:lnSpc>
                <a:spcPct val="100000"/>
              </a:lnSpc>
              <a:buClr>
                <a:schemeClr val="accent2"/>
              </a:buClr>
              <a:defRPr sz="2000"/>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TE - Half Text Half Blank">
    <p:spTree>
      <p:nvGrpSpPr>
        <p:cNvPr id="1" name=""/>
        <p:cNvGrpSpPr/>
        <p:nvPr/>
      </p:nvGrpSpPr>
      <p:grpSpPr>
        <a:xfrm>
          <a:off x="0" y="0"/>
          <a:ext cx="0" cy="0"/>
          <a:chOff x="0" y="0"/>
          <a:chExt cx="0" cy="0"/>
        </a:xfrm>
      </p:grpSpPr>
      <p:sp>
        <p:nvSpPr>
          <p:cNvPr id="2" name="Title 1"/>
          <p:cNvSpPr>
            <a:spLocks noGrp="1"/>
          </p:cNvSpPr>
          <p:nvPr>
            <p:ph type="title"/>
          </p:nvPr>
        </p:nvSpPr>
        <p:spPr>
          <a:xfrm>
            <a:off x="740528" y="407209"/>
            <a:ext cx="10059452" cy="876300"/>
          </a:xfrm>
        </p:spPr>
        <p:txBody>
          <a:bodyPr>
            <a:noAutofit/>
          </a:bodyPr>
          <a:lstStyle>
            <a:lvl1pPr>
              <a:defRPr sz="3600"/>
            </a:lvl1pPr>
          </a:lstStyle>
          <a:p>
            <a:r>
              <a:rPr lang="en-US" dirty="0"/>
              <a:t>Click to edit Master title style</a:t>
            </a:r>
          </a:p>
        </p:txBody>
      </p:sp>
      <p:sp>
        <p:nvSpPr>
          <p:cNvPr id="12" name="Content Placeholder 2"/>
          <p:cNvSpPr>
            <a:spLocks noGrp="1"/>
          </p:cNvSpPr>
          <p:nvPr>
            <p:ph sz="half" idx="1" hasCustomPrompt="1"/>
          </p:nvPr>
        </p:nvSpPr>
        <p:spPr>
          <a:xfrm>
            <a:off x="737881" y="1420420"/>
            <a:ext cx="5354944" cy="4734318"/>
          </a:xfrm>
          <a:prstGeom prst="rect">
            <a:avLst/>
          </a:prstGeom>
        </p:spPr>
        <p:txBody>
          <a:bodyPr lIns="0" tIns="0" rIns="0" bIns="0">
            <a:noAutofit/>
          </a:bodyPr>
          <a:lstStyle>
            <a:lvl1pPr marL="0" indent="0">
              <a:lnSpc>
                <a:spcPct val="100000"/>
              </a:lnSpc>
              <a:spcBef>
                <a:spcPts val="1000"/>
              </a:spcBef>
              <a:buFontTx/>
              <a:buNone/>
              <a:defRPr sz="2600"/>
            </a:lvl1pPr>
            <a:lvl2pPr marL="342900" indent="-342900">
              <a:lnSpc>
                <a:spcPct val="100000"/>
              </a:lnSpc>
              <a:spcBef>
                <a:spcPts val="1000"/>
              </a:spcBef>
              <a:buClr>
                <a:schemeClr val="accent1"/>
              </a:buClr>
              <a:buFont typeface=".AppleSystemUIFont" charset="-120"/>
              <a:buChar char="&gt;"/>
              <a:tabLst/>
              <a:defRPr sz="2600"/>
            </a:lvl2pPr>
            <a:lvl3pPr marL="685800">
              <a:lnSpc>
                <a:spcPct val="100000"/>
              </a:lnSpc>
              <a:buClr>
                <a:schemeClr val="accent2"/>
              </a:buClr>
              <a:defRPr sz="2400"/>
            </a:lvl3pPr>
            <a:lvl4pPr marL="914400">
              <a:lnSpc>
                <a:spcPct val="100000"/>
              </a:lnSpc>
              <a:buClr>
                <a:schemeClr val="accent2"/>
              </a:buClr>
              <a:defRPr sz="2200"/>
            </a:lvl4pPr>
            <a:lvl5pPr marL="1143000">
              <a:lnSpc>
                <a:spcPct val="100000"/>
              </a:lnSpc>
              <a:buClr>
                <a:schemeClr val="accent2"/>
              </a:buClr>
              <a:defRPr sz="2000"/>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TE - Quote and Text">
    <p:spTree>
      <p:nvGrpSpPr>
        <p:cNvPr id="1" name=""/>
        <p:cNvGrpSpPr/>
        <p:nvPr/>
      </p:nvGrpSpPr>
      <p:grpSpPr>
        <a:xfrm>
          <a:off x="0" y="0"/>
          <a:ext cx="0" cy="0"/>
          <a:chOff x="0" y="0"/>
          <a:chExt cx="0" cy="0"/>
        </a:xfrm>
      </p:grpSpPr>
      <p:sp>
        <p:nvSpPr>
          <p:cNvPr id="2" name="Title 1"/>
          <p:cNvSpPr>
            <a:spLocks noGrp="1"/>
          </p:cNvSpPr>
          <p:nvPr>
            <p:ph type="title"/>
          </p:nvPr>
        </p:nvSpPr>
        <p:spPr>
          <a:xfrm>
            <a:off x="727081" y="407209"/>
            <a:ext cx="10059452" cy="876300"/>
          </a:xfrm>
        </p:spPr>
        <p:txBody>
          <a:bodyPr>
            <a:noAutofit/>
          </a:bodyPr>
          <a:lstStyle>
            <a:lvl1pPr>
              <a:defRPr sz="3600"/>
            </a:lvl1pPr>
          </a:lstStyle>
          <a:p>
            <a:r>
              <a:rPr lang="en-US" dirty="0"/>
              <a:t>Click to edit Master title style</a:t>
            </a:r>
          </a:p>
        </p:txBody>
      </p:sp>
      <p:sp>
        <p:nvSpPr>
          <p:cNvPr id="12" name="Content Placeholder 2"/>
          <p:cNvSpPr>
            <a:spLocks noGrp="1"/>
          </p:cNvSpPr>
          <p:nvPr>
            <p:ph sz="half" idx="1" hasCustomPrompt="1"/>
          </p:nvPr>
        </p:nvSpPr>
        <p:spPr>
          <a:xfrm>
            <a:off x="6470650" y="1420420"/>
            <a:ext cx="5349874" cy="4734318"/>
          </a:xfrm>
          <a:prstGeom prst="rect">
            <a:avLst/>
          </a:prstGeom>
        </p:spPr>
        <p:txBody>
          <a:bodyPr lIns="0" tIns="0" rIns="0" bIns="0">
            <a:noAutofit/>
          </a:bodyPr>
          <a:lstStyle>
            <a:lvl1pPr marL="0" indent="0">
              <a:lnSpc>
                <a:spcPct val="100000"/>
              </a:lnSpc>
              <a:spcBef>
                <a:spcPts val="1000"/>
              </a:spcBef>
              <a:buFontTx/>
              <a:buNone/>
              <a:defRPr sz="2600"/>
            </a:lvl1pPr>
            <a:lvl2pPr marL="342900" indent="-342900">
              <a:lnSpc>
                <a:spcPct val="100000"/>
              </a:lnSpc>
              <a:spcBef>
                <a:spcPts val="1000"/>
              </a:spcBef>
              <a:buClr>
                <a:schemeClr val="accent1"/>
              </a:buClr>
              <a:buFont typeface=".AppleSystemUIFont" charset="-120"/>
              <a:buChar char="&gt;"/>
              <a:tabLst/>
              <a:defRPr sz="2600"/>
            </a:lvl2pPr>
            <a:lvl3pPr marL="685800">
              <a:lnSpc>
                <a:spcPct val="100000"/>
              </a:lnSpc>
              <a:buClr>
                <a:schemeClr val="accent2"/>
              </a:buClr>
              <a:defRPr sz="2400"/>
            </a:lvl3pPr>
            <a:lvl4pPr marL="914400">
              <a:lnSpc>
                <a:spcPct val="100000"/>
              </a:lnSpc>
              <a:buClr>
                <a:schemeClr val="accent2"/>
              </a:buClr>
              <a:defRPr sz="2200"/>
            </a:lvl4pPr>
            <a:lvl5pPr marL="1143000">
              <a:lnSpc>
                <a:spcPct val="100000"/>
              </a:lnSpc>
              <a:buClr>
                <a:schemeClr val="accent2"/>
              </a:buClr>
              <a:defRPr sz="2000"/>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Content Placeholder 2"/>
          <p:cNvSpPr>
            <a:spLocks noGrp="1"/>
          </p:cNvSpPr>
          <p:nvPr>
            <p:ph sz="half" idx="10" hasCustomPrompt="1"/>
          </p:nvPr>
        </p:nvSpPr>
        <p:spPr>
          <a:xfrm>
            <a:off x="749300" y="1420420"/>
            <a:ext cx="5343525" cy="4554209"/>
          </a:xfrm>
          <a:prstGeom prst="rect">
            <a:avLst/>
          </a:prstGeom>
        </p:spPr>
        <p:txBody>
          <a:bodyPr lIns="365760" tIns="0" rIns="365760" bIns="0">
            <a:noAutofit/>
          </a:bodyPr>
          <a:lstStyle>
            <a:lvl1pPr marL="0" indent="0">
              <a:lnSpc>
                <a:spcPct val="100000"/>
              </a:lnSpc>
              <a:spcBef>
                <a:spcPts val="1000"/>
              </a:spcBef>
              <a:buFontTx/>
              <a:buNone/>
              <a:defRPr sz="2600"/>
            </a:lvl1pPr>
            <a:lvl2pPr marL="342900" indent="-342900" algn="l">
              <a:lnSpc>
                <a:spcPct val="100000"/>
              </a:lnSpc>
              <a:spcBef>
                <a:spcPts val="1000"/>
              </a:spcBef>
              <a:buClr>
                <a:schemeClr val="accent1"/>
              </a:buClr>
              <a:buFont typeface=".AppleSystemUIFont" charset="-120"/>
              <a:buChar char="–"/>
              <a:tabLst/>
              <a:defRPr sz="2600">
                <a:solidFill>
                  <a:schemeClr val="accent1"/>
                </a:solidFill>
              </a:defRPr>
            </a:lvl2pPr>
            <a:lvl3pPr marL="685800">
              <a:lnSpc>
                <a:spcPct val="100000"/>
              </a:lnSpc>
              <a:buClr>
                <a:schemeClr val="accent2"/>
              </a:buClr>
              <a:defRPr sz="2400"/>
            </a:lvl3pPr>
            <a:lvl4pPr marL="914400">
              <a:lnSpc>
                <a:spcPct val="100000"/>
              </a:lnSpc>
              <a:buClr>
                <a:schemeClr val="accent2"/>
              </a:buClr>
              <a:defRPr sz="2200"/>
            </a:lvl4pPr>
            <a:lvl5pPr marL="1143000">
              <a:lnSpc>
                <a:spcPct val="100000"/>
              </a:lnSpc>
              <a:buClr>
                <a:schemeClr val="accent2"/>
              </a:buClr>
              <a:defRPr sz="2000"/>
            </a:lvl5pPr>
          </a:lstStyle>
          <a:p>
            <a:pPr lvl="0"/>
            <a:r>
              <a:rPr lang="en-US" dirty="0"/>
              <a:t>Edit Master text styles</a:t>
            </a:r>
          </a:p>
          <a:p>
            <a:pPr lvl="1"/>
            <a:r>
              <a:rPr lang="en-US" dirty="0"/>
              <a:t>Second level</a:t>
            </a: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TE - Text Callout and Text">
    <p:spTree>
      <p:nvGrpSpPr>
        <p:cNvPr id="1" name=""/>
        <p:cNvGrpSpPr/>
        <p:nvPr/>
      </p:nvGrpSpPr>
      <p:grpSpPr>
        <a:xfrm>
          <a:off x="0" y="0"/>
          <a:ext cx="0" cy="0"/>
          <a:chOff x="0" y="0"/>
          <a:chExt cx="0" cy="0"/>
        </a:xfrm>
      </p:grpSpPr>
      <p:sp>
        <p:nvSpPr>
          <p:cNvPr id="12" name="Content Placeholder 2"/>
          <p:cNvSpPr>
            <a:spLocks noGrp="1"/>
          </p:cNvSpPr>
          <p:nvPr>
            <p:ph sz="half" idx="1" hasCustomPrompt="1"/>
          </p:nvPr>
        </p:nvSpPr>
        <p:spPr>
          <a:xfrm>
            <a:off x="764775" y="752167"/>
            <a:ext cx="4603638" cy="5314080"/>
          </a:xfrm>
          <a:prstGeom prst="rect">
            <a:avLst/>
          </a:prstGeom>
        </p:spPr>
        <p:txBody>
          <a:bodyPr lIns="0" tIns="0" rIns="0" bIns="0" anchor="ctr" anchorCtr="0">
            <a:noAutofit/>
          </a:bodyPr>
          <a:lstStyle>
            <a:lvl1pPr marL="0" indent="0" algn="ctr">
              <a:lnSpc>
                <a:spcPct val="100000"/>
              </a:lnSpc>
              <a:spcBef>
                <a:spcPts val="1000"/>
              </a:spcBef>
              <a:buFontTx/>
              <a:buNone/>
              <a:defRPr sz="4600">
                <a:solidFill>
                  <a:schemeClr val="tx2"/>
                </a:solidFill>
              </a:defRPr>
            </a:lvl1pPr>
            <a:lvl2pPr marL="0" indent="0" algn="ctr">
              <a:lnSpc>
                <a:spcPct val="100000"/>
              </a:lnSpc>
              <a:spcBef>
                <a:spcPts val="1000"/>
              </a:spcBef>
              <a:buClr>
                <a:schemeClr val="accent1"/>
              </a:buClr>
              <a:buFontTx/>
              <a:buNone/>
              <a:tabLst/>
              <a:defRPr sz="2600">
                <a:solidFill>
                  <a:schemeClr val="accent2"/>
                </a:solidFill>
              </a:defRPr>
            </a:lvl2pPr>
            <a:lvl3pPr marL="685800">
              <a:lnSpc>
                <a:spcPct val="100000"/>
              </a:lnSpc>
              <a:buClr>
                <a:schemeClr val="accent2"/>
              </a:buClr>
              <a:defRPr sz="2200"/>
            </a:lvl3pPr>
            <a:lvl4pPr marL="914400">
              <a:lnSpc>
                <a:spcPct val="100000"/>
              </a:lnSpc>
              <a:buClr>
                <a:schemeClr val="accent2"/>
              </a:buClr>
              <a:defRPr sz="2000"/>
            </a:lvl4pPr>
            <a:lvl5pPr marL="1143000">
              <a:lnSpc>
                <a:spcPct val="100000"/>
              </a:lnSpc>
              <a:buClr>
                <a:schemeClr val="accent2"/>
              </a:buClr>
              <a:defRPr/>
            </a:lvl5pPr>
          </a:lstStyle>
          <a:p>
            <a:pPr lvl="0"/>
            <a:r>
              <a:rPr lang="en-US" dirty="0"/>
              <a:t>Edit Master text styles</a:t>
            </a:r>
          </a:p>
          <a:p>
            <a:pPr lvl="1"/>
            <a:r>
              <a:rPr lang="en-US" dirty="0"/>
              <a:t>Second level</a:t>
            </a:r>
          </a:p>
        </p:txBody>
      </p:sp>
      <p:sp>
        <p:nvSpPr>
          <p:cNvPr id="7" name="Content Placeholder 2"/>
          <p:cNvSpPr>
            <a:spLocks noGrp="1"/>
          </p:cNvSpPr>
          <p:nvPr>
            <p:ph sz="half" idx="10" hasCustomPrompt="1"/>
          </p:nvPr>
        </p:nvSpPr>
        <p:spPr>
          <a:xfrm>
            <a:off x="5733230" y="771491"/>
            <a:ext cx="5349874" cy="5304844"/>
          </a:xfrm>
          <a:prstGeom prst="rect">
            <a:avLst/>
          </a:prstGeom>
        </p:spPr>
        <p:txBody>
          <a:bodyPr lIns="0" tIns="0" rIns="0" bIns="0">
            <a:noAutofit/>
          </a:bodyPr>
          <a:lstStyle>
            <a:lvl1pPr marL="0" indent="0">
              <a:lnSpc>
                <a:spcPct val="100000"/>
              </a:lnSpc>
              <a:spcBef>
                <a:spcPts val="1000"/>
              </a:spcBef>
              <a:buFontTx/>
              <a:buNone/>
              <a:defRPr sz="2600"/>
            </a:lvl1pPr>
            <a:lvl2pPr marL="342900" indent="-342900">
              <a:lnSpc>
                <a:spcPct val="100000"/>
              </a:lnSpc>
              <a:spcBef>
                <a:spcPts val="1000"/>
              </a:spcBef>
              <a:buClr>
                <a:schemeClr val="accent1"/>
              </a:buClr>
              <a:buFont typeface=".AppleSystemUIFont" charset="-120"/>
              <a:buChar char="&gt;"/>
              <a:tabLst/>
              <a:defRPr sz="2600"/>
            </a:lvl2pPr>
            <a:lvl3pPr marL="685800">
              <a:lnSpc>
                <a:spcPct val="100000"/>
              </a:lnSpc>
              <a:buClr>
                <a:schemeClr val="accent2"/>
              </a:buClr>
              <a:defRPr sz="2400"/>
            </a:lvl3pPr>
            <a:lvl4pPr marL="914400">
              <a:lnSpc>
                <a:spcPct val="100000"/>
              </a:lnSpc>
              <a:buClr>
                <a:schemeClr val="accent2"/>
              </a:buClr>
              <a:defRPr sz="2200"/>
            </a:lvl4pPr>
            <a:lvl5pPr marL="1143000">
              <a:lnSpc>
                <a:spcPct val="100000"/>
              </a:lnSpc>
              <a:buClr>
                <a:schemeClr val="accent2"/>
              </a:buClr>
              <a:defRPr sz="2000"/>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TE - Boxed Text Callout and Text">
    <p:spTree>
      <p:nvGrpSpPr>
        <p:cNvPr id="1" name=""/>
        <p:cNvGrpSpPr/>
        <p:nvPr/>
      </p:nvGrpSpPr>
      <p:grpSpPr>
        <a:xfrm>
          <a:off x="0" y="0"/>
          <a:ext cx="0" cy="0"/>
          <a:chOff x="0" y="0"/>
          <a:chExt cx="0" cy="0"/>
        </a:xfrm>
      </p:grpSpPr>
      <p:sp>
        <p:nvSpPr>
          <p:cNvPr id="2" name="Title 1"/>
          <p:cNvSpPr>
            <a:spLocks noGrp="1"/>
          </p:cNvSpPr>
          <p:nvPr>
            <p:ph type="title"/>
          </p:nvPr>
        </p:nvSpPr>
        <p:spPr>
          <a:xfrm>
            <a:off x="740664" y="407209"/>
            <a:ext cx="10059452" cy="876300"/>
          </a:xfrm>
        </p:spPr>
        <p:txBody>
          <a:bodyPr>
            <a:noAutofit/>
          </a:bodyPr>
          <a:lstStyle>
            <a:lvl1pPr>
              <a:defRPr sz="3600" b="1" i="0" spc="-60" baseline="0">
                <a:latin typeface="Open Sans SemiBold" charset="0"/>
                <a:ea typeface="Open Sans SemiBold" charset="0"/>
                <a:cs typeface="Open Sans SemiBold" charset="0"/>
              </a:defRPr>
            </a:lvl1pPr>
          </a:lstStyle>
          <a:p>
            <a:r>
              <a:rPr lang="en-US" dirty="0"/>
              <a:t>Click to edit Master title style</a:t>
            </a:r>
          </a:p>
        </p:txBody>
      </p:sp>
      <p:sp>
        <p:nvSpPr>
          <p:cNvPr id="12" name="Content Placeholder 2"/>
          <p:cNvSpPr>
            <a:spLocks noGrp="1"/>
          </p:cNvSpPr>
          <p:nvPr>
            <p:ph sz="half" idx="1" hasCustomPrompt="1"/>
          </p:nvPr>
        </p:nvSpPr>
        <p:spPr>
          <a:xfrm>
            <a:off x="4565649" y="1478280"/>
            <a:ext cx="7254875" cy="3916680"/>
          </a:xfrm>
          <a:prstGeom prst="rect">
            <a:avLst/>
          </a:prstGeom>
        </p:spPr>
        <p:txBody>
          <a:bodyPr lIns="0" tIns="0" rIns="0" bIns="0" anchor="t" anchorCtr="0">
            <a:noAutofit/>
          </a:bodyPr>
          <a:lstStyle>
            <a:lvl1pPr marL="0" indent="0">
              <a:lnSpc>
                <a:spcPct val="100000"/>
              </a:lnSpc>
              <a:spcBef>
                <a:spcPts val="1000"/>
              </a:spcBef>
              <a:buFontTx/>
              <a:buNone/>
              <a:defRPr sz="2600"/>
            </a:lvl1pPr>
            <a:lvl2pPr marL="342900" indent="-342900">
              <a:lnSpc>
                <a:spcPct val="100000"/>
              </a:lnSpc>
              <a:spcBef>
                <a:spcPts val="1000"/>
              </a:spcBef>
              <a:buClr>
                <a:schemeClr val="accent1"/>
              </a:buClr>
              <a:buFont typeface=".AppleSystemUIFont" charset="-120"/>
              <a:buChar char="&gt;"/>
              <a:tabLst/>
              <a:defRPr sz="2600"/>
            </a:lvl2pPr>
            <a:lvl3pPr marL="685800">
              <a:lnSpc>
                <a:spcPct val="100000"/>
              </a:lnSpc>
              <a:buClr>
                <a:schemeClr val="accent2"/>
              </a:buClr>
              <a:defRPr sz="2400"/>
            </a:lvl3pPr>
            <a:lvl4pPr marL="914400">
              <a:lnSpc>
                <a:spcPct val="100000"/>
              </a:lnSpc>
              <a:buClr>
                <a:schemeClr val="accent2"/>
              </a:buClr>
              <a:defRPr sz="2200"/>
            </a:lvl4pPr>
            <a:lvl5pPr marL="1143000">
              <a:lnSpc>
                <a:spcPct val="100000"/>
              </a:lnSpc>
              <a:buClr>
                <a:schemeClr val="accent2"/>
              </a:buClr>
              <a:defRPr sz="2000"/>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Rounded Rectangle 3"/>
          <p:cNvSpPr/>
          <p:nvPr userDrawn="1"/>
        </p:nvSpPr>
        <p:spPr>
          <a:xfrm>
            <a:off x="742952" y="1479885"/>
            <a:ext cx="3429634" cy="3341906"/>
          </a:xfrm>
          <a:prstGeom prst="roundRect">
            <a:avLst>
              <a:gd name="adj" fmla="val 5220"/>
            </a:avLst>
          </a:prstGeom>
          <a:solidFill>
            <a:schemeClr val="bg1"/>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indent="0" algn="ctr" defTabSz="457200" rtl="0" eaLnBrk="1" fontAlgn="auto" latinLnBrk="0" hangingPunct="1">
              <a:lnSpc>
                <a:spcPct val="100000"/>
              </a:lnSpc>
              <a:spcBef>
                <a:spcPts val="0"/>
              </a:spcBef>
              <a:spcAft>
                <a:spcPts val="0"/>
              </a:spcAft>
              <a:buClrTx/>
              <a:buSzTx/>
              <a:buFontTx/>
              <a:buNone/>
              <a:tabLst/>
              <a:defRPr/>
            </a:pPr>
            <a:endParaRPr lang="en-US" sz="1400" dirty="0">
              <a:latin typeface="Open Sans" charset="0"/>
              <a:ea typeface="Open Sans" charset="0"/>
              <a:cs typeface="Open Sans" charset="0"/>
            </a:endParaRPr>
          </a:p>
        </p:txBody>
      </p:sp>
      <p:sp>
        <p:nvSpPr>
          <p:cNvPr id="5" name="Text Placeholder 5"/>
          <p:cNvSpPr>
            <a:spLocks noGrp="1"/>
          </p:cNvSpPr>
          <p:nvPr>
            <p:ph type="body" sz="quarter" idx="10"/>
          </p:nvPr>
        </p:nvSpPr>
        <p:spPr>
          <a:xfrm>
            <a:off x="1046165" y="1768644"/>
            <a:ext cx="2823209" cy="2761004"/>
          </a:xfrm>
          <a:prstGeom prst="rect">
            <a:avLst/>
          </a:prstGeom>
        </p:spPr>
        <p:txBody>
          <a:bodyPr lIns="0" tIns="0" rIns="0" bIns="0" anchor="ctr" anchorCtr="0">
            <a:noAutofit/>
          </a:bodyPr>
          <a:lstStyle>
            <a:lvl1pPr marL="0" indent="0" algn="ctr">
              <a:buFontTx/>
              <a:buNone/>
              <a:defRPr sz="4000">
                <a:solidFill>
                  <a:schemeClr val="accent1"/>
                </a:solidFill>
              </a:defRPr>
            </a:lvl1pPr>
          </a:lstStyle>
          <a:p>
            <a:pPr lvl="0"/>
            <a:r>
              <a:rPr lang="en-US" dirty="0"/>
              <a:t>Click to edit Master text styles</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CTE - Three Boxes Filled">
    <p:spTree>
      <p:nvGrpSpPr>
        <p:cNvPr id="1" name=""/>
        <p:cNvGrpSpPr/>
        <p:nvPr/>
      </p:nvGrpSpPr>
      <p:grpSpPr>
        <a:xfrm>
          <a:off x="0" y="0"/>
          <a:ext cx="0" cy="0"/>
          <a:chOff x="0" y="0"/>
          <a:chExt cx="0" cy="0"/>
        </a:xfrm>
      </p:grpSpPr>
      <p:sp>
        <p:nvSpPr>
          <p:cNvPr id="2" name="Title 1"/>
          <p:cNvSpPr>
            <a:spLocks noGrp="1"/>
          </p:cNvSpPr>
          <p:nvPr>
            <p:ph type="title"/>
          </p:nvPr>
        </p:nvSpPr>
        <p:spPr>
          <a:xfrm>
            <a:off x="740664" y="407209"/>
            <a:ext cx="10059452" cy="876300"/>
          </a:xfrm>
        </p:spPr>
        <p:txBody>
          <a:bodyPr>
            <a:noAutofit/>
          </a:bodyPr>
          <a:lstStyle>
            <a:lvl1pPr>
              <a:defRPr sz="3600" b="1" i="0" spc="-60" baseline="0">
                <a:latin typeface="Open Sans SemiBold" charset="0"/>
                <a:ea typeface="Open Sans SemiBold" charset="0"/>
                <a:cs typeface="Open Sans SemiBold" charset="0"/>
              </a:defRPr>
            </a:lvl1pPr>
          </a:lstStyle>
          <a:p>
            <a:r>
              <a:rPr lang="en-US" dirty="0"/>
              <a:t>Click to edit Master title style</a:t>
            </a:r>
          </a:p>
        </p:txBody>
      </p:sp>
      <p:sp>
        <p:nvSpPr>
          <p:cNvPr id="4" name="Rounded Rectangle 3"/>
          <p:cNvSpPr/>
          <p:nvPr userDrawn="1"/>
        </p:nvSpPr>
        <p:spPr>
          <a:xfrm>
            <a:off x="742952" y="1479884"/>
            <a:ext cx="3429634" cy="3838875"/>
          </a:xfrm>
          <a:prstGeom prst="roundRect">
            <a:avLst>
              <a:gd name="adj" fmla="val 5220"/>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indent="0" algn="ctr" defTabSz="457200" rtl="0" eaLnBrk="1" fontAlgn="auto" latinLnBrk="0" hangingPunct="1">
              <a:lnSpc>
                <a:spcPct val="100000"/>
              </a:lnSpc>
              <a:spcBef>
                <a:spcPts val="0"/>
              </a:spcBef>
              <a:spcAft>
                <a:spcPts val="0"/>
              </a:spcAft>
              <a:buClrTx/>
              <a:buSzTx/>
              <a:buFontTx/>
              <a:buNone/>
              <a:tabLst/>
              <a:defRPr/>
            </a:pPr>
            <a:endParaRPr lang="en-US" sz="1400" dirty="0">
              <a:latin typeface="Open Sans" charset="0"/>
              <a:ea typeface="Open Sans" charset="0"/>
              <a:cs typeface="Open Sans" charset="0"/>
            </a:endParaRPr>
          </a:p>
        </p:txBody>
      </p:sp>
      <p:sp>
        <p:nvSpPr>
          <p:cNvPr id="5" name="Text Placeholder 5"/>
          <p:cNvSpPr>
            <a:spLocks noGrp="1"/>
          </p:cNvSpPr>
          <p:nvPr>
            <p:ph type="body" sz="quarter" idx="10"/>
          </p:nvPr>
        </p:nvSpPr>
        <p:spPr bwMode="white">
          <a:xfrm>
            <a:off x="1046165" y="1768644"/>
            <a:ext cx="2823209" cy="3260556"/>
          </a:xfrm>
          <a:prstGeom prst="rect">
            <a:avLst/>
          </a:prstGeom>
        </p:spPr>
        <p:txBody>
          <a:bodyPr lIns="0" tIns="0" rIns="0" bIns="0" anchor="ctr" anchorCtr="0">
            <a:noAutofit/>
          </a:bodyPr>
          <a:lstStyle>
            <a:lvl1pPr marL="0" indent="0" algn="ctr">
              <a:buFontTx/>
              <a:buNone/>
              <a:defRPr sz="3600">
                <a:solidFill>
                  <a:schemeClr val="bg1"/>
                </a:solidFill>
              </a:defRPr>
            </a:lvl1pPr>
          </a:lstStyle>
          <a:p>
            <a:pPr lvl="0"/>
            <a:r>
              <a:rPr lang="en-US" dirty="0"/>
              <a:t>Click to edit Master text styles</a:t>
            </a:r>
          </a:p>
        </p:txBody>
      </p:sp>
      <p:sp>
        <p:nvSpPr>
          <p:cNvPr id="6" name="Rounded Rectangle 5"/>
          <p:cNvSpPr/>
          <p:nvPr userDrawn="1"/>
        </p:nvSpPr>
        <p:spPr>
          <a:xfrm>
            <a:off x="4573587" y="1479884"/>
            <a:ext cx="3429634" cy="3838875"/>
          </a:xfrm>
          <a:prstGeom prst="roundRect">
            <a:avLst>
              <a:gd name="adj" fmla="val 522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indent="0" algn="ctr" defTabSz="457200" rtl="0" eaLnBrk="1" fontAlgn="auto" latinLnBrk="0" hangingPunct="1">
              <a:lnSpc>
                <a:spcPct val="100000"/>
              </a:lnSpc>
              <a:spcBef>
                <a:spcPts val="0"/>
              </a:spcBef>
              <a:spcAft>
                <a:spcPts val="0"/>
              </a:spcAft>
              <a:buClrTx/>
              <a:buSzTx/>
              <a:buFontTx/>
              <a:buNone/>
              <a:tabLst/>
              <a:defRPr/>
            </a:pPr>
            <a:endParaRPr lang="en-US" sz="1400" dirty="0">
              <a:latin typeface="Open Sans" charset="0"/>
              <a:ea typeface="Open Sans" charset="0"/>
              <a:cs typeface="Open Sans" charset="0"/>
            </a:endParaRPr>
          </a:p>
        </p:txBody>
      </p:sp>
      <p:sp>
        <p:nvSpPr>
          <p:cNvPr id="7" name="Text Placeholder 5"/>
          <p:cNvSpPr>
            <a:spLocks noGrp="1"/>
          </p:cNvSpPr>
          <p:nvPr>
            <p:ph type="body" sz="quarter" idx="11"/>
          </p:nvPr>
        </p:nvSpPr>
        <p:spPr bwMode="white">
          <a:xfrm>
            <a:off x="4876800" y="1768644"/>
            <a:ext cx="2823209" cy="3260556"/>
          </a:xfrm>
          <a:prstGeom prst="rect">
            <a:avLst/>
          </a:prstGeom>
        </p:spPr>
        <p:txBody>
          <a:bodyPr lIns="0" tIns="0" rIns="0" bIns="0" anchor="ctr" anchorCtr="0">
            <a:noAutofit/>
          </a:bodyPr>
          <a:lstStyle>
            <a:lvl1pPr marL="0" indent="0" algn="ctr">
              <a:buFontTx/>
              <a:buNone/>
              <a:defRPr sz="3600">
                <a:solidFill>
                  <a:schemeClr val="bg1"/>
                </a:solidFill>
              </a:defRPr>
            </a:lvl1pPr>
          </a:lstStyle>
          <a:p>
            <a:pPr lvl="0"/>
            <a:r>
              <a:rPr lang="en-US" dirty="0"/>
              <a:t>Click to edit Master text styles</a:t>
            </a:r>
          </a:p>
        </p:txBody>
      </p:sp>
      <p:sp>
        <p:nvSpPr>
          <p:cNvPr id="8" name="Rounded Rectangle 7"/>
          <p:cNvSpPr/>
          <p:nvPr userDrawn="1"/>
        </p:nvSpPr>
        <p:spPr>
          <a:xfrm>
            <a:off x="8383587" y="1479884"/>
            <a:ext cx="3429634" cy="3838875"/>
          </a:xfrm>
          <a:prstGeom prst="roundRect">
            <a:avLst>
              <a:gd name="adj" fmla="val 5220"/>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indent="0" algn="ctr" defTabSz="457200" rtl="0" eaLnBrk="1" fontAlgn="auto" latinLnBrk="0" hangingPunct="1">
              <a:lnSpc>
                <a:spcPct val="100000"/>
              </a:lnSpc>
              <a:spcBef>
                <a:spcPts val="0"/>
              </a:spcBef>
              <a:spcAft>
                <a:spcPts val="0"/>
              </a:spcAft>
              <a:buClrTx/>
              <a:buSzTx/>
              <a:buFontTx/>
              <a:buNone/>
              <a:tabLst/>
              <a:defRPr/>
            </a:pPr>
            <a:endParaRPr lang="en-US" sz="1400" dirty="0">
              <a:ln>
                <a:solidFill>
                  <a:schemeClr val="bg1"/>
                </a:solidFill>
              </a:ln>
              <a:solidFill>
                <a:schemeClr val="tx2"/>
              </a:solidFill>
              <a:latin typeface="Open Sans" charset="0"/>
              <a:ea typeface="Open Sans" charset="0"/>
              <a:cs typeface="Open Sans" charset="0"/>
            </a:endParaRPr>
          </a:p>
        </p:txBody>
      </p:sp>
      <p:sp>
        <p:nvSpPr>
          <p:cNvPr id="9" name="Text Placeholder 5"/>
          <p:cNvSpPr>
            <a:spLocks noGrp="1"/>
          </p:cNvSpPr>
          <p:nvPr>
            <p:ph type="body" sz="quarter" idx="12"/>
          </p:nvPr>
        </p:nvSpPr>
        <p:spPr bwMode="white">
          <a:xfrm>
            <a:off x="8686800" y="1768644"/>
            <a:ext cx="2823209" cy="3260556"/>
          </a:xfrm>
          <a:prstGeom prst="rect">
            <a:avLst/>
          </a:prstGeom>
        </p:spPr>
        <p:txBody>
          <a:bodyPr lIns="0" tIns="0" rIns="0" bIns="0" anchor="ctr" anchorCtr="0">
            <a:noAutofit/>
          </a:bodyPr>
          <a:lstStyle>
            <a:lvl1pPr marL="0" indent="0" algn="ctr">
              <a:buFontTx/>
              <a:buNone/>
              <a:defRPr sz="3600">
                <a:solidFill>
                  <a:schemeClr val="bg1"/>
                </a:solidFill>
              </a:defRPr>
            </a:lvl1pPr>
          </a:lstStyle>
          <a:p>
            <a:pPr lvl="0"/>
            <a:r>
              <a:rPr lang="en-US" dirty="0"/>
              <a:t>Click to edit Master text styles</a:t>
            </a: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4.xml"/><Relationship Id="rId4" Type="http://schemas.openxmlformats.org/officeDocument/2006/relationships/slideLayout" Target="../slideLayouts/slideLayout5.xml"/><Relationship Id="rId5" Type="http://schemas.openxmlformats.org/officeDocument/2006/relationships/slideLayout" Target="../slideLayouts/slideLayout6.xml"/><Relationship Id="rId6" Type="http://schemas.openxmlformats.org/officeDocument/2006/relationships/slideLayout" Target="../slideLayouts/slideLayout7.xml"/><Relationship Id="rId7" Type="http://schemas.openxmlformats.org/officeDocument/2006/relationships/slideLayout" Target="../slideLayouts/slideLayout8.xml"/><Relationship Id="rId8" Type="http://schemas.openxmlformats.org/officeDocument/2006/relationships/slideLayout" Target="../slideLayouts/slideLayout9.xml"/><Relationship Id="rId9" Type="http://schemas.openxmlformats.org/officeDocument/2006/relationships/slideLayout" Target="../slideLayouts/slideLayout10.xml"/><Relationship Id="rId10" Type="http://schemas.openxmlformats.org/officeDocument/2006/relationships/theme" Target="../theme/theme2.xml"/><Relationship Id="rId11" Type="http://schemas.openxmlformats.org/officeDocument/2006/relationships/image" Target="../media/image3.png"/><Relationship Id="rId1" Type="http://schemas.openxmlformats.org/officeDocument/2006/relationships/slideLayout" Target="../slideLayouts/slideLayout2.xml"/><Relationship Id="rId2" Type="http://schemas.openxmlformats.org/officeDocument/2006/relationships/slideLayout" Target="../slideLayouts/slideLayout3.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38179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60853740"/>
      </p:ext>
    </p:extLst>
  </p:cSld>
  <p:clrMap bg1="lt1" tx1="dk1" bg2="lt2" tx2="dk2" accent1="accent1" accent2="accent2" accent3="accent3" accent4="accent4" accent5="accent5" accent6="accent6" hlink="hlink" folHlink="folHlink"/>
  <p:sldLayoutIdLst>
    <p:sldLayoutId id="2147483749" r:id="rId1"/>
  </p:sldLayoutIdLst>
  <p:txStyles>
    <p:titleStyle>
      <a:lvl1pPr algn="l" defTabSz="914400" rtl="0" eaLnBrk="1" latinLnBrk="0" hangingPunct="1">
        <a:lnSpc>
          <a:spcPct val="90000"/>
        </a:lnSpc>
        <a:spcBef>
          <a:spcPct val="0"/>
        </a:spcBef>
        <a:buNone/>
        <a:defRPr sz="4400" kern="1200">
          <a:solidFill>
            <a:schemeClr val="tx1"/>
          </a:solidFill>
          <a:latin typeface="Open Sans"/>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Open Sans"/>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Open Sans"/>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Open Sans"/>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Open Sans"/>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Open Sans"/>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3838" userDrawn="1">
          <p15:clr>
            <a:srgbClr val="F26B43"/>
          </p15:clr>
        </p15:guide>
        <p15:guide id="2" pos="236" userDrawn="1">
          <p15:clr>
            <a:srgbClr val="F26B43"/>
          </p15:clr>
        </p15:guide>
        <p15:guide id="3" orient="horz" pos="2160">
          <p15:clr>
            <a:srgbClr val="F26B43"/>
          </p15:clr>
        </p15:guide>
        <p15:guide id="4" orient="horz" pos="264">
          <p15:clr>
            <a:srgbClr val="F26B43"/>
          </p15:clr>
        </p15:guide>
        <p15:guide id="5" pos="7450" userDrawn="1">
          <p15:clr>
            <a:srgbClr val="F26B43"/>
          </p15:clr>
        </p15:guide>
        <p15:guide id="6" orient="horz" pos="4056">
          <p15:clr>
            <a:srgbClr val="F26B43"/>
          </p15:clr>
        </p15:guide>
        <p15:guide id="7" pos="2722" userDrawn="1">
          <p15:clr>
            <a:srgbClr val="F26B43"/>
          </p15:clr>
        </p15:guide>
        <p15:guide id="8" pos="3718" userDrawn="1">
          <p15:clr>
            <a:srgbClr val="F26B43"/>
          </p15:clr>
        </p15:guide>
        <p15:guide id="13" pos="3958" userDrawn="1">
          <p15:clr>
            <a:srgbClr val="F26B43"/>
          </p15:clr>
        </p15:guide>
        <p15:guide id="14" pos="2484" userDrawn="1">
          <p15:clr>
            <a:srgbClr val="F26B43"/>
          </p15:clr>
        </p15:guide>
        <p15:guide id="15" pos="4968" userDrawn="1">
          <p15:clr>
            <a:srgbClr val="F26B43"/>
          </p15:clr>
        </p15:guide>
        <p15:guide id="16" pos="5204" userDrawn="1">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740664" y="407209"/>
            <a:ext cx="10081127" cy="876300"/>
          </a:xfrm>
          <a:prstGeom prst="rect">
            <a:avLst/>
          </a:prstGeom>
        </p:spPr>
        <p:txBody>
          <a:bodyPr vert="horz" lIns="0" tIns="0" rIns="0" bIns="0" rtlCol="0" anchor="b" anchorCtr="0">
            <a:noAutofit/>
          </a:bodyPr>
          <a:lstStyle/>
          <a:p>
            <a:r>
              <a:rPr lang="en-US" dirty="0"/>
              <a:t>Click to edit Master title style</a:t>
            </a:r>
          </a:p>
        </p:txBody>
      </p:sp>
      <p:sp>
        <p:nvSpPr>
          <p:cNvPr id="6" name="Rectangle 5"/>
          <p:cNvSpPr/>
          <p:nvPr userDrawn="1"/>
        </p:nvSpPr>
        <p:spPr>
          <a:xfrm>
            <a:off x="0" y="0"/>
            <a:ext cx="374904"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p:cNvPicPr>
            <a:picLocks noChangeAspect="1"/>
          </p:cNvPicPr>
          <p:nvPr userDrawn="1"/>
        </p:nvPicPr>
        <p:blipFill>
          <a:blip r:embed="rId11">
            <a:extLst>
              <a:ext uri="{28A0092B-C50C-407E-A947-70E740481C1C}">
                <a14:useLocalDpi xmlns:a14="http://schemas.microsoft.com/office/drawing/2010/main" val="0"/>
              </a:ext>
            </a:extLst>
          </a:blip>
          <a:stretch>
            <a:fillRect/>
          </a:stretch>
        </p:blipFill>
        <p:spPr>
          <a:xfrm>
            <a:off x="11063557" y="209405"/>
            <a:ext cx="755278" cy="962170"/>
          </a:xfrm>
          <a:prstGeom prst="rect">
            <a:avLst/>
          </a:prstGeom>
        </p:spPr>
      </p:pic>
      <p:sp>
        <p:nvSpPr>
          <p:cNvPr id="10" name="Footer Placeholder 4"/>
          <p:cNvSpPr txBox="1">
            <a:spLocks/>
          </p:cNvSpPr>
          <p:nvPr userDrawn="1"/>
        </p:nvSpPr>
        <p:spPr>
          <a:xfrm>
            <a:off x="5615582" y="6511896"/>
            <a:ext cx="5903232" cy="292608"/>
          </a:xfrm>
          <a:prstGeom prst="rect">
            <a:avLst/>
          </a:prstGeom>
        </p:spPr>
        <p:txBody>
          <a:bodyPr vert="horz" lIns="0" tIns="0" rIns="0" bIns="0" rtlCol="0" anchor="ctr"/>
          <a:lstStyle>
            <a:defPPr>
              <a:defRPr lang="en-US"/>
            </a:defPPr>
            <a:lvl1pPr marL="0" algn="l" defTabSz="914400" rtl="0" eaLnBrk="1" latinLnBrk="0" hangingPunct="1">
              <a:defRPr sz="9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en-US" sz="900" kern="1200" dirty="0">
                <a:solidFill>
                  <a:schemeClr val="tx1"/>
                </a:solidFill>
                <a:effectLst/>
                <a:latin typeface="Open Sans" charset="0"/>
                <a:ea typeface="Open Sans" charset="0"/>
                <a:cs typeface="Open Sans" charset="0"/>
              </a:rPr>
              <a:t>Copyright © Texas Education Agency, 2017. All rights reserved.</a:t>
            </a:r>
          </a:p>
        </p:txBody>
      </p:sp>
      <p:sp>
        <p:nvSpPr>
          <p:cNvPr id="12" name="Slide Number Placeholder 5"/>
          <p:cNvSpPr txBox="1">
            <a:spLocks/>
          </p:cNvSpPr>
          <p:nvPr userDrawn="1"/>
        </p:nvSpPr>
        <p:spPr bwMode="white">
          <a:xfrm>
            <a:off x="11439643" y="6516860"/>
            <a:ext cx="385100" cy="293058"/>
          </a:xfrm>
          <a:prstGeom prst="rect">
            <a:avLst/>
          </a:prstGeom>
        </p:spPr>
        <p:txBody>
          <a:bodyPr vert="horz" lIns="0" tIns="0" rIns="0" bIns="0" rtlCol="0" anchor="ctr"/>
          <a:lstStyle>
            <a:defPPr>
              <a:defRPr lang="en-US"/>
            </a:defPPr>
            <a:lvl1pPr marL="0" algn="ctr" defTabSz="914400" rtl="0" eaLnBrk="1" latinLnBrk="0" hangingPunct="1">
              <a:defRPr sz="9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E608A8CB-4E2C-4D2E-96BC-30A48E4C4EB8}" type="slidenum">
              <a:rPr lang="en-US" sz="1050" b="1" i="0" smtClean="0">
                <a:solidFill>
                  <a:srgbClr val="C00000"/>
                </a:solidFill>
                <a:latin typeface="Open Sans SemiBold" charset="0"/>
                <a:ea typeface="Open Sans SemiBold" charset="0"/>
                <a:cs typeface="Open Sans SemiBold" charset="0"/>
              </a:rPr>
              <a:pPr algn="r"/>
              <a:t>‹#›</a:t>
            </a:fld>
            <a:endParaRPr lang="en-US" sz="1050" b="1" i="0" dirty="0">
              <a:solidFill>
                <a:srgbClr val="C00000"/>
              </a:solidFill>
              <a:latin typeface="Open Sans SemiBold" charset="0"/>
              <a:ea typeface="Open Sans SemiBold" charset="0"/>
              <a:cs typeface="Open Sans SemiBold" charset="0"/>
            </a:endParaRPr>
          </a:p>
        </p:txBody>
      </p:sp>
    </p:spTree>
    <p:extLst>
      <p:ext uri="{BB962C8B-B14F-4D97-AF65-F5344CB8AC3E}">
        <p14:creationId xmlns:p14="http://schemas.microsoft.com/office/powerpoint/2010/main" val="132817940"/>
      </p:ext>
    </p:extLst>
  </p:cSld>
  <p:clrMap bg1="lt1" tx1="dk1" bg2="lt2" tx2="dk2" accent1="accent1" accent2="accent2" accent3="accent3" accent4="accent4" accent5="accent5" accent6="accent6" hlink="hlink" folHlink="folHlink"/>
  <p:sldLayoutIdLst>
    <p:sldLayoutId id="2147483793" r:id="rId1"/>
    <p:sldLayoutId id="2147483781" r:id="rId2"/>
    <p:sldLayoutId id="2147483786" r:id="rId3"/>
    <p:sldLayoutId id="2147483787" r:id="rId4"/>
    <p:sldLayoutId id="2147483792" r:id="rId5"/>
    <p:sldLayoutId id="2147483788" r:id="rId6"/>
    <p:sldLayoutId id="2147483789" r:id="rId7"/>
    <p:sldLayoutId id="2147483790" r:id="rId8"/>
    <p:sldLayoutId id="2147483791" r:id="rId9"/>
  </p:sldLayoutIdLst>
  <p:txStyles>
    <p:titleStyle>
      <a:lvl1pPr algn="l" defTabSz="914400" rtl="0" eaLnBrk="1" latinLnBrk="0" hangingPunct="1">
        <a:lnSpc>
          <a:spcPct val="90000"/>
        </a:lnSpc>
        <a:spcBef>
          <a:spcPct val="0"/>
        </a:spcBef>
        <a:buNone/>
        <a:defRPr sz="3600" b="1" i="0" kern="1200" spc="-60" baseline="0">
          <a:solidFill>
            <a:schemeClr val="accent2"/>
          </a:solidFill>
          <a:latin typeface="Open Sans SemiBold" charset="0"/>
          <a:ea typeface="Open Sans SemiBold" charset="0"/>
          <a:cs typeface="Open Sans SemiBold"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Open Sans"/>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Open Sans"/>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Open Sans"/>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Open Sans"/>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Open Sans"/>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pos="2876" userDrawn="1">
          <p15:clr>
            <a:srgbClr val="F26B43"/>
          </p15:clr>
        </p15:guide>
        <p15:guide id="3" orient="horz" pos="2160">
          <p15:clr>
            <a:srgbClr val="F26B43"/>
          </p15:clr>
        </p15:guide>
        <p15:guide id="4" orient="horz" pos="264">
          <p15:clr>
            <a:srgbClr val="F26B43"/>
          </p15:clr>
        </p15:guide>
        <p15:guide id="6" orient="horz" pos="3877" userDrawn="1">
          <p15:clr>
            <a:srgbClr val="F26B43"/>
          </p15:clr>
        </p15:guide>
        <p15:guide id="8" pos="2638" userDrawn="1">
          <p15:clr>
            <a:srgbClr val="F26B43"/>
          </p15:clr>
        </p15:guide>
        <p15:guide id="17" orient="horz" pos="738" userDrawn="1">
          <p15:clr>
            <a:srgbClr val="F26B43"/>
          </p15:clr>
        </p15:guide>
        <p15:guide id="18" pos="3838" userDrawn="1">
          <p15:clr>
            <a:srgbClr val="F26B43"/>
          </p15:clr>
        </p15:guide>
        <p15:guide id="19" pos="472" userDrawn="1">
          <p15:clr>
            <a:srgbClr val="F26B43"/>
          </p15:clr>
        </p15:guide>
        <p15:guide id="20" pos="7446" userDrawn="1">
          <p15:clr>
            <a:srgbClr val="F26B43"/>
          </p15:clr>
        </p15:guide>
        <p15:guide id="21" pos="4076" userDrawn="1">
          <p15:clr>
            <a:srgbClr val="F26B43"/>
          </p15:clr>
        </p15:guide>
        <p15:guide id="22" pos="3958" userDrawn="1">
          <p15:clr>
            <a:srgbClr val="F26B43"/>
          </p15:clr>
        </p15:guide>
        <p15:guide id="23" pos="5042" userDrawn="1">
          <p15:clr>
            <a:srgbClr val="F26B43"/>
          </p15:clr>
        </p15:guide>
        <p15:guide id="24" pos="5280" userDrawn="1">
          <p15:clr>
            <a:srgbClr val="F26B43"/>
          </p15:clr>
        </p15:guide>
        <p15:guide id="25" orient="horz" pos="4224" userDrawn="1">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8.xml"/><Relationship Id="rId3" Type="http://schemas.openxmlformats.org/officeDocument/2006/relationships/image" Target="../media/image10.jp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9.xml"/><Relationship Id="rId3" Type="http://schemas.openxmlformats.org/officeDocument/2006/relationships/image" Target="../media/image11.jp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image" Target="../media/image12.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0.xml"/><Relationship Id="rId3" Type="http://schemas.openxmlformats.org/officeDocument/2006/relationships/image" Target="../media/image13.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1.xml"/><Relationship Id="rId3" Type="http://schemas.openxmlformats.org/officeDocument/2006/relationships/image" Target="../media/image14.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3.xml"/></Relationships>
</file>

<file path=ppt/slides/_rels/slide17.xml.rels><?xml version="1.0" encoding="UTF-8" standalone="yes"?>
<Relationships xmlns="http://schemas.openxmlformats.org/package/2006/relationships"><Relationship Id="rId3" Type="http://schemas.openxmlformats.org/officeDocument/2006/relationships/image" Target="../media/image15.png"/><Relationship Id="rId4" Type="http://schemas.openxmlformats.org/officeDocument/2006/relationships/image" Target="../media/image16.png"/><Relationship Id="rId1" Type="http://schemas.openxmlformats.org/officeDocument/2006/relationships/slideLayout" Target="../slideLayouts/slideLayout5.xml"/><Relationship Id="rId2" Type="http://schemas.openxmlformats.org/officeDocument/2006/relationships/notesSlide" Target="../notesSlides/notesSlide14.xml"/></Relationships>
</file>

<file path=ppt/slides/_rels/slide18.xml.rels><?xml version="1.0" encoding="UTF-8" standalone="yes"?>
<Relationships xmlns="http://schemas.openxmlformats.org/package/2006/relationships"><Relationship Id="rId3" Type="http://schemas.openxmlformats.org/officeDocument/2006/relationships/image" Target="../media/image18.png"/><Relationship Id="rId4" Type="http://schemas.openxmlformats.org/officeDocument/2006/relationships/image" Target="../media/image19.png"/><Relationship Id="rId1" Type="http://schemas.openxmlformats.org/officeDocument/2006/relationships/slideLayout" Target="../slideLayouts/slideLayout5.xml"/><Relationship Id="rId2" Type="http://schemas.openxmlformats.org/officeDocument/2006/relationships/image" Target="../media/image17.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5.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6.xml"/><Relationship Id="rId3" Type="http://schemas.openxmlformats.org/officeDocument/2006/relationships/image" Target="../media/image20.jp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7.xml"/><Relationship Id="rId3" Type="http://schemas.openxmlformats.org/officeDocument/2006/relationships/image" Target="../media/image21.jp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8.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9.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hyperlink" Target="http://fightbac.org/about-foodborne-illness/least-wanted-pathogens" TargetMode="External"/><Relationship Id="rId3" Type="http://schemas.openxmlformats.org/officeDocument/2006/relationships/hyperlink" Target="http://www.osha.gov/index.html" TargetMode="External"/></Relationships>
</file>

<file path=ppt/slides/_rels/slide25.xml.rels><?xml version="1.0" encoding="UTF-8" standalone="yes"?>
<Relationships xmlns="http://schemas.openxmlformats.org/package/2006/relationships"><Relationship Id="rId3" Type="http://schemas.openxmlformats.org/officeDocument/2006/relationships/hyperlink" Target="http://youtu.be/kz-KZGO65DA" TargetMode="External"/><Relationship Id="rId4" Type="http://schemas.openxmlformats.org/officeDocument/2006/relationships/hyperlink" Target="http://youtu.be/zSgmledxFe8" TargetMode="External"/><Relationship Id="rId5" Type="http://schemas.openxmlformats.org/officeDocument/2006/relationships/hyperlink" Target="http://youtu.be/ZlDqcmY_EV8" TargetMode="External"/><Relationship Id="rId6" Type="http://schemas.openxmlformats.org/officeDocument/2006/relationships/hyperlink" Target="http://youtu.be/_9IhS2jv2OM" TargetMode="External"/><Relationship Id="rId1" Type="http://schemas.openxmlformats.org/officeDocument/2006/relationships/slideLayout" Target="../slideLayouts/slideLayout3.xml"/><Relationship Id="rId2" Type="http://schemas.openxmlformats.org/officeDocument/2006/relationships/hyperlink" Target="http://youtu.be/2Z2C13gJh-g" TargetMode="Externa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2.xml"/><Relationship Id="rId3" Type="http://schemas.openxmlformats.org/officeDocument/2006/relationships/image" Target="../media/image5.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image" Target="../media/image6.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3.xml"/><Relationship Id="rId3" Type="http://schemas.openxmlformats.org/officeDocument/2006/relationships/image" Target="../media/image7.jp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5.xml"/><Relationship Id="rId3" Type="http://schemas.openxmlformats.org/officeDocument/2006/relationships/image" Target="../media/image8.jp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7.xml"/><Relationship Id="rId3" Type="http://schemas.openxmlformats.org/officeDocument/2006/relationships/image" Target="../media/image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xmlns="" id="{4DD23808-E336-4296-8521-6F80DB5018F3}"/>
              </a:ext>
            </a:extLst>
          </p:cNvPr>
          <p:cNvSpPr>
            <a:spLocks noGrp="1"/>
          </p:cNvSpPr>
          <p:nvPr>
            <p:ph type="title"/>
          </p:nvPr>
        </p:nvSpPr>
        <p:spPr/>
        <p:txBody>
          <a:bodyPr>
            <a:normAutofit fontScale="90000"/>
          </a:bodyPr>
          <a:lstStyle/>
          <a:p>
            <a:r>
              <a:rPr lang="en-US" sz="6000" dirty="0"/>
              <a:t>Safety and </a:t>
            </a:r>
            <a:r>
              <a:rPr lang="en-US" sz="6000" dirty="0" smtClean="0"/>
              <a:t>Sanitation Guidelines</a:t>
            </a:r>
            <a:r>
              <a:rPr lang="en-US" sz="6000" dirty="0"/>
              <a:t/>
            </a:r>
            <a:br>
              <a:rPr lang="en-US" sz="6000" dirty="0"/>
            </a:br>
            <a:r>
              <a:rPr lang="en-US" sz="6000" dirty="0" smtClean="0"/>
              <a:t/>
            </a:r>
            <a:br>
              <a:rPr lang="en-US" sz="6000" dirty="0" smtClean="0"/>
            </a:br>
            <a:r>
              <a:rPr lang="en-US" sz="4400" dirty="0"/>
              <a:t> Hotel Management</a:t>
            </a:r>
          </a:p>
        </p:txBody>
      </p:sp>
    </p:spTree>
    <p:extLst>
      <p:ext uri="{BB962C8B-B14F-4D97-AF65-F5344CB8AC3E}">
        <p14:creationId xmlns:p14="http://schemas.microsoft.com/office/powerpoint/2010/main" val="66819859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sz="half" idx="1"/>
          </p:nvPr>
        </p:nvSpPr>
        <p:spPr/>
        <p:txBody>
          <a:bodyPr>
            <a:noAutofit/>
          </a:bodyPr>
          <a:lstStyle/>
          <a:p>
            <a:pPr lvl="1"/>
            <a:r>
              <a:rPr lang="en-US" dirty="0"/>
              <a:t>Examine the victim</a:t>
            </a:r>
          </a:p>
          <a:p>
            <a:pPr lvl="1"/>
            <a:r>
              <a:rPr lang="en-US" dirty="0"/>
              <a:t>Determine what is wrong</a:t>
            </a:r>
          </a:p>
          <a:p>
            <a:pPr lvl="1"/>
            <a:r>
              <a:rPr lang="en-US" dirty="0"/>
              <a:t>Choose an appropriate treatment</a:t>
            </a:r>
          </a:p>
          <a:p>
            <a:pPr lvl="1"/>
            <a:r>
              <a:rPr lang="en-US" dirty="0"/>
              <a:t>Carry out that treatment</a:t>
            </a:r>
          </a:p>
          <a:p>
            <a:endParaRPr lang="en-US" dirty="0"/>
          </a:p>
        </p:txBody>
      </p:sp>
      <p:sp>
        <p:nvSpPr>
          <p:cNvPr id="4" name="Title 4"/>
          <p:cNvSpPr txBox="1">
            <a:spLocks/>
          </p:cNvSpPr>
          <p:nvPr/>
        </p:nvSpPr>
        <p:spPr>
          <a:xfrm>
            <a:off x="740664" y="435344"/>
            <a:ext cx="10059452" cy="876300"/>
          </a:xfrm>
          <a:prstGeom prst="rect">
            <a:avLst/>
          </a:prstGeom>
        </p:spPr>
        <p:txBody>
          <a:bodyPr vert="horz" lIns="0" tIns="0" rIns="0" bIns="0" rtlCol="0" anchor="b" anchorCtr="0">
            <a:noAutofit/>
          </a:bodyPr>
          <a:lstStyle>
            <a:lvl1pPr algn="l" defTabSz="914400" rtl="0" eaLnBrk="1" latinLnBrk="0" hangingPunct="1">
              <a:lnSpc>
                <a:spcPct val="90000"/>
              </a:lnSpc>
              <a:spcBef>
                <a:spcPct val="0"/>
              </a:spcBef>
              <a:buNone/>
              <a:defRPr sz="3600" b="1" i="0" kern="1200" spc="-60" baseline="0">
                <a:solidFill>
                  <a:schemeClr val="accent2"/>
                </a:solidFill>
                <a:latin typeface="Open Sans SemiBold" charset="0"/>
                <a:ea typeface="Open Sans SemiBold" charset="0"/>
                <a:cs typeface="Open Sans SemiBold" charset="0"/>
              </a:defRPr>
            </a:lvl1pPr>
          </a:lstStyle>
          <a:p>
            <a:r>
              <a:rPr lang="en-US" dirty="0"/>
              <a:t>First Aid and CPR</a:t>
            </a:r>
          </a:p>
        </p:txBody>
      </p:sp>
      <p:sp>
        <p:nvSpPr>
          <p:cNvPr id="5" name="object 11"/>
          <p:cNvSpPr/>
          <p:nvPr/>
        </p:nvSpPr>
        <p:spPr>
          <a:xfrm>
            <a:off x="7638833" y="2206937"/>
            <a:ext cx="3161283" cy="3161284"/>
          </a:xfrm>
          <a:prstGeom prst="rect">
            <a:avLst/>
          </a:prstGeom>
          <a:blipFill>
            <a:blip r:embed="rId3" cstate="print"/>
            <a:stretch>
              <a:fillRect/>
            </a:stretch>
          </a:blipFill>
        </p:spPr>
        <p:txBody>
          <a:bodyPr wrap="square" lIns="0" tIns="0" rIns="0" bIns="0" rtlCol="0"/>
          <a:lstStyle/>
          <a:p>
            <a:endParaRPr/>
          </a:p>
        </p:txBody>
      </p:sp>
    </p:spTree>
    <p:extLst>
      <p:ext uri="{BB962C8B-B14F-4D97-AF65-F5344CB8AC3E}">
        <p14:creationId xmlns:p14="http://schemas.microsoft.com/office/powerpoint/2010/main" val="104705133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sz="half" idx="1"/>
          </p:nvPr>
        </p:nvSpPr>
        <p:spPr/>
        <p:txBody>
          <a:bodyPr>
            <a:noAutofit/>
          </a:bodyPr>
          <a:lstStyle/>
          <a:p>
            <a:pPr lvl="1"/>
            <a:r>
              <a:rPr lang="en-US" dirty="0"/>
              <a:t>Know how fire extinguishers are classified</a:t>
            </a:r>
          </a:p>
          <a:p>
            <a:pPr lvl="1"/>
            <a:r>
              <a:rPr lang="en-US" dirty="0"/>
              <a:t>Inspect the fire extinguisher</a:t>
            </a:r>
          </a:p>
          <a:p>
            <a:pPr lvl="1"/>
            <a:r>
              <a:rPr lang="en-US" dirty="0"/>
              <a:t>Decide if you will evacuate or stay and fight</a:t>
            </a:r>
          </a:p>
          <a:p>
            <a:pPr lvl="1"/>
            <a:r>
              <a:rPr lang="en-US" dirty="0"/>
              <a:t>Remember the acronym PASS</a:t>
            </a:r>
          </a:p>
          <a:p>
            <a:pPr lvl="2"/>
            <a:r>
              <a:rPr lang="en-US" dirty="0"/>
              <a:t>Pull the pin</a:t>
            </a:r>
          </a:p>
          <a:p>
            <a:pPr lvl="2"/>
            <a:r>
              <a:rPr lang="en-US" dirty="0"/>
              <a:t>Aim at the base of the fire</a:t>
            </a:r>
          </a:p>
          <a:p>
            <a:pPr lvl="2"/>
            <a:r>
              <a:rPr lang="en-US" dirty="0"/>
              <a:t>Squeeze the lever</a:t>
            </a:r>
          </a:p>
          <a:p>
            <a:pPr lvl="2"/>
            <a:r>
              <a:rPr lang="en-US" dirty="0"/>
              <a:t>Sweep back and forth</a:t>
            </a:r>
          </a:p>
          <a:p>
            <a:endParaRPr lang="en-US" dirty="0"/>
          </a:p>
        </p:txBody>
      </p:sp>
      <p:sp>
        <p:nvSpPr>
          <p:cNvPr id="4" name="Title 4"/>
          <p:cNvSpPr txBox="1">
            <a:spLocks/>
          </p:cNvSpPr>
          <p:nvPr/>
        </p:nvSpPr>
        <p:spPr>
          <a:xfrm>
            <a:off x="740664" y="435344"/>
            <a:ext cx="10059452" cy="876300"/>
          </a:xfrm>
          <a:prstGeom prst="rect">
            <a:avLst/>
          </a:prstGeom>
        </p:spPr>
        <p:txBody>
          <a:bodyPr vert="horz" lIns="0" tIns="0" rIns="0" bIns="0" rtlCol="0" anchor="b" anchorCtr="0">
            <a:noAutofit/>
          </a:bodyPr>
          <a:lstStyle>
            <a:lvl1pPr algn="l" defTabSz="914400" rtl="0" eaLnBrk="1" latinLnBrk="0" hangingPunct="1">
              <a:lnSpc>
                <a:spcPct val="90000"/>
              </a:lnSpc>
              <a:spcBef>
                <a:spcPct val="0"/>
              </a:spcBef>
              <a:buNone/>
              <a:defRPr sz="3600" b="1" i="0" kern="1200" spc="-60" baseline="0">
                <a:solidFill>
                  <a:schemeClr val="accent2"/>
                </a:solidFill>
                <a:latin typeface="Open Sans SemiBold" charset="0"/>
                <a:ea typeface="Open Sans SemiBold" charset="0"/>
                <a:cs typeface="Open Sans SemiBold" charset="0"/>
              </a:defRPr>
            </a:lvl1pPr>
          </a:lstStyle>
          <a:p>
            <a:r>
              <a:rPr lang="en-US" dirty="0"/>
              <a:t>Fire </a:t>
            </a:r>
            <a:r>
              <a:rPr lang="en-US" dirty="0" smtClean="0"/>
              <a:t>Extinguisher Tutorial</a:t>
            </a:r>
            <a:endParaRPr lang="en-US" dirty="0"/>
          </a:p>
        </p:txBody>
      </p:sp>
      <p:sp>
        <p:nvSpPr>
          <p:cNvPr id="7" name="object 7"/>
          <p:cNvSpPr/>
          <p:nvPr/>
        </p:nvSpPr>
        <p:spPr>
          <a:xfrm>
            <a:off x="8190266" y="1958779"/>
            <a:ext cx="2609850" cy="3657600"/>
          </a:xfrm>
          <a:prstGeom prst="rect">
            <a:avLst/>
          </a:prstGeom>
          <a:blipFill>
            <a:blip r:embed="rId3" cstate="print"/>
            <a:stretch>
              <a:fillRect/>
            </a:stretch>
          </a:blipFill>
        </p:spPr>
        <p:txBody>
          <a:bodyPr wrap="square" lIns="0" tIns="0" rIns="0" bIns="0" rtlCol="0"/>
          <a:lstStyle/>
          <a:p>
            <a:endParaRPr/>
          </a:p>
        </p:txBody>
      </p:sp>
    </p:spTree>
    <p:extLst>
      <p:ext uri="{BB962C8B-B14F-4D97-AF65-F5344CB8AC3E}">
        <p14:creationId xmlns:p14="http://schemas.microsoft.com/office/powerpoint/2010/main" val="131085105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sz="half" idx="1"/>
          </p:nvPr>
        </p:nvSpPr>
        <p:spPr/>
        <p:txBody>
          <a:bodyPr>
            <a:noAutofit/>
          </a:bodyPr>
          <a:lstStyle/>
          <a:p>
            <a:pPr lvl="1"/>
            <a:r>
              <a:rPr lang="en-US" dirty="0"/>
              <a:t>Foodborne Illness </a:t>
            </a:r>
            <a:endParaRPr lang="en-US" dirty="0" smtClean="0"/>
          </a:p>
          <a:p>
            <a:pPr lvl="1"/>
            <a:r>
              <a:rPr lang="en-US" dirty="0" smtClean="0"/>
              <a:t>Causes </a:t>
            </a:r>
            <a:r>
              <a:rPr lang="en-US" dirty="0"/>
              <a:t>of Food Poisoning </a:t>
            </a:r>
            <a:endParaRPr lang="en-US" dirty="0" smtClean="0"/>
          </a:p>
          <a:p>
            <a:pPr lvl="1"/>
            <a:r>
              <a:rPr lang="en-US" dirty="0" smtClean="0"/>
              <a:t>Least </a:t>
            </a:r>
            <a:r>
              <a:rPr lang="en-US" dirty="0"/>
              <a:t>Wanted Foodborne Pathogens </a:t>
            </a:r>
            <a:endParaRPr lang="en-US" dirty="0" smtClean="0"/>
          </a:p>
          <a:p>
            <a:pPr lvl="1"/>
            <a:r>
              <a:rPr lang="en-US" dirty="0" smtClean="0"/>
              <a:t>Long </a:t>
            </a:r>
            <a:r>
              <a:rPr lang="en-US" dirty="0"/>
              <a:t>Term Effects </a:t>
            </a:r>
            <a:endParaRPr lang="en-US" dirty="0" smtClean="0"/>
          </a:p>
          <a:p>
            <a:pPr lvl="1"/>
            <a:r>
              <a:rPr lang="en-US" dirty="0" smtClean="0"/>
              <a:t>Who’s </a:t>
            </a:r>
            <a:r>
              <a:rPr lang="en-US" dirty="0"/>
              <a:t>at Risk?</a:t>
            </a:r>
          </a:p>
        </p:txBody>
      </p:sp>
      <p:sp>
        <p:nvSpPr>
          <p:cNvPr id="4" name="Title 4"/>
          <p:cNvSpPr txBox="1">
            <a:spLocks/>
          </p:cNvSpPr>
          <p:nvPr/>
        </p:nvSpPr>
        <p:spPr>
          <a:xfrm>
            <a:off x="740664" y="435344"/>
            <a:ext cx="10059452" cy="876300"/>
          </a:xfrm>
          <a:prstGeom prst="rect">
            <a:avLst/>
          </a:prstGeom>
        </p:spPr>
        <p:txBody>
          <a:bodyPr vert="horz" lIns="0" tIns="0" rIns="0" bIns="0" rtlCol="0" anchor="b" anchorCtr="0">
            <a:noAutofit/>
          </a:bodyPr>
          <a:lstStyle>
            <a:lvl1pPr algn="l" defTabSz="914400" rtl="0" eaLnBrk="1" latinLnBrk="0" hangingPunct="1">
              <a:lnSpc>
                <a:spcPct val="90000"/>
              </a:lnSpc>
              <a:spcBef>
                <a:spcPct val="0"/>
              </a:spcBef>
              <a:buNone/>
              <a:defRPr sz="3600" b="1" i="0" kern="1200" spc="-60" baseline="0">
                <a:solidFill>
                  <a:schemeClr val="accent2"/>
                </a:solidFill>
                <a:latin typeface="Open Sans SemiBold" charset="0"/>
                <a:ea typeface="Open Sans SemiBold" charset="0"/>
                <a:cs typeface="Open Sans SemiBold" charset="0"/>
              </a:defRPr>
            </a:lvl1pPr>
          </a:lstStyle>
          <a:p>
            <a:r>
              <a:rPr lang="en-US" dirty="0"/>
              <a:t>Food Safety</a:t>
            </a:r>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898647" y="2066729"/>
            <a:ext cx="3901469" cy="3441700"/>
          </a:xfrm>
          <a:prstGeom prst="rect">
            <a:avLst/>
          </a:prstGeom>
        </p:spPr>
      </p:pic>
    </p:spTree>
    <p:extLst>
      <p:ext uri="{BB962C8B-B14F-4D97-AF65-F5344CB8AC3E}">
        <p14:creationId xmlns:p14="http://schemas.microsoft.com/office/powerpoint/2010/main" val="79832075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sz="half" idx="1"/>
          </p:nvPr>
        </p:nvSpPr>
        <p:spPr/>
        <p:txBody>
          <a:bodyPr>
            <a:noAutofit/>
          </a:bodyPr>
          <a:lstStyle/>
          <a:p>
            <a:pPr lvl="1"/>
            <a:r>
              <a:rPr lang="en-US" dirty="0"/>
              <a:t>Each year, 1 in 6 Americans (or 48 million people) get sick from foodborne illnesses. </a:t>
            </a:r>
          </a:p>
          <a:p>
            <a:pPr lvl="1"/>
            <a:r>
              <a:rPr lang="en-US" dirty="0" smtClean="0"/>
              <a:t>3,000 </a:t>
            </a:r>
            <a:r>
              <a:rPr lang="en-US" dirty="0"/>
              <a:t>Americans die yearly, from foodborne illness. </a:t>
            </a:r>
          </a:p>
          <a:p>
            <a:pPr lvl="1"/>
            <a:r>
              <a:rPr lang="en-US" dirty="0" smtClean="0"/>
              <a:t>Reducing </a:t>
            </a:r>
            <a:r>
              <a:rPr lang="en-US" dirty="0"/>
              <a:t>foodborne illness by just 10% would keep 5 million Americans from getting sick each year.</a:t>
            </a:r>
          </a:p>
        </p:txBody>
      </p:sp>
      <p:sp>
        <p:nvSpPr>
          <p:cNvPr id="4" name="Title 4"/>
          <p:cNvSpPr txBox="1">
            <a:spLocks/>
          </p:cNvSpPr>
          <p:nvPr/>
        </p:nvSpPr>
        <p:spPr>
          <a:xfrm>
            <a:off x="740664" y="435344"/>
            <a:ext cx="10059452" cy="876300"/>
          </a:xfrm>
          <a:prstGeom prst="rect">
            <a:avLst/>
          </a:prstGeom>
        </p:spPr>
        <p:txBody>
          <a:bodyPr vert="horz" lIns="0" tIns="0" rIns="0" bIns="0" rtlCol="0" anchor="b" anchorCtr="0">
            <a:noAutofit/>
          </a:bodyPr>
          <a:lstStyle>
            <a:lvl1pPr algn="l" defTabSz="914400" rtl="0" eaLnBrk="1" latinLnBrk="0" hangingPunct="1">
              <a:lnSpc>
                <a:spcPct val="90000"/>
              </a:lnSpc>
              <a:spcBef>
                <a:spcPct val="0"/>
              </a:spcBef>
              <a:buNone/>
              <a:defRPr sz="3600" b="1" i="0" kern="1200" spc="-60" baseline="0">
                <a:solidFill>
                  <a:schemeClr val="accent2"/>
                </a:solidFill>
                <a:latin typeface="Open Sans SemiBold" charset="0"/>
                <a:ea typeface="Open Sans SemiBold" charset="0"/>
                <a:cs typeface="Open Sans SemiBold" charset="0"/>
              </a:defRPr>
            </a:lvl1pPr>
          </a:lstStyle>
          <a:p>
            <a:r>
              <a:rPr lang="en-US" dirty="0"/>
              <a:t>Foodborne Illness</a:t>
            </a: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513820" y="2728913"/>
            <a:ext cx="3286296" cy="2277866"/>
          </a:xfrm>
          <a:prstGeom prst="rect">
            <a:avLst/>
          </a:prstGeom>
        </p:spPr>
      </p:pic>
    </p:spTree>
    <p:extLst>
      <p:ext uri="{BB962C8B-B14F-4D97-AF65-F5344CB8AC3E}">
        <p14:creationId xmlns:p14="http://schemas.microsoft.com/office/powerpoint/2010/main" val="14557795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sz="half" idx="1"/>
          </p:nvPr>
        </p:nvSpPr>
        <p:spPr/>
        <p:txBody>
          <a:bodyPr>
            <a:noAutofit/>
          </a:bodyPr>
          <a:lstStyle/>
          <a:p>
            <a:pPr lvl="1"/>
            <a:r>
              <a:rPr lang="en-US" dirty="0" smtClean="0"/>
              <a:t>Bacteria </a:t>
            </a:r>
            <a:r>
              <a:rPr lang="en-US" dirty="0"/>
              <a:t>and </a:t>
            </a:r>
            <a:r>
              <a:rPr lang="en-US" dirty="0" smtClean="0"/>
              <a:t>Viruses</a:t>
            </a:r>
          </a:p>
          <a:p>
            <a:pPr lvl="1"/>
            <a:r>
              <a:rPr lang="en-US" dirty="0" smtClean="0"/>
              <a:t>Parasites </a:t>
            </a:r>
          </a:p>
          <a:p>
            <a:pPr lvl="1"/>
            <a:r>
              <a:rPr lang="en-US" dirty="0" smtClean="0"/>
              <a:t>Mold</a:t>
            </a:r>
            <a:r>
              <a:rPr lang="en-US" dirty="0"/>
              <a:t>, Toxins, and </a:t>
            </a:r>
            <a:r>
              <a:rPr lang="en-US" dirty="0" smtClean="0"/>
              <a:t>Contaminants</a:t>
            </a:r>
          </a:p>
          <a:p>
            <a:pPr lvl="1"/>
            <a:r>
              <a:rPr lang="en-US" dirty="0" smtClean="0"/>
              <a:t>Allergens</a:t>
            </a:r>
            <a:endParaRPr lang="en-US" dirty="0"/>
          </a:p>
        </p:txBody>
      </p:sp>
      <p:sp>
        <p:nvSpPr>
          <p:cNvPr id="4" name="Title 4"/>
          <p:cNvSpPr txBox="1">
            <a:spLocks/>
          </p:cNvSpPr>
          <p:nvPr/>
        </p:nvSpPr>
        <p:spPr>
          <a:xfrm>
            <a:off x="740664" y="435344"/>
            <a:ext cx="10059452" cy="876300"/>
          </a:xfrm>
          <a:prstGeom prst="rect">
            <a:avLst/>
          </a:prstGeom>
        </p:spPr>
        <p:txBody>
          <a:bodyPr vert="horz" lIns="0" tIns="0" rIns="0" bIns="0" rtlCol="0" anchor="b" anchorCtr="0">
            <a:noAutofit/>
          </a:bodyPr>
          <a:lstStyle>
            <a:lvl1pPr algn="l" defTabSz="914400" rtl="0" eaLnBrk="1" latinLnBrk="0" hangingPunct="1">
              <a:lnSpc>
                <a:spcPct val="90000"/>
              </a:lnSpc>
              <a:spcBef>
                <a:spcPct val="0"/>
              </a:spcBef>
              <a:buNone/>
              <a:defRPr sz="3600" b="1" i="0" kern="1200" spc="-60" baseline="0">
                <a:solidFill>
                  <a:schemeClr val="accent2"/>
                </a:solidFill>
                <a:latin typeface="Open Sans SemiBold" charset="0"/>
                <a:ea typeface="Open Sans SemiBold" charset="0"/>
                <a:cs typeface="Open Sans SemiBold" charset="0"/>
              </a:defRPr>
            </a:lvl1pPr>
          </a:lstStyle>
          <a:p>
            <a:r>
              <a:rPr lang="en-US" dirty="0"/>
              <a:t>Causes of Food Poisoning</a:t>
            </a: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878889" y="2185988"/>
            <a:ext cx="3921227" cy="3198616"/>
          </a:xfrm>
          <a:prstGeom prst="rect">
            <a:avLst/>
          </a:prstGeom>
        </p:spPr>
      </p:pic>
    </p:spTree>
    <p:extLst>
      <p:ext uri="{BB962C8B-B14F-4D97-AF65-F5344CB8AC3E}">
        <p14:creationId xmlns:p14="http://schemas.microsoft.com/office/powerpoint/2010/main" val="51526299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Least Wanted Foodborne Pathogens</a:t>
            </a:r>
          </a:p>
        </p:txBody>
      </p:sp>
      <p:sp>
        <p:nvSpPr>
          <p:cNvPr id="6" name="Content Placeholder 5"/>
          <p:cNvSpPr>
            <a:spLocks noGrp="1"/>
          </p:cNvSpPr>
          <p:nvPr>
            <p:ph sz="half" idx="1"/>
          </p:nvPr>
        </p:nvSpPr>
        <p:spPr/>
        <p:txBody>
          <a:bodyPr>
            <a:noAutofit/>
          </a:bodyPr>
          <a:lstStyle/>
          <a:p>
            <a:pPr lvl="1"/>
            <a:r>
              <a:rPr lang="en-US" dirty="0" smtClean="0"/>
              <a:t>Campylobactor</a:t>
            </a:r>
          </a:p>
          <a:p>
            <a:pPr lvl="1"/>
            <a:r>
              <a:rPr lang="en-US" dirty="0" smtClean="0"/>
              <a:t>Clostridium </a:t>
            </a:r>
            <a:r>
              <a:rPr lang="en-US" dirty="0"/>
              <a:t>botulinum </a:t>
            </a:r>
            <a:endParaRPr lang="en-US" dirty="0" smtClean="0"/>
          </a:p>
          <a:p>
            <a:pPr lvl="1"/>
            <a:r>
              <a:rPr lang="en-US" dirty="0" smtClean="0"/>
              <a:t>E</a:t>
            </a:r>
            <a:r>
              <a:rPr lang="en-US" dirty="0"/>
              <a:t>. coli 0157:H7 </a:t>
            </a:r>
            <a:endParaRPr lang="en-US" dirty="0" smtClean="0"/>
          </a:p>
          <a:p>
            <a:pPr lvl="1"/>
            <a:r>
              <a:rPr lang="en-US" dirty="0" smtClean="0"/>
              <a:t>Listeria monocytogenes</a:t>
            </a:r>
          </a:p>
          <a:p>
            <a:pPr lvl="1"/>
            <a:r>
              <a:rPr lang="en-US" dirty="0" smtClean="0"/>
              <a:t>Norovirus</a:t>
            </a:r>
            <a:endParaRPr lang="en-US" dirty="0"/>
          </a:p>
        </p:txBody>
      </p:sp>
      <p:sp>
        <p:nvSpPr>
          <p:cNvPr id="2" name="Content Placeholder 1"/>
          <p:cNvSpPr>
            <a:spLocks noGrp="1"/>
          </p:cNvSpPr>
          <p:nvPr>
            <p:ph sz="half" idx="10"/>
          </p:nvPr>
        </p:nvSpPr>
        <p:spPr/>
        <p:txBody>
          <a:bodyPr/>
          <a:lstStyle/>
          <a:p>
            <a:pPr lvl="1"/>
            <a:r>
              <a:rPr lang="en-US" dirty="0"/>
              <a:t>Salmonella </a:t>
            </a:r>
            <a:endParaRPr lang="en-US" dirty="0" smtClean="0"/>
          </a:p>
          <a:p>
            <a:pPr lvl="1"/>
            <a:r>
              <a:rPr lang="en-US" dirty="0" smtClean="0"/>
              <a:t>Staphylococcus </a:t>
            </a:r>
            <a:r>
              <a:rPr lang="en-US" dirty="0"/>
              <a:t>aureus </a:t>
            </a:r>
            <a:endParaRPr lang="en-US" dirty="0" smtClean="0"/>
          </a:p>
          <a:p>
            <a:pPr lvl="1"/>
            <a:r>
              <a:rPr lang="en-US" dirty="0" err="1" smtClean="0"/>
              <a:t>Shigella</a:t>
            </a:r>
            <a:r>
              <a:rPr lang="en-US" dirty="0" smtClean="0"/>
              <a:t> </a:t>
            </a:r>
          </a:p>
          <a:p>
            <a:pPr lvl="1"/>
            <a:r>
              <a:rPr lang="en-US" dirty="0" smtClean="0"/>
              <a:t>Toxoplasma </a:t>
            </a:r>
            <a:r>
              <a:rPr lang="en-US" dirty="0" err="1"/>
              <a:t>gondii</a:t>
            </a:r>
            <a:r>
              <a:rPr lang="en-US" dirty="0"/>
              <a:t> </a:t>
            </a:r>
            <a:endParaRPr lang="en-US" dirty="0" smtClean="0"/>
          </a:p>
          <a:p>
            <a:pPr lvl="1"/>
            <a:r>
              <a:rPr lang="en-US" dirty="0" smtClean="0"/>
              <a:t>Vibrio </a:t>
            </a:r>
            <a:r>
              <a:rPr lang="en-US" dirty="0" err="1"/>
              <a:t>vulnificus</a:t>
            </a:r>
            <a:endParaRPr lang="en-US" dirty="0"/>
          </a:p>
        </p:txBody>
      </p:sp>
    </p:spTree>
    <p:extLst>
      <p:ext uri="{BB962C8B-B14F-4D97-AF65-F5344CB8AC3E}">
        <p14:creationId xmlns:p14="http://schemas.microsoft.com/office/powerpoint/2010/main" val="133108446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sz="half" idx="1"/>
          </p:nvPr>
        </p:nvSpPr>
        <p:spPr/>
        <p:txBody>
          <a:bodyPr>
            <a:noAutofit/>
          </a:bodyPr>
          <a:lstStyle/>
          <a:p>
            <a:pPr lvl="1"/>
            <a:r>
              <a:rPr lang="en-US" dirty="0"/>
              <a:t>Kidney failure </a:t>
            </a:r>
            <a:endParaRPr lang="en-US" dirty="0" smtClean="0"/>
          </a:p>
          <a:p>
            <a:pPr lvl="1"/>
            <a:r>
              <a:rPr lang="en-US" dirty="0" smtClean="0"/>
              <a:t>Chronic arthritis</a:t>
            </a:r>
          </a:p>
          <a:p>
            <a:pPr lvl="1"/>
            <a:r>
              <a:rPr lang="en-US" dirty="0" smtClean="0"/>
              <a:t>Brain </a:t>
            </a:r>
            <a:r>
              <a:rPr lang="en-US" dirty="0"/>
              <a:t>and nerve damage </a:t>
            </a:r>
            <a:endParaRPr lang="en-US" dirty="0" smtClean="0"/>
          </a:p>
          <a:p>
            <a:pPr lvl="1"/>
            <a:r>
              <a:rPr lang="en-US" dirty="0" smtClean="0"/>
              <a:t>Death</a:t>
            </a:r>
            <a:endParaRPr lang="en-US" dirty="0"/>
          </a:p>
        </p:txBody>
      </p:sp>
      <p:sp>
        <p:nvSpPr>
          <p:cNvPr id="4" name="Title 4"/>
          <p:cNvSpPr txBox="1">
            <a:spLocks/>
          </p:cNvSpPr>
          <p:nvPr/>
        </p:nvSpPr>
        <p:spPr>
          <a:xfrm>
            <a:off x="740664" y="435344"/>
            <a:ext cx="10059452" cy="876300"/>
          </a:xfrm>
          <a:prstGeom prst="rect">
            <a:avLst/>
          </a:prstGeom>
        </p:spPr>
        <p:txBody>
          <a:bodyPr vert="horz" lIns="0" tIns="0" rIns="0" bIns="0" rtlCol="0" anchor="b" anchorCtr="0">
            <a:noAutofit/>
          </a:bodyPr>
          <a:lstStyle>
            <a:lvl1pPr algn="l" defTabSz="914400" rtl="0" eaLnBrk="1" latinLnBrk="0" hangingPunct="1">
              <a:lnSpc>
                <a:spcPct val="90000"/>
              </a:lnSpc>
              <a:spcBef>
                <a:spcPct val="0"/>
              </a:spcBef>
              <a:buNone/>
              <a:defRPr sz="3600" b="1" i="0" kern="1200" spc="-60" baseline="0">
                <a:solidFill>
                  <a:schemeClr val="accent2"/>
                </a:solidFill>
                <a:latin typeface="Open Sans SemiBold" charset="0"/>
                <a:ea typeface="Open Sans SemiBold" charset="0"/>
                <a:cs typeface="Open Sans SemiBold" charset="0"/>
              </a:defRPr>
            </a:lvl1pPr>
          </a:lstStyle>
          <a:p>
            <a:r>
              <a:rPr lang="en-US" dirty="0"/>
              <a:t>Long Term Effects</a:t>
            </a:r>
          </a:p>
        </p:txBody>
      </p:sp>
    </p:spTree>
    <p:extLst>
      <p:ext uri="{BB962C8B-B14F-4D97-AF65-F5344CB8AC3E}">
        <p14:creationId xmlns:p14="http://schemas.microsoft.com/office/powerpoint/2010/main" val="63472213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sz="half" idx="1"/>
          </p:nvPr>
        </p:nvSpPr>
        <p:spPr/>
        <p:txBody>
          <a:bodyPr>
            <a:noAutofit/>
          </a:bodyPr>
          <a:lstStyle/>
          <a:p>
            <a:pPr lvl="1"/>
            <a:r>
              <a:rPr lang="en-US" dirty="0" smtClean="0"/>
              <a:t>Pregnant women</a:t>
            </a:r>
          </a:p>
          <a:p>
            <a:pPr lvl="1"/>
            <a:r>
              <a:rPr lang="en-US" dirty="0" smtClean="0"/>
              <a:t>Older </a:t>
            </a:r>
            <a:r>
              <a:rPr lang="en-US" dirty="0"/>
              <a:t>adults </a:t>
            </a:r>
            <a:endParaRPr lang="en-US" dirty="0" smtClean="0"/>
          </a:p>
          <a:p>
            <a:pPr lvl="1"/>
            <a:r>
              <a:rPr lang="en-US" dirty="0" smtClean="0"/>
              <a:t>Persons </a:t>
            </a:r>
            <a:r>
              <a:rPr lang="en-US" dirty="0"/>
              <a:t>with chronic illnesses </a:t>
            </a:r>
            <a:endParaRPr lang="en-US" dirty="0" smtClean="0"/>
          </a:p>
          <a:p>
            <a:pPr lvl="1"/>
            <a:r>
              <a:rPr lang="en-US" dirty="0" smtClean="0"/>
              <a:t>Young </a:t>
            </a:r>
            <a:r>
              <a:rPr lang="en-US" dirty="0"/>
              <a:t>children</a:t>
            </a:r>
          </a:p>
        </p:txBody>
      </p:sp>
      <p:sp>
        <p:nvSpPr>
          <p:cNvPr id="4" name="Title 4"/>
          <p:cNvSpPr txBox="1">
            <a:spLocks/>
          </p:cNvSpPr>
          <p:nvPr/>
        </p:nvSpPr>
        <p:spPr>
          <a:xfrm>
            <a:off x="740664" y="435344"/>
            <a:ext cx="10059452" cy="876300"/>
          </a:xfrm>
          <a:prstGeom prst="rect">
            <a:avLst/>
          </a:prstGeom>
        </p:spPr>
        <p:txBody>
          <a:bodyPr vert="horz" lIns="0" tIns="0" rIns="0" bIns="0" rtlCol="0" anchor="b" anchorCtr="0">
            <a:noAutofit/>
          </a:bodyPr>
          <a:lstStyle>
            <a:lvl1pPr algn="l" defTabSz="914400" rtl="0" eaLnBrk="1" latinLnBrk="0" hangingPunct="1">
              <a:lnSpc>
                <a:spcPct val="90000"/>
              </a:lnSpc>
              <a:spcBef>
                <a:spcPct val="0"/>
              </a:spcBef>
              <a:buNone/>
              <a:defRPr sz="3600" b="1" i="0" kern="1200" spc="-60" baseline="0">
                <a:solidFill>
                  <a:schemeClr val="accent2"/>
                </a:solidFill>
                <a:latin typeface="Open Sans SemiBold" charset="0"/>
                <a:ea typeface="Open Sans SemiBold" charset="0"/>
                <a:cs typeface="Open Sans SemiBold" charset="0"/>
              </a:defRPr>
            </a:lvl1pPr>
          </a:lstStyle>
          <a:p>
            <a:r>
              <a:rPr lang="en-US" dirty="0" smtClean="0"/>
              <a:t>Who’s at risk?</a:t>
            </a:r>
            <a:endParaRPr lang="en-US" dirty="0"/>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463724" y="873494"/>
            <a:ext cx="2336392" cy="2612422"/>
          </a:xfrm>
          <a:prstGeom prst="rect">
            <a:avLst/>
          </a:prstGeom>
        </p:spPr>
      </p:pic>
      <p:pic>
        <p:nvPicPr>
          <p:cNvPr id="3" name="Picture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463724" y="3557588"/>
            <a:ext cx="2336392" cy="2597150"/>
          </a:xfrm>
          <a:prstGeom prst="rect">
            <a:avLst/>
          </a:prstGeom>
        </p:spPr>
      </p:pic>
    </p:spTree>
    <p:extLst>
      <p:ext uri="{BB962C8B-B14F-4D97-AF65-F5344CB8AC3E}">
        <p14:creationId xmlns:p14="http://schemas.microsoft.com/office/powerpoint/2010/main" val="145755782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sz="half" idx="1"/>
          </p:nvPr>
        </p:nvSpPr>
        <p:spPr/>
        <p:txBody>
          <a:bodyPr>
            <a:noAutofit/>
          </a:bodyPr>
          <a:lstStyle/>
          <a:p>
            <a:pPr lvl="1"/>
            <a:r>
              <a:rPr lang="en-US" dirty="0"/>
              <a:t>Appropriate Work Attire </a:t>
            </a:r>
            <a:endParaRPr lang="en-US" dirty="0" smtClean="0"/>
          </a:p>
          <a:p>
            <a:pPr lvl="1"/>
            <a:r>
              <a:rPr lang="en-US" dirty="0" smtClean="0"/>
              <a:t>Personal </a:t>
            </a:r>
            <a:r>
              <a:rPr lang="en-US" dirty="0"/>
              <a:t>Health </a:t>
            </a:r>
            <a:endParaRPr lang="en-US" dirty="0" smtClean="0"/>
          </a:p>
          <a:p>
            <a:pPr lvl="1"/>
            <a:r>
              <a:rPr lang="en-US" dirty="0" smtClean="0"/>
              <a:t>Wash </a:t>
            </a:r>
            <a:r>
              <a:rPr lang="en-US" dirty="0"/>
              <a:t>Hands Often </a:t>
            </a:r>
            <a:endParaRPr lang="en-US" dirty="0" smtClean="0"/>
          </a:p>
          <a:p>
            <a:pPr lvl="1"/>
            <a:r>
              <a:rPr lang="en-US" dirty="0" smtClean="0"/>
              <a:t>How </a:t>
            </a:r>
            <a:r>
              <a:rPr lang="en-US" dirty="0"/>
              <a:t>to Wash Your Hands</a:t>
            </a:r>
          </a:p>
        </p:txBody>
      </p:sp>
      <p:sp>
        <p:nvSpPr>
          <p:cNvPr id="4" name="Title 4"/>
          <p:cNvSpPr txBox="1">
            <a:spLocks/>
          </p:cNvSpPr>
          <p:nvPr/>
        </p:nvSpPr>
        <p:spPr>
          <a:xfrm>
            <a:off x="740664" y="435344"/>
            <a:ext cx="10059452" cy="876300"/>
          </a:xfrm>
          <a:prstGeom prst="rect">
            <a:avLst/>
          </a:prstGeom>
        </p:spPr>
        <p:txBody>
          <a:bodyPr vert="horz" lIns="0" tIns="0" rIns="0" bIns="0" rtlCol="0" anchor="b" anchorCtr="0">
            <a:noAutofit/>
          </a:bodyPr>
          <a:lstStyle>
            <a:lvl1pPr algn="l" defTabSz="914400" rtl="0" eaLnBrk="1" latinLnBrk="0" hangingPunct="1">
              <a:lnSpc>
                <a:spcPct val="90000"/>
              </a:lnSpc>
              <a:spcBef>
                <a:spcPct val="0"/>
              </a:spcBef>
              <a:buNone/>
              <a:defRPr sz="3600" b="1" i="0" kern="1200" spc="-60" baseline="0">
                <a:solidFill>
                  <a:schemeClr val="accent2"/>
                </a:solidFill>
                <a:latin typeface="Open Sans SemiBold" charset="0"/>
                <a:ea typeface="Open Sans SemiBold" charset="0"/>
                <a:cs typeface="Open Sans SemiBold" charset="0"/>
              </a:defRPr>
            </a:lvl1pPr>
          </a:lstStyle>
          <a:p>
            <a:r>
              <a:rPr lang="en-US" dirty="0"/>
              <a:t>Professional Attire and Personal Hygiene</a:t>
            </a:r>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880341" y="1458804"/>
            <a:ext cx="2906471" cy="1809858"/>
          </a:xfrm>
          <a:prstGeom prst="rect">
            <a:avLst/>
          </a:prstGeom>
        </p:spPr>
      </p:pic>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163031" y="3467100"/>
            <a:ext cx="2431694" cy="2419350"/>
          </a:xfrm>
          <a:prstGeom prst="rect">
            <a:avLst/>
          </a:prstGeom>
        </p:spPr>
      </p:pic>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978900" y="1420420"/>
            <a:ext cx="1821216" cy="2721476"/>
          </a:xfrm>
          <a:prstGeom prst="rect">
            <a:avLst/>
          </a:prstGeom>
        </p:spPr>
      </p:pic>
    </p:spTree>
    <p:extLst>
      <p:ext uri="{BB962C8B-B14F-4D97-AF65-F5344CB8AC3E}">
        <p14:creationId xmlns:p14="http://schemas.microsoft.com/office/powerpoint/2010/main" val="82833621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Appropriate Work Attire</a:t>
            </a:r>
          </a:p>
        </p:txBody>
      </p:sp>
      <p:sp>
        <p:nvSpPr>
          <p:cNvPr id="6" name="Content Placeholder 5"/>
          <p:cNvSpPr>
            <a:spLocks noGrp="1"/>
          </p:cNvSpPr>
          <p:nvPr>
            <p:ph sz="half" idx="1"/>
          </p:nvPr>
        </p:nvSpPr>
        <p:spPr/>
        <p:txBody>
          <a:bodyPr>
            <a:noAutofit/>
          </a:bodyPr>
          <a:lstStyle/>
          <a:p>
            <a:pPr lvl="1"/>
            <a:r>
              <a:rPr lang="en-US" dirty="0" smtClean="0"/>
              <a:t>Staff</a:t>
            </a:r>
            <a:endParaRPr lang="en-US" dirty="0"/>
          </a:p>
          <a:p>
            <a:pPr lvl="2"/>
            <a:r>
              <a:rPr lang="en-US" dirty="0"/>
              <a:t>Uniform</a:t>
            </a:r>
          </a:p>
          <a:p>
            <a:pPr lvl="3"/>
            <a:r>
              <a:rPr lang="en-US" dirty="0"/>
              <a:t>Clean</a:t>
            </a:r>
          </a:p>
          <a:p>
            <a:pPr lvl="3"/>
            <a:r>
              <a:rPr lang="en-US" dirty="0"/>
              <a:t>Fits properly</a:t>
            </a:r>
          </a:p>
          <a:p>
            <a:pPr lvl="2"/>
            <a:r>
              <a:rPr lang="en-US" dirty="0"/>
              <a:t>Shoes</a:t>
            </a:r>
          </a:p>
          <a:p>
            <a:pPr lvl="3"/>
            <a:r>
              <a:rPr lang="en-US" dirty="0"/>
              <a:t>Clean</a:t>
            </a:r>
          </a:p>
          <a:p>
            <a:pPr lvl="3"/>
            <a:r>
              <a:rPr lang="en-US" dirty="0"/>
              <a:t>Polished</a:t>
            </a:r>
          </a:p>
          <a:p>
            <a:pPr lvl="2"/>
            <a:r>
              <a:rPr lang="en-US" dirty="0"/>
              <a:t>Keep jewelry to minimum</a:t>
            </a:r>
          </a:p>
          <a:p>
            <a:pPr lvl="1"/>
            <a:endParaRPr lang="en-US" dirty="0"/>
          </a:p>
        </p:txBody>
      </p:sp>
      <p:sp>
        <p:nvSpPr>
          <p:cNvPr id="2" name="Content Placeholder 1"/>
          <p:cNvSpPr>
            <a:spLocks noGrp="1"/>
          </p:cNvSpPr>
          <p:nvPr>
            <p:ph sz="half" idx="10"/>
          </p:nvPr>
        </p:nvSpPr>
        <p:spPr/>
        <p:txBody>
          <a:bodyPr/>
          <a:lstStyle/>
          <a:p>
            <a:pPr lvl="2"/>
            <a:r>
              <a:rPr lang="en-US" dirty="0"/>
              <a:t>Hair neat and trimmed</a:t>
            </a:r>
          </a:p>
          <a:p>
            <a:pPr lvl="2"/>
            <a:r>
              <a:rPr lang="en-US" dirty="0"/>
              <a:t>Hands clean</a:t>
            </a:r>
          </a:p>
          <a:p>
            <a:pPr lvl="2"/>
            <a:r>
              <a:rPr lang="en-US" dirty="0"/>
              <a:t>Fingernails trimmed and clean</a:t>
            </a:r>
          </a:p>
          <a:p>
            <a:pPr lvl="2"/>
            <a:r>
              <a:rPr lang="en-US" dirty="0"/>
              <a:t>with clear or natural nail polish</a:t>
            </a:r>
          </a:p>
          <a:p>
            <a:pPr lvl="2"/>
            <a:r>
              <a:rPr lang="en-US" dirty="0"/>
              <a:t>Teeth clean and breath is fresh</a:t>
            </a:r>
          </a:p>
          <a:p>
            <a:pPr lvl="2"/>
            <a:r>
              <a:rPr lang="en-US" dirty="0"/>
              <a:t>Use deodorant</a:t>
            </a:r>
          </a:p>
          <a:p>
            <a:pPr lvl="2"/>
            <a:r>
              <a:rPr lang="en-US" dirty="0"/>
              <a:t>No heavy colognes or </a:t>
            </a:r>
            <a:r>
              <a:rPr lang="en-US" dirty="0" smtClean="0"/>
              <a:t>perfume</a:t>
            </a:r>
            <a:endParaRPr lang="en-US" dirty="0"/>
          </a:p>
        </p:txBody>
      </p:sp>
    </p:spTree>
    <p:extLst>
      <p:ext uri="{BB962C8B-B14F-4D97-AF65-F5344CB8AC3E}">
        <p14:creationId xmlns:p14="http://schemas.microsoft.com/office/powerpoint/2010/main" val="107833477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40297567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sz="half" idx="1"/>
          </p:nvPr>
        </p:nvSpPr>
        <p:spPr/>
        <p:txBody>
          <a:bodyPr>
            <a:noAutofit/>
          </a:bodyPr>
          <a:lstStyle/>
          <a:p>
            <a:pPr lvl="1"/>
            <a:r>
              <a:rPr lang="en-US" dirty="0"/>
              <a:t>Get enough sleep</a:t>
            </a:r>
          </a:p>
          <a:p>
            <a:pPr lvl="1"/>
            <a:r>
              <a:rPr lang="en-US" dirty="0"/>
              <a:t>Exercise regularly</a:t>
            </a:r>
          </a:p>
          <a:p>
            <a:pPr lvl="1"/>
            <a:r>
              <a:rPr lang="en-US" dirty="0"/>
              <a:t>Stay home when ill</a:t>
            </a:r>
          </a:p>
          <a:p>
            <a:endParaRPr lang="en-US" dirty="0"/>
          </a:p>
        </p:txBody>
      </p:sp>
      <p:sp>
        <p:nvSpPr>
          <p:cNvPr id="4" name="Title 4"/>
          <p:cNvSpPr txBox="1">
            <a:spLocks/>
          </p:cNvSpPr>
          <p:nvPr/>
        </p:nvSpPr>
        <p:spPr>
          <a:xfrm>
            <a:off x="740664" y="435344"/>
            <a:ext cx="10059452" cy="876300"/>
          </a:xfrm>
          <a:prstGeom prst="rect">
            <a:avLst/>
          </a:prstGeom>
        </p:spPr>
        <p:txBody>
          <a:bodyPr vert="horz" lIns="0" tIns="0" rIns="0" bIns="0" rtlCol="0" anchor="b" anchorCtr="0">
            <a:noAutofit/>
          </a:bodyPr>
          <a:lstStyle>
            <a:lvl1pPr algn="l" defTabSz="914400" rtl="0" eaLnBrk="1" latinLnBrk="0" hangingPunct="1">
              <a:lnSpc>
                <a:spcPct val="90000"/>
              </a:lnSpc>
              <a:spcBef>
                <a:spcPct val="0"/>
              </a:spcBef>
              <a:buNone/>
              <a:defRPr sz="3600" b="1" i="0" kern="1200" spc="-60" baseline="0">
                <a:solidFill>
                  <a:schemeClr val="accent2"/>
                </a:solidFill>
                <a:latin typeface="Open Sans SemiBold" charset="0"/>
                <a:ea typeface="Open Sans SemiBold" charset="0"/>
                <a:cs typeface="Open Sans SemiBold" charset="0"/>
              </a:defRPr>
            </a:lvl1pPr>
          </a:lstStyle>
          <a:p>
            <a:r>
              <a:rPr lang="en-US" dirty="0"/>
              <a:t>Personal Health</a:t>
            </a:r>
          </a:p>
        </p:txBody>
      </p:sp>
      <p:sp>
        <p:nvSpPr>
          <p:cNvPr id="7" name="object 5"/>
          <p:cNvSpPr/>
          <p:nvPr/>
        </p:nvSpPr>
        <p:spPr>
          <a:xfrm>
            <a:off x="6700838" y="2228850"/>
            <a:ext cx="4099278" cy="3024188"/>
          </a:xfrm>
          <a:prstGeom prst="rect">
            <a:avLst/>
          </a:prstGeom>
          <a:blipFill>
            <a:blip r:embed="rId3" cstate="print"/>
            <a:stretch>
              <a:fillRect/>
            </a:stretch>
          </a:blipFill>
        </p:spPr>
        <p:txBody>
          <a:bodyPr wrap="square" lIns="0" tIns="0" rIns="0" bIns="0" rtlCol="0"/>
          <a:lstStyle/>
          <a:p>
            <a:endParaRPr/>
          </a:p>
        </p:txBody>
      </p:sp>
    </p:spTree>
    <p:extLst>
      <p:ext uri="{BB962C8B-B14F-4D97-AF65-F5344CB8AC3E}">
        <p14:creationId xmlns:p14="http://schemas.microsoft.com/office/powerpoint/2010/main" val="195002651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sz="half" idx="1"/>
          </p:nvPr>
        </p:nvSpPr>
        <p:spPr/>
        <p:txBody>
          <a:bodyPr>
            <a:noAutofit/>
          </a:bodyPr>
          <a:lstStyle/>
          <a:p>
            <a:pPr lvl="1"/>
            <a:r>
              <a:rPr lang="en-US" dirty="0"/>
              <a:t>Before</a:t>
            </a:r>
          </a:p>
          <a:p>
            <a:pPr lvl="2"/>
            <a:r>
              <a:rPr lang="en-US" dirty="0"/>
              <a:t>Eating or drinking</a:t>
            </a:r>
          </a:p>
          <a:p>
            <a:pPr lvl="2"/>
            <a:r>
              <a:rPr lang="en-US" dirty="0"/>
              <a:t>Handling raw meat, poultry, or seafood</a:t>
            </a:r>
          </a:p>
          <a:p>
            <a:pPr lvl="2"/>
            <a:r>
              <a:rPr lang="en-US" dirty="0"/>
              <a:t>Prepping food</a:t>
            </a:r>
          </a:p>
          <a:p>
            <a:pPr lvl="2"/>
            <a:r>
              <a:rPr lang="en-US" dirty="0"/>
              <a:t>Putting on gloves</a:t>
            </a:r>
          </a:p>
          <a:p>
            <a:endParaRPr lang="en-US" dirty="0"/>
          </a:p>
        </p:txBody>
      </p:sp>
      <p:sp>
        <p:nvSpPr>
          <p:cNvPr id="4" name="Title 4"/>
          <p:cNvSpPr txBox="1">
            <a:spLocks/>
          </p:cNvSpPr>
          <p:nvPr/>
        </p:nvSpPr>
        <p:spPr>
          <a:xfrm>
            <a:off x="740664" y="435344"/>
            <a:ext cx="10059452" cy="876300"/>
          </a:xfrm>
          <a:prstGeom prst="rect">
            <a:avLst/>
          </a:prstGeom>
        </p:spPr>
        <p:txBody>
          <a:bodyPr vert="horz" lIns="0" tIns="0" rIns="0" bIns="0" rtlCol="0" anchor="b" anchorCtr="0">
            <a:noAutofit/>
          </a:bodyPr>
          <a:lstStyle>
            <a:lvl1pPr algn="l" defTabSz="914400" rtl="0" eaLnBrk="1" latinLnBrk="0" hangingPunct="1">
              <a:lnSpc>
                <a:spcPct val="90000"/>
              </a:lnSpc>
              <a:spcBef>
                <a:spcPct val="0"/>
              </a:spcBef>
              <a:buNone/>
              <a:defRPr sz="3600" b="1" i="0" kern="1200" spc="-60" baseline="0">
                <a:solidFill>
                  <a:schemeClr val="accent2"/>
                </a:solidFill>
                <a:latin typeface="Open Sans SemiBold" charset="0"/>
                <a:ea typeface="Open Sans SemiBold" charset="0"/>
                <a:cs typeface="Open Sans SemiBold" charset="0"/>
              </a:defRPr>
            </a:lvl1pPr>
          </a:lstStyle>
          <a:p>
            <a:r>
              <a:rPr lang="en-US" dirty="0"/>
              <a:t>Wash Hands Often</a:t>
            </a:r>
          </a:p>
        </p:txBody>
      </p:sp>
      <p:sp>
        <p:nvSpPr>
          <p:cNvPr id="5" name="object 4"/>
          <p:cNvSpPr/>
          <p:nvPr/>
        </p:nvSpPr>
        <p:spPr>
          <a:xfrm>
            <a:off x="7853716" y="2285042"/>
            <a:ext cx="2946400" cy="3005074"/>
          </a:xfrm>
          <a:prstGeom prst="rect">
            <a:avLst/>
          </a:prstGeom>
          <a:blipFill>
            <a:blip r:embed="rId3" cstate="print"/>
            <a:stretch>
              <a:fillRect/>
            </a:stretch>
          </a:blipFill>
        </p:spPr>
        <p:txBody>
          <a:bodyPr wrap="square" lIns="0" tIns="0" rIns="0" bIns="0" rtlCol="0"/>
          <a:lstStyle/>
          <a:p>
            <a:endParaRPr/>
          </a:p>
        </p:txBody>
      </p:sp>
    </p:spTree>
    <p:extLst>
      <p:ext uri="{BB962C8B-B14F-4D97-AF65-F5344CB8AC3E}">
        <p14:creationId xmlns:p14="http://schemas.microsoft.com/office/powerpoint/2010/main" val="122356426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sz="half" idx="1"/>
          </p:nvPr>
        </p:nvSpPr>
        <p:spPr/>
        <p:txBody>
          <a:bodyPr>
            <a:noAutofit/>
          </a:bodyPr>
          <a:lstStyle/>
          <a:p>
            <a:pPr lvl="1"/>
            <a:r>
              <a:rPr lang="en-US" dirty="0" smtClean="0"/>
              <a:t>After</a:t>
            </a:r>
            <a:endParaRPr lang="en-US" dirty="0"/>
          </a:p>
          <a:p>
            <a:pPr lvl="2"/>
            <a:r>
              <a:rPr lang="en-US" dirty="0"/>
              <a:t>Cleaning tables or busing dirty dishes</a:t>
            </a:r>
          </a:p>
          <a:p>
            <a:pPr lvl="2"/>
            <a:r>
              <a:rPr lang="en-US" dirty="0"/>
              <a:t>Handling chemicals</a:t>
            </a:r>
          </a:p>
          <a:p>
            <a:pPr lvl="2"/>
            <a:r>
              <a:rPr lang="en-US" dirty="0"/>
              <a:t>Handling money</a:t>
            </a:r>
          </a:p>
          <a:p>
            <a:pPr lvl="2"/>
            <a:r>
              <a:rPr lang="en-US" dirty="0"/>
              <a:t>Handling raw meat, poultry, or seafood (before and after)</a:t>
            </a:r>
          </a:p>
          <a:p>
            <a:pPr lvl="2"/>
            <a:r>
              <a:rPr lang="en-US" dirty="0"/>
              <a:t>Removing chewing gum with your fingers</a:t>
            </a:r>
          </a:p>
          <a:p>
            <a:pPr lvl="2"/>
            <a:r>
              <a:rPr lang="en-US" dirty="0"/>
              <a:t>Sneezing, coughing, or using a tissue</a:t>
            </a:r>
          </a:p>
          <a:p>
            <a:pPr lvl="2"/>
            <a:r>
              <a:rPr lang="en-US" dirty="0"/>
              <a:t>Taking out garbage</a:t>
            </a:r>
          </a:p>
          <a:p>
            <a:pPr lvl="2"/>
            <a:r>
              <a:rPr lang="en-US" dirty="0"/>
              <a:t>Touching clothing or aprons</a:t>
            </a:r>
          </a:p>
          <a:p>
            <a:pPr lvl="2"/>
            <a:r>
              <a:rPr lang="en-US" dirty="0"/>
              <a:t>Touching your hair, face, or body</a:t>
            </a:r>
          </a:p>
          <a:p>
            <a:endParaRPr lang="en-US" dirty="0"/>
          </a:p>
        </p:txBody>
      </p:sp>
      <p:sp>
        <p:nvSpPr>
          <p:cNvPr id="4" name="Title 4"/>
          <p:cNvSpPr txBox="1">
            <a:spLocks/>
          </p:cNvSpPr>
          <p:nvPr/>
        </p:nvSpPr>
        <p:spPr>
          <a:xfrm>
            <a:off x="740664" y="435344"/>
            <a:ext cx="10059452" cy="876300"/>
          </a:xfrm>
          <a:prstGeom prst="rect">
            <a:avLst/>
          </a:prstGeom>
        </p:spPr>
        <p:txBody>
          <a:bodyPr vert="horz" lIns="0" tIns="0" rIns="0" bIns="0" rtlCol="0" anchor="b" anchorCtr="0">
            <a:noAutofit/>
          </a:bodyPr>
          <a:lstStyle>
            <a:lvl1pPr algn="l" defTabSz="914400" rtl="0" eaLnBrk="1" latinLnBrk="0" hangingPunct="1">
              <a:lnSpc>
                <a:spcPct val="90000"/>
              </a:lnSpc>
              <a:spcBef>
                <a:spcPct val="0"/>
              </a:spcBef>
              <a:buNone/>
              <a:defRPr sz="3600" b="1" i="0" kern="1200" spc="-60" baseline="0">
                <a:solidFill>
                  <a:schemeClr val="accent2"/>
                </a:solidFill>
                <a:latin typeface="Open Sans SemiBold" charset="0"/>
                <a:ea typeface="Open Sans SemiBold" charset="0"/>
                <a:cs typeface="Open Sans SemiBold" charset="0"/>
              </a:defRPr>
            </a:lvl1pPr>
          </a:lstStyle>
          <a:p>
            <a:r>
              <a:rPr lang="en-US" dirty="0"/>
              <a:t>Wash </a:t>
            </a:r>
            <a:r>
              <a:rPr lang="en-US" dirty="0" smtClean="0"/>
              <a:t>Hands</a:t>
            </a:r>
            <a:endParaRPr lang="en-US" dirty="0"/>
          </a:p>
        </p:txBody>
      </p:sp>
    </p:spTree>
    <p:extLst>
      <p:ext uri="{BB962C8B-B14F-4D97-AF65-F5344CB8AC3E}">
        <p14:creationId xmlns:p14="http://schemas.microsoft.com/office/powerpoint/2010/main" val="14113095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sz="half" idx="1"/>
          </p:nvPr>
        </p:nvSpPr>
        <p:spPr/>
        <p:txBody>
          <a:bodyPr>
            <a:noAutofit/>
          </a:bodyPr>
          <a:lstStyle/>
          <a:p>
            <a:pPr lvl="2"/>
            <a:r>
              <a:rPr lang="en-US" dirty="0"/>
              <a:t>Apply soap</a:t>
            </a:r>
          </a:p>
          <a:p>
            <a:pPr lvl="2"/>
            <a:r>
              <a:rPr lang="en-US" dirty="0"/>
              <a:t>Wet hands and arms</a:t>
            </a:r>
          </a:p>
          <a:p>
            <a:pPr lvl="2"/>
            <a:r>
              <a:rPr lang="en-US" dirty="0"/>
              <a:t>Scrub hands and </a:t>
            </a:r>
            <a:r>
              <a:rPr lang="en-US" dirty="0" smtClean="0"/>
              <a:t>arms </a:t>
            </a:r>
            <a:r>
              <a:rPr lang="en-US" dirty="0"/>
              <a:t>vigorously</a:t>
            </a:r>
          </a:p>
          <a:p>
            <a:pPr lvl="2"/>
            <a:r>
              <a:rPr lang="en-US" dirty="0"/>
              <a:t>Rinse hands and </a:t>
            </a:r>
            <a:r>
              <a:rPr lang="en-US" dirty="0" smtClean="0"/>
              <a:t>arms </a:t>
            </a:r>
            <a:r>
              <a:rPr lang="en-US" dirty="0"/>
              <a:t>thoroughly</a:t>
            </a:r>
          </a:p>
          <a:p>
            <a:pPr lvl="2"/>
            <a:r>
              <a:rPr lang="en-US" dirty="0"/>
              <a:t>Dry hands and arms</a:t>
            </a:r>
          </a:p>
          <a:p>
            <a:pPr lvl="1"/>
            <a:r>
              <a:rPr lang="en-US" dirty="0"/>
              <a:t>After Washing Your Hands</a:t>
            </a:r>
          </a:p>
          <a:p>
            <a:pPr lvl="2"/>
            <a:r>
              <a:rPr lang="en-US" dirty="0"/>
              <a:t>Use a paper towel to turn </a:t>
            </a:r>
            <a:r>
              <a:rPr lang="en-US" dirty="0" smtClean="0"/>
              <a:t>off </a:t>
            </a:r>
            <a:r>
              <a:rPr lang="en-US" dirty="0"/>
              <a:t>faucet</a:t>
            </a:r>
          </a:p>
          <a:p>
            <a:pPr lvl="2"/>
            <a:r>
              <a:rPr lang="en-US" dirty="0"/>
              <a:t>Use a paper towel to </a:t>
            </a:r>
            <a:r>
              <a:rPr lang="en-US" dirty="0" smtClean="0"/>
              <a:t>open restroom </a:t>
            </a:r>
            <a:r>
              <a:rPr lang="en-US" dirty="0"/>
              <a:t>door</a:t>
            </a:r>
          </a:p>
          <a:p>
            <a:endParaRPr lang="en-US" dirty="0"/>
          </a:p>
        </p:txBody>
      </p:sp>
      <p:sp>
        <p:nvSpPr>
          <p:cNvPr id="4" name="Title 4"/>
          <p:cNvSpPr txBox="1">
            <a:spLocks/>
          </p:cNvSpPr>
          <p:nvPr/>
        </p:nvSpPr>
        <p:spPr>
          <a:xfrm>
            <a:off x="740664" y="435344"/>
            <a:ext cx="10059452" cy="876300"/>
          </a:xfrm>
          <a:prstGeom prst="rect">
            <a:avLst/>
          </a:prstGeom>
        </p:spPr>
        <p:txBody>
          <a:bodyPr vert="horz" lIns="0" tIns="0" rIns="0" bIns="0" rtlCol="0" anchor="b" anchorCtr="0">
            <a:noAutofit/>
          </a:bodyPr>
          <a:lstStyle>
            <a:lvl1pPr algn="l" defTabSz="914400" rtl="0" eaLnBrk="1" latinLnBrk="0" hangingPunct="1">
              <a:lnSpc>
                <a:spcPct val="90000"/>
              </a:lnSpc>
              <a:spcBef>
                <a:spcPct val="0"/>
              </a:spcBef>
              <a:buNone/>
              <a:defRPr sz="3600" b="1" i="0" kern="1200" spc="-60" baseline="0">
                <a:solidFill>
                  <a:schemeClr val="accent2"/>
                </a:solidFill>
                <a:latin typeface="Open Sans SemiBold" charset="0"/>
                <a:ea typeface="Open Sans SemiBold" charset="0"/>
                <a:cs typeface="Open Sans SemiBold" charset="0"/>
              </a:defRPr>
            </a:lvl1pPr>
          </a:lstStyle>
          <a:p>
            <a:r>
              <a:rPr lang="en-US" dirty="0"/>
              <a:t>How to Wash Your Hands</a:t>
            </a:r>
          </a:p>
        </p:txBody>
      </p:sp>
    </p:spTree>
    <p:extLst>
      <p:ext uri="{BB962C8B-B14F-4D97-AF65-F5344CB8AC3E}">
        <p14:creationId xmlns:p14="http://schemas.microsoft.com/office/powerpoint/2010/main" val="116601439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References/Resources</a:t>
            </a:r>
          </a:p>
        </p:txBody>
      </p:sp>
      <p:sp>
        <p:nvSpPr>
          <p:cNvPr id="6" name="Content Placeholder 5"/>
          <p:cNvSpPr>
            <a:spLocks noGrp="1"/>
          </p:cNvSpPr>
          <p:nvPr>
            <p:ph sz="half" idx="1"/>
          </p:nvPr>
        </p:nvSpPr>
        <p:spPr/>
        <p:txBody>
          <a:bodyPr>
            <a:normAutofit/>
          </a:bodyPr>
          <a:lstStyle/>
          <a:p>
            <a:pPr lvl="1"/>
            <a:r>
              <a:rPr lang="en-US" sz="1600" dirty="0" smtClean="0"/>
              <a:t>Textbook:</a:t>
            </a:r>
            <a:endParaRPr lang="en-US" sz="1600" dirty="0"/>
          </a:p>
          <a:p>
            <a:pPr lvl="2"/>
            <a:r>
              <a:rPr lang="en-US" sz="1600" dirty="0"/>
              <a:t>Reynolds, J. S. (2010). Hospitality services: Food &amp; lodging. Tinley Park, IL: </a:t>
            </a:r>
            <a:r>
              <a:rPr lang="en-US" sz="1600" dirty="0" err="1"/>
              <a:t>Goodheart-Willcox</a:t>
            </a:r>
            <a:r>
              <a:rPr lang="en-US" sz="1600" dirty="0"/>
              <a:t> </a:t>
            </a:r>
            <a:r>
              <a:rPr lang="en-US" sz="1600" dirty="0" smtClean="0"/>
              <a:t>Company.</a:t>
            </a:r>
          </a:p>
          <a:p>
            <a:pPr lvl="2"/>
            <a:r>
              <a:rPr lang="en-US" sz="1600" dirty="0" err="1" smtClean="0"/>
              <a:t>ServSafe</a:t>
            </a:r>
            <a:r>
              <a:rPr lang="en-US" sz="1600" dirty="0"/>
              <a:t>® Manager. 6th. Chicago, IL: National Restaurant Association, 2012. Print. </a:t>
            </a:r>
            <a:endParaRPr lang="en-US" sz="1600" dirty="0" smtClean="0"/>
          </a:p>
          <a:p>
            <a:pPr lvl="2"/>
            <a:r>
              <a:rPr lang="en-US" sz="1600" dirty="0" err="1" smtClean="0"/>
              <a:t>ServSafe</a:t>
            </a:r>
            <a:r>
              <a:rPr lang="en-US" sz="1600" dirty="0" smtClean="0"/>
              <a:t> </a:t>
            </a:r>
            <a:r>
              <a:rPr lang="en-US" sz="1600" dirty="0"/>
              <a:t>Starters Employee Guide™, 5th. Chicago, IL: National Restaurant Association, 2010. </a:t>
            </a:r>
            <a:r>
              <a:rPr lang="en-US" sz="1600" dirty="0" smtClean="0"/>
              <a:t>Print.</a:t>
            </a:r>
          </a:p>
          <a:p>
            <a:pPr lvl="2"/>
            <a:endParaRPr lang="en-US" sz="1600" spc="-40" dirty="0" smtClean="0">
              <a:solidFill>
                <a:srgbClr val="3D3C2C"/>
              </a:solidFill>
              <a:latin typeface="Open Sans" charset="0"/>
              <a:ea typeface="Open Sans" charset="0"/>
              <a:cs typeface="Open Sans" charset="0"/>
            </a:endParaRPr>
          </a:p>
          <a:p>
            <a:pPr lvl="1"/>
            <a:r>
              <a:rPr lang="en-US" sz="1600" spc="-40" dirty="0" smtClean="0">
                <a:latin typeface="Open Sans" charset="0"/>
                <a:ea typeface="Open Sans" charset="0"/>
                <a:cs typeface="Open Sans" charset="0"/>
              </a:rPr>
              <a:t>Websites:</a:t>
            </a:r>
          </a:p>
          <a:p>
            <a:pPr lvl="2"/>
            <a:r>
              <a:rPr lang="en-US" sz="1600" spc="-40" dirty="0" err="1">
                <a:latin typeface="Open Sans" charset="0"/>
                <a:ea typeface="Open Sans" charset="0"/>
                <a:cs typeface="Open Sans" charset="0"/>
              </a:rPr>
              <a:t>Fightbac.org</a:t>
            </a:r>
            <a:r>
              <a:rPr lang="en-US" sz="1600" spc="-40" dirty="0">
                <a:latin typeface="Open Sans" charset="0"/>
                <a:ea typeface="Open Sans" charset="0"/>
                <a:cs typeface="Open Sans" charset="0"/>
              </a:rPr>
              <a:t> </a:t>
            </a:r>
            <a:endParaRPr lang="en-US" sz="1600" spc="-40" dirty="0" smtClean="0">
              <a:latin typeface="Open Sans" charset="0"/>
              <a:ea typeface="Open Sans" charset="0"/>
              <a:cs typeface="Open Sans" charset="0"/>
            </a:endParaRPr>
          </a:p>
          <a:p>
            <a:pPr marL="457200" lvl="2" indent="0">
              <a:buNone/>
            </a:pPr>
            <a:r>
              <a:rPr lang="en-US" sz="1600" spc="-40" dirty="0" smtClean="0">
                <a:latin typeface="Open Sans" charset="0"/>
                <a:ea typeface="Open Sans" charset="0"/>
                <a:cs typeface="Open Sans" charset="0"/>
              </a:rPr>
              <a:t>Least </a:t>
            </a:r>
            <a:r>
              <a:rPr lang="en-US" sz="1600" spc="-40" dirty="0">
                <a:latin typeface="Open Sans" charset="0"/>
                <a:ea typeface="Open Sans" charset="0"/>
                <a:cs typeface="Open Sans" charset="0"/>
              </a:rPr>
              <a:t>Wanted Foodborne Pathogens </a:t>
            </a:r>
            <a:endParaRPr lang="en-US" sz="1600" spc="-40" dirty="0" smtClean="0">
              <a:latin typeface="Open Sans" charset="0"/>
              <a:ea typeface="Open Sans" charset="0"/>
              <a:cs typeface="Open Sans" charset="0"/>
            </a:endParaRPr>
          </a:p>
          <a:p>
            <a:pPr marL="457200" lvl="2" indent="0">
              <a:buNone/>
            </a:pPr>
            <a:r>
              <a:rPr lang="en-US" sz="1600" spc="-40" dirty="0" smtClean="0">
                <a:latin typeface="Open Sans" charset="0"/>
                <a:ea typeface="Open Sans" charset="0"/>
                <a:cs typeface="Open Sans" charset="0"/>
                <a:hlinkClick r:id="rId2"/>
              </a:rPr>
              <a:t>http</a:t>
            </a:r>
            <a:r>
              <a:rPr lang="en-US" sz="1600" spc="-40" dirty="0">
                <a:latin typeface="Open Sans" charset="0"/>
                <a:ea typeface="Open Sans" charset="0"/>
                <a:cs typeface="Open Sans" charset="0"/>
                <a:hlinkClick r:id="rId2"/>
              </a:rPr>
              <a:t>://</a:t>
            </a:r>
            <a:r>
              <a:rPr lang="en-US" sz="1600" spc="-40" dirty="0" smtClean="0">
                <a:latin typeface="Open Sans" charset="0"/>
                <a:ea typeface="Open Sans" charset="0"/>
                <a:cs typeface="Open Sans" charset="0"/>
                <a:hlinkClick r:id="rId2"/>
              </a:rPr>
              <a:t>fightbac.org/about-foodborne-illness/least-wanted-pathogens</a:t>
            </a:r>
            <a:r>
              <a:rPr lang="en-US" sz="1600" spc="-40" dirty="0" smtClean="0">
                <a:latin typeface="Open Sans" charset="0"/>
                <a:ea typeface="Open Sans" charset="0"/>
                <a:cs typeface="Open Sans" charset="0"/>
              </a:rPr>
              <a:t> </a:t>
            </a:r>
            <a:endParaRPr lang="en-US" sz="1600" spc="-40" dirty="0">
              <a:latin typeface="Open Sans" charset="0"/>
              <a:ea typeface="Open Sans" charset="0"/>
              <a:cs typeface="Open Sans" charset="0"/>
            </a:endParaRPr>
          </a:p>
          <a:p>
            <a:pPr marL="457200" lvl="2" indent="0">
              <a:buNone/>
            </a:pPr>
            <a:endParaRPr lang="en-US" sz="1600" spc="-40" dirty="0" smtClean="0">
              <a:latin typeface="Open Sans" charset="0"/>
              <a:ea typeface="Open Sans" charset="0"/>
              <a:cs typeface="Open Sans" charset="0"/>
            </a:endParaRPr>
          </a:p>
          <a:p>
            <a:pPr lvl="2"/>
            <a:r>
              <a:rPr lang="en-US" sz="1600" spc="-40" dirty="0" smtClean="0">
                <a:latin typeface="Open Sans" charset="0"/>
                <a:ea typeface="Open Sans" charset="0"/>
                <a:cs typeface="Open Sans" charset="0"/>
              </a:rPr>
              <a:t>Occupational </a:t>
            </a:r>
            <a:r>
              <a:rPr lang="en-US" sz="1600" spc="-40" dirty="0">
                <a:latin typeface="Open Sans" charset="0"/>
                <a:ea typeface="Open Sans" charset="0"/>
                <a:cs typeface="Open Sans" charset="0"/>
              </a:rPr>
              <a:t>Health and Safety Administration </a:t>
            </a:r>
            <a:endParaRPr lang="en-US" sz="1600" spc="-40" dirty="0" smtClean="0">
              <a:latin typeface="Open Sans" charset="0"/>
              <a:ea typeface="Open Sans" charset="0"/>
              <a:cs typeface="Open Sans" charset="0"/>
            </a:endParaRPr>
          </a:p>
          <a:p>
            <a:pPr marL="457200" lvl="2" indent="0">
              <a:buNone/>
            </a:pPr>
            <a:r>
              <a:rPr lang="en-US" sz="1600" spc="-40" dirty="0" smtClean="0">
                <a:latin typeface="Open Sans" charset="0"/>
                <a:ea typeface="Open Sans" charset="0"/>
                <a:cs typeface="Open Sans" charset="0"/>
              </a:rPr>
              <a:t>With </a:t>
            </a:r>
            <a:r>
              <a:rPr lang="en-US" sz="1600" spc="-40" dirty="0">
                <a:latin typeface="Open Sans" charset="0"/>
                <a:ea typeface="Open Sans" charset="0"/>
                <a:cs typeface="Open Sans" charset="0"/>
              </a:rPr>
              <a:t>the Occupational Safety and Health Act of 1970, Congress created the Occupational Safety and Health Administration (OSHA) to assure safe and healthful working conditions for working men and women by setting and enforcing standards and by providing training, outreach, education and assistance. </a:t>
            </a:r>
            <a:endParaRPr lang="en-US" sz="1600" spc="-40" dirty="0" smtClean="0">
              <a:latin typeface="Open Sans" charset="0"/>
              <a:ea typeface="Open Sans" charset="0"/>
              <a:cs typeface="Open Sans" charset="0"/>
            </a:endParaRPr>
          </a:p>
          <a:p>
            <a:pPr marL="457200" lvl="2" indent="0">
              <a:buNone/>
            </a:pPr>
            <a:r>
              <a:rPr lang="en-US" sz="1600" spc="-40" dirty="0" smtClean="0">
                <a:latin typeface="Open Sans" charset="0"/>
                <a:ea typeface="Open Sans" charset="0"/>
                <a:cs typeface="Open Sans" charset="0"/>
                <a:hlinkClick r:id="rId3"/>
              </a:rPr>
              <a:t>http</a:t>
            </a:r>
            <a:r>
              <a:rPr lang="en-US" sz="1600" spc="-40" dirty="0">
                <a:latin typeface="Open Sans" charset="0"/>
                <a:ea typeface="Open Sans" charset="0"/>
                <a:cs typeface="Open Sans" charset="0"/>
                <a:hlinkClick r:id="rId3"/>
              </a:rPr>
              <a:t>://</a:t>
            </a:r>
            <a:r>
              <a:rPr lang="en-US" sz="1600" spc="-40" dirty="0" smtClean="0">
                <a:latin typeface="Open Sans" charset="0"/>
                <a:ea typeface="Open Sans" charset="0"/>
                <a:cs typeface="Open Sans" charset="0"/>
                <a:hlinkClick r:id="rId3"/>
              </a:rPr>
              <a:t>www.osha.gov/index.html</a:t>
            </a:r>
            <a:endParaRPr lang="en-US" sz="1500" spc="-40" dirty="0">
              <a:solidFill>
                <a:srgbClr val="3D3C2C"/>
              </a:solidFill>
              <a:latin typeface="Open Sans" charset="0"/>
              <a:ea typeface="Open Sans" charset="0"/>
              <a:cs typeface="Open Sans" charset="0"/>
            </a:endParaRPr>
          </a:p>
          <a:p>
            <a:pPr lvl="2"/>
            <a:endParaRPr lang="en-US" sz="2400" dirty="0" smtClean="0"/>
          </a:p>
          <a:p>
            <a:pPr lvl="1"/>
            <a:endParaRPr lang="en-US" sz="2400" dirty="0"/>
          </a:p>
        </p:txBody>
      </p:sp>
    </p:spTree>
    <p:extLst>
      <p:ext uri="{BB962C8B-B14F-4D97-AF65-F5344CB8AC3E}">
        <p14:creationId xmlns:p14="http://schemas.microsoft.com/office/powerpoint/2010/main" val="123347584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References/Resources</a:t>
            </a:r>
          </a:p>
        </p:txBody>
      </p:sp>
      <p:sp>
        <p:nvSpPr>
          <p:cNvPr id="6" name="Content Placeholder 5"/>
          <p:cNvSpPr>
            <a:spLocks noGrp="1"/>
          </p:cNvSpPr>
          <p:nvPr>
            <p:ph sz="half" idx="1"/>
          </p:nvPr>
        </p:nvSpPr>
        <p:spPr/>
        <p:txBody>
          <a:bodyPr>
            <a:normAutofit fontScale="85000" lnSpcReduction="20000"/>
          </a:bodyPr>
          <a:lstStyle/>
          <a:p>
            <a:pPr lvl="1"/>
            <a:r>
              <a:rPr lang="en-US" sz="1800" dirty="0" smtClean="0"/>
              <a:t>YouTube™:</a:t>
            </a:r>
          </a:p>
          <a:p>
            <a:pPr lvl="2"/>
            <a:r>
              <a:rPr lang="en-US" sz="1800" dirty="0" smtClean="0"/>
              <a:t>Fire Extinguisher Tutorial</a:t>
            </a:r>
          </a:p>
          <a:p>
            <a:pPr marL="457200" lvl="2" indent="0">
              <a:buNone/>
            </a:pPr>
            <a:r>
              <a:rPr lang="en-US" sz="1800" dirty="0" smtClean="0"/>
              <a:t>Training </a:t>
            </a:r>
            <a:r>
              <a:rPr lang="en-US" sz="1800" dirty="0"/>
              <a:t>video for using a fire </a:t>
            </a:r>
            <a:r>
              <a:rPr lang="en-US" sz="1800" dirty="0" smtClean="0"/>
              <a:t>extinguisher</a:t>
            </a:r>
          </a:p>
          <a:p>
            <a:pPr marL="457200" lvl="2" indent="0">
              <a:buNone/>
            </a:pPr>
            <a:r>
              <a:rPr lang="en-US" sz="1800" dirty="0" smtClean="0">
                <a:hlinkClick r:id="rId2"/>
              </a:rPr>
              <a:t>http</a:t>
            </a:r>
            <a:r>
              <a:rPr lang="en-US" sz="1800" dirty="0">
                <a:hlinkClick r:id="rId2"/>
              </a:rPr>
              <a:t>://</a:t>
            </a:r>
            <a:r>
              <a:rPr lang="en-US" sz="1800" dirty="0" smtClean="0">
                <a:hlinkClick r:id="rId2"/>
              </a:rPr>
              <a:t>youtu.be/2Z2C13gJh-g</a:t>
            </a:r>
            <a:endParaRPr lang="en-US" sz="1800" dirty="0" smtClean="0"/>
          </a:p>
          <a:p>
            <a:pPr lvl="2"/>
            <a:r>
              <a:rPr lang="en-US" sz="1800" dirty="0"/>
              <a:t>General Kitchen Safety </a:t>
            </a:r>
            <a:endParaRPr lang="en-US" sz="1800" dirty="0" smtClean="0"/>
          </a:p>
          <a:p>
            <a:pPr marL="457200" lvl="2" indent="0">
              <a:buNone/>
            </a:pPr>
            <a:r>
              <a:rPr lang="en-US" sz="1800" dirty="0" smtClean="0"/>
              <a:t>The </a:t>
            </a:r>
            <a:r>
              <a:rPr lang="en-US" sz="1800" dirty="0"/>
              <a:t>commercial kitchen is a busy environment that is full of many potential dangers that are both obvious and, in some cases, less obvious to the untrained person. When working in this environment, one must be aware of these potential hazards and how to avoid them. </a:t>
            </a:r>
            <a:endParaRPr lang="en-US" sz="1800" dirty="0" smtClean="0"/>
          </a:p>
          <a:p>
            <a:pPr marL="457200" lvl="2" indent="0">
              <a:buNone/>
            </a:pPr>
            <a:r>
              <a:rPr lang="en-US" sz="1800" dirty="0" smtClean="0">
                <a:hlinkClick r:id="rId3"/>
              </a:rPr>
              <a:t>http</a:t>
            </a:r>
            <a:r>
              <a:rPr lang="en-US" sz="1800" dirty="0">
                <a:hlinkClick r:id="rId3"/>
              </a:rPr>
              <a:t>://</a:t>
            </a:r>
            <a:r>
              <a:rPr lang="en-US" sz="1800" dirty="0" smtClean="0">
                <a:hlinkClick r:id="rId3"/>
              </a:rPr>
              <a:t>youtu.be/kz-KZGO65DA</a:t>
            </a:r>
            <a:endParaRPr lang="en-US" sz="1800" dirty="0"/>
          </a:p>
          <a:p>
            <a:pPr lvl="2"/>
            <a:r>
              <a:rPr lang="en-US" sz="1800" dirty="0"/>
              <a:t>Official 2012 Hands-Only CPR Instructional </a:t>
            </a:r>
            <a:r>
              <a:rPr lang="en-US" sz="1800" dirty="0" smtClean="0"/>
              <a:t>Video</a:t>
            </a:r>
          </a:p>
          <a:p>
            <a:pPr marL="457200" lvl="2" indent="0">
              <a:buNone/>
            </a:pPr>
            <a:r>
              <a:rPr lang="en-US" sz="1800" dirty="0" smtClean="0"/>
              <a:t>Learn </a:t>
            </a:r>
            <a:r>
              <a:rPr lang="en-US" sz="1800" dirty="0"/>
              <a:t>how to perform CPR in this 60-second video showing Hands-Only CPR in action  </a:t>
            </a:r>
            <a:endParaRPr lang="en-US" sz="1800" dirty="0" smtClean="0"/>
          </a:p>
          <a:p>
            <a:pPr marL="457200" lvl="2" indent="0">
              <a:buNone/>
            </a:pPr>
            <a:r>
              <a:rPr lang="en-US" sz="1800" dirty="0" smtClean="0">
                <a:hlinkClick r:id="rId4"/>
              </a:rPr>
              <a:t>http</a:t>
            </a:r>
            <a:r>
              <a:rPr lang="en-US" sz="1800" dirty="0">
                <a:hlinkClick r:id="rId4"/>
              </a:rPr>
              <a:t>://</a:t>
            </a:r>
            <a:r>
              <a:rPr lang="en-US" sz="1800" dirty="0" smtClean="0">
                <a:hlinkClick r:id="rId4"/>
              </a:rPr>
              <a:t>youtu.be/zSgmledxFe8</a:t>
            </a:r>
            <a:endParaRPr lang="en-US" sz="1800" dirty="0" smtClean="0"/>
          </a:p>
          <a:p>
            <a:pPr lvl="2"/>
            <a:r>
              <a:rPr lang="en-US" sz="1600" dirty="0"/>
              <a:t>Put Your Hands Together </a:t>
            </a:r>
            <a:endParaRPr lang="en-US" sz="1600" dirty="0" smtClean="0"/>
          </a:p>
          <a:p>
            <a:pPr marL="457200" lvl="2" indent="0">
              <a:buNone/>
            </a:pPr>
            <a:r>
              <a:rPr lang="en-US" sz="1600" dirty="0" smtClean="0"/>
              <a:t>CDC </a:t>
            </a:r>
            <a:r>
              <a:rPr lang="en-US" sz="1600" dirty="0"/>
              <a:t>– Centers for Disease Control and Prevention </a:t>
            </a:r>
            <a:endParaRPr lang="en-US" sz="1600" dirty="0" smtClean="0"/>
          </a:p>
          <a:p>
            <a:pPr marL="457200" lvl="2" indent="0">
              <a:buNone/>
            </a:pPr>
            <a:r>
              <a:rPr lang="en-US" sz="1600" dirty="0" smtClean="0">
                <a:hlinkClick r:id="rId5"/>
              </a:rPr>
              <a:t>http</a:t>
            </a:r>
            <a:r>
              <a:rPr lang="en-US" sz="1600" dirty="0">
                <a:hlinkClick r:id="rId5"/>
              </a:rPr>
              <a:t>://</a:t>
            </a:r>
            <a:r>
              <a:rPr lang="en-US" sz="1600" dirty="0" smtClean="0">
                <a:hlinkClick r:id="rId5"/>
              </a:rPr>
              <a:t>youtu.be/ZlDqcmY_EV8</a:t>
            </a:r>
            <a:endParaRPr lang="en-US" sz="1800" dirty="0"/>
          </a:p>
          <a:p>
            <a:pPr lvl="2"/>
            <a:r>
              <a:rPr lang="en-US" sz="1800" dirty="0"/>
              <a:t>Sanitizing the Kitchen </a:t>
            </a:r>
            <a:endParaRPr lang="en-US" sz="1800" dirty="0" smtClean="0"/>
          </a:p>
          <a:p>
            <a:pPr marL="457200" lvl="2" indent="0">
              <a:buNone/>
            </a:pPr>
            <a:r>
              <a:rPr lang="en-US" sz="1800" dirty="0" smtClean="0"/>
              <a:t>Consumers </a:t>
            </a:r>
            <a:r>
              <a:rPr lang="en-US" sz="1800" dirty="0"/>
              <a:t>can protect themselves by preventing the spread of germs by both cleaning and sanitizing surfaces where food is prepared. This video explains how to make sanitizing solution with ingredients most people already have around the house. </a:t>
            </a:r>
            <a:endParaRPr lang="en-US" sz="1800" dirty="0" smtClean="0"/>
          </a:p>
          <a:p>
            <a:pPr marL="457200" lvl="2" indent="0">
              <a:buNone/>
            </a:pPr>
            <a:r>
              <a:rPr lang="en-US" sz="1800" dirty="0" smtClean="0">
                <a:hlinkClick r:id="rId6"/>
              </a:rPr>
              <a:t>http</a:t>
            </a:r>
            <a:r>
              <a:rPr lang="en-US" sz="1800" dirty="0">
                <a:hlinkClick r:id="rId6"/>
              </a:rPr>
              <a:t>://youtu.be/_</a:t>
            </a:r>
            <a:r>
              <a:rPr lang="en-US" sz="1800" dirty="0" smtClean="0">
                <a:hlinkClick r:id="rId6"/>
              </a:rPr>
              <a:t>9IhS2jv2OM</a:t>
            </a:r>
            <a:endParaRPr lang="en-US" sz="1800" dirty="0" smtClean="0"/>
          </a:p>
          <a:p>
            <a:pPr lvl="2"/>
            <a:endParaRPr lang="en-US" sz="1500" spc="-40" dirty="0">
              <a:solidFill>
                <a:srgbClr val="3D3C2C"/>
              </a:solidFill>
              <a:latin typeface="Open Sans" charset="0"/>
              <a:ea typeface="Open Sans" charset="0"/>
              <a:cs typeface="Open Sans" charset="0"/>
            </a:endParaRPr>
          </a:p>
          <a:p>
            <a:pPr marL="723900" lvl="2"/>
            <a:endParaRPr lang="en-US" sz="1500" spc="-40" dirty="0">
              <a:solidFill>
                <a:srgbClr val="3D3C2C"/>
              </a:solidFill>
              <a:latin typeface="Open Sans" charset="0"/>
              <a:ea typeface="Open Sans" charset="0"/>
              <a:cs typeface="Open Sans" charset="0"/>
            </a:endParaRPr>
          </a:p>
          <a:p>
            <a:pPr lvl="2"/>
            <a:endParaRPr lang="en-US" sz="2400" dirty="0" smtClean="0"/>
          </a:p>
          <a:p>
            <a:pPr lvl="1"/>
            <a:endParaRPr lang="en-US" sz="2400" dirty="0"/>
          </a:p>
        </p:txBody>
      </p:sp>
    </p:spTree>
    <p:extLst>
      <p:ext uri="{BB962C8B-B14F-4D97-AF65-F5344CB8AC3E}">
        <p14:creationId xmlns:p14="http://schemas.microsoft.com/office/powerpoint/2010/main" val="7646808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Lodging Industry</a:t>
            </a:r>
          </a:p>
        </p:txBody>
      </p:sp>
      <p:sp>
        <p:nvSpPr>
          <p:cNvPr id="6" name="Content Placeholder 5"/>
          <p:cNvSpPr>
            <a:spLocks noGrp="1"/>
          </p:cNvSpPr>
          <p:nvPr>
            <p:ph sz="half" idx="1"/>
          </p:nvPr>
        </p:nvSpPr>
        <p:spPr/>
        <p:txBody>
          <a:bodyPr>
            <a:noAutofit/>
          </a:bodyPr>
          <a:lstStyle/>
          <a:p>
            <a:pPr lvl="1"/>
            <a:r>
              <a:rPr lang="en-US" dirty="0"/>
              <a:t>Provides overnight </a:t>
            </a:r>
            <a:r>
              <a:rPr lang="en-US" dirty="0" smtClean="0"/>
              <a:t>accommodations</a:t>
            </a:r>
          </a:p>
          <a:p>
            <a:pPr lvl="1"/>
            <a:r>
              <a:rPr lang="en-US" dirty="0" smtClean="0"/>
              <a:t>May </a:t>
            </a:r>
            <a:r>
              <a:rPr lang="en-US" dirty="0"/>
              <a:t>provide food and beverages </a:t>
            </a:r>
          </a:p>
          <a:p>
            <a:pPr lvl="1"/>
            <a:r>
              <a:rPr lang="en-US" dirty="0" smtClean="0"/>
              <a:t>A </a:t>
            </a:r>
            <a:r>
              <a:rPr lang="en-US" dirty="0"/>
              <a:t>safe environment is expected </a:t>
            </a:r>
          </a:p>
          <a:p>
            <a:pPr lvl="1"/>
            <a:r>
              <a:rPr lang="en-US" dirty="0" smtClean="0"/>
              <a:t>Safety </a:t>
            </a:r>
            <a:r>
              <a:rPr lang="en-US" dirty="0"/>
              <a:t>consists of actions taken to prevent accidents and emergencies</a:t>
            </a: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578681" y="1973263"/>
            <a:ext cx="4221299" cy="4181475"/>
          </a:xfrm>
          <a:prstGeom prst="rect">
            <a:avLst/>
          </a:prstGeom>
        </p:spPr>
      </p:pic>
    </p:spTree>
    <p:extLst>
      <p:ext uri="{BB962C8B-B14F-4D97-AF65-F5344CB8AC3E}">
        <p14:creationId xmlns:p14="http://schemas.microsoft.com/office/powerpoint/2010/main" val="138237227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Workplace </a:t>
            </a:r>
            <a:r>
              <a:rPr lang="en-US" dirty="0"/>
              <a:t>Safety</a:t>
            </a:r>
          </a:p>
        </p:txBody>
      </p:sp>
      <p:sp>
        <p:nvSpPr>
          <p:cNvPr id="6" name="Content Placeholder 5"/>
          <p:cNvSpPr>
            <a:spLocks noGrp="1"/>
          </p:cNvSpPr>
          <p:nvPr>
            <p:ph sz="half" idx="1"/>
          </p:nvPr>
        </p:nvSpPr>
        <p:spPr/>
        <p:txBody>
          <a:bodyPr>
            <a:noAutofit/>
          </a:bodyPr>
          <a:lstStyle/>
          <a:p>
            <a:pPr lvl="1"/>
            <a:r>
              <a:rPr lang="en-US" dirty="0"/>
              <a:t>Occupational Safety and Health Act </a:t>
            </a:r>
            <a:endParaRPr lang="en-US" dirty="0" smtClean="0"/>
          </a:p>
          <a:p>
            <a:pPr lvl="1"/>
            <a:r>
              <a:rPr lang="en-US" dirty="0" smtClean="0"/>
              <a:t>Cleaning </a:t>
            </a:r>
            <a:r>
              <a:rPr lang="en-US" dirty="0"/>
              <a:t>and Sanitizing </a:t>
            </a:r>
            <a:endParaRPr lang="en-US" dirty="0" smtClean="0"/>
          </a:p>
          <a:p>
            <a:pPr lvl="1"/>
            <a:r>
              <a:rPr lang="en-US" dirty="0" smtClean="0"/>
              <a:t>Chemical </a:t>
            </a:r>
            <a:r>
              <a:rPr lang="en-US" dirty="0"/>
              <a:t>and Hazardous Materials </a:t>
            </a:r>
            <a:endParaRPr lang="en-US" dirty="0" smtClean="0"/>
          </a:p>
          <a:p>
            <a:pPr lvl="1"/>
            <a:r>
              <a:rPr lang="en-US" dirty="0" smtClean="0"/>
              <a:t>First </a:t>
            </a:r>
            <a:r>
              <a:rPr lang="en-US" dirty="0"/>
              <a:t>Aid and CPR</a:t>
            </a:r>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229475" y="2571749"/>
            <a:ext cx="3570505" cy="2460625"/>
          </a:xfrm>
          <a:prstGeom prst="rect">
            <a:avLst/>
          </a:prstGeom>
        </p:spPr>
      </p:pic>
    </p:spTree>
    <p:extLst>
      <p:ext uri="{BB962C8B-B14F-4D97-AF65-F5344CB8AC3E}">
        <p14:creationId xmlns:p14="http://schemas.microsoft.com/office/powerpoint/2010/main" val="71026506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Occupational Safety and Health Act</a:t>
            </a:r>
          </a:p>
        </p:txBody>
      </p:sp>
      <p:sp>
        <p:nvSpPr>
          <p:cNvPr id="6" name="Content Placeholder 5"/>
          <p:cNvSpPr>
            <a:spLocks noGrp="1"/>
          </p:cNvSpPr>
          <p:nvPr>
            <p:ph sz="half" idx="1"/>
          </p:nvPr>
        </p:nvSpPr>
        <p:spPr/>
        <p:txBody>
          <a:bodyPr>
            <a:noAutofit/>
          </a:bodyPr>
          <a:lstStyle/>
          <a:p>
            <a:pPr lvl="1"/>
            <a:r>
              <a:rPr lang="en-US" dirty="0"/>
              <a:t>Protects employee health and  safety</a:t>
            </a:r>
          </a:p>
          <a:p>
            <a:pPr lvl="1"/>
            <a:r>
              <a:rPr lang="en-US" dirty="0"/>
              <a:t>Passed in 1970</a:t>
            </a:r>
          </a:p>
          <a:p>
            <a:pPr lvl="1"/>
            <a:r>
              <a:rPr lang="en-US" dirty="0"/>
              <a:t>Requires employers to make the  workplace free of hazards</a:t>
            </a:r>
          </a:p>
        </p:txBody>
      </p:sp>
      <p:sp>
        <p:nvSpPr>
          <p:cNvPr id="5" name="object 4"/>
          <p:cNvSpPr/>
          <p:nvPr/>
        </p:nvSpPr>
        <p:spPr>
          <a:xfrm>
            <a:off x="7286625" y="1420420"/>
            <a:ext cx="3513355" cy="4734318"/>
          </a:xfrm>
          <a:prstGeom prst="rect">
            <a:avLst/>
          </a:prstGeom>
          <a:blipFill>
            <a:blip r:embed="rId3" cstate="print"/>
            <a:stretch>
              <a:fillRect/>
            </a:stretch>
          </a:blipFill>
        </p:spPr>
        <p:txBody>
          <a:bodyPr wrap="square" lIns="0" tIns="0" rIns="0" bIns="0" rtlCol="0"/>
          <a:lstStyle/>
          <a:p>
            <a:endParaRPr/>
          </a:p>
        </p:txBody>
      </p:sp>
    </p:spTree>
    <p:extLst>
      <p:ext uri="{BB962C8B-B14F-4D97-AF65-F5344CB8AC3E}">
        <p14:creationId xmlns:p14="http://schemas.microsoft.com/office/powerpoint/2010/main" val="146064868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Commercial Kitchen Hazards</a:t>
            </a:r>
          </a:p>
        </p:txBody>
      </p:sp>
      <p:sp>
        <p:nvSpPr>
          <p:cNvPr id="4" name="Content Placeholder 3"/>
          <p:cNvSpPr>
            <a:spLocks noGrp="1"/>
          </p:cNvSpPr>
          <p:nvPr>
            <p:ph sz="half" idx="1"/>
          </p:nvPr>
        </p:nvSpPr>
        <p:spPr/>
        <p:txBody>
          <a:bodyPr/>
          <a:lstStyle/>
          <a:p>
            <a:pPr lvl="1"/>
            <a:r>
              <a:rPr lang="en-US" dirty="0"/>
              <a:t>Burns and </a:t>
            </a:r>
            <a:r>
              <a:rPr lang="en-US" dirty="0" smtClean="0"/>
              <a:t>Scalds</a:t>
            </a:r>
          </a:p>
          <a:p>
            <a:pPr lvl="1"/>
            <a:r>
              <a:rPr lang="en-US" dirty="0" smtClean="0"/>
              <a:t>Cuts</a:t>
            </a:r>
          </a:p>
          <a:p>
            <a:pPr lvl="1"/>
            <a:r>
              <a:rPr lang="en-US" dirty="0" smtClean="0"/>
              <a:t>Slips </a:t>
            </a:r>
            <a:r>
              <a:rPr lang="en-US" dirty="0"/>
              <a:t>and </a:t>
            </a:r>
            <a:r>
              <a:rPr lang="en-US" dirty="0" smtClean="0"/>
              <a:t>falls</a:t>
            </a:r>
          </a:p>
        </p:txBody>
      </p:sp>
    </p:spTree>
    <p:extLst>
      <p:ext uri="{BB962C8B-B14F-4D97-AF65-F5344CB8AC3E}">
        <p14:creationId xmlns:p14="http://schemas.microsoft.com/office/powerpoint/2010/main" val="1866414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sz="half" idx="1"/>
          </p:nvPr>
        </p:nvSpPr>
        <p:spPr/>
        <p:txBody>
          <a:bodyPr>
            <a:noAutofit/>
          </a:bodyPr>
          <a:lstStyle/>
          <a:p>
            <a:pPr lvl="1"/>
            <a:r>
              <a:rPr lang="en-US" dirty="0"/>
              <a:t>Be sure to locate:</a:t>
            </a:r>
          </a:p>
          <a:p>
            <a:pPr lvl="2"/>
            <a:r>
              <a:rPr lang="en-US" dirty="0"/>
              <a:t>Potential dangers</a:t>
            </a:r>
          </a:p>
          <a:p>
            <a:pPr lvl="2"/>
            <a:r>
              <a:rPr lang="en-US" dirty="0"/>
              <a:t>Emergency exits and routes</a:t>
            </a:r>
          </a:p>
          <a:p>
            <a:pPr lvl="2"/>
            <a:r>
              <a:rPr lang="en-US" dirty="0"/>
              <a:t>Handwashing stations</a:t>
            </a:r>
          </a:p>
          <a:p>
            <a:pPr lvl="2"/>
            <a:r>
              <a:rPr lang="en-US" dirty="0"/>
              <a:t>First aid kits</a:t>
            </a:r>
          </a:p>
          <a:p>
            <a:pPr lvl="2"/>
            <a:r>
              <a:rPr lang="en-US" dirty="0"/>
              <a:t>MSDS information</a:t>
            </a:r>
          </a:p>
          <a:p>
            <a:endParaRPr lang="en-US" dirty="0"/>
          </a:p>
        </p:txBody>
      </p:sp>
      <p:sp>
        <p:nvSpPr>
          <p:cNvPr id="4" name="Title 4"/>
          <p:cNvSpPr txBox="1">
            <a:spLocks/>
          </p:cNvSpPr>
          <p:nvPr/>
        </p:nvSpPr>
        <p:spPr>
          <a:xfrm>
            <a:off x="740664" y="435344"/>
            <a:ext cx="10059452" cy="876300"/>
          </a:xfrm>
          <a:prstGeom prst="rect">
            <a:avLst/>
          </a:prstGeom>
        </p:spPr>
        <p:txBody>
          <a:bodyPr vert="horz" lIns="0" tIns="0" rIns="0" bIns="0" rtlCol="0" anchor="b" anchorCtr="0">
            <a:noAutofit/>
          </a:bodyPr>
          <a:lstStyle>
            <a:lvl1pPr algn="l" defTabSz="914400" rtl="0" eaLnBrk="1" latinLnBrk="0" hangingPunct="1">
              <a:lnSpc>
                <a:spcPct val="90000"/>
              </a:lnSpc>
              <a:spcBef>
                <a:spcPct val="0"/>
              </a:spcBef>
              <a:buNone/>
              <a:defRPr sz="3600" b="1" i="0" kern="1200" spc="-60" baseline="0">
                <a:solidFill>
                  <a:schemeClr val="accent2"/>
                </a:solidFill>
                <a:latin typeface="Open Sans SemiBold" charset="0"/>
                <a:ea typeface="Open Sans SemiBold" charset="0"/>
                <a:cs typeface="Open Sans SemiBold" charset="0"/>
              </a:defRPr>
            </a:lvl1pPr>
          </a:lstStyle>
          <a:p>
            <a:r>
              <a:rPr lang="en-US" dirty="0"/>
              <a:t>Safety Guidelines</a:t>
            </a:r>
          </a:p>
        </p:txBody>
      </p:sp>
      <p:sp>
        <p:nvSpPr>
          <p:cNvPr id="7" name="object 4"/>
          <p:cNvSpPr/>
          <p:nvPr/>
        </p:nvSpPr>
        <p:spPr>
          <a:xfrm>
            <a:off x="7809139" y="2987479"/>
            <a:ext cx="2990977" cy="1600200"/>
          </a:xfrm>
          <a:prstGeom prst="rect">
            <a:avLst/>
          </a:prstGeom>
          <a:blipFill>
            <a:blip r:embed="rId3" cstate="print"/>
            <a:stretch>
              <a:fillRect/>
            </a:stretch>
          </a:blipFill>
        </p:spPr>
        <p:txBody>
          <a:bodyPr wrap="square" lIns="0" tIns="0" rIns="0" bIns="0" rtlCol="0"/>
          <a:lstStyle/>
          <a:p>
            <a:endParaRPr/>
          </a:p>
        </p:txBody>
      </p:sp>
    </p:spTree>
    <p:extLst>
      <p:ext uri="{BB962C8B-B14F-4D97-AF65-F5344CB8AC3E}">
        <p14:creationId xmlns:p14="http://schemas.microsoft.com/office/powerpoint/2010/main" val="130931070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Cleaning and Sanitizing</a:t>
            </a:r>
            <a:endParaRPr lang="en-US" dirty="0"/>
          </a:p>
        </p:txBody>
      </p:sp>
      <p:sp>
        <p:nvSpPr>
          <p:cNvPr id="4" name="Content Placeholder 3"/>
          <p:cNvSpPr>
            <a:spLocks noGrp="1"/>
          </p:cNvSpPr>
          <p:nvPr>
            <p:ph sz="half" idx="1"/>
          </p:nvPr>
        </p:nvSpPr>
        <p:spPr/>
        <p:txBody>
          <a:bodyPr/>
          <a:lstStyle/>
          <a:p>
            <a:pPr lvl="1"/>
            <a:r>
              <a:rPr lang="en-US" dirty="0"/>
              <a:t>Cleaning removes food and dirt from surface </a:t>
            </a:r>
            <a:endParaRPr lang="en-US" dirty="0" smtClean="0"/>
          </a:p>
          <a:p>
            <a:pPr lvl="1"/>
            <a:r>
              <a:rPr lang="en-US" dirty="0" smtClean="0"/>
              <a:t>Sanitizing </a:t>
            </a:r>
            <a:r>
              <a:rPr lang="en-US" dirty="0"/>
              <a:t>reduces pathogens on a surface to safe </a:t>
            </a:r>
            <a:r>
              <a:rPr lang="en-US" dirty="0" smtClean="0"/>
              <a:t>levels</a:t>
            </a:r>
          </a:p>
          <a:p>
            <a:pPr lvl="1"/>
            <a:r>
              <a:rPr lang="en-US" dirty="0" smtClean="0"/>
              <a:t>Prevents </a:t>
            </a:r>
            <a:r>
              <a:rPr lang="en-US" dirty="0"/>
              <a:t>the spread of pathogens to food. </a:t>
            </a:r>
            <a:endParaRPr lang="en-US" dirty="0" smtClean="0"/>
          </a:p>
          <a:p>
            <a:pPr lvl="2"/>
            <a:r>
              <a:rPr lang="en-US" dirty="0" smtClean="0"/>
              <a:t>Steps:</a:t>
            </a:r>
          </a:p>
          <a:p>
            <a:pPr lvl="3"/>
            <a:r>
              <a:rPr lang="en-US" dirty="0" smtClean="0"/>
              <a:t>Clean </a:t>
            </a:r>
            <a:r>
              <a:rPr lang="en-US" dirty="0"/>
              <a:t>the </a:t>
            </a:r>
            <a:r>
              <a:rPr lang="en-US" dirty="0" smtClean="0"/>
              <a:t>surface</a:t>
            </a:r>
          </a:p>
          <a:p>
            <a:pPr lvl="3"/>
            <a:r>
              <a:rPr lang="en-US" dirty="0" smtClean="0"/>
              <a:t>Rinse </a:t>
            </a:r>
            <a:r>
              <a:rPr lang="en-US" dirty="0"/>
              <a:t>the surface </a:t>
            </a:r>
            <a:endParaRPr lang="en-US" dirty="0" smtClean="0"/>
          </a:p>
          <a:p>
            <a:pPr lvl="3"/>
            <a:r>
              <a:rPr lang="en-US" dirty="0" smtClean="0"/>
              <a:t>Sanitize </a:t>
            </a:r>
            <a:r>
              <a:rPr lang="en-US" dirty="0"/>
              <a:t>the surface </a:t>
            </a:r>
            <a:endParaRPr lang="en-US" dirty="0" smtClean="0"/>
          </a:p>
          <a:p>
            <a:pPr lvl="3"/>
            <a:r>
              <a:rPr lang="en-US" dirty="0" smtClean="0"/>
              <a:t>Allow </a:t>
            </a:r>
            <a:r>
              <a:rPr lang="en-US" dirty="0"/>
              <a:t>the surface to </a:t>
            </a:r>
            <a:r>
              <a:rPr lang="en-US" dirty="0" smtClean="0"/>
              <a:t>air-dry</a:t>
            </a:r>
          </a:p>
        </p:txBody>
      </p:sp>
    </p:spTree>
    <p:extLst>
      <p:ext uri="{BB962C8B-B14F-4D97-AF65-F5344CB8AC3E}">
        <p14:creationId xmlns:p14="http://schemas.microsoft.com/office/powerpoint/2010/main" val="123686313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sz="half" idx="1"/>
          </p:nvPr>
        </p:nvSpPr>
        <p:spPr/>
        <p:txBody>
          <a:bodyPr>
            <a:noAutofit/>
          </a:bodyPr>
          <a:lstStyle/>
          <a:p>
            <a:pPr lvl="1"/>
            <a:r>
              <a:rPr lang="en-US" dirty="0" smtClean="0"/>
              <a:t>Electrical</a:t>
            </a:r>
          </a:p>
          <a:p>
            <a:pPr lvl="1"/>
            <a:r>
              <a:rPr lang="en-US" dirty="0" smtClean="0"/>
              <a:t>Fall</a:t>
            </a:r>
          </a:p>
          <a:p>
            <a:pPr lvl="1"/>
            <a:r>
              <a:rPr lang="en-US" dirty="0" smtClean="0"/>
              <a:t>Fire </a:t>
            </a:r>
            <a:r>
              <a:rPr lang="en-US" dirty="0"/>
              <a:t>and </a:t>
            </a:r>
            <a:r>
              <a:rPr lang="en-US" dirty="0" smtClean="0"/>
              <a:t>explosion</a:t>
            </a:r>
          </a:p>
          <a:p>
            <a:pPr lvl="1"/>
            <a:r>
              <a:rPr lang="en-US" dirty="0" smtClean="0"/>
              <a:t>Infectious </a:t>
            </a:r>
            <a:r>
              <a:rPr lang="en-US" dirty="0"/>
              <a:t>diseases </a:t>
            </a:r>
            <a:endParaRPr lang="en-US" dirty="0" smtClean="0"/>
          </a:p>
          <a:p>
            <a:pPr lvl="1"/>
            <a:r>
              <a:rPr lang="en-US" dirty="0" smtClean="0"/>
              <a:t>Machine </a:t>
            </a:r>
          </a:p>
          <a:p>
            <a:pPr lvl="1"/>
            <a:r>
              <a:rPr lang="en-US" dirty="0" smtClean="0"/>
              <a:t>Toxic </a:t>
            </a:r>
            <a:r>
              <a:rPr lang="en-US" dirty="0"/>
              <a:t>substances</a:t>
            </a:r>
          </a:p>
        </p:txBody>
      </p:sp>
      <p:sp>
        <p:nvSpPr>
          <p:cNvPr id="4" name="Title 4"/>
          <p:cNvSpPr txBox="1">
            <a:spLocks/>
          </p:cNvSpPr>
          <p:nvPr/>
        </p:nvSpPr>
        <p:spPr>
          <a:xfrm>
            <a:off x="740664" y="435344"/>
            <a:ext cx="10059452" cy="876300"/>
          </a:xfrm>
          <a:prstGeom prst="rect">
            <a:avLst/>
          </a:prstGeom>
        </p:spPr>
        <p:txBody>
          <a:bodyPr vert="horz" lIns="0" tIns="0" rIns="0" bIns="0" rtlCol="0" anchor="b" anchorCtr="0">
            <a:noAutofit/>
          </a:bodyPr>
          <a:lstStyle>
            <a:lvl1pPr algn="l" defTabSz="914400" rtl="0" eaLnBrk="1" latinLnBrk="0" hangingPunct="1">
              <a:lnSpc>
                <a:spcPct val="90000"/>
              </a:lnSpc>
              <a:spcBef>
                <a:spcPct val="0"/>
              </a:spcBef>
              <a:buNone/>
              <a:defRPr sz="3600" b="1" i="0" kern="1200" spc="-60" baseline="0">
                <a:solidFill>
                  <a:schemeClr val="accent2"/>
                </a:solidFill>
                <a:latin typeface="Open Sans SemiBold" charset="0"/>
                <a:ea typeface="Open Sans SemiBold" charset="0"/>
                <a:cs typeface="Open Sans SemiBold" charset="0"/>
              </a:defRPr>
            </a:lvl1pPr>
          </a:lstStyle>
          <a:p>
            <a:r>
              <a:rPr lang="en-US" dirty="0"/>
              <a:t>Chemical and Hazardous Materials</a:t>
            </a: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672741" y="2353502"/>
            <a:ext cx="3127375" cy="2868154"/>
          </a:xfrm>
          <a:prstGeom prst="rect">
            <a:avLst/>
          </a:prstGeom>
        </p:spPr>
      </p:pic>
    </p:spTree>
    <p:extLst>
      <p:ext uri="{BB962C8B-B14F-4D97-AF65-F5344CB8AC3E}">
        <p14:creationId xmlns:p14="http://schemas.microsoft.com/office/powerpoint/2010/main" val="316939757"/>
      </p:ext>
    </p:extLst>
  </p:cSld>
  <p:clrMapOvr>
    <a:masterClrMapping/>
  </p:clrMapOvr>
</p:sld>
</file>

<file path=ppt/theme/theme1.xml><?xml version="1.0" encoding="utf-8"?>
<a:theme xmlns:a="http://schemas.openxmlformats.org/drawingml/2006/main" name="2_Office Theme">
  <a:themeElements>
    <a:clrScheme name="TEA CTE">
      <a:dk1>
        <a:srgbClr val="000000"/>
      </a:dk1>
      <a:lt1>
        <a:srgbClr val="FFFFFF"/>
      </a:lt1>
      <a:dk2>
        <a:srgbClr val="20306A"/>
      </a:dk2>
      <a:lt2>
        <a:srgbClr val="FFFFFF"/>
      </a:lt2>
      <a:accent1>
        <a:srgbClr val="C02033"/>
      </a:accent1>
      <a:accent2>
        <a:srgbClr val="4E7CBE"/>
      </a:accent2>
      <a:accent3>
        <a:srgbClr val="808080"/>
      </a:accent3>
      <a:accent4>
        <a:srgbClr val="B3B3B3"/>
      </a:accent4>
      <a:accent5>
        <a:srgbClr val="C02033"/>
      </a:accent5>
      <a:accent6>
        <a:srgbClr val="203069"/>
      </a:accent6>
      <a:hlink>
        <a:srgbClr val="4E7CBE"/>
      </a:hlink>
      <a:folHlink>
        <a:srgbClr val="808080"/>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TEA Instruction PowerPoint Template [Read-Only]" id="{7B7F7B39-095B-410F-B86E-4E6C288E2207}" vid="{5A508723-CE50-461D-9A6A-E6D3C9F5651A}"/>
    </a:ext>
  </a:extLst>
</a:theme>
</file>

<file path=ppt/theme/theme2.xml><?xml version="1.0" encoding="utf-8"?>
<a:theme xmlns:a="http://schemas.openxmlformats.org/drawingml/2006/main" name="3_Office Theme">
  <a:themeElements>
    <a:clrScheme name="TEA CTE">
      <a:dk1>
        <a:srgbClr val="000000"/>
      </a:dk1>
      <a:lt1>
        <a:srgbClr val="FFFFFF"/>
      </a:lt1>
      <a:dk2>
        <a:srgbClr val="20306A"/>
      </a:dk2>
      <a:lt2>
        <a:srgbClr val="FFFFFF"/>
      </a:lt2>
      <a:accent1>
        <a:srgbClr val="C02033"/>
      </a:accent1>
      <a:accent2>
        <a:srgbClr val="4E7CBE"/>
      </a:accent2>
      <a:accent3>
        <a:srgbClr val="808080"/>
      </a:accent3>
      <a:accent4>
        <a:srgbClr val="B3B3B3"/>
      </a:accent4>
      <a:accent5>
        <a:srgbClr val="C02033"/>
      </a:accent5>
      <a:accent6>
        <a:srgbClr val="203069"/>
      </a:accent6>
      <a:hlink>
        <a:srgbClr val="4E7CBE"/>
      </a:hlink>
      <a:folHlink>
        <a:srgbClr val="808080"/>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TEA Instruction PowerPoint Template [Read-Only]" id="{7B7F7B39-095B-410F-B86E-4E6C288E2207}" vid="{F8C53487-7124-4AE1-8CBC-7355D7BEE90F}"/>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FC82BBDCC32AD74AB640967B88EF271F" ma:contentTypeVersion="12" ma:contentTypeDescription="Create a new document." ma:contentTypeScope="" ma:versionID="04606bd753c2445e9070f0c6dd2da2ed">
  <xsd:schema xmlns:xsd="http://www.w3.org/2001/XMLSchema" xmlns:xs="http://www.w3.org/2001/XMLSchema" xmlns:p="http://schemas.microsoft.com/office/2006/metadata/properties" xmlns:ns1="http://schemas.microsoft.com/sharepoint/v3" xmlns:ns2="56ea17bb-c96d-4826-b465-01eec0dd23dd" xmlns:ns3="05d88611-e516-4d1a-b12e-39107e78b3d0" targetNamespace="http://schemas.microsoft.com/office/2006/metadata/properties" ma:root="true" ma:fieldsID="ad1efff391d1fe3edf90899dfd79df61" ns1:_="" ns2:_="" ns3:_="">
    <xsd:import namespace="http://schemas.microsoft.com/sharepoint/v3"/>
    <xsd:import namespace="56ea17bb-c96d-4826-b465-01eec0dd23dd"/>
    <xsd:import namespace="05d88611-e516-4d1a-b12e-39107e78b3d0"/>
    <xsd:element name="properties">
      <xsd:complexType>
        <xsd:sequence>
          <xsd:element name="documentManagement">
            <xsd:complexType>
              <xsd:all>
                <xsd:element ref="ns2:UniqueSourceRef" minOccurs="0"/>
                <xsd:element ref="ns2:FileHash" minOccurs="0"/>
                <xsd:element ref="ns3:SharedWithUsers" minOccurs="0"/>
                <xsd:element ref="ns3:SharedWithDetails" minOccurs="0"/>
                <xsd:element ref="ns3:SharingHintHash" minOccurs="0"/>
                <xsd:element ref="ns3:LastSharedByTime" minOccurs="0"/>
                <xsd:element ref="ns3:LastSharedByUser" minOccurs="0"/>
                <xsd:element ref="ns1:DetailLink" minOccurs="0"/>
                <xsd:element ref="ns2:MediaServiceMetadata" minOccurs="0"/>
                <xsd:element ref="ns2:MediaServiceFastMetadata" minOccurs="0"/>
                <xsd:element ref="ns2:MediaServiceDateTaken" minOccurs="0"/>
                <xsd:element ref="ns2:MediaServiceAutoTag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DetailLink" ma:index="15" nillable="true" ma:displayName="Detail Link" ma:description="Link for page for clicking through for details " ma:internalName="DetailLink">
      <xsd:complexType>
        <xsd:complexContent>
          <xsd:extension base="dms:URL">
            <xsd:sequence>
              <xsd:element name="Url" type="dms:ValidUrl" minOccurs="0" nillable="true"/>
              <xsd:element name="Description" type="xsd:string"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56ea17bb-c96d-4826-b465-01eec0dd23dd" elementFormDefault="qualified">
    <xsd:import namespace="http://schemas.microsoft.com/office/2006/documentManagement/types"/>
    <xsd:import namespace="http://schemas.microsoft.com/office/infopath/2007/PartnerControls"/>
    <xsd:element name="UniqueSourceRef" ma:index="8" nillable="true" ma:displayName="UniqueSourceRef" ma:internalName="UniqueSourceRef">
      <xsd:simpleType>
        <xsd:restriction base="dms:Note">
          <xsd:maxLength value="255"/>
        </xsd:restriction>
      </xsd:simpleType>
    </xsd:element>
    <xsd:element name="FileHash" ma:index="9" nillable="true" ma:displayName="FileHash" ma:internalName="FileHash">
      <xsd:simpleType>
        <xsd:restriction base="dms:Note">
          <xsd:maxLength value="255"/>
        </xsd:restriction>
      </xsd:simpleType>
    </xsd:element>
    <xsd:element name="MediaServiceMetadata" ma:index="16" nillable="true" ma:displayName="MediaServiceMetadata" ma:description="" ma:hidden="true" ma:internalName="MediaServiceMetadata" ma:readOnly="true">
      <xsd:simpleType>
        <xsd:restriction base="dms:Note"/>
      </xsd:simpleType>
    </xsd:element>
    <xsd:element name="MediaServiceFastMetadata" ma:index="17" nillable="true" ma:displayName="MediaServiceFastMetadata" ma:description="" ma:hidden="true" ma:internalName="MediaServiceFastMetadata" ma:readOnly="true">
      <xsd:simpleType>
        <xsd:restriction base="dms:Note"/>
      </xsd:simpleType>
    </xsd:element>
    <xsd:element name="MediaServiceDateTaken" ma:index="18" nillable="true" ma:displayName="MediaServiceDateTaken" ma:description="" ma:hidden="true" ma:internalName="MediaServiceDateTaken" ma:readOnly="true">
      <xsd:simpleType>
        <xsd:restriction base="dms:Text"/>
      </xsd:simpleType>
    </xsd:element>
    <xsd:element name="MediaServiceAutoTags" ma:index="19" nillable="true" ma:displayName="MediaServiceAutoTags" ma:description="" ma:internalName="MediaServiceAutoTags"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05d88611-e516-4d1a-b12e-39107e78b3d0" elementFormDefault="qualified">
    <xsd:import namespace="http://schemas.microsoft.com/office/2006/documentManagement/types"/>
    <xsd:import namespace="http://schemas.microsoft.com/office/infopath/2007/PartnerControls"/>
    <xsd:element name="SharedWithUsers" ma:index="10"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description="" ma:internalName="SharedWithDetails" ma:readOnly="true">
      <xsd:simpleType>
        <xsd:restriction base="dms:Note">
          <xsd:maxLength value="255"/>
        </xsd:restriction>
      </xsd:simpleType>
    </xsd:element>
    <xsd:element name="SharingHintHash" ma:index="12" nillable="true" ma:displayName="Sharing Hint Hash" ma:description="" ma:hidden="true" ma:internalName="SharingHintHash" ma:readOnly="true">
      <xsd:simpleType>
        <xsd:restriction base="dms:Text"/>
      </xsd:simpleType>
    </xsd:element>
    <xsd:element name="LastSharedByTime" ma:index="13" nillable="true" ma:displayName="Last Shared By Time" ma:description="" ma:internalName="LastSharedByTime" ma:readOnly="true">
      <xsd:simpleType>
        <xsd:restriction base="dms:DateTime"/>
      </xsd:simpleType>
    </xsd:element>
    <xsd:element name="LastSharedByUser" ma:index="14" nillable="true" ma:displayName="Last Shared By User" ma:description="" ma:internalName="LastSharedByUser"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FileHash xmlns="56ea17bb-c96d-4826-b465-01eec0dd23dd" xsi:nil="true"/>
    <DetailLink xmlns="http://schemas.microsoft.com/sharepoint/v3">
      <Url xsi:nil="true"/>
      <Description xsi:nil="true"/>
    </DetailLink>
    <UniqueSourceRef xmlns="56ea17bb-c96d-4826-b465-01eec0dd23dd" xsi:nil="true"/>
  </documentManagement>
</p:properties>
</file>

<file path=customXml/itemProps1.xml><?xml version="1.0" encoding="utf-8"?>
<ds:datastoreItem xmlns:ds="http://schemas.openxmlformats.org/officeDocument/2006/customXml" ds:itemID="{03DCA1A3-838F-4DE4-BC5B-8F48DBF5CD12}">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56ea17bb-c96d-4826-b465-01eec0dd23dd"/>
    <ds:schemaRef ds:uri="05d88611-e516-4d1a-b12e-39107e78b3d0"/>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E510B6C6-E837-483C-A857-03CE8FC2D022}">
  <ds:schemaRefs>
    <ds:schemaRef ds:uri="http://schemas.microsoft.com/sharepoint/v3/contenttype/forms"/>
  </ds:schemaRefs>
</ds:datastoreItem>
</file>

<file path=customXml/itemProps3.xml><?xml version="1.0" encoding="utf-8"?>
<ds:datastoreItem xmlns:ds="http://schemas.openxmlformats.org/officeDocument/2006/customXml" ds:itemID="{371B5C7F-2497-4FAB-9E2E-E6A7EB669C3E}">
  <ds:schemaRefs>
    <ds:schemaRef ds:uri="05d88611-e516-4d1a-b12e-39107e78b3d0"/>
    <ds:schemaRef ds:uri="http://www.w3.org/XML/1998/namespace"/>
    <ds:schemaRef ds:uri="http://purl.org/dc/terms/"/>
    <ds:schemaRef ds:uri="56ea17bb-c96d-4826-b465-01eec0dd23dd"/>
    <ds:schemaRef ds:uri="http://purl.org/dc/elements/1.1/"/>
    <ds:schemaRef ds:uri="http://purl.org/dc/dcmitype/"/>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schemas.microsoft.com/sharepoint/v3"/>
  </ds:schemaRefs>
</ds:datastoreItem>
</file>

<file path=docProps/app.xml><?xml version="1.0" encoding="utf-8"?>
<Properties xmlns="http://schemas.openxmlformats.org/officeDocument/2006/extended-properties" xmlns:vt="http://schemas.openxmlformats.org/officeDocument/2006/docPropsVTypes">
  <Template>Draft Deliverable 7- PPT Template</Template>
  <TotalTime>575</TotalTime>
  <Words>3393</Words>
  <Application>Microsoft Macintosh PowerPoint</Application>
  <PresentationFormat>Widescreen</PresentationFormat>
  <Paragraphs>214</Paragraphs>
  <Slides>25</Slides>
  <Notes>19</Notes>
  <HiddenSlides>0</HiddenSlides>
  <MMClips>0</MMClips>
  <ScaleCrop>false</ScaleCrop>
  <HeadingPairs>
    <vt:vector size="6" baseType="variant">
      <vt:variant>
        <vt:lpstr>Fonts Used</vt:lpstr>
      </vt:variant>
      <vt:variant>
        <vt:i4>5</vt:i4>
      </vt:variant>
      <vt:variant>
        <vt:lpstr>Theme</vt:lpstr>
      </vt:variant>
      <vt:variant>
        <vt:i4>2</vt:i4>
      </vt:variant>
      <vt:variant>
        <vt:lpstr>Slide Titles</vt:lpstr>
      </vt:variant>
      <vt:variant>
        <vt:i4>25</vt:i4>
      </vt:variant>
    </vt:vector>
  </HeadingPairs>
  <TitlesOfParts>
    <vt:vector size="32" baseType="lpstr">
      <vt:lpstr>.AppleSystemUIFont</vt:lpstr>
      <vt:lpstr>Calibri</vt:lpstr>
      <vt:lpstr>Open Sans</vt:lpstr>
      <vt:lpstr>Open Sans SemiBold</vt:lpstr>
      <vt:lpstr>Arial</vt:lpstr>
      <vt:lpstr>2_Office Theme</vt:lpstr>
      <vt:lpstr>3_Office Theme</vt:lpstr>
      <vt:lpstr>Safety and Sanitation Guidelines   Hotel Management</vt:lpstr>
      <vt:lpstr>PowerPoint Presentation</vt:lpstr>
      <vt:lpstr>Lodging Industry</vt:lpstr>
      <vt:lpstr>Workplace Safety</vt:lpstr>
      <vt:lpstr>Occupational Safety and Health Act</vt:lpstr>
      <vt:lpstr>Commercial Kitchen Hazards</vt:lpstr>
      <vt:lpstr>PowerPoint Presentation</vt:lpstr>
      <vt:lpstr>Cleaning and Sanitizing</vt:lpstr>
      <vt:lpstr>PowerPoint Presentation</vt:lpstr>
      <vt:lpstr>PowerPoint Presentation</vt:lpstr>
      <vt:lpstr>PowerPoint Presentation</vt:lpstr>
      <vt:lpstr>PowerPoint Presentation</vt:lpstr>
      <vt:lpstr>PowerPoint Presentation</vt:lpstr>
      <vt:lpstr>PowerPoint Presentation</vt:lpstr>
      <vt:lpstr>Least Wanted Foodborne Pathogens</vt:lpstr>
      <vt:lpstr>PowerPoint Presentation</vt:lpstr>
      <vt:lpstr>PowerPoint Presentation</vt:lpstr>
      <vt:lpstr>PowerPoint Presentation</vt:lpstr>
      <vt:lpstr>Appropriate Work Attire</vt:lpstr>
      <vt:lpstr>PowerPoint Presentation</vt:lpstr>
      <vt:lpstr>PowerPoint Presentation</vt:lpstr>
      <vt:lpstr>PowerPoint Presentation</vt:lpstr>
      <vt:lpstr>PowerPoint Presentation</vt:lpstr>
      <vt:lpstr>References/Resources</vt:lpstr>
      <vt:lpstr>References/Resources</vt:lpstr>
    </vt:vector>
  </TitlesOfParts>
  <LinksUpToDate>false</LinksUpToDate>
  <SharedDoc>false</SharedDoc>
  <HyperlinksChanged>false</HyperlinksChanged>
  <AppVersion>15.0041</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Swati Gupta</dc:creator>
  <cp:lastModifiedBy>Ankitha Rai</cp:lastModifiedBy>
  <cp:revision>64</cp:revision>
  <cp:lastPrinted>2017-07-07T16:17:37Z</cp:lastPrinted>
  <dcterms:created xsi:type="dcterms:W3CDTF">2017-07-11T23:58:30Z</dcterms:created>
  <dcterms:modified xsi:type="dcterms:W3CDTF">2018-01-20T04:06:06Z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0x010100FC82BBDCC32AD74AB640967B88EF271F</vt:lpwstr>
  </property>
</Properties>
</file>