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24"/>
  </p:notesMasterIdLst>
  <p:handoutMasterIdLst>
    <p:handoutMasterId r:id="rId25"/>
  </p:handoutMasterIdLst>
  <p:sldIdLst>
    <p:sldId id="322" r:id="rId6"/>
    <p:sldId id="319"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37" r:id="rId22"/>
    <p:sldId id="338" r:id="rId2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43276" autoAdjust="0"/>
  </p:normalViewPr>
  <p:slideViewPr>
    <p:cSldViewPr snapToGrid="0">
      <p:cViewPr>
        <p:scale>
          <a:sx n="63" d="100"/>
          <a:sy n="63" d="100"/>
        </p:scale>
        <p:origin x="820" y="-696"/>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e Bentley" userId="0cee5f03-a695-4a03-a07a-8c9ce1847e1e" providerId="ADAL" clId="{7ED1516F-7BFB-46BA-A0B9-242E42B9975B}"/>
    <pc:docChg chg="addSld modSld">
      <pc:chgData name="Caroline Bentley" userId="0cee5f03-a695-4a03-a07a-8c9ce1847e1e" providerId="ADAL" clId="{7ED1516F-7BFB-46BA-A0B9-242E42B9975B}" dt="2017-11-16T17:12:24.731" v="4" actId="14100"/>
      <pc:docMkLst>
        <pc:docMk/>
      </pc:docMkLst>
      <pc:sldChg chg="modSp add">
        <pc:chgData name="Caroline Bentley" userId="0cee5f03-a695-4a03-a07a-8c9ce1847e1e" providerId="ADAL" clId="{7ED1516F-7BFB-46BA-A0B9-242E42B9975B}" dt="2017-11-16T17:12:24.731" v="4" actId="14100"/>
        <pc:sldMkLst>
          <pc:docMk/>
          <pc:sldMk cId="2923985671" sldId="323"/>
        </pc:sldMkLst>
        <pc:spChg chg="mod">
          <ac:chgData name="Caroline Bentley" userId="0cee5f03-a695-4a03-a07a-8c9ce1847e1e" providerId="ADAL" clId="{7ED1516F-7BFB-46BA-A0B9-242E42B9975B}" dt="2017-11-16T17:12:24.731" v="4" actId="14100"/>
          <ac:spMkLst>
            <pc:docMk/>
            <pc:sldMk cId="2923985671" sldId="323"/>
            <ac:spMk id="3" creationId="{FDA232F6-5995-4EA9-82E9-6269FFB1F290}"/>
          </ac:spMkLst>
        </pc:spChg>
      </pc:sldChg>
    </pc:docChg>
  </pc:docChgLst>
  <pc:docChgLst>
    <pc:chgData name="Caroline Bentley" userId="0cee5f03-a695-4a03-a07a-8c9ce1847e1e" providerId="ADAL" clId="{D93B2387-2141-498B-B6EA-2E260FB3FD19}"/>
    <pc:docChg chg="modSld">
      <pc:chgData name="Caroline Bentley" userId="0cee5f03-a695-4a03-a07a-8c9ce1847e1e" providerId="ADAL" clId="{D93B2387-2141-498B-B6EA-2E260FB3FD19}" dt="2017-11-16T17:58:35.964" v="0"/>
      <pc:docMkLst>
        <pc:docMk/>
      </pc:docMkLst>
      <pc:sldChg chg="modSp">
        <pc:chgData name="Caroline Bentley" userId="0cee5f03-a695-4a03-a07a-8c9ce1847e1e" providerId="ADAL" clId="{D93B2387-2141-498B-B6EA-2E260FB3FD19}" dt="2017-11-16T17:58:35.964" v="0"/>
        <pc:sldMkLst>
          <pc:docMk/>
          <pc:sldMk cId="2923985671" sldId="323"/>
        </pc:sldMkLst>
        <pc:spChg chg="mod">
          <ac:chgData name="Caroline Bentley" userId="0cee5f03-a695-4a03-a07a-8c9ce1847e1e" providerId="ADAL" clId="{D93B2387-2141-498B-B6EA-2E260FB3FD19}" dt="2017-11-16T17:58:35.964" v="0"/>
          <ac:spMkLst>
            <pc:docMk/>
            <pc:sldMk cId="2923985671" sldId="323"/>
            <ac:spMk id="3" creationId="{FDA232F6-5995-4EA9-82E9-6269FFB1F29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21-Jan-18</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21-Jan-18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Click on the hyperlink Fire Extinguisher Tutorial to view the short video. </a:t>
            </a:r>
          </a:p>
          <a:p>
            <a:r>
              <a:rPr lang="en-US" sz="1200" b="0" i="0" u="none" strike="noStrike" kern="1200" baseline="0" dirty="0">
                <a:solidFill>
                  <a:schemeClr val="tx1"/>
                </a:solidFill>
                <a:latin typeface="+mn-lt"/>
                <a:ea typeface="+mn-ea"/>
                <a:cs typeface="+mn-cs"/>
              </a:rPr>
              <a:t>Training video for using a fire extinguisher </a:t>
            </a:r>
          </a:p>
          <a:p>
            <a:r>
              <a:rPr lang="en-US" sz="1200" b="0" i="0" u="none" strike="noStrike" kern="1200" baseline="0" dirty="0">
                <a:solidFill>
                  <a:schemeClr val="tx1"/>
                </a:solidFill>
                <a:latin typeface="+mn-lt"/>
                <a:ea typeface="+mn-ea"/>
                <a:cs typeface="+mn-cs"/>
              </a:rPr>
              <a:t>http://youtu.be/2Z2C13gJh-g </a:t>
            </a:r>
          </a:p>
          <a:p>
            <a:r>
              <a:rPr lang="en-US" sz="1200" b="1" i="0" u="none" strike="noStrike" kern="1200" baseline="0" dirty="0">
                <a:solidFill>
                  <a:schemeClr val="tx1"/>
                </a:solidFill>
                <a:latin typeface="+mn-lt"/>
                <a:ea typeface="+mn-ea"/>
                <a:cs typeface="+mn-cs"/>
              </a:rPr>
              <a:t>Step 1: Know how fire extinguishers are classified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Know how fire extinguishers are classified. Class A extinguishers are for common combustibles like paper or wood; Class B are for flammable liquids; and Class C are for electrical fires. </a:t>
            </a:r>
          </a:p>
          <a:p>
            <a:r>
              <a:rPr lang="en-US" sz="1200" b="0" i="0" u="none" strike="noStrike" kern="1200" baseline="0" dirty="0">
                <a:solidFill>
                  <a:schemeClr val="tx1"/>
                </a:solidFill>
                <a:latin typeface="+mn-lt"/>
                <a:ea typeface="+mn-ea"/>
                <a:cs typeface="+mn-cs"/>
              </a:rPr>
              <a:t>The Red Cross recommends ABC classified fire extinguishers for home use. </a:t>
            </a:r>
          </a:p>
          <a:p>
            <a:r>
              <a:rPr lang="en-US" sz="1200" b="1" i="0" u="none" strike="noStrike" kern="1200" baseline="0" dirty="0">
                <a:solidFill>
                  <a:schemeClr val="tx1"/>
                </a:solidFill>
                <a:latin typeface="+mn-lt"/>
                <a:ea typeface="+mn-ea"/>
                <a:cs typeface="+mn-cs"/>
              </a:rPr>
              <a:t>Step 2: Inspect the fire extinguisher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Inspect the fire extinguisher before use. Read instructions and warnings; check that the pressure gauge needle is in the green portion of the gauge; and check for a clogged nozzle, a broken seal, or other damage. </a:t>
            </a:r>
          </a:p>
          <a:p>
            <a:r>
              <a:rPr lang="en-US" sz="1200" b="0" i="0" u="none" strike="noStrike" kern="1200" baseline="0" dirty="0">
                <a:solidFill>
                  <a:schemeClr val="tx1"/>
                </a:solidFill>
                <a:latin typeface="+mn-lt"/>
                <a:ea typeface="+mn-ea"/>
                <a:cs typeface="+mn-cs"/>
              </a:rPr>
              <a:t>A fire extinguisher won’t work if it’s not properly charged. The pressure gauge measures the charge. </a:t>
            </a:r>
          </a:p>
          <a:p>
            <a:r>
              <a:rPr lang="en-US" sz="1200" b="1" i="0" u="none" strike="noStrike" kern="1200" baseline="0" dirty="0">
                <a:solidFill>
                  <a:schemeClr val="tx1"/>
                </a:solidFill>
                <a:latin typeface="+mn-lt"/>
                <a:ea typeface="+mn-ea"/>
                <a:cs typeface="+mn-cs"/>
              </a:rPr>
              <a:t>Step 3: Decide if you'll evacuate or stay and fight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Decide if you’ll evacuate or stay and fight the fire. Consider the size of the fire, the amount of smoke in the room, and whether there is a reliable escape route. </a:t>
            </a:r>
          </a:p>
          <a:p>
            <a:r>
              <a:rPr lang="en-US" sz="1200" b="1" i="0" u="none" strike="noStrike" kern="1200" baseline="0" dirty="0">
                <a:solidFill>
                  <a:schemeClr val="tx1"/>
                </a:solidFill>
                <a:latin typeface="+mn-lt"/>
                <a:ea typeface="+mn-ea"/>
                <a:cs typeface="+mn-cs"/>
              </a:rPr>
              <a:t>Step 4: Remember the acronym PASS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Remember the acronym PASS. It stands for Pull, Aim, Squeeze, and Sweep. </a:t>
            </a:r>
          </a:p>
          <a:p>
            <a:r>
              <a:rPr lang="en-US" sz="1200" b="1" i="0" u="none" strike="noStrike" kern="1200" baseline="0" dirty="0">
                <a:solidFill>
                  <a:schemeClr val="tx1"/>
                </a:solidFill>
                <a:latin typeface="+mn-lt"/>
                <a:ea typeface="+mn-ea"/>
                <a:cs typeface="+mn-cs"/>
              </a:rPr>
              <a:t>Step 5: Pull the pin that unlocks the operating handle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Pull the pin or ring that unlocks the fire extinguishers operating handle, and aim the extinguisher at the base of the fire. </a:t>
            </a:r>
          </a:p>
          <a:p>
            <a:r>
              <a:rPr lang="en-US" sz="1200" b="0" i="0" u="none" strike="noStrike" kern="1200" baseline="0" dirty="0">
                <a:solidFill>
                  <a:schemeClr val="tx1"/>
                </a:solidFill>
                <a:latin typeface="+mn-lt"/>
                <a:ea typeface="+mn-ea"/>
                <a:cs typeface="+mn-cs"/>
              </a:rPr>
              <a:t>Aim at the fire from 6 to 8 feet away. </a:t>
            </a:r>
          </a:p>
          <a:p>
            <a:r>
              <a:rPr lang="en-US" sz="1200" b="1" i="0" u="none" strike="noStrike" kern="1200" baseline="0" dirty="0">
                <a:solidFill>
                  <a:schemeClr val="tx1"/>
                </a:solidFill>
                <a:latin typeface="+mn-lt"/>
                <a:ea typeface="+mn-ea"/>
                <a:cs typeface="+mn-cs"/>
              </a:rPr>
              <a:t>Step 6: Squeeze extinguisher lever to discharge contents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Squeeze the extinguisher lever to discharge its contents, and sweep the hose back and forth until the extinguisher is empty. </a:t>
            </a:r>
          </a:p>
          <a:p>
            <a:r>
              <a:rPr lang="en-US" sz="1200" b="0" i="0" u="none" strike="noStrike" kern="1200" baseline="0" dirty="0">
                <a:solidFill>
                  <a:schemeClr val="tx1"/>
                </a:solidFill>
                <a:latin typeface="+mn-lt"/>
                <a:ea typeface="+mn-ea"/>
                <a:cs typeface="+mn-cs"/>
              </a:rPr>
              <a:t>Food Network star Alton Brown used a carbon dioxide fire extinguisher, a water cooler bottle, and a tennis racket to make a fruit smoothie on television.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1621110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People include: </a:t>
            </a:r>
          </a:p>
          <a:p>
            <a:r>
              <a:rPr lang="en-US" sz="1200" b="0" i="0" u="none" strike="noStrike" kern="1200" baseline="0" dirty="0">
                <a:solidFill>
                  <a:schemeClr val="tx1"/>
                </a:solidFill>
                <a:latin typeface="+mn-lt"/>
                <a:ea typeface="+mn-ea"/>
                <a:cs typeface="+mn-cs"/>
              </a:rPr>
              <a:t>• trespasser – a person who enters a place of business or a guest room who does not belong there </a:t>
            </a:r>
          </a:p>
          <a:p>
            <a:r>
              <a:rPr lang="en-US" sz="1200" b="0" i="0" u="none" strike="noStrike" kern="1200" baseline="0" dirty="0">
                <a:solidFill>
                  <a:schemeClr val="tx1"/>
                </a:solidFill>
                <a:latin typeface="+mn-lt"/>
                <a:ea typeface="+mn-ea"/>
                <a:cs typeface="+mn-cs"/>
              </a:rPr>
              <a:t>• intruder – a person who enters a place of business or a guest room who does not belong there </a:t>
            </a:r>
          </a:p>
          <a:p>
            <a:r>
              <a:rPr lang="en-US" sz="1200" b="0" i="0" u="none" strike="noStrike" kern="1200" baseline="0" dirty="0">
                <a:solidFill>
                  <a:schemeClr val="tx1"/>
                </a:solidFill>
                <a:latin typeface="+mn-lt"/>
                <a:ea typeface="+mn-ea"/>
                <a:cs typeface="+mn-cs"/>
              </a:rPr>
              <a:t>• criminal – a person who has committed a crime </a:t>
            </a:r>
          </a:p>
          <a:p>
            <a:r>
              <a:rPr lang="en-US" sz="1200" b="0" i="0" u="none" strike="noStrike" kern="1200" baseline="0" dirty="0">
                <a:solidFill>
                  <a:schemeClr val="tx1"/>
                </a:solidFill>
                <a:latin typeface="+mn-lt"/>
                <a:ea typeface="+mn-ea"/>
                <a:cs typeface="+mn-cs"/>
              </a:rPr>
              <a:t>• terrorist – a person who tortures or kills people for a political cause </a:t>
            </a:r>
          </a:p>
          <a:p>
            <a:r>
              <a:rPr lang="en-US" sz="1200" b="0" i="0" u="none" strike="noStrike" kern="1200" baseline="0" dirty="0">
                <a:solidFill>
                  <a:schemeClr val="tx1"/>
                </a:solidFill>
                <a:latin typeface="+mn-lt"/>
                <a:ea typeface="+mn-ea"/>
                <a:cs typeface="+mn-cs"/>
              </a:rPr>
              <a:t>• thief – a person who robs and steals property from people and places </a:t>
            </a:r>
          </a:p>
          <a:p>
            <a:r>
              <a:rPr lang="en-US" sz="1200" b="0" i="0" u="none" strike="noStrike" kern="1200" baseline="0" dirty="0">
                <a:solidFill>
                  <a:schemeClr val="tx1"/>
                </a:solidFill>
                <a:latin typeface="+mn-lt"/>
                <a:ea typeface="+mn-ea"/>
                <a:cs typeface="+mn-cs"/>
              </a:rPr>
              <a:t>• arsonist – someone who sets fires </a:t>
            </a:r>
          </a:p>
          <a:p>
            <a:r>
              <a:rPr lang="en-US" sz="1200" b="0" i="0" u="none" strike="noStrike" kern="1200" baseline="0" dirty="0">
                <a:solidFill>
                  <a:schemeClr val="tx1"/>
                </a:solidFill>
                <a:latin typeface="+mn-lt"/>
                <a:ea typeface="+mn-ea"/>
                <a:cs typeface="+mn-cs"/>
              </a:rPr>
              <a:t>• burglar – a person who enters a building for the purpose of committing a crime </a:t>
            </a:r>
          </a:p>
          <a:p>
            <a:r>
              <a:rPr lang="en-US" sz="1200" b="0" i="0" u="none" strike="noStrike" kern="1200" baseline="0" dirty="0">
                <a:solidFill>
                  <a:schemeClr val="tx1"/>
                </a:solidFill>
                <a:latin typeface="+mn-lt"/>
                <a:ea typeface="+mn-ea"/>
                <a:cs typeface="+mn-cs"/>
              </a:rPr>
              <a:t>• employees – sometimes steal money, supplies, hotel property, and guests’ property </a:t>
            </a:r>
          </a:p>
          <a:p>
            <a:r>
              <a:rPr lang="en-US" sz="1200" b="0" i="0" u="none" strike="noStrike" kern="1200" baseline="0" dirty="0">
                <a:solidFill>
                  <a:schemeClr val="tx1"/>
                </a:solidFill>
                <a:latin typeface="+mn-lt"/>
                <a:ea typeface="+mn-ea"/>
                <a:cs typeface="+mn-cs"/>
              </a:rPr>
              <a:t>• guests – sometimes steal hotel property (towels and blankets)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Hazards and accidents include: </a:t>
            </a:r>
          </a:p>
          <a:p>
            <a:r>
              <a:rPr lang="en-US" sz="1200" b="0" i="0" u="none" strike="noStrike" kern="1200" baseline="0" dirty="0">
                <a:solidFill>
                  <a:schemeClr val="tx1"/>
                </a:solidFill>
                <a:latin typeface="+mn-lt"/>
                <a:ea typeface="+mn-ea"/>
                <a:cs typeface="+mn-cs"/>
              </a:rPr>
              <a:t>• fires </a:t>
            </a:r>
          </a:p>
          <a:p>
            <a:r>
              <a:rPr lang="en-US" sz="1200" b="0" i="0" u="none" strike="noStrike" kern="1200" baseline="0" dirty="0">
                <a:solidFill>
                  <a:schemeClr val="tx1"/>
                </a:solidFill>
                <a:latin typeface="+mn-lt"/>
                <a:ea typeface="+mn-ea"/>
                <a:cs typeface="+mn-cs"/>
              </a:rPr>
              <a:t>• slips and falls </a:t>
            </a:r>
          </a:p>
          <a:p>
            <a:r>
              <a:rPr lang="en-US" sz="1200" b="0" i="0" u="none" strike="noStrike" kern="1200" baseline="0" dirty="0">
                <a:solidFill>
                  <a:schemeClr val="tx1"/>
                </a:solidFill>
                <a:latin typeface="+mn-lt"/>
                <a:ea typeface="+mn-ea"/>
                <a:cs typeface="+mn-cs"/>
              </a:rPr>
              <a:t>• equipment breaking </a:t>
            </a:r>
          </a:p>
          <a:p>
            <a:r>
              <a:rPr lang="en-US" sz="1200" b="0" i="0" u="none" strike="noStrike" kern="1200" baseline="0" dirty="0">
                <a:solidFill>
                  <a:schemeClr val="tx1"/>
                </a:solidFill>
                <a:latin typeface="+mn-lt"/>
                <a:ea typeface="+mn-ea"/>
                <a:cs typeface="+mn-cs"/>
              </a:rPr>
              <a:t>• illness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Natural disasters include hurricanes, tornadoes, floods, and earthquakes.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1214303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Sanitation consists of the actions taken to prevent and control disease. </a:t>
            </a:r>
          </a:p>
          <a:p>
            <a:r>
              <a:rPr lang="en-US" sz="1200" b="0" i="0" u="none" strike="noStrike" kern="1200" baseline="0" dirty="0">
                <a:solidFill>
                  <a:schemeClr val="tx1"/>
                </a:solidFill>
                <a:latin typeface="+mn-lt"/>
                <a:ea typeface="+mn-ea"/>
                <a:cs typeface="+mn-cs"/>
              </a:rPr>
              <a:t>Cleaning is the physical removal of dirt and food from surfaces. </a:t>
            </a:r>
          </a:p>
          <a:p>
            <a:r>
              <a:rPr lang="en-US" sz="1200" b="0" i="0" u="none" strike="noStrike" kern="1200" baseline="0" dirty="0">
                <a:solidFill>
                  <a:schemeClr val="tx1"/>
                </a:solidFill>
                <a:latin typeface="+mn-lt"/>
                <a:ea typeface="+mn-ea"/>
                <a:cs typeface="+mn-cs"/>
              </a:rPr>
              <a:t>Sanitizing is the treatment of a clean surface with chemicals or heat to reduce the number of disease-causing microorganisms to safe levels.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2489326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Click on the hyperlink Sanitizing the Kitchen to view the video. </a:t>
            </a:r>
          </a:p>
          <a:p>
            <a:r>
              <a:rPr lang="en-US" sz="1200" b="0" i="0" u="none" strike="noStrike" kern="1200" baseline="0" dirty="0">
                <a:solidFill>
                  <a:schemeClr val="tx1"/>
                </a:solidFill>
                <a:latin typeface="+mn-lt"/>
                <a:ea typeface="+mn-ea"/>
                <a:cs typeface="+mn-cs"/>
              </a:rPr>
              <a:t>All surfaces must be cleaned and rinsed. Such as: </a:t>
            </a:r>
          </a:p>
          <a:p>
            <a:r>
              <a:rPr lang="en-US" sz="1200" b="0" i="0" u="none" strike="noStrike" kern="1200" baseline="0" dirty="0">
                <a:solidFill>
                  <a:schemeClr val="tx1"/>
                </a:solidFill>
                <a:latin typeface="+mn-lt"/>
                <a:ea typeface="+mn-ea"/>
                <a:cs typeface="+mn-cs"/>
              </a:rPr>
              <a:t>•Walls </a:t>
            </a:r>
          </a:p>
          <a:p>
            <a:r>
              <a:rPr lang="en-US" sz="1200" b="0" i="0" u="none" strike="noStrike" kern="1200" baseline="0" dirty="0">
                <a:solidFill>
                  <a:schemeClr val="tx1"/>
                </a:solidFill>
                <a:latin typeface="+mn-lt"/>
                <a:ea typeface="+mn-ea"/>
                <a:cs typeface="+mn-cs"/>
              </a:rPr>
              <a:t>•Storage shelves </a:t>
            </a:r>
          </a:p>
          <a:p>
            <a:r>
              <a:rPr lang="en-US" sz="1200" b="0" i="0" u="none" strike="noStrike" kern="1200" baseline="0" dirty="0">
                <a:solidFill>
                  <a:schemeClr val="tx1"/>
                </a:solidFill>
                <a:latin typeface="+mn-lt"/>
                <a:ea typeface="+mn-ea"/>
                <a:cs typeface="+mn-cs"/>
              </a:rPr>
              <a:t>•Garbage containers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Any surface that touches food must be cleaned and sanitized. Such as: </a:t>
            </a:r>
          </a:p>
          <a:p>
            <a:r>
              <a:rPr lang="en-US" sz="1200" b="0" i="0" u="none" strike="noStrike" kern="1200" baseline="0" dirty="0">
                <a:solidFill>
                  <a:schemeClr val="tx1"/>
                </a:solidFill>
                <a:latin typeface="+mn-lt"/>
                <a:ea typeface="+mn-ea"/>
                <a:cs typeface="+mn-cs"/>
              </a:rPr>
              <a:t>•Knives </a:t>
            </a:r>
          </a:p>
          <a:p>
            <a:r>
              <a:rPr lang="en-US" sz="1200" b="0" i="0" u="none" strike="noStrike" kern="1200" baseline="0" dirty="0">
                <a:solidFill>
                  <a:schemeClr val="tx1"/>
                </a:solidFill>
                <a:latin typeface="+mn-lt"/>
                <a:ea typeface="+mn-ea"/>
                <a:cs typeface="+mn-cs"/>
              </a:rPr>
              <a:t>•Stockpots </a:t>
            </a:r>
          </a:p>
          <a:p>
            <a:r>
              <a:rPr lang="en-US" sz="1200" b="0" i="0" u="none" strike="noStrike" kern="1200" baseline="0" dirty="0">
                <a:solidFill>
                  <a:schemeClr val="tx1"/>
                </a:solidFill>
                <a:latin typeface="+mn-lt"/>
                <a:ea typeface="+mn-ea"/>
                <a:cs typeface="+mn-cs"/>
              </a:rPr>
              <a:t>•Cutting boards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Sanitizing the Kitchen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Consumers can protect themselves by preventing the spread of germs by both cleaning and sanitizing surfaces where food is prepared. This video explains how to make sanitizing solution with ingredients most people already have around the house. </a:t>
            </a:r>
          </a:p>
          <a:p>
            <a:r>
              <a:rPr lang="en-US" sz="1200" b="0" i="0" u="none" strike="noStrike" kern="1200" baseline="0" dirty="0">
                <a:solidFill>
                  <a:schemeClr val="tx1"/>
                </a:solidFill>
                <a:latin typeface="+mn-lt"/>
                <a:ea typeface="+mn-ea"/>
                <a:cs typeface="+mn-cs"/>
              </a:rPr>
              <a:t>http://youtu.be/_9IhS2jv2OM </a:t>
            </a:r>
          </a:p>
          <a:p>
            <a:r>
              <a:rPr lang="en-US" sz="1200" b="0" i="0" u="none" strike="noStrike" kern="1200" baseline="0" dirty="0">
                <a:solidFill>
                  <a:schemeClr val="tx1"/>
                </a:solidFill>
                <a:latin typeface="+mn-lt"/>
                <a:ea typeface="+mn-ea"/>
                <a:cs typeface="+mn-cs"/>
              </a:rPr>
              <a:t>This solution can also be used to sanitize work surfaces.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15400786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Organize your equipment and tools to avoid accidents in the kitchen.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30882419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It is very important to store tools, equipment, materials and products safely because: </a:t>
            </a:r>
          </a:p>
          <a:p>
            <a:r>
              <a:rPr lang="en-US" sz="1200" b="0" i="0" u="none" strike="noStrike" kern="1200" baseline="0" dirty="0">
                <a:solidFill>
                  <a:schemeClr val="tx1"/>
                </a:solidFill>
                <a:latin typeface="+mn-lt"/>
                <a:ea typeface="+mn-ea"/>
                <a:cs typeface="+mn-cs"/>
              </a:rPr>
              <a:t>• It prevents them from getting lost, damaged or stolen </a:t>
            </a:r>
          </a:p>
          <a:p>
            <a:r>
              <a:rPr lang="en-US" sz="1200" b="0" i="0" u="none" strike="noStrike" kern="1200" baseline="0" dirty="0">
                <a:solidFill>
                  <a:schemeClr val="tx1"/>
                </a:solidFill>
                <a:latin typeface="+mn-lt"/>
                <a:ea typeface="+mn-ea"/>
                <a:cs typeface="+mn-cs"/>
              </a:rPr>
              <a:t>• It can prevent accidents from not being stored properly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11874000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17</a:t>
            </a:fld>
            <a:endParaRPr lang="en-US"/>
          </a:p>
        </p:txBody>
      </p:sp>
    </p:spTree>
    <p:extLst>
      <p:ext uri="{BB962C8B-B14F-4D97-AF65-F5344CB8AC3E}">
        <p14:creationId xmlns:p14="http://schemas.microsoft.com/office/powerpoint/2010/main" val="2720646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We will focus on safety in this lesson. </a:t>
            </a:r>
          </a:p>
          <a:p>
            <a:r>
              <a:rPr lang="en-US" sz="1200" b="0" i="0" u="none" strike="noStrike" kern="1200" baseline="0" dirty="0">
                <a:solidFill>
                  <a:schemeClr val="tx1"/>
                </a:solidFill>
                <a:latin typeface="+mn-lt"/>
                <a:ea typeface="+mn-ea"/>
                <a:cs typeface="+mn-cs"/>
              </a:rPr>
              <a:t>Safety and Sanitation Guidelines slide presentation is divided into three sections: </a:t>
            </a:r>
          </a:p>
          <a:p>
            <a:r>
              <a:rPr lang="en-US" sz="1200" b="0" i="0" u="none" strike="noStrike" kern="1200" baseline="0" dirty="0">
                <a:solidFill>
                  <a:schemeClr val="tx1"/>
                </a:solidFill>
                <a:latin typeface="+mn-lt"/>
                <a:ea typeface="+mn-ea"/>
                <a:cs typeface="+mn-cs"/>
              </a:rPr>
              <a:t>• Job Safety and Security </a:t>
            </a:r>
          </a:p>
          <a:p>
            <a:r>
              <a:rPr lang="en-US" sz="1200" b="0" i="0" u="none" strike="noStrike" kern="1200" baseline="0" dirty="0">
                <a:solidFill>
                  <a:schemeClr val="tx1"/>
                </a:solidFill>
                <a:latin typeface="+mn-lt"/>
                <a:ea typeface="+mn-ea"/>
                <a:cs typeface="+mn-cs"/>
              </a:rPr>
              <a:t>• Sanitation Basics </a:t>
            </a:r>
          </a:p>
          <a:p>
            <a:r>
              <a:rPr lang="en-US" sz="1200" b="0" i="0" u="none" strike="noStrike" kern="1200" baseline="0" dirty="0">
                <a:solidFill>
                  <a:schemeClr val="tx1"/>
                </a:solidFill>
                <a:latin typeface="+mn-lt"/>
                <a:ea typeface="+mn-ea"/>
                <a:cs typeface="+mn-cs"/>
              </a:rPr>
              <a:t>• Equipment and Tools Storage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1722480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Hospitality guests expect businesses to be prepared for accidents and emergencies.</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3453391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Safety consists of actions taken to prevent accidents and emergencies. </a:t>
            </a:r>
          </a:p>
          <a:p>
            <a:r>
              <a:rPr lang="en-US" sz="1200" b="0" i="0" u="none" strike="noStrike" kern="1200" baseline="0" dirty="0">
                <a:solidFill>
                  <a:schemeClr val="tx1"/>
                </a:solidFill>
                <a:latin typeface="+mn-lt"/>
                <a:ea typeface="+mn-ea"/>
                <a:cs typeface="+mn-cs"/>
              </a:rPr>
              <a:t>Accident is an unexpected event caused by carelessness or ignorance that results in harm to people or property. </a:t>
            </a:r>
          </a:p>
          <a:p>
            <a:r>
              <a:rPr lang="en-US" sz="1200" b="0" i="0" u="none" strike="noStrike" kern="1200" baseline="0" dirty="0">
                <a:solidFill>
                  <a:schemeClr val="tx1"/>
                </a:solidFill>
                <a:latin typeface="+mn-lt"/>
                <a:ea typeface="+mn-ea"/>
                <a:cs typeface="+mn-cs"/>
              </a:rPr>
              <a:t>Emergency is unforeseen event that can cause harm to people or property. </a:t>
            </a:r>
          </a:p>
          <a:p>
            <a:r>
              <a:rPr lang="en-US" sz="1200" b="0" i="0" u="none" strike="noStrike" kern="1200" baseline="0" dirty="0">
                <a:solidFill>
                  <a:schemeClr val="tx1"/>
                </a:solidFill>
                <a:latin typeface="+mn-lt"/>
                <a:ea typeface="+mn-ea"/>
                <a:cs typeface="+mn-cs"/>
              </a:rPr>
              <a:t>Safety procedures include everything done to prevent an accident or emergency. </a:t>
            </a:r>
          </a:p>
          <a:p>
            <a:r>
              <a:rPr lang="en-US" sz="1200" b="0" i="0" u="none" strike="noStrike" kern="1200" baseline="0" dirty="0">
                <a:solidFill>
                  <a:schemeClr val="tx1"/>
                </a:solidFill>
                <a:latin typeface="+mn-lt"/>
                <a:ea typeface="+mn-ea"/>
                <a:cs typeface="+mn-cs"/>
              </a:rPr>
              <a:t>Emergency procedures include everything done to respond to an emergency that has already occurred.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2054414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Be aware of your surroundings and locate: </a:t>
            </a:r>
          </a:p>
          <a:p>
            <a:r>
              <a:rPr lang="en-US" sz="1200" b="0" i="0" u="none" strike="noStrike" kern="1200" baseline="0" dirty="0">
                <a:solidFill>
                  <a:schemeClr val="tx1"/>
                </a:solidFill>
                <a:latin typeface="+mn-lt"/>
                <a:ea typeface="+mn-ea"/>
                <a:cs typeface="+mn-cs"/>
              </a:rPr>
              <a:t>• any potential dangers </a:t>
            </a:r>
          </a:p>
          <a:p>
            <a:r>
              <a:rPr lang="en-US" sz="1200" b="0" i="0" u="none" strike="noStrike" kern="1200" baseline="0" dirty="0">
                <a:solidFill>
                  <a:schemeClr val="tx1"/>
                </a:solidFill>
                <a:latin typeface="+mn-lt"/>
                <a:ea typeface="+mn-ea"/>
                <a:cs typeface="+mn-cs"/>
              </a:rPr>
              <a:t>• where to exit in case of emergency </a:t>
            </a:r>
          </a:p>
          <a:p>
            <a:r>
              <a:rPr lang="en-US" sz="1200" b="0" i="0" u="none" strike="noStrike" kern="1200" baseline="0" dirty="0">
                <a:solidFill>
                  <a:schemeClr val="tx1"/>
                </a:solidFill>
                <a:latin typeface="+mn-lt"/>
                <a:ea typeface="+mn-ea"/>
                <a:cs typeface="+mn-cs"/>
              </a:rPr>
              <a:t>• the handwashing station </a:t>
            </a:r>
          </a:p>
          <a:p>
            <a:r>
              <a:rPr lang="en-US" sz="1200" b="0" i="0" u="none" strike="noStrike" kern="1200" baseline="0" dirty="0">
                <a:solidFill>
                  <a:schemeClr val="tx1"/>
                </a:solidFill>
                <a:latin typeface="+mn-lt"/>
                <a:ea typeface="+mn-ea"/>
                <a:cs typeface="+mn-cs"/>
              </a:rPr>
              <a:t>• first aid kits in case of a minor accident </a:t>
            </a:r>
          </a:p>
          <a:p>
            <a:r>
              <a:rPr lang="en-US" sz="1200" b="0" i="0" u="none" strike="noStrike" kern="1200" baseline="0" dirty="0">
                <a:solidFill>
                  <a:schemeClr val="tx1"/>
                </a:solidFill>
                <a:latin typeface="+mn-lt"/>
                <a:ea typeface="+mn-ea"/>
                <a:cs typeface="+mn-cs"/>
              </a:rPr>
              <a:t>• the materials safety data sheets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3994523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This is one of the most important laws to protect employee health and safety. It requires employers to make the workplace free of hazards that might cause injury or death to employees. </a:t>
            </a:r>
          </a:p>
          <a:p>
            <a:r>
              <a:rPr lang="en-US" sz="1200" b="0" i="0" u="none" strike="noStrike" kern="1200" baseline="0" dirty="0">
                <a:solidFill>
                  <a:schemeClr val="tx1"/>
                </a:solidFill>
                <a:latin typeface="+mn-lt"/>
                <a:ea typeface="+mn-ea"/>
                <a:cs typeface="+mn-cs"/>
              </a:rPr>
              <a:t>The OSH Act also established the Occupational Safety and Health Administration (OSHA). It is the federal agency responsible for making sure that the laws of the OSH Act are followed. </a:t>
            </a:r>
          </a:p>
          <a:p>
            <a:r>
              <a:rPr lang="en-US" sz="1200" b="0" i="0" u="none" strike="noStrike" kern="1200" baseline="0" dirty="0">
                <a:solidFill>
                  <a:schemeClr val="tx1"/>
                </a:solidFill>
                <a:latin typeface="+mn-lt"/>
                <a:ea typeface="+mn-ea"/>
                <a:cs typeface="+mn-cs"/>
              </a:rPr>
              <a:t>The </a:t>
            </a:r>
            <a:r>
              <a:rPr lang="en-US" sz="1200" b="1" i="0" u="none" strike="noStrike" kern="1200" baseline="0" dirty="0">
                <a:solidFill>
                  <a:schemeClr val="tx1"/>
                </a:solidFill>
                <a:latin typeface="+mn-lt"/>
                <a:ea typeface="+mn-ea"/>
                <a:cs typeface="+mn-cs"/>
              </a:rPr>
              <a:t>OSHA Job Safety and Health: It's the Law </a:t>
            </a:r>
            <a:r>
              <a:rPr lang="en-US" sz="1200" b="0" i="0" u="none" strike="noStrike" kern="1200" baseline="0" dirty="0">
                <a:solidFill>
                  <a:schemeClr val="tx1"/>
                </a:solidFill>
                <a:latin typeface="+mn-lt"/>
                <a:ea typeface="+mn-ea"/>
                <a:cs typeface="+mn-cs"/>
              </a:rPr>
              <a:t>poster, available for free from OSHA, informs workers of their rights under the Occupational Safety and Health Act. All covered employers are required to display the poster in their workplace. Employers do not need to replace previous versions of the poster. Employers must display the poster in a conspicuous place where workers can see it. </a:t>
            </a:r>
            <a:endParaRPr lang="en-US" b="0"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4048784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These are the four major causes of accidents. The first are the responsibility of the business and the last two are the responsibility of the employee.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2260759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Business Responsibility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Rules and Policies </a:t>
            </a:r>
          </a:p>
          <a:p>
            <a:r>
              <a:rPr lang="en-US" sz="1200" b="0" i="0" u="none" strike="noStrike" kern="1200" baseline="0" dirty="0">
                <a:solidFill>
                  <a:schemeClr val="tx1"/>
                </a:solidFill>
                <a:latin typeface="+mn-lt"/>
                <a:ea typeface="+mn-ea"/>
                <a:cs typeface="+mn-cs"/>
              </a:rPr>
              <a:t>Businesses should establish a safety committee that should include at least one representative from each department. These rules should be reviewed regularly. </a:t>
            </a:r>
          </a:p>
          <a:p>
            <a:r>
              <a:rPr lang="en-US" sz="1200" b="0" i="0" u="none" strike="noStrike" kern="1200" baseline="0" dirty="0">
                <a:solidFill>
                  <a:schemeClr val="tx1"/>
                </a:solidFill>
                <a:latin typeface="+mn-lt"/>
                <a:ea typeface="+mn-ea"/>
                <a:cs typeface="+mn-cs"/>
              </a:rPr>
              <a:t>Safety Training </a:t>
            </a:r>
          </a:p>
          <a:p>
            <a:r>
              <a:rPr lang="en-US" sz="1200" b="0" i="0" u="none" strike="noStrike" kern="1200" baseline="0" dirty="0">
                <a:solidFill>
                  <a:schemeClr val="tx1"/>
                </a:solidFill>
                <a:latin typeface="+mn-lt"/>
                <a:ea typeface="+mn-ea"/>
                <a:cs typeface="+mn-cs"/>
              </a:rPr>
              <a:t>Should cover: general safety rules, specific job-related safety rules, and safety attitude. </a:t>
            </a:r>
          </a:p>
          <a:p>
            <a:r>
              <a:rPr lang="en-US" sz="1200" b="0" i="0" u="none" strike="noStrike" kern="1200" baseline="0" dirty="0">
                <a:solidFill>
                  <a:schemeClr val="tx1"/>
                </a:solidFill>
                <a:latin typeface="+mn-lt"/>
                <a:ea typeface="+mn-ea"/>
                <a:cs typeface="+mn-cs"/>
              </a:rPr>
              <a:t>Safety inspections: </a:t>
            </a:r>
          </a:p>
          <a:p>
            <a:r>
              <a:rPr lang="en-US" sz="1200" b="0" i="0" u="none" strike="noStrike" kern="1200" baseline="0" dirty="0">
                <a:solidFill>
                  <a:schemeClr val="tx1"/>
                </a:solidFill>
                <a:latin typeface="+mn-lt"/>
                <a:ea typeface="+mn-ea"/>
                <a:cs typeface="+mn-cs"/>
              </a:rPr>
              <a:t>Foodservice is responsible for monitoring food safety at the critical control points. </a:t>
            </a:r>
          </a:p>
          <a:p>
            <a:r>
              <a:rPr lang="en-US" sz="1200" b="0" i="0" u="none" strike="noStrike" kern="1200" baseline="0" dirty="0">
                <a:solidFill>
                  <a:schemeClr val="tx1"/>
                </a:solidFill>
                <a:latin typeface="+mn-lt"/>
                <a:ea typeface="+mn-ea"/>
                <a:cs typeface="+mn-cs"/>
              </a:rPr>
              <a:t>Security checks the entire property for security problems and safety hazards. </a:t>
            </a:r>
          </a:p>
          <a:p>
            <a:r>
              <a:rPr lang="en-US" sz="1200" b="0" i="0" u="none" strike="noStrike" kern="1200" baseline="0" dirty="0">
                <a:solidFill>
                  <a:schemeClr val="tx1"/>
                </a:solidFill>
                <a:latin typeface="+mn-lt"/>
                <a:ea typeface="+mn-ea"/>
                <a:cs typeface="+mn-cs"/>
              </a:rPr>
              <a:t>Engineering checks all equipment and maintains it regularly. </a:t>
            </a:r>
          </a:p>
          <a:p>
            <a:r>
              <a:rPr lang="en-US" sz="1200" b="1" i="0" u="none" strike="noStrike" kern="1200" baseline="0" dirty="0">
                <a:solidFill>
                  <a:schemeClr val="tx1"/>
                </a:solidFill>
                <a:latin typeface="+mn-lt"/>
                <a:ea typeface="+mn-ea"/>
                <a:cs typeface="+mn-cs"/>
              </a:rPr>
              <a:t>Employee Responsibility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Negligence includes behaviors such as carelessness, laziness, ignoring the rules, and improper use of equipment. </a:t>
            </a:r>
          </a:p>
          <a:p>
            <a:r>
              <a:rPr lang="en-US" sz="1200" b="0" i="0" u="none" strike="noStrike" kern="1200" baseline="0" dirty="0">
                <a:solidFill>
                  <a:schemeClr val="tx1"/>
                </a:solidFill>
                <a:latin typeface="+mn-lt"/>
                <a:ea typeface="+mn-ea"/>
                <a:cs typeface="+mn-cs"/>
              </a:rPr>
              <a:t>Fatigue is tiredness that can be caused by physical exertion stress, or lack of sleep.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2198718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Many businesses compile all emergency action plans into a manual. </a:t>
            </a:r>
          </a:p>
          <a:p>
            <a:r>
              <a:rPr lang="en-US" sz="1200" b="0" i="0" u="none" strike="noStrike" kern="1200" baseline="0" dirty="0">
                <a:solidFill>
                  <a:schemeClr val="tx1"/>
                </a:solidFill>
                <a:latin typeface="+mn-lt"/>
                <a:ea typeface="+mn-ea"/>
                <a:cs typeface="+mn-cs"/>
              </a:rPr>
              <a:t>Fires can result from careless handling of cigarettes and matches, faulty electrical wiring, appliances and heating equipment. </a:t>
            </a:r>
          </a:p>
          <a:p>
            <a:r>
              <a:rPr lang="en-US" sz="1200" b="0" i="0" u="none" strike="noStrike" kern="1200" baseline="0" dirty="0">
                <a:solidFill>
                  <a:schemeClr val="tx1"/>
                </a:solidFill>
                <a:latin typeface="+mn-lt"/>
                <a:ea typeface="+mn-ea"/>
                <a:cs typeface="+mn-cs"/>
              </a:rPr>
              <a:t>Natural disasters include weather emergencies such as hurricanes, tornadoes, lightning, and blizzards. </a:t>
            </a:r>
          </a:p>
          <a:p>
            <a:r>
              <a:rPr lang="en-US" sz="1200" b="0" i="0" u="none" strike="noStrike" kern="1200" baseline="0" dirty="0">
                <a:solidFill>
                  <a:schemeClr val="tx1"/>
                </a:solidFill>
                <a:latin typeface="+mn-lt"/>
                <a:ea typeface="+mn-ea"/>
                <a:cs typeface="+mn-cs"/>
              </a:rPr>
              <a:t>Medical emergencies occur when a person suddenly becomes sick or injured. </a:t>
            </a:r>
          </a:p>
          <a:p>
            <a:r>
              <a:rPr lang="en-US" sz="1200" b="0" i="0" u="none" strike="noStrike" kern="1200" baseline="0" dirty="0">
                <a:solidFill>
                  <a:schemeClr val="tx1"/>
                </a:solidFill>
                <a:latin typeface="+mn-lt"/>
                <a:ea typeface="+mn-ea"/>
                <a:cs typeface="+mn-cs"/>
              </a:rPr>
              <a:t>Industrial accidents include chemical spills, gas explosions, toxic chemical releases, and nuclear power plant accidents. </a:t>
            </a:r>
          </a:p>
          <a:p>
            <a:r>
              <a:rPr lang="en-US" sz="1200" b="0" i="0" u="none" strike="noStrike" kern="1200" baseline="0" dirty="0">
                <a:solidFill>
                  <a:schemeClr val="tx1"/>
                </a:solidFill>
                <a:latin typeface="+mn-lt"/>
                <a:ea typeface="+mn-ea"/>
                <a:cs typeface="+mn-cs"/>
              </a:rPr>
              <a:t>Civil disturbances are riots and acts of war and might include workplace violence and terrorist attacks.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41859072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2Z2C13gJh-g&amp;feature=youtu.be"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3.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_9IhS2jv2OM&amp;feature=youtu.be"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6.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p:txBody>
          <a:bodyPr>
            <a:normAutofit/>
          </a:bodyPr>
          <a:lstStyle/>
          <a:p>
            <a:r>
              <a:rPr lang="en-US" dirty="0"/>
              <a:t>Safety and Sanitation Guidelines</a:t>
            </a:r>
          </a:p>
        </p:txBody>
      </p:sp>
      <p:sp>
        <p:nvSpPr>
          <p:cNvPr id="2" name="Rectangle 1">
            <a:extLst>
              <a:ext uri="{FF2B5EF4-FFF2-40B4-BE49-F238E27FC236}">
                <a16:creationId xmlns:a16="http://schemas.microsoft.com/office/drawing/2014/main" id="{0172759B-4D1C-4A94-B660-EFE88061565C}"/>
              </a:ext>
            </a:extLst>
          </p:cNvPr>
          <p:cNvSpPr/>
          <p:nvPr/>
        </p:nvSpPr>
        <p:spPr>
          <a:xfrm>
            <a:off x="4734560" y="4159712"/>
            <a:ext cx="6096000" cy="1446550"/>
          </a:xfrm>
          <a:prstGeom prst="rect">
            <a:avLst/>
          </a:prstGeom>
        </p:spPr>
        <p:txBody>
          <a:bodyPr>
            <a:spAutoFit/>
          </a:bodyPr>
          <a:lstStyle/>
          <a:p>
            <a:r>
              <a:rPr lang="en-US" sz="4400" dirty="0">
                <a:solidFill>
                  <a:schemeClr val="accent2">
                    <a:lumMod val="60000"/>
                    <a:lumOff val="40000"/>
                  </a:schemeClr>
                </a:solidFill>
                <a:latin typeface="Open Sans"/>
              </a:rPr>
              <a:t>Principles of Hospitality and Tourism </a:t>
            </a: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Emergencies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Emergency action plan</a:t>
            </a:r>
          </a:p>
          <a:p>
            <a:pPr lvl="1"/>
            <a:r>
              <a:rPr lang="en-US" dirty="0"/>
              <a:t>Detailed plan describing what to do</a:t>
            </a:r>
          </a:p>
          <a:p>
            <a:pPr lvl="1"/>
            <a:r>
              <a:rPr lang="en-US" dirty="0"/>
              <a:t>Emergencies include:</a:t>
            </a:r>
          </a:p>
          <a:p>
            <a:pPr lvl="1"/>
            <a:r>
              <a:rPr lang="en-US" dirty="0"/>
              <a:t>Fire</a:t>
            </a:r>
          </a:p>
          <a:p>
            <a:pPr lvl="1"/>
            <a:r>
              <a:rPr lang="en-US" dirty="0"/>
              <a:t>Natural disasters</a:t>
            </a:r>
          </a:p>
          <a:p>
            <a:pPr lvl="1"/>
            <a:r>
              <a:rPr lang="en-US" dirty="0"/>
              <a:t>Medical emergencies</a:t>
            </a:r>
          </a:p>
          <a:p>
            <a:pPr lvl="1"/>
            <a:r>
              <a:rPr lang="en-US" dirty="0"/>
              <a:t>Industrial accidents</a:t>
            </a:r>
          </a:p>
          <a:p>
            <a:pPr lvl="1"/>
            <a:r>
              <a:rPr lang="en-US" dirty="0"/>
              <a:t>Civil disturbances</a:t>
            </a:r>
          </a:p>
        </p:txBody>
      </p:sp>
      <p:pic>
        <p:nvPicPr>
          <p:cNvPr id="4" name="Picture 3">
            <a:extLst>
              <a:ext uri="{FF2B5EF4-FFF2-40B4-BE49-F238E27FC236}">
                <a16:creationId xmlns:a16="http://schemas.microsoft.com/office/drawing/2014/main" id="{5D0433D0-9F21-47DB-8A52-0BA7F214F49F}"/>
              </a:ext>
            </a:extLst>
          </p:cNvPr>
          <p:cNvPicPr>
            <a:picLocks noChangeAspect="1"/>
          </p:cNvPicPr>
          <p:nvPr/>
        </p:nvPicPr>
        <p:blipFill>
          <a:blip r:embed="rId3"/>
          <a:stretch>
            <a:fillRect/>
          </a:stretch>
        </p:blipFill>
        <p:spPr>
          <a:xfrm>
            <a:off x="9293099" y="3402870"/>
            <a:ext cx="1507017" cy="2248130"/>
          </a:xfrm>
          <a:prstGeom prst="rect">
            <a:avLst/>
          </a:prstGeom>
        </p:spPr>
      </p:pic>
      <p:pic>
        <p:nvPicPr>
          <p:cNvPr id="6" name="Picture 5">
            <a:extLst>
              <a:ext uri="{FF2B5EF4-FFF2-40B4-BE49-F238E27FC236}">
                <a16:creationId xmlns:a16="http://schemas.microsoft.com/office/drawing/2014/main" id="{D291FEB1-4D63-4E08-8FD0-8971079B8E00}"/>
              </a:ext>
            </a:extLst>
          </p:cNvPr>
          <p:cNvPicPr>
            <a:picLocks noChangeAspect="1"/>
          </p:cNvPicPr>
          <p:nvPr/>
        </p:nvPicPr>
        <p:blipFill>
          <a:blip r:embed="rId4"/>
          <a:stretch>
            <a:fillRect/>
          </a:stretch>
        </p:blipFill>
        <p:spPr>
          <a:xfrm>
            <a:off x="6074547" y="3693620"/>
            <a:ext cx="2892391" cy="1949759"/>
          </a:xfrm>
          <a:prstGeom prst="rect">
            <a:avLst/>
          </a:prstGeom>
        </p:spPr>
      </p:pic>
    </p:spTree>
    <p:extLst>
      <p:ext uri="{BB962C8B-B14F-4D97-AF65-F5344CB8AC3E}">
        <p14:creationId xmlns:p14="http://schemas.microsoft.com/office/powerpoint/2010/main" val="4113672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Fire Extinguisher</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Know how fire extinguishers are classified</a:t>
            </a:r>
          </a:p>
          <a:p>
            <a:pPr lvl="1"/>
            <a:r>
              <a:rPr lang="en-US" dirty="0"/>
              <a:t>Inspect the fire extinguisher</a:t>
            </a:r>
          </a:p>
          <a:p>
            <a:pPr lvl="1"/>
            <a:r>
              <a:rPr lang="en-US" dirty="0"/>
              <a:t>Decide if you will evacuate or stay and fight</a:t>
            </a:r>
          </a:p>
          <a:p>
            <a:pPr lvl="1"/>
            <a:r>
              <a:rPr lang="en-US" dirty="0"/>
              <a:t>Remember the acronym PASS</a:t>
            </a:r>
          </a:p>
          <a:p>
            <a:pPr lvl="1"/>
            <a:r>
              <a:rPr lang="en-US" dirty="0"/>
              <a:t>Pull the pin</a:t>
            </a:r>
          </a:p>
          <a:p>
            <a:pPr lvl="1"/>
            <a:r>
              <a:rPr lang="en-US" dirty="0"/>
              <a:t>Aim at the base of the fire</a:t>
            </a:r>
          </a:p>
          <a:p>
            <a:pPr lvl="1"/>
            <a:r>
              <a:rPr lang="en-US" dirty="0"/>
              <a:t>Squeeze the lever</a:t>
            </a:r>
          </a:p>
          <a:p>
            <a:pPr lvl="1"/>
            <a:r>
              <a:rPr lang="en-US" dirty="0"/>
              <a:t>Sweep back and forth</a:t>
            </a:r>
          </a:p>
          <a:p>
            <a:pPr lvl="1"/>
            <a:r>
              <a:rPr lang="en-US" dirty="0">
                <a:hlinkClick r:id="rId3"/>
              </a:rPr>
              <a:t>Fire Extinguisher Tutorial</a:t>
            </a:r>
            <a:endParaRPr lang="en-US" dirty="0"/>
          </a:p>
        </p:txBody>
      </p:sp>
      <p:pic>
        <p:nvPicPr>
          <p:cNvPr id="4" name="Picture 3">
            <a:extLst>
              <a:ext uri="{FF2B5EF4-FFF2-40B4-BE49-F238E27FC236}">
                <a16:creationId xmlns:a16="http://schemas.microsoft.com/office/drawing/2014/main" id="{EE209E6E-6D3D-45FD-80D5-22D79D22D317}"/>
              </a:ext>
            </a:extLst>
          </p:cNvPr>
          <p:cNvPicPr>
            <a:picLocks noChangeAspect="1"/>
          </p:cNvPicPr>
          <p:nvPr/>
        </p:nvPicPr>
        <p:blipFill>
          <a:blip r:embed="rId4"/>
          <a:stretch>
            <a:fillRect/>
          </a:stretch>
        </p:blipFill>
        <p:spPr>
          <a:xfrm>
            <a:off x="8689697" y="2551160"/>
            <a:ext cx="2351325" cy="3300000"/>
          </a:xfrm>
          <a:prstGeom prst="rect">
            <a:avLst/>
          </a:prstGeom>
        </p:spPr>
      </p:pic>
    </p:spTree>
    <p:extLst>
      <p:ext uri="{BB962C8B-B14F-4D97-AF65-F5344CB8AC3E}">
        <p14:creationId xmlns:p14="http://schemas.microsoft.com/office/powerpoint/2010/main" val="370751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Security Threats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People</a:t>
            </a:r>
          </a:p>
          <a:p>
            <a:pPr lvl="1"/>
            <a:r>
              <a:rPr lang="en-US" dirty="0"/>
              <a:t>Hazards and accidents</a:t>
            </a:r>
          </a:p>
          <a:p>
            <a:pPr lvl="1"/>
            <a:r>
              <a:rPr lang="en-US" dirty="0"/>
              <a:t>Natural disasters</a:t>
            </a:r>
          </a:p>
        </p:txBody>
      </p:sp>
    </p:spTree>
    <p:extLst>
      <p:ext uri="{BB962C8B-B14F-4D97-AF65-F5344CB8AC3E}">
        <p14:creationId xmlns:p14="http://schemas.microsoft.com/office/powerpoint/2010/main" val="3840118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a:xfrm>
            <a:off x="740664" y="336089"/>
            <a:ext cx="10059452" cy="876300"/>
          </a:xfrm>
        </p:spPr>
        <p:txBody>
          <a:bodyPr/>
          <a:lstStyle/>
          <a:p>
            <a:r>
              <a:rPr lang="en-US" dirty="0"/>
              <a:t>Sanitation Basics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Cleaning and Sanitizing</a:t>
            </a:r>
          </a:p>
        </p:txBody>
      </p:sp>
      <p:pic>
        <p:nvPicPr>
          <p:cNvPr id="4" name="Picture 3">
            <a:extLst>
              <a:ext uri="{FF2B5EF4-FFF2-40B4-BE49-F238E27FC236}">
                <a16:creationId xmlns:a16="http://schemas.microsoft.com/office/drawing/2014/main" id="{08B91A82-8AAB-44FD-83B0-36C78B197C82}"/>
              </a:ext>
            </a:extLst>
          </p:cNvPr>
          <p:cNvPicPr>
            <a:picLocks noChangeAspect="1"/>
          </p:cNvPicPr>
          <p:nvPr/>
        </p:nvPicPr>
        <p:blipFill>
          <a:blip r:embed="rId3"/>
          <a:stretch>
            <a:fillRect/>
          </a:stretch>
        </p:blipFill>
        <p:spPr>
          <a:xfrm>
            <a:off x="4114799" y="2785052"/>
            <a:ext cx="3753313" cy="2489577"/>
          </a:xfrm>
          <a:prstGeom prst="rect">
            <a:avLst/>
          </a:prstGeom>
        </p:spPr>
      </p:pic>
    </p:spTree>
    <p:extLst>
      <p:ext uri="{BB962C8B-B14F-4D97-AF65-F5344CB8AC3E}">
        <p14:creationId xmlns:p14="http://schemas.microsoft.com/office/powerpoint/2010/main" val="3255644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br>
              <a:rPr lang="en-US" b="0" dirty="0"/>
            </a:br>
            <a:r>
              <a:rPr lang="en-US" dirty="0"/>
              <a:t>Cleaning and Sanitizing </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Prevents the spread of pathogens to food</a:t>
            </a:r>
          </a:p>
          <a:p>
            <a:pPr lvl="1"/>
            <a:r>
              <a:rPr lang="en-US" dirty="0"/>
              <a:t>Steps:</a:t>
            </a:r>
          </a:p>
          <a:p>
            <a:pPr lvl="2"/>
            <a:r>
              <a:rPr lang="en-US" sz="2400" dirty="0"/>
              <a:t>1.Clean the surface</a:t>
            </a:r>
          </a:p>
          <a:p>
            <a:pPr lvl="2"/>
            <a:r>
              <a:rPr lang="en-US" sz="2400" dirty="0"/>
              <a:t>2.Rinse the surface</a:t>
            </a:r>
          </a:p>
          <a:p>
            <a:pPr lvl="2"/>
            <a:r>
              <a:rPr lang="en-US" sz="2400" dirty="0"/>
              <a:t>3.Sanitize the surface</a:t>
            </a:r>
          </a:p>
          <a:p>
            <a:pPr lvl="2"/>
            <a:r>
              <a:rPr lang="en-US" sz="2400" dirty="0"/>
              <a:t>4.Allow the surface to air-dry</a:t>
            </a:r>
          </a:p>
          <a:p>
            <a:pPr lvl="1"/>
            <a:r>
              <a:rPr lang="en-US" dirty="0"/>
              <a:t>Cleaning removes food and dirt from surface</a:t>
            </a:r>
          </a:p>
          <a:p>
            <a:pPr lvl="1"/>
            <a:r>
              <a:rPr lang="en-US" dirty="0"/>
              <a:t>Sanitizing reduces pathogens on a surface to safe levels</a:t>
            </a:r>
          </a:p>
          <a:p>
            <a:pPr lvl="1"/>
            <a:r>
              <a:rPr lang="en-US" dirty="0">
                <a:hlinkClick r:id="rId3"/>
              </a:rPr>
              <a:t>Sanitizing the Kitchen</a:t>
            </a:r>
            <a:endParaRPr lang="en-US" dirty="0"/>
          </a:p>
        </p:txBody>
      </p:sp>
    </p:spTree>
    <p:extLst>
      <p:ext uri="{BB962C8B-B14F-4D97-AF65-F5344CB8AC3E}">
        <p14:creationId xmlns:p14="http://schemas.microsoft.com/office/powerpoint/2010/main" val="20298378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Equipment and Tools Storage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Kitchen Storage</a:t>
            </a:r>
          </a:p>
          <a:p>
            <a:pPr lvl="1"/>
            <a:r>
              <a:rPr lang="en-US" dirty="0"/>
              <a:t>Hotel Storage</a:t>
            </a:r>
          </a:p>
        </p:txBody>
      </p:sp>
      <p:pic>
        <p:nvPicPr>
          <p:cNvPr id="4" name="Picture 3">
            <a:extLst>
              <a:ext uri="{FF2B5EF4-FFF2-40B4-BE49-F238E27FC236}">
                <a16:creationId xmlns:a16="http://schemas.microsoft.com/office/drawing/2014/main" id="{E0D6D229-CBA4-4506-B764-3307AAECBE5C}"/>
              </a:ext>
            </a:extLst>
          </p:cNvPr>
          <p:cNvPicPr>
            <a:picLocks noChangeAspect="1"/>
          </p:cNvPicPr>
          <p:nvPr/>
        </p:nvPicPr>
        <p:blipFill>
          <a:blip r:embed="rId3"/>
          <a:stretch>
            <a:fillRect/>
          </a:stretch>
        </p:blipFill>
        <p:spPr>
          <a:xfrm>
            <a:off x="2344755" y="4150880"/>
            <a:ext cx="3296250" cy="385000"/>
          </a:xfrm>
          <a:prstGeom prst="rect">
            <a:avLst/>
          </a:prstGeom>
        </p:spPr>
      </p:pic>
      <p:pic>
        <p:nvPicPr>
          <p:cNvPr id="5" name="Picture 4">
            <a:extLst>
              <a:ext uri="{FF2B5EF4-FFF2-40B4-BE49-F238E27FC236}">
                <a16:creationId xmlns:a16="http://schemas.microsoft.com/office/drawing/2014/main" id="{76122DA7-5F7C-4B4C-A167-21A09571971F}"/>
              </a:ext>
            </a:extLst>
          </p:cNvPr>
          <p:cNvPicPr>
            <a:picLocks noChangeAspect="1"/>
          </p:cNvPicPr>
          <p:nvPr/>
        </p:nvPicPr>
        <p:blipFill>
          <a:blip r:embed="rId4"/>
          <a:stretch>
            <a:fillRect/>
          </a:stretch>
        </p:blipFill>
        <p:spPr>
          <a:xfrm>
            <a:off x="7087306" y="3129820"/>
            <a:ext cx="3296250" cy="2233000"/>
          </a:xfrm>
          <a:prstGeom prst="rect">
            <a:avLst/>
          </a:prstGeom>
        </p:spPr>
      </p:pic>
    </p:spTree>
    <p:extLst>
      <p:ext uri="{BB962C8B-B14F-4D97-AF65-F5344CB8AC3E}">
        <p14:creationId xmlns:p14="http://schemas.microsoft.com/office/powerpoint/2010/main" val="609862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Kitchen Storage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A well-organized kitchen has a logical place for everything</a:t>
            </a:r>
          </a:p>
          <a:p>
            <a:pPr lvl="1"/>
            <a:r>
              <a:rPr lang="en-US" dirty="0"/>
              <a:t>Equipment</a:t>
            </a:r>
          </a:p>
          <a:p>
            <a:pPr lvl="2"/>
            <a:r>
              <a:rPr lang="en-US" sz="2400" dirty="0"/>
              <a:t>Large, heavy equipment belongs in low cabinets</a:t>
            </a:r>
          </a:p>
          <a:p>
            <a:pPr lvl="2"/>
            <a:r>
              <a:rPr lang="en-US" sz="2400" dirty="0"/>
              <a:t>Appliances can be stored in low cabinets or in a storage area</a:t>
            </a:r>
          </a:p>
          <a:p>
            <a:pPr lvl="1"/>
            <a:r>
              <a:rPr lang="en-US" dirty="0"/>
              <a:t>Tools</a:t>
            </a:r>
          </a:p>
          <a:p>
            <a:pPr lvl="2"/>
            <a:r>
              <a:rPr lang="en-US" sz="2400" dirty="0"/>
              <a:t>Store utensils where you use them most often</a:t>
            </a:r>
          </a:p>
          <a:p>
            <a:pPr lvl="2"/>
            <a:r>
              <a:rPr lang="en-US" sz="2400" dirty="0"/>
              <a:t>Keep knives in drawers or butcher block</a:t>
            </a:r>
          </a:p>
        </p:txBody>
      </p:sp>
    </p:spTree>
    <p:extLst>
      <p:ext uri="{BB962C8B-B14F-4D97-AF65-F5344CB8AC3E}">
        <p14:creationId xmlns:p14="http://schemas.microsoft.com/office/powerpoint/2010/main" val="1725770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3151297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5A7E3-0D8E-407D-927F-776EE3D7ADEA}"/>
              </a:ext>
            </a:extLst>
          </p:cNvPr>
          <p:cNvSpPr>
            <a:spLocks noGrp="1"/>
          </p:cNvSpPr>
          <p:nvPr>
            <p:ph type="title"/>
          </p:nvPr>
        </p:nvSpPr>
        <p:spPr/>
        <p:txBody>
          <a:bodyPr/>
          <a:lstStyle/>
          <a:p>
            <a:r>
              <a:rPr lang="en-US" dirty="0"/>
              <a:t>References and Resources</a:t>
            </a:r>
          </a:p>
        </p:txBody>
      </p:sp>
      <p:sp>
        <p:nvSpPr>
          <p:cNvPr id="4" name="Content Placeholder 2">
            <a:extLst>
              <a:ext uri="{FF2B5EF4-FFF2-40B4-BE49-F238E27FC236}">
                <a16:creationId xmlns:a16="http://schemas.microsoft.com/office/drawing/2014/main" id="{70AD810D-F8D3-4B6C-9616-D25624E351AA}"/>
              </a:ext>
            </a:extLst>
          </p:cNvPr>
          <p:cNvSpPr txBox="1">
            <a:spLocks/>
          </p:cNvSpPr>
          <p:nvPr/>
        </p:nvSpPr>
        <p:spPr>
          <a:xfrm>
            <a:off x="740664" y="1420420"/>
            <a:ext cx="10741802" cy="4734318"/>
          </a:xfrm>
          <a:prstGeom prst="rect">
            <a:avLst/>
          </a:prstGeom>
        </p:spPr>
        <p:txBody>
          <a:bodyPr lIns="0" tIns="0" rIns="0" bIns="0">
            <a:noAutofit/>
          </a:bodyPr>
          <a:lstStyle>
            <a:lvl1pPr marL="0" indent="0" algn="l" defTabSz="914400" rtl="0" eaLnBrk="1" latinLnBrk="0" hangingPunct="1">
              <a:lnSpc>
                <a:spcPct val="100000"/>
              </a:lnSpc>
              <a:spcBef>
                <a:spcPts val="1000"/>
              </a:spcBef>
              <a:buFontTx/>
              <a:buNone/>
              <a:defRPr sz="2600" kern="1200">
                <a:solidFill>
                  <a:schemeClr val="tx1"/>
                </a:solidFill>
                <a:latin typeface="Open Sans"/>
                <a:ea typeface="+mn-ea"/>
                <a:cs typeface="+mn-cs"/>
              </a:defRPr>
            </a:lvl1pPr>
            <a:lvl2pPr marL="342900" indent="-342900" algn="l" defTabSz="914400" rtl="0" eaLnBrk="1" latinLnBrk="0" hangingPunct="1">
              <a:lnSpc>
                <a:spcPct val="100000"/>
              </a:lnSpc>
              <a:spcBef>
                <a:spcPts val="1000"/>
              </a:spcBef>
              <a:buClr>
                <a:schemeClr val="accent1"/>
              </a:buClr>
              <a:buFont typeface=".AppleSystemUIFont" charset="-120"/>
              <a:buChar char="&gt;"/>
              <a:tabLst/>
              <a:defRPr sz="2600" kern="1200">
                <a:solidFill>
                  <a:schemeClr val="tx1"/>
                </a:solidFill>
                <a:latin typeface="Open Sans"/>
                <a:ea typeface="+mn-ea"/>
                <a:cs typeface="+mn-cs"/>
              </a:defRPr>
            </a:lvl2pPr>
            <a:lvl3pPr marL="685800" indent="-228600" algn="l" defTabSz="914400" rtl="0" eaLnBrk="1" latinLnBrk="0" hangingPunct="1">
              <a:lnSpc>
                <a:spcPct val="100000"/>
              </a:lnSpc>
              <a:spcBef>
                <a:spcPts val="500"/>
              </a:spcBef>
              <a:buClr>
                <a:schemeClr val="accent2"/>
              </a:buClr>
              <a:buFont typeface="Arial" panose="020B0604020202020204" pitchFamily="34" charset="0"/>
              <a:buChar char="•"/>
              <a:defRPr sz="2600" kern="1200">
                <a:solidFill>
                  <a:schemeClr val="tx1"/>
                </a:solidFill>
                <a:latin typeface="Open Sans"/>
                <a:ea typeface="+mn-ea"/>
                <a:cs typeface="+mn-cs"/>
              </a:defRPr>
            </a:lvl3pPr>
            <a:lvl4pPr marL="914400" indent="-228600" algn="l" defTabSz="914400" rtl="0" eaLnBrk="1" latinLnBrk="0" hangingPunct="1">
              <a:lnSpc>
                <a:spcPct val="100000"/>
              </a:lnSpc>
              <a:spcBef>
                <a:spcPts val="500"/>
              </a:spcBef>
              <a:buClr>
                <a:schemeClr val="accent2"/>
              </a:buClr>
              <a:buFont typeface="Arial" panose="020B0604020202020204" pitchFamily="34" charset="0"/>
              <a:buChar char="•"/>
              <a:defRPr sz="2400" kern="1200">
                <a:solidFill>
                  <a:schemeClr val="tx1"/>
                </a:solidFill>
                <a:latin typeface="Open Sans"/>
                <a:ea typeface="+mn-ea"/>
                <a:cs typeface="+mn-cs"/>
              </a:defRPr>
            </a:lvl4pPr>
            <a:lvl5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2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1800" dirty="0"/>
              <a:t>Textbook:</a:t>
            </a:r>
          </a:p>
          <a:p>
            <a:pPr lvl="2"/>
            <a:r>
              <a:rPr lang="en-US" sz="1800" dirty="0" err="1"/>
              <a:t>Kowtaluk</a:t>
            </a:r>
            <a:r>
              <a:rPr lang="en-US" sz="1800" dirty="0"/>
              <a:t>, H. (2010). Food for today. Columbus, OH: Glencoe/McGraw-Hill.</a:t>
            </a:r>
          </a:p>
          <a:p>
            <a:pPr lvl="2"/>
            <a:r>
              <a:rPr lang="en-US" sz="1800" dirty="0"/>
              <a:t>Reynolds, J. S. (2010). Hospitality services: Food &amp; lodging. Tinley Park, IL: Goodheart-Willcox Company.</a:t>
            </a:r>
          </a:p>
          <a:p>
            <a:pPr lvl="1"/>
            <a:r>
              <a:rPr lang="en-US" sz="1800" dirty="0"/>
              <a:t>Website:</a:t>
            </a:r>
          </a:p>
          <a:p>
            <a:pPr lvl="2"/>
            <a:r>
              <a:rPr lang="en-US" sz="1800" dirty="0"/>
              <a:t>Occupational Health and Safety Administration</a:t>
            </a:r>
            <a:br>
              <a:rPr lang="en-US" sz="1800" dirty="0"/>
            </a:br>
            <a:r>
              <a:rPr lang="en-US" sz="1800" dirty="0"/>
              <a:t>With the Occupational Safety and Health Act of 1970, Congress created the Occupational Safety and Health Administration (OSHA) to assure safe and healthful working conditions for working men and women by setting and enforcing standards and by providing training, outreach, education and assistance.</a:t>
            </a:r>
            <a:br>
              <a:rPr lang="en-US" sz="1800" dirty="0"/>
            </a:br>
            <a:r>
              <a:rPr lang="en-US" sz="1800" dirty="0"/>
              <a:t>http://www.osha.gov/index.html</a:t>
            </a:r>
          </a:p>
          <a:p>
            <a:pPr lvl="1"/>
            <a:r>
              <a:rPr lang="en-US" sz="1800" dirty="0"/>
              <a:t>YouTube:</a:t>
            </a:r>
          </a:p>
          <a:p>
            <a:pPr lvl="2"/>
            <a:r>
              <a:rPr lang="en-US" sz="1800" dirty="0"/>
              <a:t>Sanitizing the Kitchen</a:t>
            </a:r>
            <a:br>
              <a:rPr lang="en-US" sz="1800" dirty="0"/>
            </a:br>
            <a:r>
              <a:rPr lang="en-US" sz="1800" dirty="0"/>
              <a:t>Consumers can protect themselves by preventing the spread of germs by both cleaning and sanitizing surfaces where food is prepared. This video explains how to make sanitizing solution with ingredients most people already have around the house.</a:t>
            </a:r>
            <a:br>
              <a:rPr lang="en-US" sz="1800" dirty="0"/>
            </a:br>
            <a:r>
              <a:rPr lang="en-US" sz="1800" dirty="0"/>
              <a:t>http://youtu.be/_9IhS2jv2OM</a:t>
            </a:r>
          </a:p>
        </p:txBody>
      </p:sp>
    </p:spTree>
    <p:extLst>
      <p:ext uri="{BB962C8B-B14F-4D97-AF65-F5344CB8AC3E}">
        <p14:creationId xmlns:p14="http://schemas.microsoft.com/office/powerpoint/2010/main" val="4041147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Hospitality Industry Goals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Make sure guests feel:</a:t>
            </a:r>
          </a:p>
          <a:p>
            <a:pPr lvl="2"/>
            <a:r>
              <a:rPr lang="en-US" sz="2400" dirty="0"/>
              <a:t>Good</a:t>
            </a:r>
          </a:p>
          <a:p>
            <a:pPr lvl="2"/>
            <a:r>
              <a:rPr lang="en-US" sz="2400" dirty="0"/>
              <a:t>Safe</a:t>
            </a:r>
          </a:p>
          <a:p>
            <a:pPr lvl="2"/>
            <a:r>
              <a:rPr lang="en-US" sz="2400" dirty="0"/>
              <a:t>Happy</a:t>
            </a:r>
          </a:p>
          <a:p>
            <a:pPr lvl="2"/>
            <a:r>
              <a:rPr lang="en-US" sz="2400" dirty="0"/>
              <a:t>Welcome</a:t>
            </a:r>
          </a:p>
        </p:txBody>
      </p:sp>
      <p:pic>
        <p:nvPicPr>
          <p:cNvPr id="4" name="Picture 3">
            <a:extLst>
              <a:ext uri="{FF2B5EF4-FFF2-40B4-BE49-F238E27FC236}">
                <a16:creationId xmlns:a16="http://schemas.microsoft.com/office/drawing/2014/main" id="{10B67AA7-94E3-4B42-A6D5-675A4861BE63}"/>
              </a:ext>
            </a:extLst>
          </p:cNvPr>
          <p:cNvPicPr>
            <a:picLocks noChangeAspect="1"/>
          </p:cNvPicPr>
          <p:nvPr/>
        </p:nvPicPr>
        <p:blipFill>
          <a:blip r:embed="rId3"/>
          <a:stretch>
            <a:fillRect/>
          </a:stretch>
        </p:blipFill>
        <p:spPr>
          <a:xfrm>
            <a:off x="7437120" y="2953458"/>
            <a:ext cx="2737635" cy="2727181"/>
          </a:xfrm>
          <a:prstGeom prst="rect">
            <a:avLst/>
          </a:prstGeom>
        </p:spPr>
      </p:pic>
    </p:spTree>
    <p:extLst>
      <p:ext uri="{BB962C8B-B14F-4D97-AF65-F5344CB8AC3E}">
        <p14:creationId xmlns:p14="http://schemas.microsoft.com/office/powerpoint/2010/main" val="2923985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Job Safety and Security</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Procedures</a:t>
            </a:r>
          </a:p>
          <a:p>
            <a:pPr lvl="1"/>
            <a:r>
              <a:rPr lang="en-US" dirty="0"/>
              <a:t>Safety Guidelines</a:t>
            </a:r>
          </a:p>
          <a:p>
            <a:pPr lvl="1"/>
            <a:r>
              <a:rPr lang="en-US" dirty="0"/>
              <a:t>Occupational Safety and Health Act</a:t>
            </a:r>
          </a:p>
          <a:p>
            <a:pPr lvl="1"/>
            <a:r>
              <a:rPr lang="en-US" dirty="0"/>
              <a:t>Causes of Accidents</a:t>
            </a:r>
          </a:p>
          <a:p>
            <a:pPr lvl="1"/>
            <a:r>
              <a:rPr lang="en-US" dirty="0"/>
              <a:t>Prevention Programs</a:t>
            </a:r>
          </a:p>
          <a:p>
            <a:pPr lvl="1"/>
            <a:r>
              <a:rPr lang="en-US" dirty="0"/>
              <a:t>Emergencies</a:t>
            </a:r>
          </a:p>
          <a:p>
            <a:pPr lvl="1"/>
            <a:r>
              <a:rPr lang="en-US" dirty="0"/>
              <a:t>Security Threats</a:t>
            </a:r>
          </a:p>
        </p:txBody>
      </p:sp>
      <p:pic>
        <p:nvPicPr>
          <p:cNvPr id="4" name="Picture 3">
            <a:extLst>
              <a:ext uri="{FF2B5EF4-FFF2-40B4-BE49-F238E27FC236}">
                <a16:creationId xmlns:a16="http://schemas.microsoft.com/office/drawing/2014/main" id="{2BD69C60-1B24-4326-9BE5-08C0FE5AE3E6}"/>
              </a:ext>
            </a:extLst>
          </p:cNvPr>
          <p:cNvPicPr>
            <a:picLocks noChangeAspect="1"/>
          </p:cNvPicPr>
          <p:nvPr/>
        </p:nvPicPr>
        <p:blipFill>
          <a:blip r:embed="rId3"/>
          <a:stretch>
            <a:fillRect/>
          </a:stretch>
        </p:blipFill>
        <p:spPr>
          <a:xfrm>
            <a:off x="8392160" y="2719536"/>
            <a:ext cx="2191202" cy="2511864"/>
          </a:xfrm>
          <a:prstGeom prst="rect">
            <a:avLst/>
          </a:prstGeom>
        </p:spPr>
      </p:pic>
    </p:spTree>
    <p:extLst>
      <p:ext uri="{BB962C8B-B14F-4D97-AF65-F5344CB8AC3E}">
        <p14:creationId xmlns:p14="http://schemas.microsoft.com/office/powerpoint/2010/main" val="2751285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Procedures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Safety</a:t>
            </a:r>
          </a:p>
          <a:p>
            <a:pPr lvl="1"/>
            <a:r>
              <a:rPr lang="en-US" dirty="0"/>
              <a:t>Accident</a:t>
            </a:r>
          </a:p>
          <a:p>
            <a:pPr lvl="1"/>
            <a:r>
              <a:rPr lang="en-US" dirty="0"/>
              <a:t>Emergency</a:t>
            </a:r>
          </a:p>
        </p:txBody>
      </p:sp>
      <p:pic>
        <p:nvPicPr>
          <p:cNvPr id="4" name="Picture 3">
            <a:extLst>
              <a:ext uri="{FF2B5EF4-FFF2-40B4-BE49-F238E27FC236}">
                <a16:creationId xmlns:a16="http://schemas.microsoft.com/office/drawing/2014/main" id="{5AA25792-0E50-41CD-AACA-D3C1899667CF}"/>
              </a:ext>
            </a:extLst>
          </p:cNvPr>
          <p:cNvPicPr>
            <a:picLocks noChangeAspect="1"/>
          </p:cNvPicPr>
          <p:nvPr/>
        </p:nvPicPr>
        <p:blipFill>
          <a:blip r:embed="rId3"/>
          <a:stretch>
            <a:fillRect/>
          </a:stretch>
        </p:blipFill>
        <p:spPr>
          <a:xfrm>
            <a:off x="7262195" y="2866410"/>
            <a:ext cx="2994157" cy="2416790"/>
          </a:xfrm>
          <a:prstGeom prst="rect">
            <a:avLst/>
          </a:prstGeom>
        </p:spPr>
      </p:pic>
    </p:spTree>
    <p:extLst>
      <p:ext uri="{BB962C8B-B14F-4D97-AF65-F5344CB8AC3E}">
        <p14:creationId xmlns:p14="http://schemas.microsoft.com/office/powerpoint/2010/main" val="1400097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Safety Guidelines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Be sure to locate:</a:t>
            </a:r>
          </a:p>
          <a:p>
            <a:pPr lvl="2"/>
            <a:r>
              <a:rPr lang="en-US" sz="2400" dirty="0"/>
              <a:t>Potential dangers</a:t>
            </a:r>
          </a:p>
          <a:p>
            <a:pPr lvl="2"/>
            <a:r>
              <a:rPr lang="en-US" sz="2400" dirty="0"/>
              <a:t>Emergency exits and routes</a:t>
            </a:r>
          </a:p>
          <a:p>
            <a:pPr lvl="2"/>
            <a:r>
              <a:rPr lang="en-US" sz="2400" dirty="0"/>
              <a:t>Handwashing stations</a:t>
            </a:r>
          </a:p>
          <a:p>
            <a:pPr lvl="2"/>
            <a:r>
              <a:rPr lang="en-US" sz="2400" dirty="0"/>
              <a:t>First aid kits</a:t>
            </a:r>
          </a:p>
          <a:p>
            <a:pPr lvl="2"/>
            <a:r>
              <a:rPr lang="en-US" sz="2400" dirty="0"/>
              <a:t>MSDS information</a:t>
            </a:r>
          </a:p>
        </p:txBody>
      </p:sp>
      <p:pic>
        <p:nvPicPr>
          <p:cNvPr id="4" name="Picture 3">
            <a:extLst>
              <a:ext uri="{FF2B5EF4-FFF2-40B4-BE49-F238E27FC236}">
                <a16:creationId xmlns:a16="http://schemas.microsoft.com/office/drawing/2014/main" id="{143B9524-F74E-4D7C-AA1F-46BD800E9763}"/>
              </a:ext>
            </a:extLst>
          </p:cNvPr>
          <p:cNvPicPr>
            <a:picLocks noChangeAspect="1"/>
          </p:cNvPicPr>
          <p:nvPr/>
        </p:nvPicPr>
        <p:blipFill>
          <a:blip r:embed="rId3"/>
          <a:stretch>
            <a:fillRect/>
          </a:stretch>
        </p:blipFill>
        <p:spPr>
          <a:xfrm>
            <a:off x="7079315" y="3119140"/>
            <a:ext cx="3296250" cy="2354000"/>
          </a:xfrm>
          <a:prstGeom prst="rect">
            <a:avLst/>
          </a:prstGeom>
        </p:spPr>
      </p:pic>
    </p:spTree>
    <p:extLst>
      <p:ext uri="{BB962C8B-B14F-4D97-AF65-F5344CB8AC3E}">
        <p14:creationId xmlns:p14="http://schemas.microsoft.com/office/powerpoint/2010/main" val="828037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Occupational Safety and Health Act</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4583176" cy="4734318"/>
          </a:xfrm>
        </p:spPr>
        <p:txBody>
          <a:bodyPr/>
          <a:lstStyle/>
          <a:p>
            <a:pPr lvl="1"/>
            <a:r>
              <a:rPr lang="en-US" dirty="0"/>
              <a:t>Protects employee health and safety</a:t>
            </a:r>
          </a:p>
          <a:p>
            <a:pPr lvl="1"/>
            <a:r>
              <a:rPr lang="en-US" dirty="0"/>
              <a:t>Passed in 1970</a:t>
            </a:r>
          </a:p>
          <a:p>
            <a:pPr lvl="1"/>
            <a:r>
              <a:rPr lang="en-US" dirty="0"/>
              <a:t>Requires employers to make the workplace free of hazards</a:t>
            </a:r>
          </a:p>
        </p:txBody>
      </p:sp>
      <p:pic>
        <p:nvPicPr>
          <p:cNvPr id="4" name="Picture 3">
            <a:extLst>
              <a:ext uri="{FF2B5EF4-FFF2-40B4-BE49-F238E27FC236}">
                <a16:creationId xmlns:a16="http://schemas.microsoft.com/office/drawing/2014/main" id="{FD0F8741-D1ED-47A2-8E74-511BD9171C4F}"/>
              </a:ext>
            </a:extLst>
          </p:cNvPr>
          <p:cNvPicPr>
            <a:picLocks noChangeAspect="1"/>
          </p:cNvPicPr>
          <p:nvPr/>
        </p:nvPicPr>
        <p:blipFill>
          <a:blip r:embed="rId3"/>
          <a:stretch>
            <a:fillRect/>
          </a:stretch>
        </p:blipFill>
        <p:spPr>
          <a:xfrm>
            <a:off x="6766563" y="1283509"/>
            <a:ext cx="3638380" cy="5014535"/>
          </a:xfrm>
          <a:prstGeom prst="rect">
            <a:avLst/>
          </a:prstGeom>
        </p:spPr>
      </p:pic>
    </p:spTree>
    <p:extLst>
      <p:ext uri="{BB962C8B-B14F-4D97-AF65-F5344CB8AC3E}">
        <p14:creationId xmlns:p14="http://schemas.microsoft.com/office/powerpoint/2010/main" val="2913836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br>
              <a:rPr lang="en-US" b="0" dirty="0"/>
            </a:br>
            <a:r>
              <a:rPr lang="en-US" dirty="0"/>
              <a:t>Causes of Accidents </a:t>
            </a:r>
          </a:p>
        </p:txBody>
      </p:sp>
      <p:pic>
        <p:nvPicPr>
          <p:cNvPr id="4" name="Picture 3">
            <a:extLst>
              <a:ext uri="{FF2B5EF4-FFF2-40B4-BE49-F238E27FC236}">
                <a16:creationId xmlns:a16="http://schemas.microsoft.com/office/drawing/2014/main" id="{CFC0B011-523E-4ED5-9334-773459323979}"/>
              </a:ext>
            </a:extLst>
          </p:cNvPr>
          <p:cNvPicPr>
            <a:picLocks noChangeAspect="1"/>
          </p:cNvPicPr>
          <p:nvPr/>
        </p:nvPicPr>
        <p:blipFill>
          <a:blip r:embed="rId3"/>
          <a:stretch>
            <a:fillRect/>
          </a:stretch>
        </p:blipFill>
        <p:spPr>
          <a:xfrm>
            <a:off x="3096283" y="1572820"/>
            <a:ext cx="5162845" cy="4553660"/>
          </a:xfrm>
          <a:prstGeom prst="rect">
            <a:avLst/>
          </a:prstGeom>
        </p:spPr>
      </p:pic>
    </p:spTree>
    <p:extLst>
      <p:ext uri="{BB962C8B-B14F-4D97-AF65-F5344CB8AC3E}">
        <p14:creationId xmlns:p14="http://schemas.microsoft.com/office/powerpoint/2010/main" val="1750458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br>
              <a:rPr lang="en-US" b="0" dirty="0"/>
            </a:br>
            <a:r>
              <a:rPr lang="en-US" dirty="0"/>
              <a:t>Prevention Programs </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Business Responsibility</a:t>
            </a:r>
          </a:p>
          <a:p>
            <a:pPr lvl="2"/>
            <a:r>
              <a:rPr lang="en-US" dirty="0"/>
              <a:t>Rules and Policies</a:t>
            </a:r>
          </a:p>
          <a:p>
            <a:pPr lvl="2"/>
            <a:r>
              <a:rPr lang="en-US" dirty="0"/>
              <a:t>Establish a safety committee</a:t>
            </a:r>
          </a:p>
          <a:p>
            <a:pPr lvl="2"/>
            <a:r>
              <a:rPr lang="en-US" dirty="0"/>
              <a:t>Safety Training</a:t>
            </a:r>
          </a:p>
          <a:p>
            <a:pPr lvl="2"/>
            <a:r>
              <a:rPr lang="en-US" dirty="0"/>
              <a:t>100% Compliance</a:t>
            </a:r>
          </a:p>
          <a:p>
            <a:pPr lvl="2"/>
            <a:r>
              <a:rPr lang="en-US" dirty="0"/>
              <a:t>Safety Inspections</a:t>
            </a:r>
          </a:p>
          <a:p>
            <a:pPr lvl="2"/>
            <a:r>
              <a:rPr lang="en-US" dirty="0"/>
              <a:t>Foodservice, security, engineering</a:t>
            </a:r>
          </a:p>
          <a:p>
            <a:pPr lvl="2"/>
            <a:endParaRPr lang="en-US" dirty="0"/>
          </a:p>
          <a:p>
            <a:endParaRPr lang="en-US" dirty="0"/>
          </a:p>
        </p:txBody>
      </p:sp>
      <p:sp>
        <p:nvSpPr>
          <p:cNvPr id="4" name="Content Placeholder 3">
            <a:extLst>
              <a:ext uri="{FF2B5EF4-FFF2-40B4-BE49-F238E27FC236}">
                <a16:creationId xmlns:a16="http://schemas.microsoft.com/office/drawing/2014/main" id="{A46B2782-034B-4445-91D0-9298CCCFA523}"/>
              </a:ext>
            </a:extLst>
          </p:cNvPr>
          <p:cNvSpPr>
            <a:spLocks noGrp="1"/>
          </p:cNvSpPr>
          <p:nvPr>
            <p:ph sz="half" idx="10"/>
          </p:nvPr>
        </p:nvSpPr>
        <p:spPr/>
        <p:txBody>
          <a:bodyPr/>
          <a:lstStyle/>
          <a:p>
            <a:pPr lvl="1"/>
            <a:r>
              <a:rPr lang="en-US" dirty="0"/>
              <a:t>Employee Responsibility</a:t>
            </a:r>
          </a:p>
          <a:p>
            <a:pPr lvl="2"/>
            <a:r>
              <a:rPr lang="en-US" dirty="0"/>
              <a:t>Avoid Negligence by:</a:t>
            </a:r>
          </a:p>
          <a:p>
            <a:pPr lvl="3"/>
            <a:r>
              <a:rPr lang="en-US" dirty="0"/>
              <a:t>Pay attention to work</a:t>
            </a:r>
          </a:p>
          <a:p>
            <a:pPr lvl="3"/>
            <a:r>
              <a:rPr lang="en-US" dirty="0"/>
              <a:t>Asking questions</a:t>
            </a:r>
          </a:p>
          <a:p>
            <a:pPr lvl="3"/>
            <a:r>
              <a:rPr lang="en-US" dirty="0"/>
              <a:t>Follow all rules and policies</a:t>
            </a:r>
          </a:p>
          <a:p>
            <a:pPr lvl="2"/>
            <a:r>
              <a:rPr lang="en-US" dirty="0"/>
              <a:t>Avoid fatigue by:</a:t>
            </a:r>
          </a:p>
          <a:p>
            <a:pPr lvl="3"/>
            <a:r>
              <a:rPr lang="en-US" dirty="0"/>
              <a:t>Getting sufficient sleep</a:t>
            </a:r>
          </a:p>
          <a:p>
            <a:pPr lvl="3"/>
            <a:r>
              <a:rPr lang="en-US" dirty="0"/>
              <a:t>Getting good nutrition</a:t>
            </a:r>
          </a:p>
          <a:p>
            <a:pPr lvl="3"/>
            <a:r>
              <a:rPr lang="en-US" dirty="0"/>
              <a:t>Getting appropriate exercise</a:t>
            </a:r>
          </a:p>
          <a:p>
            <a:endParaRPr lang="en-US" dirty="0"/>
          </a:p>
          <a:p>
            <a:endParaRPr lang="en-US" dirty="0"/>
          </a:p>
        </p:txBody>
      </p:sp>
    </p:spTree>
    <p:extLst>
      <p:ext uri="{BB962C8B-B14F-4D97-AF65-F5344CB8AC3E}">
        <p14:creationId xmlns:p14="http://schemas.microsoft.com/office/powerpoint/2010/main" val="56770039"/>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71B5C7F-2497-4FAB-9E2E-E6A7EB669C3E}">
  <ds:schemaRefs>
    <ds:schemaRef ds:uri="05d88611-e516-4d1a-b12e-39107e78b3d0"/>
    <ds:schemaRef ds:uri="http://www.w3.org/XML/1998/namespace"/>
    <ds:schemaRef ds:uri="http://purl.org/dc/terms/"/>
    <ds:schemaRef ds:uri="56ea17bb-c96d-4826-b465-01eec0dd23dd"/>
    <ds:schemaRef ds:uri="http://purl.org/dc/elements/1.1/"/>
    <ds:schemaRef ds:uri="http://purl.org/dc/dcmityp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schemas.microsoft.com/sharepoint/v3"/>
  </ds:schemaRefs>
</ds:datastoreItem>
</file>

<file path=customXml/itemProps3.xml><?xml version="1.0" encoding="utf-8"?>
<ds:datastoreItem xmlns:ds="http://schemas.openxmlformats.org/officeDocument/2006/customXml" ds:itemID="{E510B6C6-E837-483C-A857-03CE8FC2D0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102</TotalTime>
  <Words>1629</Words>
  <Application>Microsoft Office PowerPoint</Application>
  <PresentationFormat>Widescreen</PresentationFormat>
  <Paragraphs>218</Paragraphs>
  <Slides>18</Slides>
  <Notes>16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.AppleSystemUIFont</vt:lpstr>
      <vt:lpstr>Arial</vt:lpstr>
      <vt:lpstr>Calibri</vt:lpstr>
      <vt:lpstr>Open Sans</vt:lpstr>
      <vt:lpstr>Open Sans SemiBold</vt:lpstr>
      <vt:lpstr>2_Office Theme</vt:lpstr>
      <vt:lpstr>3_Office Theme</vt:lpstr>
      <vt:lpstr>Safety and Sanitation Guidelines</vt:lpstr>
      <vt:lpstr>PowerPoint Presentation</vt:lpstr>
      <vt:lpstr>Hospitality Industry Goals</vt:lpstr>
      <vt:lpstr>Job Safety and Security</vt:lpstr>
      <vt:lpstr>Procedures</vt:lpstr>
      <vt:lpstr>Safety Guidelines</vt:lpstr>
      <vt:lpstr>Occupational Safety and Health Act</vt:lpstr>
      <vt:lpstr> Causes of Accidents </vt:lpstr>
      <vt:lpstr> Prevention Programs </vt:lpstr>
      <vt:lpstr>Emergencies</vt:lpstr>
      <vt:lpstr>Fire Extinguisher</vt:lpstr>
      <vt:lpstr>Security Threats</vt:lpstr>
      <vt:lpstr>Sanitation Basics</vt:lpstr>
      <vt:lpstr> Cleaning and Sanitizing </vt:lpstr>
      <vt:lpstr>Equipment and Tools Storage</vt:lpstr>
      <vt:lpstr>Kitchen Storage</vt:lpstr>
      <vt:lpstr>Questions?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Madhuri Dhariwal</cp:lastModifiedBy>
  <cp:revision>9</cp:revision>
  <cp:lastPrinted>2017-07-07T16:17:37Z</cp:lastPrinted>
  <dcterms:created xsi:type="dcterms:W3CDTF">2017-07-11T23:58:30Z</dcterms:created>
  <dcterms:modified xsi:type="dcterms:W3CDTF">2018-01-20T21:21:44Z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