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45"/>
  </p:notesMasterIdLst>
  <p:handoutMasterIdLst>
    <p:handoutMasterId r:id="rId46"/>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58" r:id="rId26"/>
    <p:sldId id="359"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60" r:id="rId42"/>
    <p:sldId id="361" r:id="rId43"/>
    <p:sldId id="362" r:id="rId4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9241" autoAdjust="0"/>
  </p:normalViewPr>
  <p:slideViewPr>
    <p:cSldViewPr snapToGrid="0">
      <p:cViewPr>
        <p:scale>
          <a:sx n="47" d="100"/>
          <a:sy n="47" d="100"/>
        </p:scale>
        <p:origin x="1436" y="3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mn-cs"/>
              </a:rPr>
              <a:t>As students learn what causes pollution, such as acid rain, ozone and particle pollutants, and the damage it does not only to our world but also our personal health, they will understand how their habits can affect our environment.  Some behavior changes in their lifestyles might include:</a:t>
            </a:r>
          </a:p>
          <a:p>
            <a:r>
              <a:rPr lang="en-US" sz="1200" kern="1200" dirty="0">
                <a:solidFill>
                  <a:schemeClr val="tx1"/>
                </a:solidFill>
                <a:effectLst/>
                <a:latin typeface="Arial" charset="0"/>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Arial" charset="0"/>
                <a:ea typeface="+mn-ea"/>
                <a:cs typeface="+mn-cs"/>
              </a:rPr>
              <a:t>Using less electricity by making sure lights and appliances are turned off when not in use </a:t>
            </a:r>
          </a:p>
          <a:p>
            <a:pPr marL="171450" indent="-171450">
              <a:buFont typeface="Arial" panose="020B0604020202020204" pitchFamily="34" charset="0"/>
              <a:buChar char="•"/>
            </a:pPr>
            <a:r>
              <a:rPr lang="en-US" sz="1200" kern="1200" dirty="0">
                <a:solidFill>
                  <a:schemeClr val="tx1"/>
                </a:solidFill>
                <a:effectLst/>
                <a:latin typeface="Arial" charset="0"/>
                <a:ea typeface="+mn-ea"/>
                <a:cs typeface="+mn-cs"/>
              </a:rPr>
              <a:t>Walking, taking the bus, or carpooling instead of driving</a:t>
            </a:r>
          </a:p>
          <a:p>
            <a:pPr marL="171450" indent="-171450">
              <a:buFont typeface="Arial" panose="020B0604020202020204" pitchFamily="34" charset="0"/>
              <a:buChar char="•"/>
            </a:pPr>
            <a:r>
              <a:rPr lang="en-US" sz="1200" kern="1200" dirty="0">
                <a:solidFill>
                  <a:schemeClr val="tx1"/>
                </a:solidFill>
                <a:effectLst/>
                <a:latin typeface="Arial" charset="0"/>
                <a:ea typeface="+mn-ea"/>
                <a:cs typeface="+mn-cs"/>
              </a:rPr>
              <a:t>Keeping their cars well-tuned and/or purchasing vehicles with low emissions ratings</a:t>
            </a:r>
          </a:p>
          <a:p>
            <a:pPr marL="171450" indent="-171450">
              <a:buFont typeface="Arial" panose="020B0604020202020204" pitchFamily="34" charset="0"/>
              <a:buChar char="•"/>
            </a:pPr>
            <a:r>
              <a:rPr lang="en-US" sz="1200" kern="1200" dirty="0">
                <a:solidFill>
                  <a:schemeClr val="tx1"/>
                </a:solidFill>
                <a:effectLst/>
                <a:latin typeface="Arial" charset="0"/>
                <a:ea typeface="+mn-ea"/>
                <a:cs typeface="+mn-cs"/>
              </a:rPr>
              <a:t>Recycling</a:t>
            </a:r>
          </a:p>
          <a:p>
            <a:pPr marL="171450" indent="-171450">
              <a:buFont typeface="Arial" panose="020B0604020202020204" pitchFamily="34" charset="0"/>
              <a:buChar char="•"/>
            </a:pPr>
            <a:r>
              <a:rPr lang="en-US" sz="1200" kern="1200" dirty="0">
                <a:solidFill>
                  <a:schemeClr val="tx1"/>
                </a:solidFill>
                <a:effectLst/>
                <a:latin typeface="Arial" charset="0"/>
                <a:ea typeface="+mn-ea"/>
                <a:cs typeface="+mn-cs"/>
              </a:rPr>
              <a:t>Using refillable water bottles instead of disposable ones</a:t>
            </a:r>
          </a:p>
          <a:p>
            <a:pPr marL="0" indent="0">
              <a:buFont typeface="Arial" panose="020B0604020202020204" pitchFamily="34" charset="0"/>
              <a:buNone/>
            </a:pP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Students will learn to protect their health by:</a:t>
            </a:r>
          </a:p>
          <a:p>
            <a:pPr lvl="0"/>
            <a:r>
              <a:rPr lang="en-US" sz="1200" kern="1200" dirty="0">
                <a:solidFill>
                  <a:schemeClr val="tx1"/>
                </a:solidFill>
                <a:effectLst/>
                <a:latin typeface="Arial" charset="0"/>
                <a:ea typeface="+mn-ea"/>
                <a:cs typeface="+mn-cs"/>
              </a:rPr>
              <a:t>Avoiding strenuous outdoor exercise when the air pollutants are high</a:t>
            </a:r>
          </a:p>
          <a:p>
            <a:pPr lvl="0"/>
            <a:r>
              <a:rPr lang="en-US" sz="1200" kern="1200" dirty="0">
                <a:solidFill>
                  <a:schemeClr val="tx1"/>
                </a:solidFill>
                <a:effectLst/>
                <a:latin typeface="Arial" charset="0"/>
                <a:ea typeface="+mn-ea"/>
                <a:cs typeface="+mn-cs"/>
              </a:rPr>
              <a:t>Understanding the "Clean Water Act" provides for clean tap water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3786221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charset="0"/>
                <a:ea typeface="+mn-ea"/>
                <a:cs typeface="+mn-cs"/>
              </a:rPr>
              <a:t>OSHA ensures safety in the workplace. Its goal is to make sure employers provide their workers a place of employment free from recognized hazards to safety and health. OSHA inspects the workplace, looking for safety and health hazards.  This can include toxic chemicals, excessive noise, mechanical dangers, stress from hot or cold conditions, and protection from unsanitary conditions.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095525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12887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charset="0"/>
                <a:ea typeface="+mn-ea"/>
                <a:cs typeface="+mn-cs"/>
              </a:rPr>
              <a:t>This chart indicates air quality and how to protect your health.  You can check the air quality each day by visiting www.airnow.gov.  Be aware that it is not good to do strenuous outdoor activities that promote deep breathing when the air quality is poor.  Pollution can cause irritants to the lungs and breathing airways.  Protecting your health improves your quality of life.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106787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Climate</a:t>
            </a:r>
            <a:r>
              <a:rPr lang="en-US" sz="1200" b="0" i="0" kern="1200" baseline="0" dirty="0">
                <a:solidFill>
                  <a:schemeClr val="tx1"/>
                </a:solidFill>
                <a:effectLst/>
                <a:latin typeface="Arial" charset="0"/>
                <a:ea typeface="+mn-ea"/>
                <a:cs typeface="+mn-cs"/>
              </a:rPr>
              <a:t> Change Basics</a:t>
            </a:r>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This video provides an introduction to the issue of climate change. The narration discusses the causes of modern-day climate change, signs that the climate is already changing, and how climate change affects the environment and human well-being. It concludes with information about how individuals and society at large can take steps to reduce the effects of climate change. </a:t>
            </a:r>
            <a:br>
              <a:rPr lang="en-US" sz="1200" b="0" i="0" kern="1200" dirty="0">
                <a:solidFill>
                  <a:schemeClr val="tx1"/>
                </a:solidFill>
                <a:effectLst/>
                <a:latin typeface="Arial" charset="0"/>
                <a:ea typeface="+mn-ea"/>
                <a:cs typeface="+mn-cs"/>
              </a:rPr>
            </a:br>
            <a:r>
              <a:rPr lang="en-US" sz="1200" b="0" i="0" kern="1200" dirty="0">
                <a:solidFill>
                  <a:schemeClr val="tx1"/>
                </a:solidFill>
                <a:effectLst/>
                <a:latin typeface="Arial" charset="0"/>
                <a:ea typeface="+mn-ea"/>
                <a:cs typeface="+mn-cs"/>
              </a:rPr>
              <a:t>http://youtu.be/ScX29WBJI3w</a:t>
            </a:r>
            <a:br>
              <a:rPr lang="en-US" sz="1200" b="0" i="0" kern="1200" dirty="0">
                <a:solidFill>
                  <a:schemeClr val="tx1"/>
                </a:solidFill>
                <a:effectLst/>
                <a:latin typeface="Arial" charset="0"/>
                <a:ea typeface="+mn-ea"/>
                <a:cs typeface="+mn-cs"/>
              </a:rPr>
            </a:br>
            <a:br>
              <a:rPr lang="en-US" sz="1200" b="0" i="0" kern="1200" dirty="0">
                <a:solidFill>
                  <a:schemeClr val="tx1"/>
                </a:solidFill>
                <a:effectLst/>
                <a:latin typeface="Arial" charset="0"/>
                <a:ea typeface="+mn-ea"/>
                <a:cs typeface="+mn-cs"/>
              </a:rPr>
            </a:b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49050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benefits of reducing waste, reusing items and recycling materials:</a:t>
            </a:r>
          </a:p>
          <a:p>
            <a:r>
              <a:rPr lang="en-US" dirty="0"/>
              <a:t> </a:t>
            </a:r>
          </a:p>
          <a:p>
            <a:pPr marL="171450" indent="-171450">
              <a:buFont typeface="Arial" panose="020B0604020202020204" pitchFamily="34" charset="0"/>
              <a:buChar char="•"/>
            </a:pPr>
            <a:r>
              <a:rPr lang="en-US" dirty="0"/>
              <a:t>Less energy is used by recycling, compared to creating items from raw materials. </a:t>
            </a:r>
          </a:p>
          <a:p>
            <a:pPr marL="171450" indent="-171450">
              <a:buFont typeface="Arial" panose="020B0604020202020204" pitchFamily="34" charset="0"/>
              <a:buChar char="•"/>
            </a:pPr>
            <a:r>
              <a:rPr lang="en-US" dirty="0"/>
              <a:t>Fewer natural resources are used when material is recycled. </a:t>
            </a:r>
          </a:p>
          <a:p>
            <a:pPr marL="171450" indent="-171450">
              <a:buFont typeface="Arial" panose="020B0604020202020204" pitchFamily="34" charset="0"/>
              <a:buChar char="•"/>
            </a:pPr>
            <a:r>
              <a:rPr lang="en-US" dirty="0"/>
              <a:t>When an object is recycled, it does not become litter. </a:t>
            </a:r>
          </a:p>
          <a:p>
            <a:pPr marL="171450" indent="-171450">
              <a:buFont typeface="Arial" panose="020B0604020202020204" pitchFamily="34" charset="0"/>
              <a:buChar char="•"/>
            </a:pPr>
            <a:r>
              <a:rPr lang="en-US" dirty="0"/>
              <a:t>When an object is recycled, it does not take up space in a landfill. </a:t>
            </a:r>
          </a:p>
          <a:p>
            <a:pPr marL="171450" indent="-171450">
              <a:buFont typeface="Arial" panose="020B0604020202020204" pitchFamily="34" charset="0"/>
              <a:buChar char="•"/>
            </a:pPr>
            <a:r>
              <a:rPr lang="en-US" dirty="0"/>
              <a:t>For many materials, it costs less to recycle than to create from raw materials.</a:t>
            </a:r>
          </a:p>
          <a:p>
            <a:r>
              <a:rPr lang="en-US" dirty="0"/>
              <a:t>   	</a:t>
            </a:r>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4277784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mn-cs"/>
              </a:rPr>
              <a:t>You can make an effort to use less energy.  Turn off lights and electric appliances when they are not in use. Use energy-efficient lights.  Purchase energy-efficient appliances with the ENERGY STAR label.  Make sure your car is well-tuned and running well.</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623674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mn-cs"/>
              </a:rPr>
              <a:t>If each person takes a few steps to conserve natural resources, it can make a big difference in our world.  Limiting the use of your automobile not only saves expense but also saves the environment.  It is not difficult to use a reusable water bottle instead of purchasing bottled water.  It saves the environment and saves you money.  There are many ways you can recycle.  One way is to place recyclable materials in the recycle bin.  Another way is to purchase items you need from garage sales or a thrift store like Goodwill or Salvation Army.  When you purchase items from stores like Goodwill or Salvation Army, you are not only protecting the environment and saving yourself money, but supporting organizations which help people in need and provide jobs for people with disabilities.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002920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mn-cs"/>
              </a:rPr>
              <a:t>Waste reduction is actually defined as not making waste to begin with. We all have choices we can make every day that will help produce less garbage. </a:t>
            </a:r>
          </a:p>
          <a:p>
            <a:endParaRPr lang="en-US" sz="1200" kern="1200" dirty="0">
              <a:solidFill>
                <a:schemeClr val="tx1"/>
              </a:solidFill>
              <a:effectLst/>
              <a:latin typeface="Arial" charset="0"/>
              <a:ea typeface="+mn-ea"/>
              <a:cs typeface="+mn-cs"/>
            </a:endParaRPr>
          </a:p>
          <a:p>
            <a:r>
              <a:rPr lang="en-US" dirty="0"/>
              <a:t>Examples: </a:t>
            </a:r>
          </a:p>
          <a:p>
            <a:endParaRPr lang="en-US" dirty="0"/>
          </a:p>
          <a:p>
            <a:pPr marL="171450" indent="-171450">
              <a:buFont typeface="Arial" panose="020B0604020202020204" pitchFamily="34" charset="0"/>
              <a:buChar char="•"/>
            </a:pPr>
            <a:r>
              <a:rPr lang="en-US" dirty="0"/>
              <a:t>Bringing a cloth bag to the supermarket instead of using provided plastic bags for groceries. </a:t>
            </a:r>
          </a:p>
          <a:p>
            <a:pPr marL="171450" indent="-171450">
              <a:buFont typeface="Arial" panose="020B0604020202020204" pitchFamily="34" charset="0"/>
              <a:buChar char="•"/>
            </a:pPr>
            <a:r>
              <a:rPr lang="en-US" dirty="0"/>
              <a:t>Refusing a bag at the supermarket.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6716545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Reusing is</a:t>
            </a:r>
            <a:r>
              <a:rPr lang="en-US" baseline="0" dirty="0"/>
              <a:t> d</a:t>
            </a:r>
            <a:r>
              <a:rPr lang="en-US" dirty="0"/>
              <a:t>efined as using the same object over and over again. </a:t>
            </a:r>
          </a:p>
          <a:p>
            <a:endParaRPr lang="en-US" dirty="0"/>
          </a:p>
          <a:p>
            <a:r>
              <a:rPr lang="en-US" dirty="0"/>
              <a:t>Examples: </a:t>
            </a:r>
          </a:p>
          <a:p>
            <a:endParaRPr lang="en-US" dirty="0"/>
          </a:p>
          <a:p>
            <a:pPr marL="171450" indent="-171450">
              <a:buFont typeface="Arial" panose="020B0604020202020204" pitchFamily="34" charset="0"/>
              <a:buChar char="•"/>
            </a:pPr>
            <a:r>
              <a:rPr lang="en-US" dirty="0"/>
              <a:t>Using a plastic sandwich container instead of a disposable plastic bag. </a:t>
            </a:r>
          </a:p>
          <a:p>
            <a:pPr marL="171450" indent="-171450">
              <a:buFont typeface="Arial" panose="020B0604020202020204" pitchFamily="34" charset="0"/>
              <a:buChar char="•"/>
            </a:pPr>
            <a:r>
              <a:rPr lang="en-US" dirty="0"/>
              <a:t>Drinking out of a glass instead of a paper cup.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7027534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Recycling is</a:t>
            </a:r>
            <a:r>
              <a:rPr lang="en-US" baseline="0" dirty="0"/>
              <a:t> d</a:t>
            </a:r>
            <a:r>
              <a:rPr lang="en-US" dirty="0"/>
              <a:t>efined as taking material and turning it into something new. </a:t>
            </a:r>
            <a:r>
              <a:rPr lang="en-US" sz="1200" b="0" i="0" kern="1200" dirty="0">
                <a:solidFill>
                  <a:schemeClr val="tx1"/>
                </a:solidFill>
                <a:effectLst/>
                <a:latin typeface="Arial" charset="0"/>
                <a:ea typeface="+mn-ea"/>
                <a:cs typeface="+mn-cs"/>
              </a:rPr>
              <a:t>The most effective way to reduce waste is to not create it in the first place. Making a new product requires a lot of materials and energy: raw materials must be extracted from the earth, and the product must be fabricated and then transported to wherever it will be sold. As a result, reduction and reuse are the most effective ways you can save natural resources, protect the environment, and save money.</a:t>
            </a:r>
          </a:p>
          <a:p>
            <a:endParaRPr lang="en-US" dirty="0"/>
          </a:p>
          <a:p>
            <a:r>
              <a:rPr lang="en-US" dirty="0"/>
              <a:t>Examples: </a:t>
            </a:r>
          </a:p>
          <a:p>
            <a:endParaRPr lang="en-US" dirty="0"/>
          </a:p>
          <a:p>
            <a:pPr marL="171450" indent="-171450">
              <a:buFont typeface="Arial" panose="020B0604020202020204" pitchFamily="34" charset="0"/>
              <a:buChar char="•"/>
            </a:pPr>
            <a:r>
              <a:rPr lang="en-US" dirty="0"/>
              <a:t>Taking old soda bottles and turning them into carpets. </a:t>
            </a:r>
          </a:p>
          <a:p>
            <a:pPr marL="171450" indent="-171450">
              <a:buFont typeface="Arial" panose="020B0604020202020204" pitchFamily="34" charset="0"/>
              <a:buChar char="•"/>
            </a:pPr>
            <a:r>
              <a:rPr lang="en-US" dirty="0"/>
              <a:t>Taking old aluminum cans and remaking them into new aluminum cans. </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417336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Facts about Recycling. See if the students select the correct answers! </a:t>
            </a:r>
          </a:p>
          <a:p>
            <a:r>
              <a:rPr lang="en-US" dirty="0"/>
              <a:t> </a:t>
            </a:r>
          </a:p>
          <a:p>
            <a:r>
              <a:rPr lang="en-US" dirty="0"/>
              <a:t>Paper: If all morning newspapers in the United</a:t>
            </a:r>
            <a:r>
              <a:rPr lang="en-US" baseline="0" dirty="0"/>
              <a:t> States</a:t>
            </a:r>
            <a:r>
              <a:rPr lang="en-US" dirty="0"/>
              <a:t> were recycled for one day, 41,000 trees would be saved, and six million tons of waste would never end up in landfills. </a:t>
            </a:r>
          </a:p>
          <a:p>
            <a:r>
              <a:rPr lang="en-US" dirty="0"/>
              <a:t> </a:t>
            </a:r>
          </a:p>
          <a:p>
            <a:r>
              <a:rPr lang="en-US" dirty="0"/>
              <a:t>Plastic: 1,200 soft drink or salad dressing containers could be recycled into carpeting for an average sized living room.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2407232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Glass: Recycling one glass bottle saves enough electricity to light a 100-watt bulb for four hours.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Aluminum: In three months, Americans throw away enough aluminum to rebuild every airplane in the commercial air fleet.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754867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Steel: Americans throw away more steel and iron every year than domestic automakers use in the same time.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facts listed above were taken from the following websites: www.hcdoes.org and www.ohiodnr.com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9327117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Many articles of clothing are made from recycled materials.</a:t>
            </a:r>
            <a:r>
              <a:rPr lang="en-US" baseline="0" dirty="0"/>
              <a:t>  Look for those products and purchase them.  Be community friendly by shopping at thrift stores.  It may take more of your time to find the items you need, but it will save you money.</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5888469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Composting -</a:t>
            </a:r>
            <a:r>
              <a:rPr lang="en-US" baseline="0" dirty="0"/>
              <a:t> </a:t>
            </a:r>
            <a:r>
              <a:rPr lang="en-US" dirty="0"/>
              <a:t>Turning plant and food waste into soil. </a:t>
            </a:r>
            <a:r>
              <a:rPr lang="en-US" sz="1200" b="0" i="0" kern="1200" dirty="0">
                <a:solidFill>
                  <a:schemeClr val="tx1"/>
                </a:solidFill>
                <a:effectLst/>
                <a:latin typeface="Arial" charset="0"/>
                <a:ea typeface="+mn-ea"/>
                <a:cs typeface="+mn-cs"/>
              </a:rPr>
              <a:t>More food reaches landfills and incinerators than any other single material in municipal solid waste (MSW). In 2012 alone, more than 36 million tons of food waste was generated, with only five percent diverted from landfills and incinerators for composting.</a:t>
            </a:r>
            <a:endParaRPr lang="en-US" dirty="0"/>
          </a:p>
          <a:p>
            <a:r>
              <a:rPr lang="en-US" dirty="0"/>
              <a:t>Examples: </a:t>
            </a:r>
          </a:p>
          <a:p>
            <a:pPr marL="171450" indent="-171450">
              <a:buFont typeface="Arial" panose="020B0604020202020204" pitchFamily="34" charset="0"/>
              <a:buChar char="•"/>
            </a:pPr>
            <a:r>
              <a:rPr lang="en-US" dirty="0"/>
              <a:t>Lawn clippings and raked leaves chopped up and allowed to decompose</a:t>
            </a:r>
          </a:p>
          <a:p>
            <a:pPr marL="171450" indent="-171450">
              <a:buFont typeface="Arial" panose="020B0604020202020204" pitchFamily="34" charset="0"/>
              <a:buChar char="•"/>
            </a:pPr>
            <a:r>
              <a:rPr lang="en-US" dirty="0"/>
              <a:t>Vegetable peels and coffee grounds put in a vermiculture (worm) bin to turn into soil</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How many of you</a:t>
            </a:r>
            <a:r>
              <a:rPr lang="en-US" baseline="0" dirty="0"/>
              <a:t> </a:t>
            </a:r>
            <a:r>
              <a:rPr lang="en-US" dirty="0"/>
              <a:t>have</a:t>
            </a:r>
            <a:r>
              <a:rPr lang="en-US" baseline="0" dirty="0"/>
              <a:t> a </a:t>
            </a:r>
            <a:r>
              <a:rPr lang="en-US" sz="1200" b="0" i="0" kern="1200" baseline="0" dirty="0">
                <a:solidFill>
                  <a:schemeClr val="tx1"/>
                </a:solidFill>
                <a:effectLst/>
                <a:latin typeface="Arial" charset="0"/>
                <a:ea typeface="+mn-ea"/>
                <a:cs typeface="+mn-cs"/>
              </a:rPr>
              <a:t>b</a:t>
            </a:r>
            <a:r>
              <a:rPr lang="en-US" sz="1200" b="0" i="0" kern="1200" dirty="0">
                <a:solidFill>
                  <a:schemeClr val="tx1"/>
                </a:solidFill>
                <a:effectLst/>
                <a:latin typeface="Arial" charset="0"/>
                <a:ea typeface="+mn-ea"/>
                <a:cs typeface="+mn-cs"/>
              </a:rPr>
              <a:t>ackyard or onsite composting unit?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2259822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Lead a discussion explaining the wide variety of things that may be recycled, and describe to students how to identify recyclable materials.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12753079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Most of us use a paper product every day. That's because paper products make up about 71 million tons (or 29 percent) of the municipal waste stream, according to the Environmental Protection Agency (EPA). The good news is that more and more Americans are recycling paper. In fact, upwards of 63 percent (45 million tons) is recycled annually. When you break that number down by population, roughly 334 pounds of paper is recycled for every person in the United States.</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About 45 percent of magazines are being recycled today.</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Recycled magazines are used to make newspaper, tissues, writing paper and paperboard.</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Recycling just one ton of paper saves enough energy to power the average American home for six months, so don't be afraid to recycle your old magazines. It's the right thing to do.</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More than 73% of all newspapers in the United States are collected and recycled.</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The average newspaper today is made of a high amount of recycled fiber. Twenty years ago, newsprint contained only about 10% recycled fiber.</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Recycled newspapers can be made into cereal boxes, egg cartons, pencil barrels, grocery bags, tissue paper and many other products, including new newspapers. Recycled newspapers are made into a fiber mulch and mixed with grass seed, fertilizer, green dye and water to create a "slurry" that can be pumped over broad areas by pressure sprayers, airplanes or helicopters. This process is called "hydro-mulching." It stabilizes roadside dirt for erosion control and is used to reseed grass over broad areas. Highway departments also use it to beautify roadsides by planting wildflower, tree</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and shrub seeds.</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You may think of it as "junk mail," or you may welcome the flyers, catalogs and coupons that appear in your mailbox. Either way, it's important to recycle them.</a:t>
            </a:r>
          </a:p>
          <a:p>
            <a:r>
              <a:rPr lang="en-US" sz="1200" b="0" i="0" kern="1200" dirty="0">
                <a:solidFill>
                  <a:schemeClr val="tx1"/>
                </a:solidFill>
                <a:effectLst/>
                <a:latin typeface="Arial" charset="0"/>
                <a:ea typeface="+mn-ea"/>
                <a:cs typeface="+mn-cs"/>
              </a:rPr>
              <a:t>"Mixed paper" is the term used to define the many kinds of paper products that can be collected and recycled from our daily mail.</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While Americans are recycling more paper each year, our recycle rate for direct mail remains low.</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According to the U.S. Environmental Protection Agency, direct mail accounts for 2.4 percent (by weight) of the total municipal solid waste generated in this country each year.</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According to the U.S. Postal Service 2005 Household Diary Study, 85% of U.S. households usually read some or all of the advertising mail they receive. Many advertisers are now placing a "Recycle Please" reminder on the direct mail pieces they create.</a:t>
            </a:r>
          </a:p>
          <a:p>
            <a:endParaRPr lang="en-US" dirty="0"/>
          </a:p>
          <a:p>
            <a:r>
              <a:rPr lang="en-US" sz="1200" b="0" i="0" kern="1200" dirty="0">
                <a:solidFill>
                  <a:schemeClr val="tx1"/>
                </a:solidFill>
                <a:effectLst/>
                <a:latin typeface="Arial" charset="0"/>
                <a:ea typeface="+mn-ea"/>
                <a:cs typeface="+mn-cs"/>
              </a:rPr>
              <a:t>By recycling just 500 phone books, we could save between 17 and 31 trees, 7,000 gallons of water, 463 gallons of oil, 587 pounds of air pollution, 3.06 cubic yards of landfill space and 4,077 kilowatt hours of energy according to the American Forest &amp; Paper Association. Anyone interested in starting a community project to</a:t>
            </a:r>
            <a:r>
              <a:rPr lang="en-US" sz="1200" b="0" i="0" kern="1200" baseline="0" dirty="0">
                <a:solidFill>
                  <a:schemeClr val="tx1"/>
                </a:solidFill>
                <a:effectLst/>
                <a:latin typeface="Arial" charset="0"/>
                <a:ea typeface="+mn-ea"/>
                <a:cs typeface="+mn-cs"/>
              </a:rPr>
              <a:t> save our trees, water, oil, air, landfills space and energy?</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26</a:t>
            </a:fld>
            <a:endParaRPr lang="en-US"/>
          </a:p>
        </p:txBody>
      </p:sp>
    </p:spTree>
    <p:extLst>
      <p:ext uri="{BB962C8B-B14F-4D97-AF65-F5344CB8AC3E}">
        <p14:creationId xmlns:p14="http://schemas.microsoft.com/office/powerpoint/2010/main" val="17075958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Did you know that every year we produce enough plastic film in this country to shrink-wrap Texas? Or that although Americans recycle more than 2.4 billion pounds of plastic each year, it only makes up around 27 percent of the waste stream? While plastic offers the advantages of being flexible and lightweight, it also consumes fossil resources for its manufacture and contributes waste in our environment.</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Turn the product over and look for the recycling symbol, a triangle with a number from 1 to 7 inside. That number is the "resin identification code," or RIC. Each number represents a different type of plastic, and some numbers are easier to recycle than others.</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Products labeled Code 1 and Code 2 are widely accepted at recycling facilities. Please be sure they're clean. Some municipalities accept all types of plastic. Others accept only containers with certain code numbers stamped on them. What codes are accepted in our municipality? It takes 700 years before a plastic bottle begins to decompose in a landfill.</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27</a:t>
            </a:fld>
            <a:endParaRPr lang="en-US"/>
          </a:p>
        </p:txBody>
      </p:sp>
    </p:spTree>
    <p:extLst>
      <p:ext uri="{BB962C8B-B14F-4D97-AF65-F5344CB8AC3E}">
        <p14:creationId xmlns:p14="http://schemas.microsoft.com/office/powerpoint/2010/main" val="35421340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Do you think of your empty soda cans and food cans as a natural resource? They are. Americans currently discard about 2.7 million tons of aluminum each year. Of that, about 50 percent is recycled. Apart from the economic impact, the environmental savings of recycling metal are enormous. Recycling steel and tin cans, for example, saves 74% of the energy used to produce them.</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On average, Americans drink one beverage from an aluminum can every day. But we recycle just over 49% of the cans we use.</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Since the cans are 100% recyclable, we could drastically reduce the energy needed to produce brand new cans simply by recycling our empties.</a:t>
            </a:r>
          </a:p>
          <a:p>
            <a:endParaRPr lang="en-US" dirty="0"/>
          </a:p>
          <a:p>
            <a:r>
              <a:rPr lang="en-US" sz="1200" b="0" i="0" kern="1200" dirty="0">
                <a:solidFill>
                  <a:schemeClr val="tx1"/>
                </a:solidFill>
                <a:effectLst/>
                <a:latin typeface="Arial" charset="0"/>
                <a:ea typeface="+mn-ea"/>
                <a:cs typeface="+mn-cs"/>
              </a:rPr>
              <a:t>How can you tell a steel or tin can from an aluminum one? See if a magnet attaches to it. Steel is magnetic, and aluminum is not.</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Steel cans make up about 90% of the U.S. food can market.</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Americans use about 100 million steel cans every day. That's 36.5 billion cans a year.</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About 71% of steel cans are recycled, making them one of the most recycled packaging products in America.</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28</a:t>
            </a:fld>
            <a:endParaRPr lang="en-US"/>
          </a:p>
        </p:txBody>
      </p:sp>
    </p:spTree>
    <p:extLst>
      <p:ext uri="{BB962C8B-B14F-4D97-AF65-F5344CB8AC3E}">
        <p14:creationId xmlns:p14="http://schemas.microsoft.com/office/powerpoint/2010/main" val="11824847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Glass is endlessly recyclable, and most glass bottles and jars produced in the United States now contain at least 27% recycled glass - which also saves on energy to produce glass made from new materials. One important thing to keep in mind as you recycle glass is that even small amounts of some materials mixed in can contaminate entire loads. Let’s find out what types of glass can and cannot be recycled. </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About 61% of glass containers produced in this country are clear.</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Clear glass is made of a combination of silica (sand), soda ash and limestone.</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About 31% of glass containers produced in this country are brown in color.</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To produce brown glass, the manufacturer adds nickel, sulfur and carbon to molten glass.</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About 7% of glass containers produced in this country are green in color.</a:t>
            </a:r>
          </a:p>
          <a:p>
            <a:r>
              <a:rPr lang="en-US" sz="1200" b="0" i="0" kern="1200" dirty="0">
                <a:solidFill>
                  <a:schemeClr val="tx1"/>
                </a:solidFill>
                <a:effectLst/>
                <a:latin typeface="Arial" charset="0"/>
                <a:ea typeface="+mn-ea"/>
                <a:cs typeface="+mn-cs"/>
              </a:rPr>
              <a:t>To produce green glass, the manufacturer adds iron, chromium or copper to molten glass.</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Green glass helps keep sunlight and temperature from affecting the contents, which explains why it is often used in the manufacture of wine bottles.</a:t>
            </a:r>
          </a:p>
          <a:p>
            <a:endParaRPr lang="en-US" sz="1200" b="0" i="0" kern="1200" dirty="0">
              <a:solidFill>
                <a:schemeClr val="tx1"/>
              </a:solidFill>
              <a:effectLst/>
              <a:latin typeface="Arial" charset="0"/>
              <a:ea typeface="+mn-ea"/>
              <a:cs typeface="+mn-cs"/>
            </a:endParaRPr>
          </a:p>
          <a:p>
            <a:endParaRPr lang="en-US" sz="1200" b="0" i="0" kern="1200" dirty="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29</a:t>
            </a:fld>
            <a:endParaRPr lang="en-US"/>
          </a:p>
        </p:txBody>
      </p:sp>
    </p:spTree>
    <p:extLst>
      <p:ext uri="{BB962C8B-B14F-4D97-AF65-F5344CB8AC3E}">
        <p14:creationId xmlns:p14="http://schemas.microsoft.com/office/powerpoint/2010/main" val="4239300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a:t>
            </a:r>
            <a:r>
              <a:rPr lang="en-US" baseline="0" dirty="0"/>
              <a:t> are the objectives for this lesson.  (Read so students know what you expect them to learn)</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Not all glass can be recycled. The following items should not be placed into your recycling bin:</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Any glass contaminated with stones, dirt, and food waste</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Ceramics, such as dishware, ovenware, and decorative items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Heat-resistant glass, such as Pyrex</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Mixed colors of broken glass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Mirror or window glass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Metal or plastic caps and lids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Crystal</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Light bulbs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Cathode-ray tubes (CRTs) found in some televisions and computer monitors</a:t>
            </a:r>
          </a:p>
          <a:p>
            <a:pPr marL="171450" indent="-171450">
              <a:buFont typeface="Arial" panose="020B0604020202020204" pitchFamily="34" charset="0"/>
              <a:buChar char="•"/>
            </a:pPr>
            <a:endParaRPr lang="en-US" sz="1200" b="0" i="0" kern="1200" dirty="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30</a:t>
            </a:fld>
            <a:endParaRPr lang="en-US"/>
          </a:p>
        </p:txBody>
      </p:sp>
    </p:spTree>
    <p:extLst>
      <p:ext uri="{BB962C8B-B14F-4D97-AF65-F5344CB8AC3E}">
        <p14:creationId xmlns:p14="http://schemas.microsoft.com/office/powerpoint/2010/main" val="11693390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American households are full of items we should recycle, even if we can't put them into our recycle bins. Car batteries, products that use household batteries, incandescent light bulbs, and new compact fluorescent lights (CFLs) are some of them. In the United States, a CFL can save over $30.00 in electricity costs over the lamp's lifetime compared to an incandescent lamp. However, CFLs contain mercury, which can be harmful to humans and the environment if not disposed of properly.</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Car batteries are the most recycled product in America.</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Automotive batteries are also known as lead-acid batteries.</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A typical car battery is made of 60% lead, nearly all of which can be recycled. Most of it is reused over and over again in new batteries.</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Your battery probably contains about three pounds of plastic, which can be reclaimed to create new batteries and other products.</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If you're using more than about a dozen disposable batteries in a year, you could save money by switching to </a:t>
            </a:r>
            <a:r>
              <a:rPr lang="en-US" sz="1200" b="0" i="0" kern="1200" dirty="0" err="1">
                <a:solidFill>
                  <a:schemeClr val="tx1"/>
                </a:solidFill>
                <a:effectLst/>
                <a:latin typeface="Arial" charset="0"/>
                <a:ea typeface="+mn-ea"/>
                <a:cs typeface="+mn-cs"/>
              </a:rPr>
              <a:t>rechargeables</a:t>
            </a:r>
            <a:r>
              <a:rPr lang="en-US" sz="1200" b="0" i="0" kern="1200" dirty="0">
                <a:solidFill>
                  <a:schemeClr val="tx1"/>
                </a:solidFill>
                <a:effectLst/>
                <a:latin typeface="Arial" charset="0"/>
                <a:ea typeface="+mn-ea"/>
                <a:cs typeface="+mn-cs"/>
              </a:rPr>
              <a:t>.</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One of the simplest ways to conserve electricity is to choose energy-efficient lighting options. Incandescent light bulbs were phased out of the U.S. market beginning in 2012 under an energy law approved by Congress. According to the federal government, if every American home replaced just one light bulb with an Energy Star-approved CFL, the United States would save enough energy to light more than 2.5 million homes for a year and prevent greenhouse gases equivalent to the emissions of nearly 800,000 cars.</a:t>
            </a:r>
          </a:p>
          <a:p>
            <a:endParaRPr lang="en-US" sz="1200" b="0" i="0" kern="1200" dirty="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31</a:t>
            </a:fld>
            <a:endParaRPr lang="en-US"/>
          </a:p>
        </p:txBody>
      </p:sp>
    </p:spTree>
    <p:extLst>
      <p:ext uri="{BB962C8B-B14F-4D97-AF65-F5344CB8AC3E}">
        <p14:creationId xmlns:p14="http://schemas.microsoft.com/office/powerpoint/2010/main" val="41271471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Electronics that are obsolete, broken, and destined for recycling or disposal are sometimes called "e waste." There are many chemical and mineral elements in e waste. A circuit board contains copper, gold, silver, platinum and palladium, as well as lead. If recycled properly, this waste is a valuable source of secondary raw materials. </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By donating or recycling outdated</a:t>
            </a:r>
            <a:r>
              <a:rPr lang="en-US" sz="1200" b="0" i="0" kern="1200" baseline="0" dirty="0">
                <a:solidFill>
                  <a:schemeClr val="tx1"/>
                </a:solidFill>
                <a:effectLst/>
                <a:latin typeface="Arial" charset="0"/>
                <a:ea typeface="+mn-ea"/>
                <a:cs typeface="+mn-cs"/>
              </a:rPr>
              <a:t> or broken equipment</a:t>
            </a:r>
            <a:r>
              <a:rPr lang="en-US" sz="1200" b="0" i="0" kern="1200" dirty="0">
                <a:solidFill>
                  <a:schemeClr val="tx1"/>
                </a:solidFill>
                <a:effectLst/>
                <a:latin typeface="Arial" charset="0"/>
                <a:ea typeface="+mn-ea"/>
                <a:cs typeface="+mn-cs"/>
              </a:rPr>
              <a:t>, Americans can lessen pollution, save resources and reduce the energy needed to manufacture new products.</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The Electronic Industries Alliance provides a list of non-profit organizations that accept used, working TVs.</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Consumer electronics are items such as VCRs, stereos</a:t>
            </a:r>
            <a:r>
              <a:rPr lang="en-US" sz="1200" b="0" i="0" kern="1200" baseline="0" dirty="0">
                <a:solidFill>
                  <a:schemeClr val="tx1"/>
                </a:solidFill>
                <a:effectLst/>
                <a:latin typeface="Arial" charset="0"/>
                <a:ea typeface="+mn-ea"/>
                <a:cs typeface="+mn-cs"/>
              </a:rPr>
              <a:t> and </a:t>
            </a:r>
            <a:r>
              <a:rPr lang="en-US" sz="1200" b="0" i="0" kern="1200" dirty="0">
                <a:solidFill>
                  <a:schemeClr val="tx1"/>
                </a:solidFill>
                <a:effectLst/>
                <a:latin typeface="Arial" charset="0"/>
                <a:ea typeface="+mn-ea"/>
                <a:cs typeface="+mn-cs"/>
              </a:rPr>
              <a:t>home/office phones. Is your VCR collecting dust in the closet? Is there a second life for that old stereo?</a:t>
            </a:r>
          </a:p>
          <a:p>
            <a:r>
              <a:rPr lang="en-US" sz="1200" b="0" i="0" kern="1200" dirty="0">
                <a:solidFill>
                  <a:schemeClr val="tx1"/>
                </a:solidFill>
                <a:effectLst/>
                <a:latin typeface="Arial" charset="0"/>
                <a:ea typeface="+mn-ea"/>
                <a:cs typeface="+mn-cs"/>
              </a:rPr>
              <a:t>Broken or obsolete equipment can be disassembled and the scrap value of various components reclaimed.</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Printed circuit boards and wiring may contain recoverable quantities of precious metals and base metals.</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Frames and cases may contain recyclable steel or plastic.</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MP3 players contain toxic substances, such as lead, cadmium and mercury.</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Most materials in DVD players - from the circuit boards to the plastics - can be recycled to make new components.</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Every year, Americans buy more than 100 million cell phones, yet fewer than 20% of old cell phones are recycled.</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Discarded phones represent about 65,000 tons of electronic garbage every year. Simply by recycling the phones, customers could save enough energy to power more than 194,000 homes for an entire year.</a:t>
            </a:r>
            <a:r>
              <a:rPr lang="en-US" sz="1200" b="0" i="0" kern="1200" baseline="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Cell phones are made from copper, other valuable metals, and plastics - all of which require energy to extract and manufacture. Recycling cell phones helps recover these valuable resources and saves energy.</a:t>
            </a:r>
          </a:p>
          <a:p>
            <a:endParaRPr lang="en-US" sz="1200" b="0" i="0" kern="1200" dirty="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32</a:t>
            </a:fld>
            <a:endParaRPr lang="en-US"/>
          </a:p>
        </p:txBody>
      </p:sp>
    </p:spTree>
    <p:extLst>
      <p:ext uri="{BB962C8B-B14F-4D97-AF65-F5344CB8AC3E}">
        <p14:creationId xmlns:p14="http://schemas.microsoft.com/office/powerpoint/2010/main" val="39232425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The following items are not commonly recycled through e waste recycling programs. They are usually recycled through other programs. Contact your local municipality to find out how to properly dispose of them:</a:t>
            </a:r>
            <a:br>
              <a:rPr lang="en-US" sz="1200" b="0" i="0" kern="1200" dirty="0">
                <a:solidFill>
                  <a:schemeClr val="tx1"/>
                </a:solidFill>
                <a:effectLst/>
                <a:latin typeface="Arial" charset="0"/>
                <a:ea typeface="+mn-ea"/>
                <a:cs typeface="+mn-cs"/>
              </a:rPr>
            </a:br>
            <a:endParaRPr lang="en-US" sz="1200" b="0" i="0" kern="1200" dirty="0">
              <a:solidFill>
                <a:schemeClr val="tx1"/>
              </a:solidFill>
              <a:effectLst/>
              <a:latin typeface="Arial" charset="0"/>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Microwaves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Smoke alarms/detectors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Fire alarms/detectors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Thermometers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Large appliances (such as refrigerators)</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Non-decontaminated medical equipment</a:t>
            </a:r>
          </a:p>
          <a:p>
            <a:pPr marL="171450" indent="-171450">
              <a:buFont typeface="Arial" panose="020B0604020202020204" pitchFamily="34" charset="0"/>
              <a:buChar char="•"/>
            </a:pPr>
            <a:r>
              <a:rPr lang="en-US" sz="1200" b="0" i="0" kern="1200" dirty="0">
                <a:solidFill>
                  <a:schemeClr val="tx1"/>
                </a:solidFill>
                <a:effectLst/>
                <a:latin typeface="Arial" charset="0"/>
                <a:ea typeface="+mn-ea"/>
                <a:cs typeface="+mn-cs"/>
              </a:rPr>
              <a:t>Any unit with sludge or liquids</a:t>
            </a:r>
          </a:p>
          <a:p>
            <a:pPr marL="171450" indent="-171450">
              <a:buFont typeface="Arial" panose="020B0604020202020204" pitchFamily="34" charset="0"/>
              <a:buChar char="•"/>
            </a:pPr>
            <a:endParaRPr lang="en-US" sz="1200" b="0" i="0" kern="1200" dirty="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33</a:t>
            </a:fld>
            <a:endParaRPr lang="en-US"/>
          </a:p>
        </p:txBody>
      </p:sp>
    </p:spTree>
    <p:extLst>
      <p:ext uri="{BB962C8B-B14F-4D97-AF65-F5344CB8AC3E}">
        <p14:creationId xmlns:p14="http://schemas.microsoft.com/office/powerpoint/2010/main" val="25080483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charset="0"/>
                <a:ea typeface="+mn-ea"/>
                <a:cs typeface="+mn-cs"/>
              </a:rPr>
              <a:t>Teacher</a:t>
            </a:r>
            <a:r>
              <a:rPr lang="en-US" sz="1200" b="0" i="0" kern="1200" baseline="0" dirty="0">
                <a:solidFill>
                  <a:schemeClr val="tx1"/>
                </a:solidFill>
                <a:effectLst/>
                <a:latin typeface="Arial" charset="0"/>
                <a:ea typeface="+mn-ea"/>
                <a:cs typeface="+mn-cs"/>
              </a:rPr>
              <a:t> note: This video is about nine minutes long and has a good explanation of how we turn trash to fuel.</a:t>
            </a:r>
          </a:p>
          <a:p>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Fuel from Garbage Made Easy and Successful</a:t>
            </a:r>
          </a:p>
          <a:p>
            <a:r>
              <a:rPr lang="en-US" dirty="0"/>
              <a:t>What happens when your</a:t>
            </a:r>
            <a:r>
              <a:rPr lang="en-US" baseline="0" dirty="0"/>
              <a:t> trash is collected?</a:t>
            </a:r>
            <a:endParaRPr lang="en-US" dirty="0"/>
          </a:p>
          <a:p>
            <a:r>
              <a:rPr lang="en-US" dirty="0"/>
              <a:t>http://youtu.be/-W05rKOG9EM</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34</a:t>
            </a:fld>
            <a:endParaRPr lang="en-US"/>
          </a:p>
        </p:txBody>
      </p:sp>
    </p:spTree>
    <p:extLst>
      <p:ext uri="{BB962C8B-B14F-4D97-AF65-F5344CB8AC3E}">
        <p14:creationId xmlns:p14="http://schemas.microsoft.com/office/powerpoint/2010/main" val="30508944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35</a:t>
            </a:fld>
            <a:endParaRPr lang="en-US"/>
          </a:p>
        </p:txBody>
      </p:sp>
    </p:spTree>
    <p:extLst>
      <p:ext uri="{BB962C8B-B14F-4D97-AF65-F5344CB8AC3E}">
        <p14:creationId xmlns:p14="http://schemas.microsoft.com/office/powerpoint/2010/main" val="37982474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36</a:t>
            </a:fld>
            <a:endParaRPr lang="en-US"/>
          </a:p>
        </p:txBody>
      </p:sp>
    </p:spTree>
    <p:extLst>
      <p:ext uri="{BB962C8B-B14F-4D97-AF65-F5344CB8AC3E}">
        <p14:creationId xmlns:p14="http://schemas.microsoft.com/office/powerpoint/2010/main" val="14598670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37</a:t>
            </a:fld>
            <a:endParaRPr lang="en-US"/>
          </a:p>
        </p:txBody>
      </p:sp>
    </p:spTree>
    <p:extLst>
      <p:ext uri="{BB962C8B-B14F-4D97-AF65-F5344CB8AC3E}">
        <p14:creationId xmlns:p14="http://schemas.microsoft.com/office/powerpoint/2010/main" val="9848485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38</a:t>
            </a:fld>
            <a:endParaRPr lang="en-US"/>
          </a:p>
        </p:txBody>
      </p:sp>
    </p:spTree>
    <p:extLst>
      <p:ext uri="{BB962C8B-B14F-4D97-AF65-F5344CB8AC3E}">
        <p14:creationId xmlns:p14="http://schemas.microsoft.com/office/powerpoint/2010/main" val="4458808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39</a:t>
            </a:fld>
            <a:endParaRPr lang="en-US"/>
          </a:p>
        </p:txBody>
      </p:sp>
    </p:spTree>
    <p:extLst>
      <p:ext uri="{BB962C8B-B14F-4D97-AF65-F5344CB8AC3E}">
        <p14:creationId xmlns:p14="http://schemas.microsoft.com/office/powerpoint/2010/main" val="139923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Congress has written many laws to protect our environment.  The job of the Environmental Protection Agency is to regulate these laws.  There are many more laws than the ones listed here, but these are the ones we will focus on.  They are probably some of the ones that you are most concerned about as a consumer.  Many</a:t>
            </a:r>
            <a:r>
              <a:rPr lang="en-US" baseline="0" dirty="0"/>
              <a:t> o</a:t>
            </a:r>
            <a:r>
              <a:rPr lang="en-US" dirty="0"/>
              <a:t>thers regulate business and manufacturing.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90952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charset="0"/>
                <a:ea typeface="+mn-ea"/>
                <a:cs typeface="+mn-cs"/>
              </a:rPr>
              <a:t>The Environmental Protection Agency is authorized by Congress to explain the details necessary to implement environmental laws.  These not only protect our environment, but they also protect human health.  Too much pollution can greatly affect health, especially for people in sensitive groups.  This includes small children, the elderly and those with bronchitis or asthma.  These groups should be especially careful about doing strenuous activities outside when the pollution levels are high.</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173862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charset="0"/>
                <a:ea typeface="+mn-ea"/>
                <a:cs typeface="+mn-cs"/>
              </a:rPr>
              <a:t>The Clean Air Act regulates hazardous air pollution.  One of our big polluters is emissions from automobiles. Pollutant standards were set with directions for states to develop plans to achieve these standards in manufacturing. This law was implemented in 1975 and has been amended several times to set new goals. As a citizen, you can do your part to reduce emissions by purchasing a low emissions vehicle, walking short distances, riding a bicycle and carpooling.  Some of these behaviors will make you more physically fit as well as protect your health.  Some large cities have emissions tests on automobiles as a requirement for licensing automobiles as a way to limit emissions in the air.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4100601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clean water act regulates discharges of pollutants into surface</a:t>
            </a:r>
            <a:r>
              <a:rPr lang="en-US" baseline="0" dirty="0"/>
              <a:t> waters.  It ensures that the water that comes through your tap is safe to drink.</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41792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charset="0"/>
                <a:ea typeface="+mn-ea"/>
                <a:cs typeface="+mn-cs"/>
              </a:rPr>
              <a:t>The Federal Insecticide, Fungicide and Rodenticide Act (FIFRA) limits the sale and distribution of pesticides to those that will not cause adverse effects on the environment.  Before this law, chemicals were used that were very effective but damaging to the environment.  The FIFRA tries to balance the allowance of pesticides that will control pests but not harm the environment.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916143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charset="0"/>
                <a:ea typeface="+mn-ea"/>
                <a:cs typeface="+mn-cs"/>
              </a:rPr>
              <a:t>The Food, Drug and Cosmetic Act limits pesticide residues in foods.  Foods that exceed the limits are removed from the market.  “Safe” is defined as those that will not cause harm resulting from exposure. EPA grants exemptions to some residues that do not pose a dietary risk. It also regulate drugs and cosmetics.  We can feel good that the products we purchase are safe for consumption.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6246833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youtu.be/ScX29WBJI3w"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youtu.be/-W05rKOG9EM"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 Id="rId4" Type="http://schemas.openxmlformats.org/officeDocument/2006/relationships/image" Target="../media/image18.WMF"/></Relationships>
</file>

<file path=ppt/slides/_rels/slide35.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www2.epa.gov/laws-regulations" TargetMode="External"/><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Saving the Environment</a:t>
            </a:r>
          </a:p>
        </p:txBody>
      </p:sp>
      <p:sp>
        <p:nvSpPr>
          <p:cNvPr id="2" name="Rectangle 1">
            <a:extLst>
              <a:ext uri="{FF2B5EF4-FFF2-40B4-BE49-F238E27FC236}">
                <a16:creationId xmlns:a16="http://schemas.microsoft.com/office/drawing/2014/main" id="{2AADD3D5-8416-42F0-9E41-75C05C34045A}"/>
              </a:ext>
            </a:extLst>
          </p:cNvPr>
          <p:cNvSpPr/>
          <p:nvPr/>
        </p:nvSpPr>
        <p:spPr>
          <a:xfrm>
            <a:off x="4602480" y="3674795"/>
            <a:ext cx="7462934" cy="2123658"/>
          </a:xfrm>
          <a:prstGeom prst="rect">
            <a:avLst/>
          </a:prstGeom>
        </p:spPr>
        <p:txBody>
          <a:bodyPr wrap="square">
            <a:spAutoFit/>
          </a:bodyPr>
          <a:lstStyle/>
          <a:p>
            <a:r>
              <a:rPr lang="en-US" sz="4400" dirty="0">
                <a:solidFill>
                  <a:schemeClr val="accent2">
                    <a:lumMod val="60000"/>
                    <a:lumOff val="40000"/>
                  </a:schemeClr>
                </a:solidFill>
                <a:latin typeface="Open Sans"/>
              </a:rPr>
              <a:t>Government Regulations</a:t>
            </a:r>
          </a:p>
          <a:p>
            <a:r>
              <a:rPr lang="en-US" sz="4400" dirty="0">
                <a:solidFill>
                  <a:schemeClr val="accent2">
                    <a:lumMod val="60000"/>
                    <a:lumOff val="40000"/>
                  </a:schemeClr>
                </a:solidFill>
                <a:latin typeface="Open Sans"/>
              </a:rPr>
              <a:t>Conserving Natural Resources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The Occupational and Safety Health Act (OSHA)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Ensures workplace safety</a:t>
            </a:r>
          </a:p>
          <a:p>
            <a:pPr lvl="1"/>
            <a:r>
              <a:rPr lang="en-US" dirty="0"/>
              <a:t>Examples of unsafe conditions might include:</a:t>
            </a:r>
          </a:p>
          <a:p>
            <a:pPr lvl="2"/>
            <a:r>
              <a:rPr lang="en-US" sz="2400" dirty="0"/>
              <a:t>exposure to toxic chemicals</a:t>
            </a:r>
          </a:p>
          <a:p>
            <a:pPr lvl="2"/>
            <a:r>
              <a:rPr lang="en-US" sz="2400" dirty="0"/>
              <a:t>excessive noise levels</a:t>
            </a:r>
          </a:p>
          <a:p>
            <a:pPr lvl="2"/>
            <a:r>
              <a:rPr lang="en-US" sz="2400" dirty="0"/>
              <a:t>mechanical dangers</a:t>
            </a:r>
          </a:p>
          <a:p>
            <a:pPr lvl="2"/>
            <a:r>
              <a:rPr lang="en-US" sz="2400" dirty="0"/>
              <a:t>heat or cold stress</a:t>
            </a:r>
          </a:p>
          <a:p>
            <a:pPr lvl="2"/>
            <a:r>
              <a:rPr lang="en-US" sz="2400" dirty="0"/>
              <a:t>unsanitary conditions</a:t>
            </a:r>
          </a:p>
        </p:txBody>
      </p:sp>
      <p:pic>
        <p:nvPicPr>
          <p:cNvPr id="4" name="Picture 4" descr="C:\Users\Bill\AppData\Local\Microsoft\Windows\Temporary Internet Files\Content.IE5\29ELSVBC\MC900432493[1].wmf">
            <a:extLst>
              <a:ext uri="{FF2B5EF4-FFF2-40B4-BE49-F238E27FC236}">
                <a16:creationId xmlns:a16="http://schemas.microsoft.com/office/drawing/2014/main" id="{B671393A-F0C4-4200-A1AA-D17EC2BC14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0466" y="3957850"/>
            <a:ext cx="2409650" cy="1819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7320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You Can Do to Promote Health Safety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Make sure lids on chemicals such as paints are closed tight to prevent evaporation.</a:t>
            </a:r>
          </a:p>
          <a:p>
            <a:pPr lvl="1"/>
            <a:r>
              <a:rPr lang="en-US" dirty="0"/>
              <a:t>If you live in older home, check for high levels of lead in paint.</a:t>
            </a:r>
          </a:p>
          <a:p>
            <a:pPr lvl="1"/>
            <a:r>
              <a:rPr lang="en-US" dirty="0"/>
              <a:t>Check the air index levels for pollutions and avoid strenuous outdoor activities during times when the levels are high.  (visit www.airnow.gov)  On next slide you will see how levels are divided and how you can protect your health.</a:t>
            </a:r>
          </a:p>
          <a:p>
            <a:pPr lvl="1"/>
            <a:endParaRPr lang="en-US" dirty="0"/>
          </a:p>
          <a:p>
            <a:pPr lvl="1"/>
            <a:endParaRPr lang="en-US" dirty="0"/>
          </a:p>
        </p:txBody>
      </p:sp>
    </p:spTree>
    <p:extLst>
      <p:ext uri="{BB962C8B-B14F-4D97-AF65-F5344CB8AC3E}">
        <p14:creationId xmlns:p14="http://schemas.microsoft.com/office/powerpoint/2010/main" val="3205478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DA54EB5-7C53-4287-B0C4-352E1798FB35}"/>
              </a:ext>
            </a:extLst>
          </p:cNvPr>
          <p:cNvGraphicFramePr>
            <a:graphicFrameLocks noGrp="1"/>
          </p:cNvGraphicFramePr>
          <p:nvPr>
            <p:extLst>
              <p:ext uri="{D42A27DB-BD31-4B8C-83A1-F6EECF244321}">
                <p14:modId xmlns:p14="http://schemas.microsoft.com/office/powerpoint/2010/main" val="4174689673"/>
              </p:ext>
            </p:extLst>
          </p:nvPr>
        </p:nvGraphicFramePr>
        <p:xfrm>
          <a:off x="1735184" y="403012"/>
          <a:ext cx="8855479" cy="5970491"/>
        </p:xfrm>
        <a:graphic>
          <a:graphicData uri="http://schemas.openxmlformats.org/drawingml/2006/table">
            <a:tbl>
              <a:tblPr firstRow="1" bandRow="1">
                <a:tableStyleId>{5C22544A-7EE6-4342-B048-85BDC9FD1C3A}</a:tableStyleId>
              </a:tblPr>
              <a:tblGrid>
                <a:gridCol w="2545950">
                  <a:extLst>
                    <a:ext uri="{9D8B030D-6E8A-4147-A177-3AD203B41FA5}">
                      <a16:colId xmlns:a16="http://schemas.microsoft.com/office/drawing/2014/main" val="20000"/>
                    </a:ext>
                  </a:extLst>
                </a:gridCol>
                <a:gridCol w="6309529">
                  <a:extLst>
                    <a:ext uri="{9D8B030D-6E8A-4147-A177-3AD203B41FA5}">
                      <a16:colId xmlns:a16="http://schemas.microsoft.com/office/drawing/2014/main" val="20001"/>
                    </a:ext>
                  </a:extLst>
                </a:gridCol>
              </a:tblGrid>
              <a:tr h="633834">
                <a:tc>
                  <a:txBody>
                    <a:bodyPr/>
                    <a:lstStyle/>
                    <a:p>
                      <a:r>
                        <a:rPr lang="en-US" sz="2000" dirty="0"/>
                        <a:t>Air Quality</a:t>
                      </a:r>
                    </a:p>
                  </a:txBody>
                  <a:tcPr/>
                </a:tc>
                <a:tc>
                  <a:txBody>
                    <a:bodyPr/>
                    <a:lstStyle/>
                    <a:p>
                      <a:r>
                        <a:rPr lang="en-US" sz="2000" dirty="0"/>
                        <a:t>Protect your health</a:t>
                      </a:r>
                    </a:p>
                  </a:txBody>
                  <a:tcPr/>
                </a:tc>
                <a:extLst>
                  <a:ext uri="{0D108BD9-81ED-4DB2-BD59-A6C34878D82A}">
                    <a16:rowId xmlns:a16="http://schemas.microsoft.com/office/drawing/2014/main" val="10000"/>
                  </a:ext>
                </a:extLst>
              </a:tr>
              <a:tr h="348609">
                <a:tc>
                  <a:txBody>
                    <a:bodyPr/>
                    <a:lstStyle/>
                    <a:p>
                      <a:r>
                        <a:rPr lang="en-US" sz="1600" dirty="0"/>
                        <a:t>Good (0-50)</a:t>
                      </a:r>
                    </a:p>
                  </a:txBody>
                  <a:tcPr/>
                </a:tc>
                <a:tc>
                  <a:txBody>
                    <a:bodyPr/>
                    <a:lstStyle/>
                    <a:p>
                      <a:r>
                        <a:rPr lang="en-US" sz="1600" dirty="0"/>
                        <a:t>No health impacts are expected when air quality is in this range	</a:t>
                      </a:r>
                    </a:p>
                  </a:txBody>
                  <a:tcPr/>
                </a:tc>
                <a:extLst>
                  <a:ext uri="{0D108BD9-81ED-4DB2-BD59-A6C34878D82A}">
                    <a16:rowId xmlns:a16="http://schemas.microsoft.com/office/drawing/2014/main" val="10001"/>
                  </a:ext>
                </a:extLst>
              </a:tr>
              <a:tr h="855677">
                <a:tc>
                  <a:txBody>
                    <a:bodyPr/>
                    <a:lstStyle/>
                    <a:p>
                      <a:r>
                        <a:rPr lang="en-US" sz="1600" dirty="0"/>
                        <a:t>Moderate (51-100</a:t>
                      </a:r>
                    </a:p>
                  </a:txBody>
                  <a:tcPr/>
                </a:tc>
                <a:tc>
                  <a:txBody>
                    <a:bodyPr/>
                    <a:lstStyle/>
                    <a:p>
                      <a:r>
                        <a:rPr lang="en-US" sz="1600" dirty="0"/>
                        <a:t>Unusually sensitive people should consider limiting prolonged outdoor exertion	</a:t>
                      </a:r>
                    </a:p>
                    <a:p>
                      <a:r>
                        <a:rPr lang="en-US" sz="1600" dirty="0"/>
                        <a:t>Unhealthy for sensitive groups </a:t>
                      </a:r>
                    </a:p>
                  </a:txBody>
                  <a:tcPr/>
                </a:tc>
                <a:extLst>
                  <a:ext uri="{0D108BD9-81ED-4DB2-BD59-A6C34878D82A}">
                    <a16:rowId xmlns:a16="http://schemas.microsoft.com/office/drawing/2014/main" val="10002"/>
                  </a:ext>
                </a:extLst>
              </a:tr>
              <a:tr h="1362745">
                <a:tc>
                  <a:txBody>
                    <a:bodyPr/>
                    <a:lstStyle/>
                    <a:p>
                      <a:r>
                        <a:rPr lang="en-US" sz="1600" dirty="0"/>
                        <a:t>Unhealthy for sensitive groups</a:t>
                      </a:r>
                    </a:p>
                    <a:p>
                      <a:r>
                        <a:rPr lang="en-US" sz="1600" dirty="0"/>
                        <a:t>(101-150)</a:t>
                      </a:r>
                    </a:p>
                  </a:txBody>
                  <a:tcPr/>
                </a:tc>
                <a:tc>
                  <a:txBody>
                    <a:bodyPr/>
                    <a:lstStyle/>
                    <a:p>
                      <a:r>
                        <a:rPr lang="en-US" sz="1600" dirty="0"/>
                        <a:t>The following groups should limit prolonged outdoor exertion: </a:t>
                      </a:r>
                    </a:p>
                    <a:p>
                      <a:r>
                        <a:rPr lang="en-US" sz="1600" dirty="0"/>
                        <a:t>People with lung disease, such as asthma </a:t>
                      </a:r>
                    </a:p>
                    <a:p>
                      <a:r>
                        <a:rPr lang="en-US" sz="1600" dirty="0"/>
                        <a:t>Children and older adults </a:t>
                      </a:r>
                    </a:p>
                    <a:p>
                      <a:r>
                        <a:rPr lang="en-US" sz="1600" dirty="0"/>
                        <a:t>People who are active outdoors 	</a:t>
                      </a:r>
                    </a:p>
                    <a:p>
                      <a:r>
                        <a:rPr lang="en-US" sz="1600" dirty="0"/>
                        <a:t>Unhealthy </a:t>
                      </a:r>
                    </a:p>
                  </a:txBody>
                  <a:tcPr/>
                </a:tc>
                <a:extLst>
                  <a:ext uri="{0D108BD9-81ED-4DB2-BD59-A6C34878D82A}">
                    <a16:rowId xmlns:a16="http://schemas.microsoft.com/office/drawing/2014/main" val="10003"/>
                  </a:ext>
                </a:extLst>
              </a:tr>
              <a:tr h="1660415">
                <a:tc>
                  <a:txBody>
                    <a:bodyPr/>
                    <a:lstStyle/>
                    <a:p>
                      <a:r>
                        <a:rPr lang="en-US" sz="1600" dirty="0"/>
                        <a:t>Unhealthy (151-200)</a:t>
                      </a:r>
                    </a:p>
                  </a:txBody>
                  <a:tcPr/>
                </a:tc>
                <a:tc>
                  <a:txBody>
                    <a:bodyPr/>
                    <a:lstStyle/>
                    <a:p>
                      <a:r>
                        <a:rPr lang="en-US" sz="1600" dirty="0"/>
                        <a:t>The following groups should avoid prolonged outdoor exertion: </a:t>
                      </a:r>
                    </a:p>
                    <a:p>
                      <a:r>
                        <a:rPr lang="en-US" sz="1600" dirty="0"/>
                        <a:t>People with lung disease, such as asthma </a:t>
                      </a:r>
                    </a:p>
                    <a:p>
                      <a:r>
                        <a:rPr lang="en-US" sz="1600" dirty="0"/>
                        <a:t>Children and older adults </a:t>
                      </a:r>
                    </a:p>
                    <a:p>
                      <a:r>
                        <a:rPr lang="en-US" sz="1600" dirty="0"/>
                        <a:t>People who are active outdoors </a:t>
                      </a:r>
                    </a:p>
                    <a:p>
                      <a:r>
                        <a:rPr lang="en-US" sz="1600" dirty="0"/>
                        <a:t>Everyone else should limit prolonged outdoor exertion	</a:t>
                      </a:r>
                    </a:p>
                    <a:p>
                      <a:r>
                        <a:rPr lang="en-US" sz="1600" dirty="0"/>
                        <a:t>Very unhealthy </a:t>
                      </a:r>
                    </a:p>
                  </a:txBody>
                  <a:tcPr/>
                </a:tc>
                <a:extLst>
                  <a:ext uri="{0D108BD9-81ED-4DB2-BD59-A6C34878D82A}">
                    <a16:rowId xmlns:a16="http://schemas.microsoft.com/office/drawing/2014/main" val="10004"/>
                  </a:ext>
                </a:extLst>
              </a:tr>
              <a:tr h="1109211">
                <a:tc>
                  <a:txBody>
                    <a:bodyPr/>
                    <a:lstStyle/>
                    <a:p>
                      <a:r>
                        <a:rPr lang="en-US" sz="1600" dirty="0"/>
                        <a:t>Very Unhealthy</a:t>
                      </a:r>
                    </a:p>
                    <a:p>
                      <a:r>
                        <a:rPr lang="en-US" sz="1600" dirty="0"/>
                        <a:t>(200 +)</a:t>
                      </a:r>
                    </a:p>
                  </a:txBody>
                  <a:tcPr/>
                </a:tc>
                <a:tc>
                  <a:txBody>
                    <a:bodyPr/>
                    <a:lstStyle/>
                    <a:p>
                      <a:r>
                        <a:rPr lang="en-US" sz="1600" dirty="0"/>
                        <a:t>People with lung disease, such as asthma </a:t>
                      </a:r>
                    </a:p>
                    <a:p>
                      <a:r>
                        <a:rPr lang="en-US" sz="1600" dirty="0"/>
                        <a:t>Children and older adults </a:t>
                      </a:r>
                    </a:p>
                    <a:p>
                      <a:r>
                        <a:rPr lang="en-US" sz="1600" dirty="0"/>
                        <a:t>People who are active outdoors </a:t>
                      </a:r>
                    </a:p>
                    <a:p>
                      <a:r>
                        <a:rPr lang="en-US" sz="1600" dirty="0"/>
                        <a:t>Everyone else should limit outdoor exertion </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7355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Modern-Day Climate Change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Climate Change Basics</a:t>
            </a:r>
            <a:endParaRPr lang="en-US" dirty="0"/>
          </a:p>
          <a:p>
            <a:pPr marL="0" lvl="1" indent="0">
              <a:buNone/>
            </a:pPr>
            <a:r>
              <a:rPr lang="en-US" dirty="0"/>
              <a:t>    </a:t>
            </a:r>
            <a:r>
              <a:rPr lang="en-US" sz="2400" dirty="0"/>
              <a:t>(click on link)</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lvl="1" indent="0">
              <a:buNone/>
            </a:pPr>
            <a:endParaRPr lang="en-US" dirty="0"/>
          </a:p>
          <a:p>
            <a:endParaRPr lang="en-US" dirty="0"/>
          </a:p>
        </p:txBody>
      </p:sp>
    </p:spTree>
    <p:extLst>
      <p:ext uri="{BB962C8B-B14F-4D97-AF65-F5344CB8AC3E}">
        <p14:creationId xmlns:p14="http://schemas.microsoft.com/office/powerpoint/2010/main" val="1733405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16642"/>
            <a:ext cx="10059452" cy="876300"/>
          </a:xfrm>
        </p:spPr>
        <p:txBody>
          <a:bodyPr/>
          <a:lstStyle/>
          <a:p>
            <a:r>
              <a:rPr lang="en-US" dirty="0"/>
              <a:t>The Benefits of Reducing Waste, Reusing Items and Recycling Materials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4349" y="1952683"/>
            <a:ext cx="10741802" cy="4734318"/>
          </a:xfrm>
        </p:spPr>
        <p:txBody>
          <a:bodyPr/>
          <a:lstStyle/>
          <a:p>
            <a:pPr lvl="1"/>
            <a:r>
              <a:rPr lang="en-US" dirty="0"/>
              <a:t>Less energy is used by recycling, compared to creating items from raw materials. </a:t>
            </a:r>
          </a:p>
          <a:p>
            <a:pPr lvl="1"/>
            <a:r>
              <a:rPr lang="en-US" dirty="0"/>
              <a:t>Fewer natural resources are used when material is recycled. </a:t>
            </a:r>
          </a:p>
          <a:p>
            <a:pPr lvl="1"/>
            <a:r>
              <a:rPr lang="en-US" dirty="0"/>
              <a:t>When an object is recycled, it does not become litter. </a:t>
            </a:r>
          </a:p>
          <a:p>
            <a:pPr lvl="1"/>
            <a:r>
              <a:rPr lang="en-US" dirty="0"/>
              <a:t>When an object is recycled, it does not take up space in a landfill. </a:t>
            </a:r>
          </a:p>
          <a:p>
            <a:pPr lvl="1"/>
            <a:r>
              <a:rPr lang="en-US" dirty="0"/>
              <a:t>For many materials, it costs less to recycle than to create from raw materials.</a:t>
            </a:r>
          </a:p>
          <a:p>
            <a:pPr lvl="1"/>
            <a:endParaRPr lang="en-US" dirty="0"/>
          </a:p>
        </p:txBody>
      </p:sp>
      <p:pic>
        <p:nvPicPr>
          <p:cNvPr id="4" name="Picture 2" descr="free pink poodle clip art">
            <a:extLst>
              <a:ext uri="{FF2B5EF4-FFF2-40B4-BE49-F238E27FC236}">
                <a16:creationId xmlns:a16="http://schemas.microsoft.com/office/drawing/2014/main" id="{6A07700F-763D-4695-BA8E-8D95996D7B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0886" y="4971122"/>
            <a:ext cx="1770228" cy="17158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52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Can You Do?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Use less energy</a:t>
            </a:r>
          </a:p>
          <a:p>
            <a:pPr lvl="2"/>
            <a:r>
              <a:rPr lang="en-US" sz="2400" dirty="0"/>
              <a:t>Turn off lights</a:t>
            </a:r>
          </a:p>
          <a:p>
            <a:pPr lvl="2"/>
            <a:r>
              <a:rPr lang="en-US" sz="2400" dirty="0"/>
              <a:t>Use STAR (energy-efficient) appliances</a:t>
            </a:r>
          </a:p>
          <a:p>
            <a:pPr lvl="2"/>
            <a:r>
              <a:rPr lang="en-US" sz="2400" dirty="0"/>
              <a:t>Limit your use of automobiles (walk if your destination is close)</a:t>
            </a:r>
          </a:p>
          <a:p>
            <a:pPr lvl="2"/>
            <a:r>
              <a:rPr lang="en-US" sz="2400" dirty="0"/>
              <a:t>Make sure your car is well-tuned and running well</a:t>
            </a:r>
          </a:p>
        </p:txBody>
      </p:sp>
      <p:pic>
        <p:nvPicPr>
          <p:cNvPr id="4" name="Picture 2" descr="and Environmental Clip Art">
            <a:extLst>
              <a:ext uri="{FF2B5EF4-FFF2-40B4-BE49-F238E27FC236}">
                <a16:creationId xmlns:a16="http://schemas.microsoft.com/office/drawing/2014/main" id="{F2099CCA-9DB4-42AA-9CAE-44537BAE24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0002" y="4015333"/>
            <a:ext cx="21431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825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Four Ways to Conserve Natural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Waste reduction</a:t>
            </a:r>
          </a:p>
          <a:p>
            <a:pPr lvl="1"/>
            <a:r>
              <a:rPr lang="en-US" dirty="0"/>
              <a:t>Reusing</a:t>
            </a:r>
          </a:p>
          <a:p>
            <a:pPr lvl="1"/>
            <a:r>
              <a:rPr lang="en-US" dirty="0"/>
              <a:t>Recycling</a:t>
            </a:r>
          </a:p>
          <a:p>
            <a:pPr lvl="1"/>
            <a:r>
              <a:rPr lang="en-US" dirty="0"/>
              <a:t>Composting</a:t>
            </a:r>
          </a:p>
          <a:p>
            <a:pPr lvl="1"/>
            <a:endParaRPr lang="en-US" dirty="0"/>
          </a:p>
          <a:p>
            <a:pPr lvl="1"/>
            <a:endParaRPr lang="en-US" dirty="0"/>
          </a:p>
        </p:txBody>
      </p:sp>
      <p:pic>
        <p:nvPicPr>
          <p:cNvPr id="4" name="Picture 3">
            <a:extLst>
              <a:ext uri="{FF2B5EF4-FFF2-40B4-BE49-F238E27FC236}">
                <a16:creationId xmlns:a16="http://schemas.microsoft.com/office/drawing/2014/main" id="{235F8F1E-6D68-4C34-957A-6AF6992EF3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0627" y="2284844"/>
            <a:ext cx="3131858" cy="3152736"/>
          </a:xfrm>
          <a:prstGeom prst="rect">
            <a:avLst/>
          </a:prstGeom>
        </p:spPr>
      </p:pic>
    </p:spTree>
    <p:extLst>
      <p:ext uri="{BB962C8B-B14F-4D97-AF65-F5344CB8AC3E}">
        <p14:creationId xmlns:p14="http://schemas.microsoft.com/office/powerpoint/2010/main" val="2294892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Waste Reduction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It is not making waste to begin with.</a:t>
            </a:r>
          </a:p>
        </p:txBody>
      </p:sp>
      <p:pic>
        <p:nvPicPr>
          <p:cNvPr id="4" name="Picture 3">
            <a:extLst>
              <a:ext uri="{FF2B5EF4-FFF2-40B4-BE49-F238E27FC236}">
                <a16:creationId xmlns:a16="http://schemas.microsoft.com/office/drawing/2014/main" id="{931CCEAE-CB87-453C-AE63-8EC42D210B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07510" y="3175843"/>
            <a:ext cx="3392606" cy="2261737"/>
          </a:xfrm>
          <a:prstGeom prst="rect">
            <a:avLst/>
          </a:prstGeom>
        </p:spPr>
      </p:pic>
    </p:spTree>
    <p:extLst>
      <p:ext uri="{BB962C8B-B14F-4D97-AF65-F5344CB8AC3E}">
        <p14:creationId xmlns:p14="http://schemas.microsoft.com/office/powerpoint/2010/main" val="124727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Reusing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It is using the same object over and over again.</a:t>
            </a:r>
          </a:p>
        </p:txBody>
      </p:sp>
      <p:pic>
        <p:nvPicPr>
          <p:cNvPr id="4" name="Picture 3">
            <a:extLst>
              <a:ext uri="{FF2B5EF4-FFF2-40B4-BE49-F238E27FC236}">
                <a16:creationId xmlns:a16="http://schemas.microsoft.com/office/drawing/2014/main" id="{75E791E1-A3CC-4EAA-8D67-F0F19A1DA1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7316" y="2723463"/>
            <a:ext cx="3352800" cy="3352800"/>
          </a:xfrm>
          <a:prstGeom prst="rect">
            <a:avLst/>
          </a:prstGeom>
        </p:spPr>
      </p:pic>
    </p:spTree>
    <p:extLst>
      <p:ext uri="{BB962C8B-B14F-4D97-AF65-F5344CB8AC3E}">
        <p14:creationId xmlns:p14="http://schemas.microsoft.com/office/powerpoint/2010/main" val="2108792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Recycling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Is taking material and turning it into something new. </a:t>
            </a:r>
          </a:p>
        </p:txBody>
      </p:sp>
      <p:pic>
        <p:nvPicPr>
          <p:cNvPr id="4" name="Picture 2" descr="free pink poodle clip art">
            <a:extLst>
              <a:ext uri="{FF2B5EF4-FFF2-40B4-BE49-F238E27FC236}">
                <a16:creationId xmlns:a16="http://schemas.microsoft.com/office/drawing/2014/main" id="{0140EC12-C195-4AC6-B314-FC69904B7C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2842" y="2819400"/>
            <a:ext cx="3097446" cy="3002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2097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Facts About Recycling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Paper: If all morning newspapers in the United States were recycled for one day, ________trees would be saved, and six million tons of waste would never end up in landfills. </a:t>
            </a:r>
          </a:p>
          <a:p>
            <a:pPr lvl="2"/>
            <a:r>
              <a:rPr lang="en-US" sz="2400" dirty="0"/>
              <a:t>a. 51,000</a:t>
            </a:r>
          </a:p>
          <a:p>
            <a:pPr lvl="2"/>
            <a:r>
              <a:rPr lang="en-US" sz="2400" dirty="0"/>
              <a:t>b. 41,000</a:t>
            </a:r>
          </a:p>
          <a:p>
            <a:pPr lvl="2"/>
            <a:r>
              <a:rPr lang="en-US" sz="2400" dirty="0"/>
              <a:t>c. 81,000</a:t>
            </a:r>
          </a:p>
          <a:p>
            <a:pPr lvl="1"/>
            <a:r>
              <a:rPr lang="en-US" dirty="0"/>
              <a:t>Plastic: _______soft drink or salad dressing containers could be recycled into carpeting for an average sized living room. </a:t>
            </a:r>
          </a:p>
          <a:p>
            <a:pPr lvl="2"/>
            <a:r>
              <a:rPr lang="en-US" sz="2400" dirty="0"/>
              <a:t>a. 2,000</a:t>
            </a:r>
          </a:p>
          <a:p>
            <a:pPr lvl="2"/>
            <a:r>
              <a:rPr lang="en-US" sz="2400" dirty="0"/>
              <a:t>b. 900</a:t>
            </a:r>
          </a:p>
          <a:p>
            <a:pPr lvl="2"/>
            <a:r>
              <a:rPr lang="en-US" sz="2400" dirty="0"/>
              <a:t>c. 1,200</a:t>
            </a:r>
          </a:p>
        </p:txBody>
      </p:sp>
    </p:spTree>
    <p:extLst>
      <p:ext uri="{BB962C8B-B14F-4D97-AF65-F5344CB8AC3E}">
        <p14:creationId xmlns:p14="http://schemas.microsoft.com/office/powerpoint/2010/main" val="393213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Facts About Recycling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Glass: Recycling one glass bottle saves enough electricity to light a 100-watt bulb for ______ hours. </a:t>
            </a:r>
          </a:p>
          <a:p>
            <a:pPr lvl="2"/>
            <a:r>
              <a:rPr lang="en-US" sz="2400" dirty="0"/>
              <a:t>a. twelve</a:t>
            </a:r>
          </a:p>
          <a:p>
            <a:pPr lvl="2"/>
            <a:r>
              <a:rPr lang="en-US" sz="2400" dirty="0"/>
              <a:t>b. three</a:t>
            </a:r>
          </a:p>
          <a:p>
            <a:pPr lvl="2"/>
            <a:r>
              <a:rPr lang="en-US" sz="2400" dirty="0"/>
              <a:t>c. four</a:t>
            </a:r>
          </a:p>
          <a:p>
            <a:pPr lvl="1"/>
            <a:r>
              <a:rPr lang="en-US" dirty="0"/>
              <a:t>Aluminum: In _____months, Americans throw away enough aluminum to rebuild every airplane in the commercial air fleet. </a:t>
            </a:r>
          </a:p>
          <a:p>
            <a:pPr lvl="2"/>
            <a:r>
              <a:rPr lang="en-US" sz="2400" dirty="0"/>
              <a:t>a. six</a:t>
            </a:r>
          </a:p>
          <a:p>
            <a:pPr lvl="2"/>
            <a:r>
              <a:rPr lang="en-US" sz="2400" dirty="0"/>
              <a:t>b. three</a:t>
            </a:r>
          </a:p>
          <a:p>
            <a:pPr lvl="2"/>
            <a:r>
              <a:rPr lang="en-US" sz="2400" dirty="0"/>
              <a:t>c. two</a:t>
            </a:r>
          </a:p>
          <a:p>
            <a:pPr marL="0" lvl="1" indent="0">
              <a:buNone/>
            </a:pPr>
            <a:endParaRPr lang="en-US" dirty="0"/>
          </a:p>
        </p:txBody>
      </p:sp>
    </p:spTree>
    <p:extLst>
      <p:ext uri="{BB962C8B-B14F-4D97-AF65-F5344CB8AC3E}">
        <p14:creationId xmlns:p14="http://schemas.microsoft.com/office/powerpoint/2010/main" val="3935183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Facts About Recycling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Steel: Americans throw away more steel and iron every year than domestic automakers use in the same time. </a:t>
            </a:r>
          </a:p>
          <a:p>
            <a:pPr lvl="2"/>
            <a:r>
              <a:rPr lang="en-US" sz="2400" dirty="0"/>
              <a:t>a. True</a:t>
            </a:r>
          </a:p>
          <a:p>
            <a:pPr lvl="2"/>
            <a:r>
              <a:rPr lang="en-US" sz="2400" dirty="0"/>
              <a:t>b. False </a:t>
            </a:r>
          </a:p>
          <a:p>
            <a:pPr marL="0" lvl="1" indent="0">
              <a:buNone/>
            </a:pPr>
            <a:endParaRPr lang="en-US" dirty="0"/>
          </a:p>
        </p:txBody>
      </p:sp>
    </p:spTree>
    <p:extLst>
      <p:ext uri="{BB962C8B-B14F-4D97-AF65-F5344CB8AC3E}">
        <p14:creationId xmlns:p14="http://schemas.microsoft.com/office/powerpoint/2010/main" val="1100423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Recycle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Many articles of clothing are made from recycled materials</a:t>
            </a:r>
          </a:p>
          <a:p>
            <a:pPr lvl="2"/>
            <a:r>
              <a:rPr lang="en-US" sz="2400" dirty="0"/>
              <a:t>Fleece products made from plastic bottles</a:t>
            </a:r>
          </a:p>
          <a:p>
            <a:pPr lvl="2"/>
            <a:r>
              <a:rPr lang="en-US" sz="2400" dirty="0"/>
              <a:t>Shoe manufacturers use cotton scraps and rubber tires in their products</a:t>
            </a:r>
          </a:p>
          <a:p>
            <a:pPr lvl="1"/>
            <a:r>
              <a:rPr lang="en-US" dirty="0"/>
              <a:t>Shop thrift stores</a:t>
            </a:r>
          </a:p>
          <a:p>
            <a:pPr lvl="2"/>
            <a:r>
              <a:rPr lang="en-US" sz="2400" dirty="0"/>
              <a:t>Many thrift stores help people in need or provide jobs for the disabled. By shopping a thrift store, you aren’t only recycling, you are also providing a service to the community.</a:t>
            </a:r>
          </a:p>
        </p:txBody>
      </p:sp>
      <p:pic>
        <p:nvPicPr>
          <p:cNvPr id="4" name="Picture 2" descr="free pink poodle clip art">
            <a:extLst>
              <a:ext uri="{FF2B5EF4-FFF2-40B4-BE49-F238E27FC236}">
                <a16:creationId xmlns:a16="http://schemas.microsoft.com/office/drawing/2014/main" id="{C5A537A3-9C7F-4B75-B9B9-5E075CE4AF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0718" y="4216725"/>
            <a:ext cx="1999398" cy="1938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071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Composting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It is defined as turning plant and food waste into soil.</a:t>
            </a:r>
          </a:p>
        </p:txBody>
      </p:sp>
      <p:pic>
        <p:nvPicPr>
          <p:cNvPr id="4" name="Picture 3">
            <a:extLst>
              <a:ext uri="{FF2B5EF4-FFF2-40B4-BE49-F238E27FC236}">
                <a16:creationId xmlns:a16="http://schemas.microsoft.com/office/drawing/2014/main" id="{67819F33-FA3F-4565-BCED-5819E2CC54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6260" y="3766782"/>
            <a:ext cx="2203856" cy="2032972"/>
          </a:xfrm>
          <a:prstGeom prst="rect">
            <a:avLst/>
          </a:prstGeom>
        </p:spPr>
      </p:pic>
    </p:spTree>
    <p:extLst>
      <p:ext uri="{BB962C8B-B14F-4D97-AF65-F5344CB8AC3E}">
        <p14:creationId xmlns:p14="http://schemas.microsoft.com/office/powerpoint/2010/main" val="979558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Can Be Recycled?</a:t>
            </a:r>
          </a:p>
        </p:txBody>
      </p:sp>
    </p:spTree>
    <p:extLst>
      <p:ext uri="{BB962C8B-B14F-4D97-AF65-F5344CB8AC3E}">
        <p14:creationId xmlns:p14="http://schemas.microsoft.com/office/powerpoint/2010/main" val="19171395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Paper</a:t>
            </a:r>
          </a:p>
        </p:txBody>
      </p:sp>
      <p:graphicFrame>
        <p:nvGraphicFramePr>
          <p:cNvPr id="6" name="Content Placeholder 3">
            <a:extLst>
              <a:ext uri="{FF2B5EF4-FFF2-40B4-BE49-F238E27FC236}">
                <a16:creationId xmlns:a16="http://schemas.microsoft.com/office/drawing/2014/main" id="{7767E00C-8029-4FB8-94AF-0100A81F69BD}"/>
              </a:ext>
            </a:extLst>
          </p:cNvPr>
          <p:cNvGraphicFramePr>
            <a:graphicFrameLocks noGrp="1"/>
          </p:cNvGraphicFramePr>
          <p:nvPr>
            <p:ph sz="half" idx="1"/>
            <p:extLst>
              <p:ext uri="{D42A27DB-BD31-4B8C-83A1-F6EECF244321}">
                <p14:modId xmlns:p14="http://schemas.microsoft.com/office/powerpoint/2010/main" val="952047156"/>
              </p:ext>
            </p:extLst>
          </p:nvPr>
        </p:nvGraphicFramePr>
        <p:xfrm>
          <a:off x="2005432" y="1394778"/>
          <a:ext cx="7399020" cy="4795125"/>
        </p:xfrm>
        <a:graphic>
          <a:graphicData uri="http://schemas.openxmlformats.org/drawingml/2006/table">
            <a:tbl>
              <a:tblPr firstRow="1" bandRow="1">
                <a:tableStyleId>{5C22544A-7EE6-4342-B048-85BDC9FD1C3A}</a:tableStyleId>
              </a:tblPr>
              <a:tblGrid>
                <a:gridCol w="2466340">
                  <a:extLst>
                    <a:ext uri="{9D8B030D-6E8A-4147-A177-3AD203B41FA5}">
                      <a16:colId xmlns:a16="http://schemas.microsoft.com/office/drawing/2014/main" val="20000"/>
                    </a:ext>
                  </a:extLst>
                </a:gridCol>
                <a:gridCol w="2466340">
                  <a:extLst>
                    <a:ext uri="{9D8B030D-6E8A-4147-A177-3AD203B41FA5}">
                      <a16:colId xmlns:a16="http://schemas.microsoft.com/office/drawing/2014/main" val="20001"/>
                    </a:ext>
                  </a:extLst>
                </a:gridCol>
                <a:gridCol w="2466340">
                  <a:extLst>
                    <a:ext uri="{9D8B030D-6E8A-4147-A177-3AD203B41FA5}">
                      <a16:colId xmlns:a16="http://schemas.microsoft.com/office/drawing/2014/main" val="20002"/>
                    </a:ext>
                  </a:extLst>
                </a:gridCol>
              </a:tblGrid>
              <a:tr h="939060">
                <a:tc>
                  <a:txBody>
                    <a:bodyPr/>
                    <a:lstStyle/>
                    <a:p>
                      <a:r>
                        <a:rPr lang="en-US" dirty="0"/>
                        <a:t>What It Comes From</a:t>
                      </a:r>
                    </a:p>
                  </a:txBody>
                  <a:tcPr/>
                </a:tc>
                <a:tc>
                  <a:txBody>
                    <a:bodyPr/>
                    <a:lstStyle/>
                    <a:p>
                      <a:r>
                        <a:rPr lang="en-US" dirty="0"/>
                        <a:t>Types of Paper Recycled</a:t>
                      </a:r>
                    </a:p>
                  </a:txBody>
                  <a:tcPr/>
                </a:tc>
                <a:tc>
                  <a:txBody>
                    <a:bodyPr/>
                    <a:lstStyle/>
                    <a:p>
                      <a:r>
                        <a:rPr lang="en-US" dirty="0"/>
                        <a:t>What It Can</a:t>
                      </a:r>
                      <a:r>
                        <a:rPr lang="en-US" baseline="0" dirty="0"/>
                        <a:t> Be Recycled Into</a:t>
                      </a:r>
                      <a:endParaRPr lang="en-US" dirty="0"/>
                    </a:p>
                  </a:txBody>
                  <a:tcPr/>
                </a:tc>
                <a:extLst>
                  <a:ext uri="{0D108BD9-81ED-4DB2-BD59-A6C34878D82A}">
                    <a16:rowId xmlns:a16="http://schemas.microsoft.com/office/drawing/2014/main" val="10000"/>
                  </a:ext>
                </a:extLst>
              </a:tr>
              <a:tr h="637962">
                <a:tc>
                  <a:txBody>
                    <a:bodyPr/>
                    <a:lstStyle/>
                    <a:p>
                      <a:r>
                        <a:rPr lang="en-US" dirty="0"/>
                        <a:t>Trees</a:t>
                      </a:r>
                    </a:p>
                  </a:txBody>
                  <a:tcPr/>
                </a:tc>
                <a:tc>
                  <a:txBody>
                    <a:bodyPr/>
                    <a:lstStyle/>
                    <a:p>
                      <a:r>
                        <a:rPr lang="en-US" dirty="0"/>
                        <a:t>Newspaper</a:t>
                      </a:r>
                    </a:p>
                  </a:txBody>
                  <a:tcPr/>
                </a:tc>
                <a:tc>
                  <a:txBody>
                    <a:bodyPr/>
                    <a:lstStyle/>
                    <a:p>
                      <a:r>
                        <a:rPr lang="en-US" dirty="0"/>
                        <a:t>Toilet paper</a:t>
                      </a:r>
                    </a:p>
                  </a:txBody>
                  <a:tcPr/>
                </a:tc>
                <a:extLst>
                  <a:ext uri="{0D108BD9-81ED-4DB2-BD59-A6C34878D82A}">
                    <a16:rowId xmlns:a16="http://schemas.microsoft.com/office/drawing/2014/main" val="10001"/>
                  </a:ext>
                </a:extLst>
              </a:tr>
              <a:tr h="585795">
                <a:tc>
                  <a:txBody>
                    <a:bodyPr/>
                    <a:lstStyle/>
                    <a:p>
                      <a:r>
                        <a:rPr lang="en-US" dirty="0"/>
                        <a:t>Recycled paper</a:t>
                      </a:r>
                    </a:p>
                  </a:txBody>
                  <a:tcPr/>
                </a:tc>
                <a:tc>
                  <a:txBody>
                    <a:bodyPr/>
                    <a:lstStyle/>
                    <a:p>
                      <a:r>
                        <a:rPr lang="en-US" dirty="0"/>
                        <a:t>Magazines and phone</a:t>
                      </a:r>
                      <a:r>
                        <a:rPr lang="en-US" baseline="0" dirty="0"/>
                        <a:t> books</a:t>
                      </a:r>
                      <a:endParaRPr lang="en-US" dirty="0"/>
                    </a:p>
                  </a:txBody>
                  <a:tcPr/>
                </a:tc>
                <a:tc>
                  <a:txBody>
                    <a:bodyPr/>
                    <a:lstStyle/>
                    <a:p>
                      <a:r>
                        <a:rPr lang="en-US" dirty="0"/>
                        <a:t>Paper towels</a:t>
                      </a:r>
                    </a:p>
                  </a:txBody>
                  <a:tcPr/>
                </a:tc>
                <a:extLst>
                  <a:ext uri="{0D108BD9-81ED-4DB2-BD59-A6C34878D82A}">
                    <a16:rowId xmlns:a16="http://schemas.microsoft.com/office/drawing/2014/main" val="10002"/>
                  </a:ext>
                </a:extLst>
              </a:tr>
              <a:tr h="692585">
                <a:tc>
                  <a:txBody>
                    <a:bodyPr/>
                    <a:lstStyle/>
                    <a:p>
                      <a:endParaRPr lang="en-US" dirty="0"/>
                    </a:p>
                  </a:txBody>
                  <a:tcPr/>
                </a:tc>
                <a:tc>
                  <a:txBody>
                    <a:bodyPr/>
                    <a:lstStyle/>
                    <a:p>
                      <a:r>
                        <a:rPr lang="en-US" dirty="0"/>
                        <a:t>Office and writing paper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Office paper</a:t>
                      </a:r>
                    </a:p>
                    <a:p>
                      <a:endParaRPr lang="en-US" dirty="0"/>
                    </a:p>
                  </a:txBody>
                  <a:tcPr/>
                </a:tc>
                <a:extLst>
                  <a:ext uri="{0D108BD9-81ED-4DB2-BD59-A6C34878D82A}">
                    <a16:rowId xmlns:a16="http://schemas.microsoft.com/office/drawing/2014/main" val="10003"/>
                  </a:ext>
                </a:extLst>
              </a:tr>
              <a:tr h="488162">
                <a:tc>
                  <a:txBody>
                    <a:bodyPr/>
                    <a:lstStyle/>
                    <a:p>
                      <a:endParaRPr lang="en-US" dirty="0"/>
                    </a:p>
                  </a:txBody>
                  <a:tcPr/>
                </a:tc>
                <a:tc>
                  <a:txBody>
                    <a:bodyPr/>
                    <a:lstStyle/>
                    <a:p>
                      <a:r>
                        <a:rPr lang="en-US" dirty="0"/>
                        <a:t>Corrugated cardboard</a:t>
                      </a:r>
                    </a:p>
                  </a:txBody>
                  <a:tcPr/>
                </a:tc>
                <a:tc>
                  <a:txBody>
                    <a:bodyPr/>
                    <a:lstStyle/>
                    <a:p>
                      <a:r>
                        <a:rPr lang="en-US" dirty="0"/>
                        <a:t>Insulation </a:t>
                      </a:r>
                    </a:p>
                  </a:txBody>
                  <a:tcPr/>
                </a:tc>
                <a:extLst>
                  <a:ext uri="{0D108BD9-81ED-4DB2-BD59-A6C34878D82A}">
                    <a16:rowId xmlns:a16="http://schemas.microsoft.com/office/drawing/2014/main" val="10004"/>
                  </a:ext>
                </a:extLst>
              </a:tr>
              <a:tr h="664900">
                <a:tc>
                  <a:txBody>
                    <a:bodyPr/>
                    <a:lstStyle/>
                    <a:p>
                      <a:endParaRPr lang="en-US" dirty="0"/>
                    </a:p>
                  </a:txBody>
                  <a:tcPr/>
                </a:tc>
                <a:tc>
                  <a:txBody>
                    <a:bodyPr/>
                    <a:lstStyle/>
                    <a:p>
                      <a:r>
                        <a:rPr lang="en-US" dirty="0"/>
                        <a:t>Paper cardboard</a:t>
                      </a:r>
                      <a:r>
                        <a:rPr lang="en-US" baseline="0" dirty="0"/>
                        <a:t> dairy and juice cartons</a:t>
                      </a:r>
                      <a:endParaRPr lang="en-US" dirty="0"/>
                    </a:p>
                  </a:txBody>
                  <a:tcPr/>
                </a:tc>
                <a:tc>
                  <a:txBody>
                    <a:bodyPr/>
                    <a:lstStyle/>
                    <a:p>
                      <a:r>
                        <a:rPr lang="en-US" dirty="0"/>
                        <a:t>Cereal boxes</a:t>
                      </a:r>
                    </a:p>
                  </a:txBody>
                  <a:tcPr/>
                </a:tc>
                <a:extLst>
                  <a:ext uri="{0D108BD9-81ED-4DB2-BD59-A6C34878D82A}">
                    <a16:rowId xmlns:a16="http://schemas.microsoft.com/office/drawing/2014/main" val="10005"/>
                  </a:ext>
                </a:extLst>
              </a:tr>
              <a:tr h="732376">
                <a:tc>
                  <a:txBody>
                    <a:bodyPr/>
                    <a:lstStyle/>
                    <a:p>
                      <a:endParaRPr lang="en-US" dirty="0"/>
                    </a:p>
                  </a:txBody>
                  <a:tcPr/>
                </a:tc>
                <a:tc>
                  <a:txBody>
                    <a:bodyPr/>
                    <a:lstStyle/>
                    <a:p>
                      <a:r>
                        <a:rPr lang="en-US" dirty="0"/>
                        <a:t>Unsolicited</a:t>
                      </a:r>
                      <a:r>
                        <a:rPr lang="en-US" baseline="0" dirty="0"/>
                        <a:t> direct mail</a:t>
                      </a:r>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23328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Plastic</a:t>
            </a:r>
          </a:p>
        </p:txBody>
      </p:sp>
      <p:graphicFrame>
        <p:nvGraphicFramePr>
          <p:cNvPr id="8" name="Content Placeholder 3">
            <a:extLst>
              <a:ext uri="{FF2B5EF4-FFF2-40B4-BE49-F238E27FC236}">
                <a16:creationId xmlns:a16="http://schemas.microsoft.com/office/drawing/2014/main" id="{69C47DFF-2547-4FC7-B6C5-0F15F2E11AC1}"/>
              </a:ext>
            </a:extLst>
          </p:cNvPr>
          <p:cNvGraphicFramePr>
            <a:graphicFrameLocks/>
          </p:cNvGraphicFramePr>
          <p:nvPr>
            <p:extLst>
              <p:ext uri="{D42A27DB-BD31-4B8C-83A1-F6EECF244321}">
                <p14:modId xmlns:p14="http://schemas.microsoft.com/office/powerpoint/2010/main" val="3080434779"/>
              </p:ext>
            </p:extLst>
          </p:nvPr>
        </p:nvGraphicFramePr>
        <p:xfrm>
          <a:off x="2101755" y="1219200"/>
          <a:ext cx="7465324" cy="4876799"/>
        </p:xfrm>
        <a:graphic>
          <a:graphicData uri="http://schemas.openxmlformats.org/drawingml/2006/table">
            <a:tbl>
              <a:tblPr firstRow="1" bandRow="1">
                <a:tableStyleId>{5C22544A-7EE6-4342-B048-85BDC9FD1C3A}</a:tableStyleId>
              </a:tblPr>
              <a:tblGrid>
                <a:gridCol w="2422956">
                  <a:extLst>
                    <a:ext uri="{9D8B030D-6E8A-4147-A177-3AD203B41FA5}">
                      <a16:colId xmlns:a16="http://schemas.microsoft.com/office/drawing/2014/main" val="20000"/>
                    </a:ext>
                  </a:extLst>
                </a:gridCol>
                <a:gridCol w="2521184">
                  <a:extLst>
                    <a:ext uri="{9D8B030D-6E8A-4147-A177-3AD203B41FA5}">
                      <a16:colId xmlns:a16="http://schemas.microsoft.com/office/drawing/2014/main" val="20001"/>
                    </a:ext>
                  </a:extLst>
                </a:gridCol>
                <a:gridCol w="2521184">
                  <a:extLst>
                    <a:ext uri="{9D8B030D-6E8A-4147-A177-3AD203B41FA5}">
                      <a16:colId xmlns:a16="http://schemas.microsoft.com/office/drawing/2014/main" val="20002"/>
                    </a:ext>
                  </a:extLst>
                </a:gridCol>
              </a:tblGrid>
              <a:tr h="862237">
                <a:tc>
                  <a:txBody>
                    <a:bodyPr/>
                    <a:lstStyle/>
                    <a:p>
                      <a:r>
                        <a:rPr lang="en-US" dirty="0"/>
                        <a:t>What It Comes From</a:t>
                      </a:r>
                    </a:p>
                  </a:txBody>
                  <a:tcPr/>
                </a:tc>
                <a:tc>
                  <a:txBody>
                    <a:bodyPr/>
                    <a:lstStyle/>
                    <a:p>
                      <a:r>
                        <a:rPr lang="en-US" dirty="0"/>
                        <a:t>Types of Plastic Recycled</a:t>
                      </a:r>
                    </a:p>
                  </a:txBody>
                  <a:tcPr/>
                </a:tc>
                <a:tc>
                  <a:txBody>
                    <a:bodyPr/>
                    <a:lstStyle/>
                    <a:p>
                      <a:r>
                        <a:rPr lang="en-US" dirty="0"/>
                        <a:t>What It Can</a:t>
                      </a:r>
                      <a:r>
                        <a:rPr lang="en-US" baseline="0" dirty="0"/>
                        <a:t> Be Recycled Into</a:t>
                      </a:r>
                      <a:endParaRPr lang="en-US" dirty="0"/>
                    </a:p>
                  </a:txBody>
                  <a:tcPr/>
                </a:tc>
                <a:extLst>
                  <a:ext uri="{0D108BD9-81ED-4DB2-BD59-A6C34878D82A}">
                    <a16:rowId xmlns:a16="http://schemas.microsoft.com/office/drawing/2014/main" val="10000"/>
                  </a:ext>
                </a:extLst>
              </a:tr>
              <a:tr h="499550">
                <a:tc>
                  <a:txBody>
                    <a:bodyPr/>
                    <a:lstStyle/>
                    <a:p>
                      <a:r>
                        <a:rPr lang="en-US" dirty="0"/>
                        <a:t>Oil</a:t>
                      </a:r>
                    </a:p>
                  </a:txBody>
                  <a:tcPr/>
                </a:tc>
                <a:tc>
                  <a:txBody>
                    <a:bodyPr/>
                    <a:lstStyle/>
                    <a:p>
                      <a:r>
                        <a:rPr lang="en-US" dirty="0"/>
                        <a:t>Numbers</a:t>
                      </a:r>
                      <a:r>
                        <a:rPr lang="en-US" baseline="0" dirty="0"/>
                        <a:t> 1-7</a:t>
                      </a:r>
                      <a:endParaRPr lang="en-US" dirty="0"/>
                    </a:p>
                  </a:txBody>
                  <a:tcPr/>
                </a:tc>
                <a:tc>
                  <a:txBody>
                    <a:bodyPr/>
                    <a:lstStyle/>
                    <a:p>
                      <a:r>
                        <a:rPr lang="en-US" dirty="0"/>
                        <a:t>Lumber</a:t>
                      </a:r>
                    </a:p>
                  </a:txBody>
                  <a:tcPr/>
                </a:tc>
                <a:extLst>
                  <a:ext uri="{0D108BD9-81ED-4DB2-BD59-A6C34878D82A}">
                    <a16:rowId xmlns:a16="http://schemas.microsoft.com/office/drawing/2014/main" val="10001"/>
                  </a:ext>
                </a:extLst>
              </a:tr>
              <a:tr h="499550">
                <a:tc>
                  <a:txBody>
                    <a:bodyPr/>
                    <a:lstStyle/>
                    <a:p>
                      <a:r>
                        <a:rPr lang="en-US" dirty="0"/>
                        <a:t>Recycled plastic</a:t>
                      </a:r>
                    </a:p>
                  </a:txBody>
                  <a:tcPr/>
                </a:tc>
                <a:tc>
                  <a:txBody>
                    <a:bodyPr/>
                    <a:lstStyle/>
                    <a:p>
                      <a:endParaRPr lang="en-US" dirty="0"/>
                    </a:p>
                  </a:txBody>
                  <a:tcPr/>
                </a:tc>
                <a:tc>
                  <a:txBody>
                    <a:bodyPr/>
                    <a:lstStyle/>
                    <a:p>
                      <a:r>
                        <a:rPr lang="en-US" dirty="0"/>
                        <a:t>Clothing</a:t>
                      </a:r>
                    </a:p>
                  </a:txBody>
                  <a:tcPr/>
                </a:tc>
                <a:extLst>
                  <a:ext uri="{0D108BD9-81ED-4DB2-BD59-A6C34878D82A}">
                    <a16:rowId xmlns:a16="http://schemas.microsoft.com/office/drawing/2014/main" val="10002"/>
                  </a:ext>
                </a:extLst>
              </a:tr>
              <a:tr h="507861">
                <a:tc>
                  <a:txBody>
                    <a:bodyPr/>
                    <a:lstStyle/>
                    <a:p>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Office supplies</a:t>
                      </a:r>
                    </a:p>
                  </a:txBody>
                  <a:tcPr/>
                </a:tc>
                <a:extLst>
                  <a:ext uri="{0D108BD9-81ED-4DB2-BD59-A6C34878D82A}">
                    <a16:rowId xmlns:a16="http://schemas.microsoft.com/office/drawing/2014/main" val="10003"/>
                  </a:ext>
                </a:extLst>
              </a:tr>
              <a:tr h="556814">
                <a:tc>
                  <a:txBody>
                    <a:bodyPr/>
                    <a:lstStyle/>
                    <a:p>
                      <a:endParaRPr lang="en-US" dirty="0"/>
                    </a:p>
                  </a:txBody>
                  <a:tcPr/>
                </a:tc>
                <a:tc>
                  <a:txBody>
                    <a:bodyPr/>
                    <a:lstStyle/>
                    <a:p>
                      <a:endParaRPr lang="en-US" dirty="0"/>
                    </a:p>
                  </a:txBody>
                  <a:tcPr/>
                </a:tc>
                <a:tc>
                  <a:txBody>
                    <a:bodyPr/>
                    <a:lstStyle/>
                    <a:p>
                      <a:r>
                        <a:rPr lang="en-US" dirty="0"/>
                        <a:t>Toys</a:t>
                      </a:r>
                    </a:p>
                  </a:txBody>
                  <a:tcPr/>
                </a:tc>
                <a:extLst>
                  <a:ext uri="{0D108BD9-81ED-4DB2-BD59-A6C34878D82A}">
                    <a16:rowId xmlns:a16="http://schemas.microsoft.com/office/drawing/2014/main" val="10004"/>
                  </a:ext>
                </a:extLst>
              </a:tr>
              <a:tr h="576291">
                <a:tc>
                  <a:txBody>
                    <a:bodyPr/>
                    <a:lstStyle/>
                    <a:p>
                      <a:endParaRPr lang="en-US" dirty="0"/>
                    </a:p>
                  </a:txBody>
                  <a:tcPr/>
                </a:tc>
                <a:tc>
                  <a:txBody>
                    <a:bodyPr/>
                    <a:lstStyle/>
                    <a:p>
                      <a:endParaRPr lang="en-US" dirty="0"/>
                    </a:p>
                  </a:txBody>
                  <a:tcPr/>
                </a:tc>
                <a:tc>
                  <a:txBody>
                    <a:bodyPr/>
                    <a:lstStyle/>
                    <a:p>
                      <a:r>
                        <a:rPr lang="en-US" dirty="0"/>
                        <a:t>Milk crates</a:t>
                      </a:r>
                    </a:p>
                  </a:txBody>
                  <a:tcPr/>
                </a:tc>
                <a:extLst>
                  <a:ext uri="{0D108BD9-81ED-4DB2-BD59-A6C34878D82A}">
                    <a16:rowId xmlns:a16="http://schemas.microsoft.com/office/drawing/2014/main" val="10005"/>
                  </a:ext>
                </a:extLst>
              </a:tr>
              <a:tr h="512259">
                <a:tc>
                  <a:txBody>
                    <a:bodyPr/>
                    <a:lstStyle/>
                    <a:p>
                      <a:endParaRPr lang="en-US" dirty="0"/>
                    </a:p>
                  </a:txBody>
                  <a:tcPr/>
                </a:tc>
                <a:tc>
                  <a:txBody>
                    <a:bodyPr/>
                    <a:lstStyle/>
                    <a:p>
                      <a:endParaRPr lang="en-US" dirty="0"/>
                    </a:p>
                  </a:txBody>
                  <a:tcPr/>
                </a:tc>
                <a:tc>
                  <a:txBody>
                    <a:bodyPr/>
                    <a:lstStyle/>
                    <a:p>
                      <a:r>
                        <a:rPr lang="en-US" dirty="0"/>
                        <a:t>Carpeting</a:t>
                      </a:r>
                    </a:p>
                  </a:txBody>
                  <a:tcPr/>
                </a:tc>
                <a:extLst>
                  <a:ext uri="{0D108BD9-81ED-4DB2-BD59-A6C34878D82A}">
                    <a16:rowId xmlns:a16="http://schemas.microsoft.com/office/drawing/2014/main" val="10006"/>
                  </a:ext>
                </a:extLst>
              </a:tr>
              <a:tr h="862237">
                <a:tc>
                  <a:txBody>
                    <a:bodyPr/>
                    <a:lstStyle/>
                    <a:p>
                      <a:endParaRPr lang="en-US" dirty="0"/>
                    </a:p>
                  </a:txBody>
                  <a:tcPr/>
                </a:tc>
                <a:tc>
                  <a:txBody>
                    <a:bodyPr/>
                    <a:lstStyle/>
                    <a:p>
                      <a:endParaRPr lang="en-US" dirty="0"/>
                    </a:p>
                  </a:txBody>
                  <a:tcPr/>
                </a:tc>
                <a:tc>
                  <a:txBody>
                    <a:bodyPr/>
                    <a:lstStyle/>
                    <a:p>
                      <a:r>
                        <a:rPr lang="en-US" dirty="0"/>
                        <a:t>Bottles and jars</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40020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Metals</a:t>
            </a:r>
          </a:p>
        </p:txBody>
      </p:sp>
      <p:graphicFrame>
        <p:nvGraphicFramePr>
          <p:cNvPr id="6" name="Content Placeholder 3">
            <a:extLst>
              <a:ext uri="{FF2B5EF4-FFF2-40B4-BE49-F238E27FC236}">
                <a16:creationId xmlns:a16="http://schemas.microsoft.com/office/drawing/2014/main" id="{A043D8CC-A96D-489C-9252-D1B30BCC8F52}"/>
              </a:ext>
            </a:extLst>
          </p:cNvPr>
          <p:cNvGraphicFramePr>
            <a:graphicFrameLocks noGrp="1"/>
          </p:cNvGraphicFramePr>
          <p:nvPr>
            <p:ph sz="half" idx="1"/>
            <p:extLst>
              <p:ext uri="{D42A27DB-BD31-4B8C-83A1-F6EECF244321}">
                <p14:modId xmlns:p14="http://schemas.microsoft.com/office/powerpoint/2010/main" val="3723916904"/>
              </p:ext>
            </p:extLst>
          </p:nvPr>
        </p:nvGraphicFramePr>
        <p:xfrm>
          <a:off x="2169992" y="1283509"/>
          <a:ext cx="7465329" cy="4857984"/>
        </p:xfrm>
        <a:graphic>
          <a:graphicData uri="http://schemas.openxmlformats.org/drawingml/2006/table">
            <a:tbl>
              <a:tblPr firstRow="1" bandRow="1">
                <a:tableStyleId>{5C22544A-7EE6-4342-B048-85BDC9FD1C3A}</a:tableStyleId>
              </a:tblPr>
              <a:tblGrid>
                <a:gridCol w="2488443">
                  <a:extLst>
                    <a:ext uri="{9D8B030D-6E8A-4147-A177-3AD203B41FA5}">
                      <a16:colId xmlns:a16="http://schemas.microsoft.com/office/drawing/2014/main" val="20000"/>
                    </a:ext>
                  </a:extLst>
                </a:gridCol>
                <a:gridCol w="2488443">
                  <a:extLst>
                    <a:ext uri="{9D8B030D-6E8A-4147-A177-3AD203B41FA5}">
                      <a16:colId xmlns:a16="http://schemas.microsoft.com/office/drawing/2014/main" val="20001"/>
                    </a:ext>
                  </a:extLst>
                </a:gridCol>
                <a:gridCol w="2488443">
                  <a:extLst>
                    <a:ext uri="{9D8B030D-6E8A-4147-A177-3AD203B41FA5}">
                      <a16:colId xmlns:a16="http://schemas.microsoft.com/office/drawing/2014/main" val="20002"/>
                    </a:ext>
                  </a:extLst>
                </a:gridCol>
              </a:tblGrid>
              <a:tr h="1226275">
                <a:tc>
                  <a:txBody>
                    <a:bodyPr/>
                    <a:lstStyle/>
                    <a:p>
                      <a:r>
                        <a:rPr lang="en-US" dirty="0"/>
                        <a:t>What It Comes From</a:t>
                      </a:r>
                    </a:p>
                  </a:txBody>
                  <a:tcPr/>
                </a:tc>
                <a:tc>
                  <a:txBody>
                    <a:bodyPr/>
                    <a:lstStyle/>
                    <a:p>
                      <a:r>
                        <a:rPr lang="en-US" dirty="0"/>
                        <a:t>Types of Metals Recycled</a:t>
                      </a:r>
                    </a:p>
                  </a:txBody>
                  <a:tcPr/>
                </a:tc>
                <a:tc>
                  <a:txBody>
                    <a:bodyPr/>
                    <a:lstStyle/>
                    <a:p>
                      <a:r>
                        <a:rPr lang="en-US" dirty="0"/>
                        <a:t>What It Can</a:t>
                      </a:r>
                      <a:r>
                        <a:rPr lang="en-US" baseline="0" dirty="0"/>
                        <a:t> Be Recycled Into</a:t>
                      </a:r>
                      <a:endParaRPr lang="en-US" dirty="0"/>
                    </a:p>
                  </a:txBody>
                  <a:tcPr/>
                </a:tc>
                <a:extLst>
                  <a:ext uri="{0D108BD9-81ED-4DB2-BD59-A6C34878D82A}">
                    <a16:rowId xmlns:a16="http://schemas.microsoft.com/office/drawing/2014/main" val="10000"/>
                  </a:ext>
                </a:extLst>
              </a:tr>
              <a:tr h="710462">
                <a:tc>
                  <a:txBody>
                    <a:bodyPr/>
                    <a:lstStyle/>
                    <a:p>
                      <a:r>
                        <a:rPr lang="en-US" dirty="0"/>
                        <a:t>Mineral</a:t>
                      </a:r>
                      <a:r>
                        <a:rPr lang="en-US" baseline="0" dirty="0"/>
                        <a:t> ores</a:t>
                      </a:r>
                      <a:endParaRPr lang="en-US" dirty="0"/>
                    </a:p>
                  </a:txBody>
                  <a:tcPr/>
                </a:tc>
                <a:tc>
                  <a:txBody>
                    <a:bodyPr/>
                    <a:lstStyle/>
                    <a:p>
                      <a:r>
                        <a:rPr lang="en-US" dirty="0"/>
                        <a:t>Aluminum</a:t>
                      </a:r>
                    </a:p>
                  </a:txBody>
                  <a:tcPr/>
                </a:tc>
                <a:tc>
                  <a:txBody>
                    <a:bodyPr/>
                    <a:lstStyle/>
                    <a:p>
                      <a:r>
                        <a:rPr lang="en-US" dirty="0"/>
                        <a:t>Cans</a:t>
                      </a:r>
                    </a:p>
                  </a:txBody>
                  <a:tcPr/>
                </a:tc>
                <a:extLst>
                  <a:ext uri="{0D108BD9-81ED-4DB2-BD59-A6C34878D82A}">
                    <a16:rowId xmlns:a16="http://schemas.microsoft.com/office/drawing/2014/main" val="10001"/>
                  </a:ext>
                </a:extLst>
              </a:tr>
              <a:tr h="710462">
                <a:tc>
                  <a:txBody>
                    <a:bodyPr/>
                    <a:lstStyle/>
                    <a:p>
                      <a:r>
                        <a:rPr lang="en-US" dirty="0"/>
                        <a:t>Recycled</a:t>
                      </a:r>
                      <a:r>
                        <a:rPr lang="en-US" baseline="0" dirty="0"/>
                        <a:t> metal</a:t>
                      </a:r>
                      <a:endParaRPr lang="en-US" dirty="0"/>
                    </a:p>
                  </a:txBody>
                  <a:tcPr/>
                </a:tc>
                <a:tc>
                  <a:txBody>
                    <a:bodyPr/>
                    <a:lstStyle/>
                    <a:p>
                      <a:r>
                        <a:rPr lang="en-US" dirty="0"/>
                        <a:t>Steel</a:t>
                      </a:r>
                    </a:p>
                  </a:txBody>
                  <a:tcPr/>
                </a:tc>
                <a:tc>
                  <a:txBody>
                    <a:bodyPr/>
                    <a:lstStyle/>
                    <a:p>
                      <a:r>
                        <a:rPr lang="en-US" dirty="0"/>
                        <a:t>Cars</a:t>
                      </a:r>
                    </a:p>
                  </a:txBody>
                  <a:tcPr/>
                </a:tc>
                <a:extLst>
                  <a:ext uri="{0D108BD9-81ED-4DB2-BD59-A6C34878D82A}">
                    <a16:rowId xmlns:a16="http://schemas.microsoft.com/office/drawing/2014/main" val="10002"/>
                  </a:ext>
                </a:extLst>
              </a:tr>
              <a:tr h="1300462">
                <a:tc>
                  <a:txBody>
                    <a:bodyPr/>
                    <a:lstStyle/>
                    <a:p>
                      <a:endParaRPr lang="en-US" dirty="0"/>
                    </a:p>
                  </a:txBody>
                  <a:tcPr/>
                </a:tc>
                <a:tc>
                  <a:txBody>
                    <a:bodyPr/>
                    <a:lstStyle/>
                    <a:p>
                      <a:r>
                        <a:rPr lang="en-US" dirty="0"/>
                        <a:t>Nickel</a:t>
                      </a:r>
                      <a:r>
                        <a:rPr lang="en-US" baseline="0" dirty="0"/>
                        <a:t> and cadmium (batteries)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910323">
                <a:tc>
                  <a:txBody>
                    <a:bodyPr/>
                    <a:lstStyle/>
                    <a:p>
                      <a:endParaRPr lang="en-US" dirty="0"/>
                    </a:p>
                  </a:txBody>
                  <a:tcPr/>
                </a:tc>
                <a:tc>
                  <a:txBody>
                    <a:bodyPr/>
                    <a:lstStyle/>
                    <a:p>
                      <a:r>
                        <a:rPr lang="en-US" dirty="0"/>
                        <a:t>Aluminum foil and bakeware</a:t>
                      </a:r>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68924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Glass</a:t>
            </a:r>
          </a:p>
        </p:txBody>
      </p:sp>
      <p:graphicFrame>
        <p:nvGraphicFramePr>
          <p:cNvPr id="7" name="Content Placeholder 3">
            <a:extLst>
              <a:ext uri="{FF2B5EF4-FFF2-40B4-BE49-F238E27FC236}">
                <a16:creationId xmlns:a16="http://schemas.microsoft.com/office/drawing/2014/main" id="{DD392C6A-EB6E-4EBA-97A7-C6F9FFA6335F}"/>
              </a:ext>
            </a:extLst>
          </p:cNvPr>
          <p:cNvGraphicFramePr>
            <a:graphicFrameLocks noGrp="1"/>
          </p:cNvGraphicFramePr>
          <p:nvPr>
            <p:ph sz="half" idx="1"/>
            <p:extLst>
              <p:ext uri="{D42A27DB-BD31-4B8C-83A1-F6EECF244321}">
                <p14:modId xmlns:p14="http://schemas.microsoft.com/office/powerpoint/2010/main" val="2008648812"/>
              </p:ext>
            </p:extLst>
          </p:nvPr>
        </p:nvGraphicFramePr>
        <p:xfrm>
          <a:off x="2006225" y="1283509"/>
          <a:ext cx="7574505" cy="4572001"/>
        </p:xfrm>
        <a:graphic>
          <a:graphicData uri="http://schemas.openxmlformats.org/drawingml/2006/table">
            <a:tbl>
              <a:tblPr firstRow="1" bandRow="1">
                <a:tableStyleId>{5C22544A-7EE6-4342-B048-85BDC9FD1C3A}</a:tableStyleId>
              </a:tblPr>
              <a:tblGrid>
                <a:gridCol w="2524835">
                  <a:extLst>
                    <a:ext uri="{9D8B030D-6E8A-4147-A177-3AD203B41FA5}">
                      <a16:colId xmlns:a16="http://schemas.microsoft.com/office/drawing/2014/main" val="20000"/>
                    </a:ext>
                  </a:extLst>
                </a:gridCol>
                <a:gridCol w="2524835">
                  <a:extLst>
                    <a:ext uri="{9D8B030D-6E8A-4147-A177-3AD203B41FA5}">
                      <a16:colId xmlns:a16="http://schemas.microsoft.com/office/drawing/2014/main" val="20001"/>
                    </a:ext>
                  </a:extLst>
                </a:gridCol>
                <a:gridCol w="2524835">
                  <a:extLst>
                    <a:ext uri="{9D8B030D-6E8A-4147-A177-3AD203B41FA5}">
                      <a16:colId xmlns:a16="http://schemas.microsoft.com/office/drawing/2014/main" val="20002"/>
                    </a:ext>
                  </a:extLst>
                </a:gridCol>
              </a:tblGrid>
              <a:tr h="1260391">
                <a:tc>
                  <a:txBody>
                    <a:bodyPr/>
                    <a:lstStyle/>
                    <a:p>
                      <a:r>
                        <a:rPr lang="en-US" dirty="0"/>
                        <a:t>What It Comes From</a:t>
                      </a:r>
                    </a:p>
                  </a:txBody>
                  <a:tcPr/>
                </a:tc>
                <a:tc>
                  <a:txBody>
                    <a:bodyPr/>
                    <a:lstStyle/>
                    <a:p>
                      <a:r>
                        <a:rPr lang="en-US" dirty="0"/>
                        <a:t>Types of Glass Recycled</a:t>
                      </a:r>
                    </a:p>
                  </a:txBody>
                  <a:tcPr/>
                </a:tc>
                <a:tc>
                  <a:txBody>
                    <a:bodyPr/>
                    <a:lstStyle/>
                    <a:p>
                      <a:r>
                        <a:rPr lang="en-US" dirty="0"/>
                        <a:t>What It Can</a:t>
                      </a:r>
                      <a:r>
                        <a:rPr lang="en-US" baseline="0" dirty="0"/>
                        <a:t> Be Recycled Into</a:t>
                      </a:r>
                      <a:endParaRPr lang="en-US" dirty="0"/>
                    </a:p>
                  </a:txBody>
                  <a:tcPr/>
                </a:tc>
                <a:extLst>
                  <a:ext uri="{0D108BD9-81ED-4DB2-BD59-A6C34878D82A}">
                    <a16:rowId xmlns:a16="http://schemas.microsoft.com/office/drawing/2014/main" val="10000"/>
                  </a:ext>
                </a:extLst>
              </a:tr>
              <a:tr h="759797">
                <a:tc>
                  <a:txBody>
                    <a:bodyPr/>
                    <a:lstStyle/>
                    <a:p>
                      <a:r>
                        <a:rPr lang="en-US" dirty="0"/>
                        <a:t>Sand</a:t>
                      </a:r>
                    </a:p>
                  </a:txBody>
                  <a:tcPr/>
                </a:tc>
                <a:tc>
                  <a:txBody>
                    <a:bodyPr/>
                    <a:lstStyle/>
                    <a:p>
                      <a:r>
                        <a:rPr lang="en-US" dirty="0"/>
                        <a:t>Clear,</a:t>
                      </a:r>
                      <a:r>
                        <a:rPr lang="en-US" baseline="0" dirty="0"/>
                        <a:t> brown, blue and green</a:t>
                      </a:r>
                      <a:endParaRPr lang="en-US" dirty="0"/>
                    </a:p>
                  </a:txBody>
                  <a:tcPr/>
                </a:tc>
                <a:tc>
                  <a:txBody>
                    <a:bodyPr/>
                    <a:lstStyle/>
                    <a:p>
                      <a:r>
                        <a:rPr lang="en-US" dirty="0"/>
                        <a:t>Bottles</a:t>
                      </a:r>
                      <a:r>
                        <a:rPr lang="en-US" baseline="0" dirty="0"/>
                        <a:t> and jars</a:t>
                      </a:r>
                      <a:endParaRPr lang="en-US" dirty="0"/>
                    </a:p>
                  </a:txBody>
                  <a:tcPr/>
                </a:tc>
                <a:extLst>
                  <a:ext uri="{0D108BD9-81ED-4DB2-BD59-A6C34878D82A}">
                    <a16:rowId xmlns:a16="http://schemas.microsoft.com/office/drawing/2014/main" val="10001"/>
                  </a:ext>
                </a:extLst>
              </a:tr>
              <a:tr h="759797">
                <a:tc>
                  <a:txBody>
                    <a:bodyPr/>
                    <a:lstStyle/>
                    <a:p>
                      <a:r>
                        <a:rPr lang="en-US" dirty="0"/>
                        <a:t>Soda</a:t>
                      </a:r>
                      <a:r>
                        <a:rPr lang="en-US" baseline="0" dirty="0"/>
                        <a:t> ash</a:t>
                      </a:r>
                      <a:endParaRPr lang="en-US" dirty="0"/>
                    </a:p>
                  </a:txBody>
                  <a:tcPr/>
                </a:tc>
                <a:tc>
                  <a:txBody>
                    <a:bodyPr/>
                    <a:lstStyle/>
                    <a:p>
                      <a:endParaRPr lang="en-US" dirty="0"/>
                    </a:p>
                  </a:txBody>
                  <a:tcPr/>
                </a:tc>
                <a:tc>
                  <a:txBody>
                    <a:bodyPr/>
                    <a:lstStyle/>
                    <a:p>
                      <a:r>
                        <a:rPr lang="en-US" dirty="0"/>
                        <a:t>Aggregate</a:t>
                      </a:r>
                      <a:r>
                        <a:rPr lang="en-US" baseline="0" dirty="0"/>
                        <a:t> (road surfaces)</a:t>
                      </a:r>
                      <a:endParaRPr lang="en-US" dirty="0"/>
                    </a:p>
                  </a:txBody>
                  <a:tcPr/>
                </a:tc>
                <a:extLst>
                  <a:ext uri="{0D108BD9-81ED-4DB2-BD59-A6C34878D82A}">
                    <a16:rowId xmlns:a16="http://schemas.microsoft.com/office/drawing/2014/main" val="10002"/>
                  </a:ext>
                </a:extLst>
              </a:tr>
              <a:tr h="856367">
                <a:tc>
                  <a:txBody>
                    <a:bodyPr/>
                    <a:lstStyle/>
                    <a:p>
                      <a:r>
                        <a:rPr lang="en-US" dirty="0"/>
                        <a:t>Limestone</a:t>
                      </a:r>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Insulation (fiberglass)</a:t>
                      </a:r>
                    </a:p>
                  </a:txBody>
                  <a:tcPr/>
                </a:tc>
                <a:extLst>
                  <a:ext uri="{0D108BD9-81ED-4DB2-BD59-A6C34878D82A}">
                    <a16:rowId xmlns:a16="http://schemas.microsoft.com/office/drawing/2014/main" val="10003"/>
                  </a:ext>
                </a:extLst>
              </a:tr>
              <a:tr h="935649">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61708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Understand how the Environmental Protection Agency writes regulations to implement environmental laws written by congress</a:t>
            </a:r>
          </a:p>
          <a:p>
            <a:pPr lvl="1"/>
            <a:r>
              <a:rPr lang="en-US" dirty="0"/>
              <a:t>Learn what you can do as a consumer to implement behaviors that protect our environment</a:t>
            </a:r>
          </a:p>
          <a:p>
            <a:pPr lvl="1"/>
            <a:r>
              <a:rPr lang="en-US" dirty="0"/>
              <a:t>Understand the function and purpose of some of the common EPA agencies</a:t>
            </a:r>
          </a:p>
          <a:p>
            <a:pPr lvl="1"/>
            <a:r>
              <a:rPr lang="en-US" dirty="0"/>
              <a:t>Understand how these regulations affect you as a consumer</a:t>
            </a:r>
          </a:p>
        </p:txBody>
      </p:sp>
    </p:spTree>
    <p:extLst>
      <p:ext uri="{BB962C8B-B14F-4D97-AF65-F5344CB8AC3E}">
        <p14:creationId xmlns:p14="http://schemas.microsoft.com/office/powerpoint/2010/main" val="2923985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Glass – What Not to Recycle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following items should not be placed into your recycling bin:</a:t>
            </a:r>
          </a:p>
          <a:p>
            <a:pPr lvl="2"/>
            <a:r>
              <a:rPr lang="en-US" sz="2400" dirty="0"/>
              <a:t>Any glass contaminated with stones, dirt and food waste</a:t>
            </a:r>
          </a:p>
          <a:p>
            <a:pPr lvl="2"/>
            <a:r>
              <a:rPr lang="en-US" sz="2400" dirty="0"/>
              <a:t>Ceramics, such as dishware, ovenware and decorative items</a:t>
            </a:r>
          </a:p>
          <a:p>
            <a:pPr lvl="2"/>
            <a:r>
              <a:rPr lang="en-US" sz="2400" dirty="0"/>
              <a:t>Heat-resistant glass, such as Pyrex</a:t>
            </a:r>
          </a:p>
          <a:p>
            <a:pPr lvl="2"/>
            <a:r>
              <a:rPr lang="en-US" sz="2400" dirty="0"/>
              <a:t>Mixed colors of broken glass</a:t>
            </a:r>
          </a:p>
          <a:p>
            <a:pPr lvl="2"/>
            <a:r>
              <a:rPr lang="en-US" sz="2400" dirty="0"/>
              <a:t>Mirror or window glass</a:t>
            </a:r>
          </a:p>
          <a:p>
            <a:pPr lvl="2"/>
            <a:r>
              <a:rPr lang="en-US" sz="2400" dirty="0"/>
              <a:t>Metal or plastic caps and lids</a:t>
            </a:r>
          </a:p>
          <a:p>
            <a:pPr lvl="2"/>
            <a:r>
              <a:rPr lang="en-US" sz="2400" dirty="0"/>
              <a:t>Crystal</a:t>
            </a:r>
          </a:p>
          <a:p>
            <a:pPr lvl="2"/>
            <a:r>
              <a:rPr lang="en-US" sz="2400" dirty="0"/>
              <a:t>Light bulbs</a:t>
            </a:r>
          </a:p>
          <a:p>
            <a:pPr lvl="2"/>
            <a:r>
              <a:rPr lang="en-US" sz="2400" dirty="0"/>
              <a:t>Cathode-ray tubes (CRTs) found in some televisions and computer monitors</a:t>
            </a:r>
          </a:p>
          <a:p>
            <a:pPr lvl="1"/>
            <a:endParaRPr lang="en-US" dirty="0"/>
          </a:p>
        </p:txBody>
      </p:sp>
    </p:spTree>
    <p:extLst>
      <p:ext uri="{BB962C8B-B14F-4D97-AF65-F5344CB8AC3E}">
        <p14:creationId xmlns:p14="http://schemas.microsoft.com/office/powerpoint/2010/main" val="1756866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Batteries/Bulbs</a:t>
            </a:r>
          </a:p>
        </p:txBody>
      </p:sp>
      <p:graphicFrame>
        <p:nvGraphicFramePr>
          <p:cNvPr id="6" name="Content Placeholder 3">
            <a:extLst>
              <a:ext uri="{FF2B5EF4-FFF2-40B4-BE49-F238E27FC236}">
                <a16:creationId xmlns:a16="http://schemas.microsoft.com/office/drawing/2014/main" id="{5D1F5B3B-6B64-45E3-B6A0-8CA2C3D8E5C1}"/>
              </a:ext>
            </a:extLst>
          </p:cNvPr>
          <p:cNvGraphicFramePr>
            <a:graphicFrameLocks noGrp="1"/>
          </p:cNvGraphicFramePr>
          <p:nvPr>
            <p:ph sz="half" idx="1"/>
            <p:extLst>
              <p:ext uri="{D42A27DB-BD31-4B8C-83A1-F6EECF244321}">
                <p14:modId xmlns:p14="http://schemas.microsoft.com/office/powerpoint/2010/main" val="3931249418"/>
              </p:ext>
            </p:extLst>
          </p:nvPr>
        </p:nvGraphicFramePr>
        <p:xfrm>
          <a:off x="1967562" y="1451742"/>
          <a:ext cx="8001000" cy="4607247"/>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tblGrid>
              <a:tr h="1061798">
                <a:tc>
                  <a:txBody>
                    <a:bodyPr/>
                    <a:lstStyle/>
                    <a:p>
                      <a:r>
                        <a:rPr lang="en-US" dirty="0"/>
                        <a:t>What It Comes From</a:t>
                      </a:r>
                    </a:p>
                  </a:txBody>
                  <a:tcPr/>
                </a:tc>
                <a:tc>
                  <a:txBody>
                    <a:bodyPr/>
                    <a:lstStyle/>
                    <a:p>
                      <a:r>
                        <a:rPr lang="en-US" dirty="0"/>
                        <a:t>Types of Batteries/Bulbs Recycled</a:t>
                      </a:r>
                    </a:p>
                  </a:txBody>
                  <a:tcPr/>
                </a:tc>
                <a:tc>
                  <a:txBody>
                    <a:bodyPr/>
                    <a:lstStyle/>
                    <a:p>
                      <a:r>
                        <a:rPr lang="en-US" dirty="0"/>
                        <a:t>What It Can</a:t>
                      </a:r>
                      <a:r>
                        <a:rPr lang="en-US" baseline="0" dirty="0"/>
                        <a:t> Be Recycled Into</a:t>
                      </a:r>
                      <a:endParaRPr lang="en-US" dirty="0"/>
                    </a:p>
                  </a:txBody>
                  <a:tcPr/>
                </a:tc>
                <a:extLst>
                  <a:ext uri="{0D108BD9-81ED-4DB2-BD59-A6C34878D82A}">
                    <a16:rowId xmlns:a16="http://schemas.microsoft.com/office/drawing/2014/main" val="10000"/>
                  </a:ext>
                </a:extLst>
              </a:tr>
              <a:tr h="615169">
                <a:tc>
                  <a:txBody>
                    <a:bodyPr/>
                    <a:lstStyle/>
                    <a:p>
                      <a:r>
                        <a:rPr lang="en-US" dirty="0"/>
                        <a:t>Batteries/Bulbs</a:t>
                      </a:r>
                    </a:p>
                  </a:txBody>
                  <a:tcPr/>
                </a:tc>
                <a:tc>
                  <a:txBody>
                    <a:bodyPr/>
                    <a:lstStyle/>
                    <a:p>
                      <a:r>
                        <a:rPr lang="en-US" dirty="0"/>
                        <a:t>Car batteries</a:t>
                      </a:r>
                    </a:p>
                  </a:txBody>
                  <a:tcPr/>
                </a:tc>
                <a:tc>
                  <a:txBody>
                    <a:bodyPr/>
                    <a:lstStyle/>
                    <a:p>
                      <a:r>
                        <a:rPr lang="en-US" dirty="0"/>
                        <a:t>Fertilizer and dyes</a:t>
                      </a:r>
                    </a:p>
                  </a:txBody>
                  <a:tcPr/>
                </a:tc>
                <a:extLst>
                  <a:ext uri="{0D108BD9-81ED-4DB2-BD59-A6C34878D82A}">
                    <a16:rowId xmlns:a16="http://schemas.microsoft.com/office/drawing/2014/main" val="10001"/>
                  </a:ext>
                </a:extLst>
              </a:tr>
              <a:tr h="615169">
                <a:tc>
                  <a:txBody>
                    <a:bodyPr/>
                    <a:lstStyle/>
                    <a:p>
                      <a:endParaRPr lang="en-US" dirty="0"/>
                    </a:p>
                  </a:txBody>
                  <a:tcPr/>
                </a:tc>
                <a:tc>
                  <a:txBody>
                    <a:bodyPr/>
                    <a:lstStyle/>
                    <a:p>
                      <a:r>
                        <a:rPr lang="en-US" dirty="0"/>
                        <a:t>Household and button batteries</a:t>
                      </a:r>
                    </a:p>
                  </a:txBody>
                  <a:tcPr/>
                </a:tc>
                <a:tc>
                  <a:txBody>
                    <a:bodyPr/>
                    <a:lstStyle/>
                    <a:p>
                      <a:r>
                        <a:rPr lang="en-US" sz="1800" b="0" i="0" kern="1200" dirty="0">
                          <a:solidFill>
                            <a:schemeClr val="dk1"/>
                          </a:solidFill>
                          <a:effectLst/>
                          <a:latin typeface="+mn-lt"/>
                          <a:ea typeface="+mn-ea"/>
                          <a:cs typeface="+mn-cs"/>
                        </a:rPr>
                        <a:t>All should be recycled to reclaim valuable compounds</a:t>
                      </a:r>
                      <a:endParaRPr lang="en-US" dirty="0"/>
                    </a:p>
                  </a:txBody>
                  <a:tcPr/>
                </a:tc>
                <a:extLst>
                  <a:ext uri="{0D108BD9-81ED-4DB2-BD59-A6C34878D82A}">
                    <a16:rowId xmlns:a16="http://schemas.microsoft.com/office/drawing/2014/main" val="10002"/>
                  </a:ext>
                </a:extLst>
              </a:tr>
              <a:tr h="587576">
                <a:tc>
                  <a:txBody>
                    <a:bodyPr/>
                    <a:lstStyle/>
                    <a:p>
                      <a:endParaRPr lang="en-US" dirty="0"/>
                    </a:p>
                  </a:txBody>
                  <a:tcPr/>
                </a:tc>
                <a:tc>
                  <a:txBody>
                    <a:bodyPr/>
                    <a:lstStyle/>
                    <a:p>
                      <a:r>
                        <a:rPr lang="en-US" dirty="0"/>
                        <a:t>Rechargeable batteries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609600">
                <a:tc>
                  <a:txBody>
                    <a:bodyPr/>
                    <a:lstStyle/>
                    <a:p>
                      <a:endParaRPr lang="en-US" dirty="0"/>
                    </a:p>
                  </a:txBody>
                  <a:tcPr/>
                </a:tc>
                <a:tc>
                  <a:txBody>
                    <a:bodyPr/>
                    <a:lstStyle/>
                    <a:p>
                      <a:r>
                        <a:rPr lang="en-US" dirty="0"/>
                        <a:t>Incandescent and LED Bulbs</a:t>
                      </a:r>
                    </a:p>
                  </a:txBody>
                  <a:tcPr/>
                </a:tc>
                <a:tc>
                  <a:txBody>
                    <a:bodyPr/>
                    <a:lstStyle/>
                    <a:p>
                      <a:endParaRPr lang="en-US" dirty="0"/>
                    </a:p>
                  </a:txBody>
                  <a:tcPr/>
                </a:tc>
                <a:extLst>
                  <a:ext uri="{0D108BD9-81ED-4DB2-BD59-A6C34878D82A}">
                    <a16:rowId xmlns:a16="http://schemas.microsoft.com/office/drawing/2014/main" val="10004"/>
                  </a:ext>
                </a:extLst>
              </a:tr>
              <a:tr h="788224">
                <a:tc>
                  <a:txBody>
                    <a:bodyPr/>
                    <a:lstStyle/>
                    <a:p>
                      <a:endParaRPr lang="en-US" dirty="0"/>
                    </a:p>
                  </a:txBody>
                  <a:tcPr/>
                </a:tc>
                <a:tc>
                  <a:txBody>
                    <a:bodyPr/>
                    <a:lstStyle/>
                    <a:p>
                      <a:r>
                        <a:rPr lang="en-US" dirty="0"/>
                        <a:t>Compact fluorescent bulbs</a:t>
                      </a:r>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986965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Electronics</a:t>
            </a:r>
          </a:p>
        </p:txBody>
      </p:sp>
      <p:graphicFrame>
        <p:nvGraphicFramePr>
          <p:cNvPr id="6" name="Content Placeholder 3">
            <a:extLst>
              <a:ext uri="{FF2B5EF4-FFF2-40B4-BE49-F238E27FC236}">
                <a16:creationId xmlns:a16="http://schemas.microsoft.com/office/drawing/2014/main" id="{8E8900DC-17F3-4405-A629-29D1A23BD1B7}"/>
              </a:ext>
            </a:extLst>
          </p:cNvPr>
          <p:cNvGraphicFramePr>
            <a:graphicFrameLocks noGrp="1"/>
          </p:cNvGraphicFramePr>
          <p:nvPr>
            <p:ph sz="half" idx="1"/>
            <p:extLst>
              <p:ext uri="{D42A27DB-BD31-4B8C-83A1-F6EECF244321}">
                <p14:modId xmlns:p14="http://schemas.microsoft.com/office/powerpoint/2010/main" val="2348525669"/>
              </p:ext>
            </p:extLst>
          </p:nvPr>
        </p:nvGraphicFramePr>
        <p:xfrm>
          <a:off x="1926690" y="1355681"/>
          <a:ext cx="7886049" cy="4826757"/>
        </p:xfrm>
        <a:graphic>
          <a:graphicData uri="http://schemas.openxmlformats.org/drawingml/2006/table">
            <a:tbl>
              <a:tblPr firstRow="1" bandRow="1">
                <a:tableStyleId>{5C22544A-7EE6-4342-B048-85BDC9FD1C3A}</a:tableStyleId>
              </a:tblPr>
              <a:tblGrid>
                <a:gridCol w="2628683">
                  <a:extLst>
                    <a:ext uri="{9D8B030D-6E8A-4147-A177-3AD203B41FA5}">
                      <a16:colId xmlns:a16="http://schemas.microsoft.com/office/drawing/2014/main" val="20000"/>
                    </a:ext>
                  </a:extLst>
                </a:gridCol>
                <a:gridCol w="2628683">
                  <a:extLst>
                    <a:ext uri="{9D8B030D-6E8A-4147-A177-3AD203B41FA5}">
                      <a16:colId xmlns:a16="http://schemas.microsoft.com/office/drawing/2014/main" val="20001"/>
                    </a:ext>
                  </a:extLst>
                </a:gridCol>
                <a:gridCol w="2628683">
                  <a:extLst>
                    <a:ext uri="{9D8B030D-6E8A-4147-A177-3AD203B41FA5}">
                      <a16:colId xmlns:a16="http://schemas.microsoft.com/office/drawing/2014/main" val="20002"/>
                    </a:ext>
                  </a:extLst>
                </a:gridCol>
              </a:tblGrid>
              <a:tr h="1026261">
                <a:tc>
                  <a:txBody>
                    <a:bodyPr/>
                    <a:lstStyle/>
                    <a:p>
                      <a:r>
                        <a:rPr lang="en-US" dirty="0"/>
                        <a:t>What It Comes From</a:t>
                      </a:r>
                    </a:p>
                  </a:txBody>
                  <a:tcPr/>
                </a:tc>
                <a:tc>
                  <a:txBody>
                    <a:bodyPr/>
                    <a:lstStyle/>
                    <a:p>
                      <a:r>
                        <a:rPr lang="en-US" dirty="0"/>
                        <a:t>Types of</a:t>
                      </a:r>
                      <a:r>
                        <a:rPr lang="en-US" baseline="0" dirty="0"/>
                        <a:t> Electronics</a:t>
                      </a:r>
                      <a:r>
                        <a:rPr lang="en-US" dirty="0"/>
                        <a:t> Recycled</a:t>
                      </a:r>
                    </a:p>
                  </a:txBody>
                  <a:tcPr/>
                </a:tc>
                <a:tc>
                  <a:txBody>
                    <a:bodyPr/>
                    <a:lstStyle/>
                    <a:p>
                      <a:r>
                        <a:rPr lang="en-US" dirty="0"/>
                        <a:t>What It Can</a:t>
                      </a:r>
                      <a:r>
                        <a:rPr lang="en-US" baseline="0" dirty="0"/>
                        <a:t> Be Recycled Into</a:t>
                      </a:r>
                      <a:endParaRPr lang="en-US" dirty="0"/>
                    </a:p>
                  </a:txBody>
                  <a:tcPr/>
                </a:tc>
                <a:extLst>
                  <a:ext uri="{0D108BD9-81ED-4DB2-BD59-A6C34878D82A}">
                    <a16:rowId xmlns:a16="http://schemas.microsoft.com/office/drawing/2014/main" val="10000"/>
                  </a:ext>
                </a:extLst>
              </a:tr>
              <a:tr h="1328302">
                <a:tc>
                  <a:txBody>
                    <a:bodyPr/>
                    <a:lstStyle/>
                    <a:p>
                      <a:r>
                        <a:rPr lang="en-US" dirty="0"/>
                        <a:t>Various electronics</a:t>
                      </a:r>
                    </a:p>
                  </a:txBody>
                  <a:tcPr/>
                </a:tc>
                <a:tc>
                  <a:txBody>
                    <a:bodyPr/>
                    <a:lstStyle/>
                    <a:p>
                      <a:r>
                        <a:rPr lang="en-US" dirty="0"/>
                        <a:t>Computers (CPUS, monitors,</a:t>
                      </a:r>
                      <a:r>
                        <a:rPr lang="en-US" baseline="0" dirty="0"/>
                        <a:t> peripherals and keyboards</a:t>
                      </a:r>
                      <a:endParaRPr lang="en-US" dirty="0"/>
                    </a:p>
                  </a:txBody>
                  <a:tcPr/>
                </a:tc>
                <a:tc>
                  <a:txBody>
                    <a:bodyPr/>
                    <a:lstStyle/>
                    <a:p>
                      <a:r>
                        <a:rPr lang="en-US" sz="1800" b="0" i="0" kern="1200" dirty="0">
                          <a:solidFill>
                            <a:schemeClr val="dk1"/>
                          </a:solidFill>
                          <a:effectLst/>
                          <a:latin typeface="+mn-lt"/>
                          <a:ea typeface="+mn-ea"/>
                          <a:cs typeface="+mn-cs"/>
                        </a:rPr>
                        <a:t>A</a:t>
                      </a:r>
                      <a:r>
                        <a:rPr lang="en-US" sz="1800" b="0" i="0" kern="1200" baseline="0" dirty="0">
                          <a:solidFill>
                            <a:schemeClr val="dk1"/>
                          </a:solidFill>
                          <a:effectLst/>
                          <a:latin typeface="+mn-lt"/>
                          <a:ea typeface="+mn-ea"/>
                          <a:cs typeface="+mn-cs"/>
                        </a:rPr>
                        <a:t> v</a:t>
                      </a:r>
                      <a:r>
                        <a:rPr lang="en-US" sz="1800" b="0" i="0" kern="1200" dirty="0">
                          <a:solidFill>
                            <a:schemeClr val="dk1"/>
                          </a:solidFill>
                          <a:effectLst/>
                          <a:latin typeface="+mn-lt"/>
                          <a:ea typeface="+mn-ea"/>
                          <a:cs typeface="+mn-cs"/>
                        </a:rPr>
                        <a:t>aluable source of secondary raw materials such as gold, silver, platinum and palladium</a:t>
                      </a:r>
                      <a:endParaRPr lang="en-US" dirty="0"/>
                    </a:p>
                  </a:txBody>
                  <a:tcPr/>
                </a:tc>
                <a:extLst>
                  <a:ext uri="{0D108BD9-81ED-4DB2-BD59-A6C34878D82A}">
                    <a16:rowId xmlns:a16="http://schemas.microsoft.com/office/drawing/2014/main" val="10001"/>
                  </a:ext>
                </a:extLst>
              </a:tr>
              <a:tr h="547945">
                <a:tc>
                  <a:txBody>
                    <a:bodyPr/>
                    <a:lstStyle/>
                    <a:p>
                      <a:endParaRPr lang="en-US" dirty="0"/>
                    </a:p>
                  </a:txBody>
                  <a:tcPr/>
                </a:tc>
                <a:tc>
                  <a:txBody>
                    <a:bodyPr/>
                    <a:lstStyle/>
                    <a:p>
                      <a:r>
                        <a:rPr lang="en-US" dirty="0"/>
                        <a:t>Office equipment</a:t>
                      </a:r>
                    </a:p>
                  </a:txBody>
                  <a:tcPr/>
                </a:tc>
                <a:tc>
                  <a:txBody>
                    <a:bodyPr/>
                    <a:lstStyle/>
                    <a:p>
                      <a:r>
                        <a:rPr lang="en-US" dirty="0"/>
                        <a:t>Base</a:t>
                      </a:r>
                      <a:r>
                        <a:rPr lang="en-US" baseline="0" dirty="0"/>
                        <a:t> metals</a:t>
                      </a:r>
                      <a:endParaRPr lang="en-US" dirty="0"/>
                    </a:p>
                  </a:txBody>
                  <a:tcPr/>
                </a:tc>
                <a:extLst>
                  <a:ext uri="{0D108BD9-81ED-4DB2-BD59-A6C34878D82A}">
                    <a16:rowId xmlns:a16="http://schemas.microsoft.com/office/drawing/2014/main" val="10002"/>
                  </a:ext>
                </a:extLst>
              </a:tr>
              <a:tr h="642597">
                <a:tc>
                  <a:txBody>
                    <a:bodyPr/>
                    <a:lstStyle/>
                    <a:p>
                      <a:endParaRPr lang="en-US" dirty="0"/>
                    </a:p>
                  </a:txBody>
                  <a:tcPr/>
                </a:tc>
                <a:tc>
                  <a:txBody>
                    <a:bodyPr/>
                    <a:lstStyle/>
                    <a:p>
                      <a:r>
                        <a:rPr lang="en-US" dirty="0"/>
                        <a:t>Televisions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Metal or plastic</a:t>
                      </a:r>
                    </a:p>
                  </a:txBody>
                  <a:tcPr/>
                </a:tc>
                <a:extLst>
                  <a:ext uri="{0D108BD9-81ED-4DB2-BD59-A6C34878D82A}">
                    <a16:rowId xmlns:a16="http://schemas.microsoft.com/office/drawing/2014/main" val="10003"/>
                  </a:ext>
                </a:extLst>
              </a:tr>
              <a:tr h="579564">
                <a:tc>
                  <a:txBody>
                    <a:bodyPr/>
                    <a:lstStyle/>
                    <a:p>
                      <a:endParaRPr lang="en-US" dirty="0"/>
                    </a:p>
                  </a:txBody>
                  <a:tcPr/>
                </a:tc>
                <a:tc>
                  <a:txBody>
                    <a:bodyPr/>
                    <a:lstStyle/>
                    <a:p>
                      <a:r>
                        <a:rPr lang="en-US" dirty="0"/>
                        <a:t>Consumer electronics</a:t>
                      </a:r>
                    </a:p>
                  </a:txBody>
                  <a:tcPr/>
                </a:tc>
                <a:tc>
                  <a:txBody>
                    <a:bodyPr/>
                    <a:lstStyle/>
                    <a:p>
                      <a:endParaRPr lang="en-US" dirty="0"/>
                    </a:p>
                  </a:txBody>
                  <a:tcPr/>
                </a:tc>
                <a:extLst>
                  <a:ext uri="{0D108BD9-81ED-4DB2-BD59-A6C34878D82A}">
                    <a16:rowId xmlns:a16="http://schemas.microsoft.com/office/drawing/2014/main" val="10004"/>
                  </a:ext>
                </a:extLst>
              </a:tr>
              <a:tr h="702088">
                <a:tc>
                  <a:txBody>
                    <a:bodyPr/>
                    <a:lstStyle/>
                    <a:p>
                      <a:endParaRPr lang="en-US" dirty="0"/>
                    </a:p>
                  </a:txBody>
                  <a:tcPr/>
                </a:tc>
                <a:tc>
                  <a:txBody>
                    <a:bodyPr/>
                    <a:lstStyle/>
                    <a:p>
                      <a:r>
                        <a:rPr lang="en-US" dirty="0"/>
                        <a:t>Cell phones</a:t>
                      </a:r>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3503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Electronics – What Not to Recycle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following items should not be placed into your recycling bin:</a:t>
            </a:r>
          </a:p>
          <a:p>
            <a:pPr lvl="2"/>
            <a:r>
              <a:rPr lang="en-US" sz="2400" dirty="0"/>
              <a:t>Microwaves</a:t>
            </a:r>
          </a:p>
          <a:p>
            <a:pPr lvl="2"/>
            <a:r>
              <a:rPr lang="en-US" sz="2400" dirty="0"/>
              <a:t>Smoke alarms/detectors</a:t>
            </a:r>
          </a:p>
          <a:p>
            <a:pPr lvl="2"/>
            <a:r>
              <a:rPr lang="en-US" sz="2400" dirty="0"/>
              <a:t>Fire alarms/detectors</a:t>
            </a:r>
          </a:p>
          <a:p>
            <a:pPr lvl="2"/>
            <a:r>
              <a:rPr lang="en-US" sz="2400" dirty="0"/>
              <a:t>Thermometers</a:t>
            </a:r>
          </a:p>
          <a:p>
            <a:pPr lvl="2"/>
            <a:r>
              <a:rPr lang="en-US" sz="2400" dirty="0"/>
              <a:t>Large appliances (such as refrigerators)</a:t>
            </a:r>
          </a:p>
          <a:p>
            <a:pPr lvl="2"/>
            <a:r>
              <a:rPr lang="en-US" sz="2400" dirty="0"/>
              <a:t>Non-decontaminated medical equipment</a:t>
            </a:r>
          </a:p>
          <a:p>
            <a:pPr lvl="2"/>
            <a:r>
              <a:rPr lang="en-US" sz="2400" dirty="0"/>
              <a:t>Any unit with sludge or liquids</a:t>
            </a:r>
          </a:p>
          <a:p>
            <a:pPr lvl="1"/>
            <a:endParaRPr lang="en-US" dirty="0"/>
          </a:p>
          <a:p>
            <a:pPr lvl="1"/>
            <a:endParaRPr lang="en-US" dirty="0"/>
          </a:p>
        </p:txBody>
      </p:sp>
    </p:spTree>
    <p:extLst>
      <p:ext uri="{BB962C8B-B14F-4D97-AF65-F5344CB8AC3E}">
        <p14:creationId xmlns:p14="http://schemas.microsoft.com/office/powerpoint/2010/main" val="35262026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From Trash to Fuel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Fuel from Garbage Made Easy and Successful</a:t>
            </a:r>
            <a:endParaRPr lang="en-US" dirty="0"/>
          </a:p>
          <a:p>
            <a:pPr marL="0" lvl="1" indent="0">
              <a:buNone/>
            </a:pPr>
            <a:r>
              <a:rPr lang="en-US" dirty="0"/>
              <a:t>    </a:t>
            </a:r>
            <a:r>
              <a:rPr lang="en-US" sz="2400" dirty="0"/>
              <a:t>(click on link)</a:t>
            </a:r>
          </a:p>
          <a:p>
            <a:endParaRPr lang="en-US" dirty="0"/>
          </a:p>
        </p:txBody>
      </p:sp>
      <p:pic>
        <p:nvPicPr>
          <p:cNvPr id="4" name="Picture 3">
            <a:extLst>
              <a:ext uri="{FF2B5EF4-FFF2-40B4-BE49-F238E27FC236}">
                <a16:creationId xmlns:a16="http://schemas.microsoft.com/office/drawing/2014/main" id="{8934489C-5C67-4D8A-BB62-6DE713BB7B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89537" y="3429000"/>
            <a:ext cx="1812925" cy="2225675"/>
          </a:xfrm>
          <a:prstGeom prst="rect">
            <a:avLst/>
          </a:prstGeom>
        </p:spPr>
      </p:pic>
    </p:spTree>
    <p:extLst>
      <p:ext uri="{BB962C8B-B14F-4D97-AF65-F5344CB8AC3E}">
        <p14:creationId xmlns:p14="http://schemas.microsoft.com/office/powerpoint/2010/main" val="4942833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Content Placeholder 1">
            <a:extLst>
              <a:ext uri="{FF2B5EF4-FFF2-40B4-BE49-F238E27FC236}">
                <a16:creationId xmlns:a16="http://schemas.microsoft.com/office/drawing/2014/main" id="{99528B56-CBE5-4F76-A832-0974FD6D0D87}"/>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648994" y="1975514"/>
            <a:ext cx="2894012" cy="3419647"/>
          </a:xfrm>
        </p:spPr>
      </p:pic>
    </p:spTree>
    <p:extLst>
      <p:ext uri="{BB962C8B-B14F-4D97-AF65-F5344CB8AC3E}">
        <p14:creationId xmlns:p14="http://schemas.microsoft.com/office/powerpoint/2010/main" val="39986172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Clip Art: Used with permission from Microsoft.</a:t>
            </a:r>
          </a:p>
          <a:p>
            <a:pPr lvl="1"/>
            <a:r>
              <a:rPr lang="en-US" sz="2000" dirty="0"/>
              <a:t>Websites:</a:t>
            </a:r>
          </a:p>
          <a:p>
            <a:pPr lvl="2"/>
            <a:r>
              <a:rPr lang="en-US" sz="2000" dirty="0"/>
              <a:t>Acid Rain</a:t>
            </a:r>
            <a:br>
              <a:rPr lang="en-US" sz="2000" dirty="0"/>
            </a:br>
            <a:r>
              <a:rPr lang="en-US" sz="2000" dirty="0"/>
              <a:t>Student’s Site – What is Acid Rain?</a:t>
            </a:r>
            <a:br>
              <a:rPr lang="en-US" sz="2000" dirty="0"/>
            </a:br>
            <a:r>
              <a:rPr lang="en-US" sz="2000" dirty="0"/>
              <a:t>http://www.epa.gov/acidrain/education/site_students/</a:t>
            </a:r>
          </a:p>
          <a:p>
            <a:pPr lvl="2"/>
            <a:r>
              <a:rPr lang="en-US" sz="2000" dirty="0" err="1"/>
              <a:t>AirNow</a:t>
            </a:r>
            <a:br>
              <a:rPr lang="en-US" sz="2000" dirty="0"/>
            </a:br>
            <a:r>
              <a:rPr lang="en-US" sz="2000" dirty="0"/>
              <a:t>Particle Pollution and your Health.</a:t>
            </a:r>
            <a:br>
              <a:rPr lang="en-US" sz="2000" dirty="0"/>
            </a:br>
            <a:r>
              <a:rPr lang="en-US" sz="2000" dirty="0"/>
              <a:t>http://www.airnow.gov/index.cfm?action=particle_health.page1#1</a:t>
            </a:r>
          </a:p>
          <a:p>
            <a:pPr lvl="2"/>
            <a:r>
              <a:rPr lang="en-US" sz="2000" dirty="0" err="1"/>
              <a:t>AirNow</a:t>
            </a:r>
            <a:br>
              <a:rPr lang="en-US" sz="2000" dirty="0"/>
            </a:br>
            <a:r>
              <a:rPr lang="en-US" sz="2000" dirty="0"/>
              <a:t>Smog: Who Does it Hurt?</a:t>
            </a:r>
            <a:br>
              <a:rPr lang="en-US" sz="2000" dirty="0"/>
            </a:br>
            <a:r>
              <a:rPr lang="en-US" sz="2000" dirty="0"/>
              <a:t>http://www.airnow.gov/index.cfm?action=smog.page1#9</a:t>
            </a:r>
          </a:p>
          <a:p>
            <a:pPr lvl="2"/>
            <a:r>
              <a:rPr lang="en-US" sz="2000" dirty="0"/>
              <a:t>Energy Teachers</a:t>
            </a:r>
            <a:br>
              <a:rPr lang="en-US" sz="2000" dirty="0"/>
            </a:br>
            <a:r>
              <a:rPr lang="en-US" sz="2000" dirty="0"/>
              <a:t>The network for educators interested in energy resources and uses.</a:t>
            </a:r>
            <a:br>
              <a:rPr lang="en-US" sz="2000" dirty="0"/>
            </a:br>
            <a:r>
              <a:rPr lang="en-US" sz="2000" dirty="0"/>
              <a:t>http://energyteachers.org/projects.php</a:t>
            </a:r>
          </a:p>
          <a:p>
            <a:pPr lvl="1"/>
            <a:endParaRPr lang="en-US" sz="2000" dirty="0"/>
          </a:p>
        </p:txBody>
      </p:sp>
    </p:spTree>
    <p:extLst>
      <p:ext uri="{BB962C8B-B14F-4D97-AF65-F5344CB8AC3E}">
        <p14:creationId xmlns:p14="http://schemas.microsoft.com/office/powerpoint/2010/main" val="4607836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352180"/>
            <a:ext cx="10741802" cy="4734318"/>
          </a:xfrm>
        </p:spPr>
        <p:txBody>
          <a:bodyPr/>
          <a:lstStyle/>
          <a:p>
            <a:pPr lvl="1"/>
            <a:r>
              <a:rPr lang="en-US" sz="2000" dirty="0"/>
              <a:t>Websites:</a:t>
            </a:r>
          </a:p>
          <a:p>
            <a:pPr lvl="2"/>
            <a:r>
              <a:rPr lang="en-US" sz="2000" dirty="0"/>
              <a:t>Environmental Protection Agency</a:t>
            </a:r>
            <a:br>
              <a:rPr lang="en-US" sz="2000" dirty="0"/>
            </a:br>
            <a:r>
              <a:rPr lang="en-US" sz="2000" dirty="0"/>
              <a:t>Laws and Regulations.</a:t>
            </a:r>
            <a:br>
              <a:rPr lang="en-US" sz="2000" dirty="0"/>
            </a:br>
            <a:r>
              <a:rPr lang="en-US" sz="2000" dirty="0">
                <a:hlinkClick r:id="rId3"/>
              </a:rPr>
              <a:t>http://www2.epa.gov/laws-regulations</a:t>
            </a:r>
            <a:endParaRPr lang="en-US" sz="2000" dirty="0"/>
          </a:p>
          <a:p>
            <a:pPr lvl="2"/>
            <a:r>
              <a:rPr lang="en-US" sz="2000" dirty="0"/>
              <a:t>Environmental Protection Agency</a:t>
            </a:r>
            <a:br>
              <a:rPr lang="en-US" sz="2000" dirty="0"/>
            </a:br>
            <a:r>
              <a:rPr lang="en-US" sz="2000" dirty="0"/>
              <a:t>What are Six Common Pollutants? </a:t>
            </a:r>
            <a:br>
              <a:rPr lang="en-US" sz="2000" dirty="0"/>
            </a:br>
            <a:r>
              <a:rPr lang="en-US" sz="2000" dirty="0"/>
              <a:t>http://www.epa.gov/airquality/urbanair/</a:t>
            </a:r>
          </a:p>
          <a:p>
            <a:pPr lvl="2"/>
            <a:r>
              <a:rPr lang="en-US" sz="2000" dirty="0"/>
              <a:t>Ozone and Your Health</a:t>
            </a:r>
            <a:br>
              <a:rPr lang="en-US" sz="2000" dirty="0"/>
            </a:br>
            <a:r>
              <a:rPr lang="en-US" sz="2000" dirty="0"/>
              <a:t>Air Quality Index and Protecting Your Health.</a:t>
            </a:r>
            <a:br>
              <a:rPr lang="en-US" sz="2000" dirty="0"/>
            </a:br>
            <a:r>
              <a:rPr lang="en-US" sz="2000" dirty="0"/>
              <a:t>http://www.epa.gov/airnow/ozone-c.pdf</a:t>
            </a:r>
          </a:p>
          <a:p>
            <a:pPr lvl="2"/>
            <a:r>
              <a:rPr lang="en-US" sz="2000" dirty="0"/>
              <a:t>State Energy Conservation Office (SECO)</a:t>
            </a:r>
            <a:br>
              <a:rPr lang="en-US" sz="2000" dirty="0"/>
            </a:br>
            <a:r>
              <a:rPr lang="en-US" sz="2000" dirty="0"/>
              <a:t>SECO partners with Texas consumers, businesses, educators and local governments to reduce energy costs and maximize efficiency.</a:t>
            </a:r>
            <a:br>
              <a:rPr lang="en-US" sz="2000" dirty="0"/>
            </a:br>
            <a:r>
              <a:rPr lang="en-US" sz="2000" dirty="0"/>
              <a:t>http://www.seco.cpa.state.tx.us/</a:t>
            </a:r>
          </a:p>
        </p:txBody>
      </p:sp>
    </p:spTree>
    <p:extLst>
      <p:ext uri="{BB962C8B-B14F-4D97-AF65-F5344CB8AC3E}">
        <p14:creationId xmlns:p14="http://schemas.microsoft.com/office/powerpoint/2010/main" val="21123554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buClr>
                <a:srgbClr val="4E7CBE"/>
              </a:buClr>
            </a:pPr>
            <a:r>
              <a:rPr lang="en-US" sz="2000" dirty="0">
                <a:solidFill>
                  <a:srgbClr val="000000"/>
                </a:solidFill>
              </a:rPr>
              <a:t>State of Texas Alliance for Recycling</a:t>
            </a:r>
            <a:br>
              <a:rPr lang="en-US" sz="2000" dirty="0">
                <a:solidFill>
                  <a:srgbClr val="000000"/>
                </a:solidFill>
              </a:rPr>
            </a:br>
            <a:r>
              <a:rPr lang="en-US" sz="2000" dirty="0" err="1">
                <a:solidFill>
                  <a:srgbClr val="000000"/>
                </a:solidFill>
              </a:rPr>
              <a:t>Recycling</a:t>
            </a:r>
            <a:r>
              <a:rPr lang="en-US" sz="2000" dirty="0">
                <a:solidFill>
                  <a:srgbClr val="000000"/>
                </a:solidFill>
              </a:rPr>
              <a:t> information, news and events.</a:t>
            </a:r>
            <a:br>
              <a:rPr lang="en-US" sz="2000" dirty="0">
                <a:solidFill>
                  <a:srgbClr val="000000"/>
                </a:solidFill>
              </a:rPr>
            </a:br>
            <a:r>
              <a:rPr lang="en-US" sz="2000" dirty="0">
                <a:solidFill>
                  <a:srgbClr val="000000"/>
                </a:solidFill>
              </a:rPr>
              <a:t>http://recyclingstar.org/</a:t>
            </a:r>
          </a:p>
          <a:p>
            <a:pPr lvl="2"/>
            <a:r>
              <a:rPr lang="en-US" sz="2000" dirty="0"/>
              <a:t>Texas Commission on Environmental Quality</a:t>
            </a:r>
            <a:br>
              <a:rPr lang="en-US" sz="2000" dirty="0"/>
            </a:br>
            <a:r>
              <a:rPr lang="en-US" sz="2000" dirty="0"/>
              <a:t>This state agency strives to protect our state’s human and natural resources. Their goal is clean air, clean water, and the safe management of waste.</a:t>
            </a:r>
            <a:br>
              <a:rPr lang="en-US" sz="2000" dirty="0"/>
            </a:br>
            <a:r>
              <a:rPr lang="en-US" sz="2000" dirty="0"/>
              <a:t>http://www.tceq.state.tx.us/</a:t>
            </a:r>
          </a:p>
          <a:p>
            <a:pPr lvl="2"/>
            <a:r>
              <a:rPr lang="en-US" sz="2000" dirty="0"/>
              <a:t>Tools for Zero Waste Schools Waste Reduction for K – 12</a:t>
            </a:r>
            <a:br>
              <a:rPr lang="en-US" sz="2000" dirty="0"/>
            </a:br>
            <a:r>
              <a:rPr lang="en-US" sz="2000" dirty="0"/>
              <a:t>Provides students, teachers, school administrators, local recycling coordinators and community activists with the tools that have been developed by their peers to achieve zero waste in their K-12 school systems.</a:t>
            </a:r>
            <a:br>
              <a:rPr lang="en-US" sz="2000" dirty="0"/>
            </a:br>
            <a:r>
              <a:rPr lang="en-US" sz="2000" dirty="0"/>
              <a:t>http://www.kidsrecycle.org/overview.php</a:t>
            </a:r>
          </a:p>
          <a:p>
            <a:pPr lvl="1"/>
            <a:endParaRPr lang="en-US" sz="2000" dirty="0"/>
          </a:p>
          <a:p>
            <a:pPr lvl="1"/>
            <a:endParaRPr lang="en-US" sz="2000" dirty="0"/>
          </a:p>
          <a:p>
            <a:pPr marL="0" lvl="1" indent="0">
              <a:buNone/>
            </a:pPr>
            <a:endParaRPr lang="en-US" sz="2000" dirty="0"/>
          </a:p>
          <a:p>
            <a:pPr lvl="1"/>
            <a:endParaRPr lang="en-US" sz="2000" dirty="0"/>
          </a:p>
        </p:txBody>
      </p:sp>
    </p:spTree>
    <p:extLst>
      <p:ext uri="{BB962C8B-B14F-4D97-AF65-F5344CB8AC3E}">
        <p14:creationId xmlns:p14="http://schemas.microsoft.com/office/powerpoint/2010/main" val="32383106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Waste Management </a:t>
            </a:r>
            <a:br>
              <a:rPr lang="en-US" sz="2000" dirty="0"/>
            </a:br>
            <a:r>
              <a:rPr lang="en-US" sz="2000" dirty="0"/>
              <a:t>Waste Management, Inc. is North America’s leading provider of integrated environmental solutions.</a:t>
            </a:r>
            <a:br>
              <a:rPr lang="en-US" sz="2000" dirty="0"/>
            </a:br>
            <a:r>
              <a:rPr lang="en-US" sz="2000" dirty="0"/>
              <a:t>https://www.wm.com/residential/waste-and-recycling-services.jsp</a:t>
            </a:r>
          </a:p>
          <a:p>
            <a:pPr lvl="1"/>
            <a:r>
              <a:rPr lang="en-US" sz="2000" dirty="0"/>
              <a:t>YouTube™:</a:t>
            </a:r>
          </a:p>
          <a:p>
            <a:pPr lvl="2"/>
            <a:r>
              <a:rPr lang="en-US" sz="2000" dirty="0"/>
              <a:t>Fuel from Garbage Made Easy and Successful</a:t>
            </a:r>
            <a:br>
              <a:rPr lang="en-US" sz="2000" dirty="0"/>
            </a:br>
            <a:r>
              <a:rPr lang="en-US" sz="2000" dirty="0"/>
              <a:t>What happens when your trash is collected?</a:t>
            </a:r>
            <a:br>
              <a:rPr lang="en-US" sz="2000" dirty="0"/>
            </a:br>
            <a:r>
              <a:rPr lang="en-US" sz="2000" dirty="0"/>
              <a:t>http://youtu.be/-W05rKOG9EM</a:t>
            </a:r>
          </a:p>
          <a:p>
            <a:pPr lvl="1"/>
            <a:endParaRPr lang="en-US" sz="2000" dirty="0"/>
          </a:p>
          <a:p>
            <a:pPr lvl="1"/>
            <a:endParaRPr lang="en-US" sz="2000" dirty="0"/>
          </a:p>
          <a:p>
            <a:pPr marL="0" lvl="1" indent="0">
              <a:buNone/>
            </a:pPr>
            <a:endParaRPr lang="en-US" sz="2000" dirty="0"/>
          </a:p>
          <a:p>
            <a:pPr lvl="1"/>
            <a:endParaRPr lang="en-US" sz="2000" dirty="0"/>
          </a:p>
        </p:txBody>
      </p:sp>
    </p:spTree>
    <p:extLst>
      <p:ext uri="{BB962C8B-B14F-4D97-AF65-F5344CB8AC3E}">
        <p14:creationId xmlns:p14="http://schemas.microsoft.com/office/powerpoint/2010/main" val="295270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Environmental Protection Agency (EPA)</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Congress has written many laws that are regulated by EPA.  We are going to focus on a few of these laws.</a:t>
            </a:r>
          </a:p>
          <a:p>
            <a:pPr lvl="2"/>
            <a:r>
              <a:rPr lang="en-US" sz="2400" dirty="0"/>
              <a:t>Clean Air Act</a:t>
            </a:r>
          </a:p>
          <a:p>
            <a:pPr lvl="2"/>
            <a:r>
              <a:rPr lang="en-US" sz="2400" dirty="0"/>
              <a:t>Clean Water Act</a:t>
            </a:r>
          </a:p>
          <a:p>
            <a:pPr lvl="2"/>
            <a:r>
              <a:rPr lang="en-US" sz="2400" dirty="0"/>
              <a:t>Chemical Safety </a:t>
            </a:r>
          </a:p>
          <a:p>
            <a:pPr lvl="2"/>
            <a:r>
              <a:rPr lang="en-US" sz="2400" dirty="0"/>
              <a:t>Federal Food, Drug and Cosmetic Act</a:t>
            </a:r>
          </a:p>
          <a:p>
            <a:pPr lvl="2"/>
            <a:r>
              <a:rPr lang="en-US" sz="2400" dirty="0"/>
              <a:t>Occupational Safety and Health Act</a:t>
            </a:r>
          </a:p>
        </p:txBody>
      </p:sp>
      <p:pic>
        <p:nvPicPr>
          <p:cNvPr id="4" name="Picture 2" descr="Free Environmental-Protection-">
            <a:extLst>
              <a:ext uri="{FF2B5EF4-FFF2-40B4-BE49-F238E27FC236}">
                <a16:creationId xmlns:a16="http://schemas.microsoft.com/office/drawing/2014/main" id="{D92A6FC9-A6F3-488A-A719-2A84D3A87B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56991" y="3787579"/>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883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is EPA?</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EPA is a regulatory agency Congress authorizes to write regulations that explain the critical details necessary to implement environmental laws. There are many laws written to protect human health and environment. </a:t>
            </a:r>
          </a:p>
        </p:txBody>
      </p:sp>
      <p:pic>
        <p:nvPicPr>
          <p:cNvPr id="4" name="Picture 2" descr="This clip art of a blue Earth">
            <a:extLst>
              <a:ext uri="{FF2B5EF4-FFF2-40B4-BE49-F238E27FC236}">
                <a16:creationId xmlns:a16="http://schemas.microsoft.com/office/drawing/2014/main" id="{1DD32B52-C132-4DE4-9A65-E98AE26DA9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8250" y="3573521"/>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441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Clean Air Act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Clean Air Act (CAA) is the comprehensive federal law that regulates hazardous air pollution. </a:t>
            </a:r>
          </a:p>
          <a:p>
            <a:pPr lvl="1"/>
            <a:r>
              <a:rPr lang="en-US" dirty="0"/>
              <a:t>One of the goals is to control emissions produced by automobiles.</a:t>
            </a:r>
          </a:p>
          <a:p>
            <a:pPr lvl="1"/>
            <a:endParaRPr lang="en-US" dirty="0"/>
          </a:p>
        </p:txBody>
      </p:sp>
      <p:pic>
        <p:nvPicPr>
          <p:cNvPr id="4" name="Picture 2" descr="Free Download, 80 Kb">
            <a:extLst>
              <a:ext uri="{FF2B5EF4-FFF2-40B4-BE49-F238E27FC236}">
                <a16:creationId xmlns:a16="http://schemas.microsoft.com/office/drawing/2014/main" id="{BDDE5256-D392-4389-B143-9C2EA6A840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4883" y="3429000"/>
            <a:ext cx="2002233" cy="2345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157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Clean Water Act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Clean Water Act (CWA) establishes the basic structure for regulating discharges of pollutants into surface waters.</a:t>
            </a:r>
          </a:p>
          <a:p>
            <a:pPr lvl="1"/>
            <a:r>
              <a:rPr lang="en-US" dirty="0"/>
              <a:t>It ensures that our drinking water is safe.</a:t>
            </a:r>
          </a:p>
        </p:txBody>
      </p:sp>
      <p:pic>
        <p:nvPicPr>
          <p:cNvPr id="4" name="Picture 2" descr="of Environment Clip Art or">
            <a:extLst>
              <a:ext uri="{FF2B5EF4-FFF2-40B4-BE49-F238E27FC236}">
                <a16:creationId xmlns:a16="http://schemas.microsoft.com/office/drawing/2014/main" id="{F9722DF4-E699-428E-AF64-7ED2B21FC7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7356" y="3584447"/>
            <a:ext cx="3377287" cy="2347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8249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Chemical Safety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Federal Insecticide, Fungicide and Rodenticide Act (FIFRA) limits pesticide distribution, sale and use to those that "will not generally cause adverse effects on the environment.''</a:t>
            </a:r>
          </a:p>
        </p:txBody>
      </p:sp>
      <p:pic>
        <p:nvPicPr>
          <p:cNvPr id="4" name="Picture 3">
            <a:extLst>
              <a:ext uri="{FF2B5EF4-FFF2-40B4-BE49-F238E27FC236}">
                <a16:creationId xmlns:a16="http://schemas.microsoft.com/office/drawing/2014/main" id="{B997390E-9EDB-4938-94E2-5BC79685B0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59380" y="3548417"/>
            <a:ext cx="2073240" cy="2072185"/>
          </a:xfrm>
          <a:prstGeom prst="rect">
            <a:avLst/>
          </a:prstGeom>
        </p:spPr>
      </p:pic>
    </p:spTree>
    <p:extLst>
      <p:ext uri="{BB962C8B-B14F-4D97-AF65-F5344CB8AC3E}">
        <p14:creationId xmlns:p14="http://schemas.microsoft.com/office/powerpoint/2010/main" val="3836767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Food, Drug and Cosmetic Act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Sets limits for pesticide residues in food.</a:t>
            </a:r>
          </a:p>
          <a:p>
            <a:pPr lvl="1"/>
            <a:r>
              <a:rPr lang="en-US" dirty="0"/>
              <a:t>Residues above safe limits are removed from the market.</a:t>
            </a:r>
          </a:p>
          <a:p>
            <a:pPr lvl="1"/>
            <a:r>
              <a:rPr lang="en-US" dirty="0"/>
              <a:t>Safe is defined as “no harm” resulting from exposure.</a:t>
            </a:r>
          </a:p>
          <a:p>
            <a:pPr lvl="1"/>
            <a:endParaRPr lang="en-US" dirty="0"/>
          </a:p>
        </p:txBody>
      </p:sp>
      <p:pic>
        <p:nvPicPr>
          <p:cNvPr id="4" name="Content Placeholder 5">
            <a:extLst>
              <a:ext uri="{FF2B5EF4-FFF2-40B4-BE49-F238E27FC236}">
                <a16:creationId xmlns:a16="http://schemas.microsoft.com/office/drawing/2014/main" id="{56DFD4A8-371E-43D3-A79F-138F8E981C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3286" y="3263094"/>
            <a:ext cx="2145428" cy="2891644"/>
          </a:xfrm>
          <a:prstGeom prst="rect">
            <a:avLst/>
          </a:prstGeom>
        </p:spPr>
      </p:pic>
    </p:spTree>
    <p:extLst>
      <p:ext uri="{BB962C8B-B14F-4D97-AF65-F5344CB8AC3E}">
        <p14:creationId xmlns:p14="http://schemas.microsoft.com/office/powerpoint/2010/main" val="286380432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sharepoint/v3"/>
    <ds:schemaRef ds:uri="http://purl.org/dc/terms/"/>
    <ds:schemaRef ds:uri="56ea17bb-c96d-4826-b465-01eec0dd23dd"/>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1138</TotalTime>
  <Words>4478</Words>
  <Application>Microsoft Office PowerPoint</Application>
  <PresentationFormat>Widescreen</PresentationFormat>
  <Paragraphs>456</Paragraphs>
  <Slides>39</Slides>
  <Notes>39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39</vt:i4>
      </vt:variant>
    </vt:vector>
  </HeadingPairs>
  <TitlesOfParts>
    <vt:vector size="46" baseType="lpstr">
      <vt:lpstr>.AppleSystemUIFont</vt:lpstr>
      <vt:lpstr>Arial</vt:lpstr>
      <vt:lpstr>Calibri</vt:lpstr>
      <vt:lpstr>Open Sans</vt:lpstr>
      <vt:lpstr>Open Sans SemiBold</vt:lpstr>
      <vt:lpstr>2_Office Theme</vt:lpstr>
      <vt:lpstr>3_Office Theme</vt:lpstr>
      <vt:lpstr>Saving the Environment</vt:lpstr>
      <vt:lpstr>PowerPoint Presentation</vt:lpstr>
      <vt:lpstr>Objectives</vt:lpstr>
      <vt:lpstr>Environmental Protection Agency (EPA)</vt:lpstr>
      <vt:lpstr>What is EPA?</vt:lpstr>
      <vt:lpstr>Clean Air Act</vt:lpstr>
      <vt:lpstr>Clean Water Act</vt:lpstr>
      <vt:lpstr>Chemical Safety</vt:lpstr>
      <vt:lpstr>Food, Drug and Cosmetic Act</vt:lpstr>
      <vt:lpstr>The Occupational and Safety Health Act (OSHA) </vt:lpstr>
      <vt:lpstr>What You Can Do to Promote Health Safety</vt:lpstr>
      <vt:lpstr>PowerPoint Presentation</vt:lpstr>
      <vt:lpstr>Modern-Day Climate Change</vt:lpstr>
      <vt:lpstr>The Benefits of Reducing Waste, Reusing Items and Recycling Materials</vt:lpstr>
      <vt:lpstr>What Can You Do?</vt:lpstr>
      <vt:lpstr>Four Ways to Conserve Natural Resources</vt:lpstr>
      <vt:lpstr>Waste Reduction</vt:lpstr>
      <vt:lpstr>Reusing</vt:lpstr>
      <vt:lpstr>Recycling</vt:lpstr>
      <vt:lpstr>Facts About Recycling</vt:lpstr>
      <vt:lpstr>Facts About Recycling</vt:lpstr>
      <vt:lpstr>Facts About Recycling</vt:lpstr>
      <vt:lpstr>Recycle</vt:lpstr>
      <vt:lpstr>Composting</vt:lpstr>
      <vt:lpstr>What Can Be Recycled?</vt:lpstr>
      <vt:lpstr>Paper</vt:lpstr>
      <vt:lpstr>Plastic</vt:lpstr>
      <vt:lpstr>Metals</vt:lpstr>
      <vt:lpstr>Glass</vt:lpstr>
      <vt:lpstr>Glass – What Not to Recycle</vt:lpstr>
      <vt:lpstr>Batteries/Bulbs</vt:lpstr>
      <vt:lpstr>Electronics</vt:lpstr>
      <vt:lpstr>Electronics – What Not to Recycle</vt:lpstr>
      <vt:lpstr>From Trash to Fuel</vt:lpstr>
      <vt:lpstr>Questions?</vt:lpstr>
      <vt:lpstr>References and Resources</vt:lpstr>
      <vt:lpstr>References and Resources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11</cp:revision>
  <cp:lastPrinted>2017-07-07T16:17:37Z</cp:lastPrinted>
  <dcterms:created xsi:type="dcterms:W3CDTF">2017-07-11T23:58:30Z</dcterms:created>
  <dcterms:modified xsi:type="dcterms:W3CDTF">2017-11-23T12:23:56Z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