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sldIdLst>
    <p:sldId id="321" r:id="rId6"/>
    <p:sldId id="319" r:id="rId7"/>
    <p:sldId id="323"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6" r:id="rId23"/>
    <p:sldId id="367" r:id="rId24"/>
    <p:sldId id="368" r:id="rId25"/>
    <p:sldId id="369" r:id="rId26"/>
    <p:sldId id="370" r:id="rId27"/>
    <p:sldId id="371" r:id="rId28"/>
    <p:sldId id="372" r:id="rId29"/>
    <p:sldId id="373" r:id="rId30"/>
    <p:sldId id="374" r:id="rId31"/>
    <p:sldId id="375" r:id="rId32"/>
    <p:sldId id="378" r:id="rId33"/>
    <p:sldId id="377"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a process and not a skill. The process involves a sender and a receiver, encoding and decoding of messages, the channel or media in which the message travels and barriers or filters. Communication involves a layering of many processes in an effort to be successful.</a:t>
            </a:r>
          </a:p>
          <a:p>
            <a:endParaRPr lang="en-US" dirty="0"/>
          </a:p>
          <a:p>
            <a:r>
              <a:rPr lang="en-US" dirty="0"/>
              <a:t>How many people have you communicated with today? </a:t>
            </a:r>
          </a:p>
          <a:p>
            <a:r>
              <a:rPr lang="en-US" dirty="0"/>
              <a:t>How did you communicate with them?</a:t>
            </a:r>
          </a:p>
          <a:p>
            <a:r>
              <a:rPr lang="en-US" dirty="0"/>
              <a:t>Were you successful in conveying your message?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420888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Nonverbal messages are the “silent messages” of our bodies.</a:t>
            </a:r>
          </a:p>
          <a:p>
            <a:endParaRPr lang="en-US" dirty="0"/>
          </a:p>
          <a:p>
            <a:r>
              <a:rPr lang="en-US" dirty="0"/>
              <a:t>Research indicates that our nonverbal messages carry five times as much impact as verbal messages when verbal and nonverbal messages match:</a:t>
            </a:r>
          </a:p>
          <a:p>
            <a:r>
              <a:rPr lang="en-US" dirty="0"/>
              <a:t>they give the impression that we can be trusted and that what we are saying reflects what we truly believe</a:t>
            </a:r>
          </a:p>
          <a:p>
            <a:r>
              <a:rPr lang="en-US" dirty="0"/>
              <a:t>when body language contradicts spoken words, listeners become confused, lose trust and question credibility in the speaker</a:t>
            </a:r>
          </a:p>
          <a:p>
            <a:endParaRPr lang="en-US" dirty="0"/>
          </a:p>
          <a:p>
            <a:r>
              <a:rPr lang="en-US" dirty="0"/>
              <a:t>Language of the Eyes</a:t>
            </a:r>
          </a:p>
          <a:p>
            <a:r>
              <a:rPr lang="en-US" dirty="0"/>
              <a:t>the eyes transmit more information than any other part of body</a:t>
            </a:r>
          </a:p>
          <a:p>
            <a:r>
              <a:rPr lang="en-US" dirty="0"/>
              <a:t>because eye contact is so revealing, people generally observe unwritten rules about looking at others</a:t>
            </a:r>
          </a:p>
          <a:p>
            <a:r>
              <a:rPr lang="en-US" dirty="0"/>
              <a:t>the amount of eye contact is dependent on culture  </a:t>
            </a:r>
          </a:p>
          <a:p>
            <a:r>
              <a:rPr lang="en-US" dirty="0"/>
              <a:t>in the United States, a direct, prolonged stare between strangers is usually considered impolite or even aggressive</a:t>
            </a:r>
          </a:p>
          <a:p>
            <a:r>
              <a:rPr lang="en-US" dirty="0"/>
              <a:t>people entering elevators or other crowded areas will glance at others briefly, acknowledge their presence and then look away</a:t>
            </a:r>
          </a:p>
          <a:p>
            <a:r>
              <a:rPr lang="en-US" dirty="0"/>
              <a:t>in business settings, people expect more direct eye contact; the general rule is when communicating in a business setting, your eyes should meet the other person’s about 60 to 70 percent of the time</a:t>
            </a:r>
          </a:p>
          <a:p>
            <a:endParaRPr lang="en-US" dirty="0"/>
          </a:p>
          <a:p>
            <a:endParaRPr lang="en-US" dirty="0"/>
          </a:p>
          <a:p>
            <a:r>
              <a:rPr lang="en-US" dirty="0"/>
              <a:t>Common “Eye Language”</a:t>
            </a:r>
          </a:p>
          <a:p>
            <a:r>
              <a:rPr lang="en-US" dirty="0"/>
              <a:t>  deceit – touching eye, increased blinking of eyes, averting eyes</a:t>
            </a:r>
          </a:p>
          <a:p>
            <a:r>
              <a:rPr lang="en-US" dirty="0"/>
              <a:t>  like being in someone’s presence – dilated pupils</a:t>
            </a:r>
          </a:p>
          <a:p>
            <a:r>
              <a:rPr lang="en-US" dirty="0"/>
              <a:t>  dislike being in someone’s presence – constricted pupils</a:t>
            </a:r>
          </a:p>
          <a:p>
            <a:r>
              <a:rPr lang="en-US" dirty="0"/>
              <a:t>  expressions: sparkling eyes, playful eyes, deceitful eyes, sad eyes or scared eyes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93955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Gestures:</a:t>
            </a:r>
          </a:p>
          <a:p>
            <a:r>
              <a:rPr lang="en-US" dirty="0"/>
              <a:t>nonverbal messages are sent every time individuals cross their arms, place a finger by their mouths, clench their hands or cross their legs</a:t>
            </a:r>
          </a:p>
          <a:p>
            <a:r>
              <a:rPr lang="en-US" dirty="0"/>
              <a:t>gestures indicate whether people are open or closed to communication, how comfortable an individual is in a given situation and who is the true leader of a group</a:t>
            </a:r>
          </a:p>
          <a:p>
            <a:r>
              <a:rPr lang="en-US" dirty="0"/>
              <a:t>often individuals who agree with the speaker will mirror the speaker’s posture or expressions</a:t>
            </a:r>
          </a:p>
          <a:p>
            <a:r>
              <a:rPr lang="en-US" dirty="0"/>
              <a:t>gestures common in American culture have dramatically different meanings to people from outside the United States</a:t>
            </a:r>
          </a:p>
          <a:p>
            <a:r>
              <a:rPr lang="en-US" dirty="0"/>
              <a:t>    a. nodding one's head up and down means “yes” in most countries but means “no” in Greece and Bulgaria</a:t>
            </a:r>
          </a:p>
          <a:p>
            <a:r>
              <a:rPr lang="en-US" dirty="0"/>
              <a:t>    b. the common American gesture of nonchalantly folding your arms in front of you shows disrespect in Fiji</a:t>
            </a:r>
          </a:p>
          <a:p>
            <a:endParaRPr lang="en-US" dirty="0"/>
          </a:p>
          <a:p>
            <a:endParaRPr lang="en-US" dirty="0"/>
          </a:p>
          <a:p>
            <a:r>
              <a:rPr lang="en-US" dirty="0"/>
              <a:t>Proxemics are how people define their personal space and position themselves around others. Edward Hall is an American anthropologist who pioneered a study which determined the spatial needs of humans. Comfort zones are invisible buffers by which we define our personal space.</a:t>
            </a:r>
          </a:p>
          <a:p>
            <a:endParaRPr lang="en-US" dirty="0"/>
          </a:p>
          <a:p>
            <a:r>
              <a:rPr lang="en-US" dirty="0"/>
              <a:t>a. Public comfort zone – (4 feet to 12 feet) </a:t>
            </a:r>
          </a:p>
          <a:p>
            <a:r>
              <a:rPr lang="en-US" dirty="0"/>
              <a:t>1) range of distance that is placed between individual and strangers</a:t>
            </a:r>
          </a:p>
          <a:p>
            <a:r>
              <a:rPr lang="en-US" dirty="0"/>
              <a:t>2) (for example: sales person, new acquaintance or maintenance person)</a:t>
            </a:r>
          </a:p>
          <a:p>
            <a:endParaRPr lang="en-US" dirty="0"/>
          </a:p>
          <a:p>
            <a:r>
              <a:rPr lang="en-US" dirty="0"/>
              <a:t>b. Social comfort zone - (1 ½ feet to 4 feet)</a:t>
            </a:r>
          </a:p>
          <a:p>
            <a:r>
              <a:rPr lang="en-US" dirty="0"/>
              <a:t>1) range of distance that is placed between individuals at social functions</a:t>
            </a:r>
          </a:p>
          <a:p>
            <a:r>
              <a:rPr lang="en-US" dirty="0"/>
              <a:t>2) (for example: weddings, church, parties or neighborhood gatherings)</a:t>
            </a:r>
          </a:p>
          <a:p>
            <a:endParaRPr lang="en-US" dirty="0"/>
          </a:p>
          <a:p>
            <a:r>
              <a:rPr lang="en-US" dirty="0"/>
              <a:t>c. Intimate comfort zone (6 inches to 18 inches)</a:t>
            </a:r>
          </a:p>
          <a:p>
            <a:r>
              <a:rPr lang="en-US" dirty="0"/>
              <a:t>1) range of distance that is placed between individuals with whom we are emotionally and physically close </a:t>
            </a:r>
          </a:p>
          <a:p>
            <a:r>
              <a:rPr lang="en-US" dirty="0"/>
              <a:t>2) (for example: family members, spouse, boy/girl friend or close friends)</a:t>
            </a:r>
          </a:p>
          <a:p>
            <a:r>
              <a:rPr lang="en-US" dirty="0"/>
              <a:t>3) population density factor </a:t>
            </a:r>
          </a:p>
          <a:p>
            <a:r>
              <a:rPr lang="en-US" dirty="0"/>
              <a:t>a. people from highly populated areas limit their personal space out of spatial necessity</a:t>
            </a:r>
          </a:p>
          <a:p>
            <a:r>
              <a:rPr lang="en-US" dirty="0"/>
              <a:t>b. people from rural areas extend the radius of personal space</a:t>
            </a:r>
          </a:p>
          <a:p>
            <a:r>
              <a:rPr lang="en-US" dirty="0"/>
              <a:t>4) cultural factor</a:t>
            </a:r>
          </a:p>
          <a:p>
            <a:r>
              <a:rPr lang="en-US" dirty="0"/>
              <a:t>a. Europeans and Asians have a social zone that is comparable to our intimate zone</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50580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examples of nonverbal communication.</a:t>
            </a:r>
          </a:p>
          <a:p>
            <a:endParaRPr lang="en-US" dirty="0"/>
          </a:p>
          <a:p>
            <a:r>
              <a:rPr lang="en-US" dirty="0"/>
              <a:t>Have you ever seen these emotions with a family member? Friends? Co-workers? At school?</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59430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research tells us: There are three things that you want to convey nonverbally in a job interview. It's as easy as P.I.E. </a:t>
            </a:r>
          </a:p>
          <a:p>
            <a:endParaRPr lang="en-US" dirty="0"/>
          </a:p>
          <a:p>
            <a:r>
              <a:rPr lang="en-US" dirty="0"/>
              <a:t>Poise. Research clearly shows that people with poise come off best in job interviews.  What is poise? It is when an individual appears confident, comfortable and in charge of his- or herself. He or she is able to control nervous behavior and appears attentive and "ready to take on the world."  It is important to practice interviewing so that you are able to gain this sense of confidence and display that confidence and poise nonverbally.</a:t>
            </a:r>
          </a:p>
          <a:p>
            <a:endParaRPr lang="en-US" dirty="0"/>
          </a:p>
          <a:p>
            <a:r>
              <a:rPr lang="en-US" dirty="0"/>
              <a:t>Interest. It is important that you nonverbally (and verbally) indicate that you are interested in the job, the company and the interviewer. Do not yawn, look bored or look away. Make eye contact (of course not too much eye contact - it's not a stare-down contest), be attentive and lean forward slightly.</a:t>
            </a:r>
          </a:p>
          <a:p>
            <a:endParaRPr lang="en-US" dirty="0"/>
          </a:p>
          <a:p>
            <a:r>
              <a:rPr lang="en-US" dirty="0"/>
              <a:t>Expressiveness. Demonstrate high, positive energy and put some positive emotions into your answers. You should present yourself in a positive way nonverbally, including smiling occasionally (but not too much, and don't smile inappropriately or at the wrong time). Definitely do not scowl, display anger or roll your eyes.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8128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 Tips - The Most Important Interview Non-Verbal</a:t>
            </a:r>
          </a:p>
          <a:p>
            <a:r>
              <a:rPr lang="en-US" dirty="0"/>
              <a:t>Do you know what the most important interview non-verbal is? Watch this video to find out. </a:t>
            </a:r>
          </a:p>
          <a:p>
            <a:r>
              <a:rPr lang="en-US" dirty="0"/>
              <a:t>http://youtu.be/tAGWhnpcYlA</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1960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and proceed with a discussion.</a:t>
            </a:r>
          </a:p>
          <a:p>
            <a:r>
              <a:rPr lang="en-US" dirty="0"/>
              <a:t>What does effective communication look like? Sound like?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43284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responsible for effective communication?</a:t>
            </a:r>
          </a:p>
          <a:p>
            <a:r>
              <a:rPr lang="en-US" dirty="0"/>
              <a:t>both the sender and receiver share equal responsibility </a:t>
            </a:r>
          </a:p>
          <a:p>
            <a:r>
              <a:rPr lang="en-US" dirty="0"/>
              <a:t>the communication loop is complete when the receiver understands, feels or behaves according to the message of the sender</a:t>
            </a:r>
          </a:p>
          <a:p>
            <a:r>
              <a:rPr lang="en-US" dirty="0"/>
              <a:t>receivers must provide senders with enough feedback to ensure that an accurate message is passed through all the filters that might alter 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2525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language – Things such as gestures, facial expressions and posture comprise body language.</a:t>
            </a:r>
          </a:p>
          <a:p>
            <a:endParaRPr lang="en-US" dirty="0"/>
          </a:p>
          <a:p>
            <a:r>
              <a:rPr lang="en-US" dirty="0"/>
              <a:t>Culture – Certain cultures have rules about communicating with others.</a:t>
            </a:r>
          </a:p>
          <a:p>
            <a:endParaRPr lang="en-US" dirty="0"/>
          </a:p>
          <a:p>
            <a:r>
              <a:rPr lang="en-US" dirty="0"/>
              <a:t>Environment – Heat and cold alter communication. We usually communicate more effectively when we are comfortable.</a:t>
            </a:r>
          </a:p>
          <a:p>
            <a:endParaRPr lang="en-US" dirty="0"/>
          </a:p>
          <a:p>
            <a:r>
              <a:rPr lang="en-US" dirty="0"/>
              <a:t>Feelings – Anger, sadness, happiness and excitement can all affect how we communicate. We often say hurtful things in a fit of anger.</a:t>
            </a:r>
          </a:p>
          <a:p>
            <a:endParaRPr lang="en-US" dirty="0"/>
          </a:p>
          <a:p>
            <a:r>
              <a:rPr lang="en-US" dirty="0"/>
              <a:t>Location – We also tend to communicate more effectively in a location with which we are familiar and feel comfortable.</a:t>
            </a:r>
          </a:p>
          <a:p>
            <a:endParaRPr lang="en-US" dirty="0"/>
          </a:p>
          <a:p>
            <a:r>
              <a:rPr lang="en-US" dirty="0"/>
              <a:t>Past experiences – Past experiences with people or situations can affect communication.</a:t>
            </a:r>
          </a:p>
          <a:p>
            <a:endParaRPr lang="en-US" dirty="0"/>
          </a:p>
          <a:p>
            <a:r>
              <a:rPr lang="en-US" dirty="0"/>
              <a:t>Perception – (A mental image; a comprehension or understanding of something) Comprehension and understanding of things varies from individual to individual.</a:t>
            </a:r>
          </a:p>
          <a:p>
            <a:endParaRPr lang="en-US" dirty="0"/>
          </a:p>
          <a:p>
            <a:r>
              <a:rPr lang="en-US" dirty="0"/>
              <a:t>Situations – Stressful situations can alter communication. Unfamiliar situations may affect communication.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69823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Personal Communication</a:t>
            </a:r>
          </a:p>
          <a:p>
            <a:endParaRPr lang="en-US" dirty="0"/>
          </a:p>
          <a:p>
            <a:r>
              <a:rPr lang="en-US" dirty="0"/>
              <a:t>Send clear messages</a:t>
            </a:r>
          </a:p>
          <a:p>
            <a:r>
              <a:rPr lang="en-US" dirty="0"/>
              <a:t>don’t talk too fast</a:t>
            </a:r>
          </a:p>
          <a:p>
            <a:r>
              <a:rPr lang="en-US" dirty="0"/>
              <a:t>don’t be too verbose</a:t>
            </a:r>
          </a:p>
          <a:p>
            <a:r>
              <a:rPr lang="en-US" dirty="0"/>
              <a:t>be aware of communication filters</a:t>
            </a:r>
          </a:p>
          <a:p>
            <a:r>
              <a:rPr lang="en-US" dirty="0"/>
              <a:t>ask purposeful questions to make sure you were understood</a:t>
            </a:r>
          </a:p>
          <a:p>
            <a:endParaRPr lang="en-US" dirty="0"/>
          </a:p>
          <a:p>
            <a:r>
              <a:rPr lang="en-US" dirty="0"/>
              <a:t>Use words carefully</a:t>
            </a:r>
          </a:p>
          <a:p>
            <a:r>
              <a:rPr lang="en-US" dirty="0"/>
              <a:t>use simple and precise language</a:t>
            </a:r>
          </a:p>
          <a:p>
            <a:r>
              <a:rPr lang="en-US" dirty="0"/>
              <a:t>avoid words that might be vague</a:t>
            </a:r>
          </a:p>
          <a:p>
            <a:r>
              <a:rPr lang="en-US" dirty="0"/>
              <a:t>avoid technical language and trendy jargon</a:t>
            </a:r>
          </a:p>
          <a:p>
            <a:endParaRPr lang="en-US" dirty="0"/>
          </a:p>
          <a:p>
            <a:r>
              <a:rPr lang="en-US" dirty="0"/>
              <a:t>Use repetition</a:t>
            </a:r>
          </a:p>
          <a:p>
            <a:r>
              <a:rPr lang="en-US" dirty="0"/>
              <a:t>studies show that repetition is an important element in ensuring communication accuracy</a:t>
            </a:r>
          </a:p>
          <a:p>
            <a:r>
              <a:rPr lang="en-US" dirty="0"/>
              <a:t>use parallel channels of communication: verbal instructions followed by memo, text or note</a:t>
            </a:r>
          </a:p>
          <a:p>
            <a:endParaRPr lang="en-US" dirty="0"/>
          </a:p>
          <a:p>
            <a:r>
              <a:rPr lang="en-US" dirty="0"/>
              <a:t>Use appropriate timing</a:t>
            </a:r>
          </a:p>
          <a:p>
            <a:r>
              <a:rPr lang="en-US" dirty="0"/>
              <a:t>not wise to communicate when receiver is extremely busy, angry or upset</a:t>
            </a:r>
          </a:p>
          <a:p>
            <a:endParaRPr lang="en-US" dirty="0"/>
          </a:p>
          <a:p>
            <a:r>
              <a:rPr lang="en-US" dirty="0"/>
              <a:t>Develop listening skills</a:t>
            </a:r>
          </a:p>
          <a:p>
            <a:r>
              <a:rPr lang="en-US" dirty="0"/>
              <a:t>research from Ohio State University has shown the amount of time people spend on different parts of communication process:  </a:t>
            </a:r>
          </a:p>
          <a:p>
            <a:r>
              <a:rPr lang="en-US" dirty="0"/>
              <a:t>listening—45%</a:t>
            </a:r>
          </a:p>
          <a:p>
            <a:r>
              <a:rPr lang="en-US" dirty="0"/>
              <a:t>speaking—30%</a:t>
            </a:r>
          </a:p>
          <a:p>
            <a:r>
              <a:rPr lang="en-US" dirty="0"/>
              <a:t>reading—16%</a:t>
            </a:r>
          </a:p>
          <a:p>
            <a:r>
              <a:rPr lang="en-US" dirty="0"/>
              <a:t>writing—9%</a:t>
            </a:r>
          </a:p>
          <a:p>
            <a:r>
              <a:rPr lang="en-US" dirty="0"/>
              <a:t> people listen at a 25% efficiency rate in typical situations</a:t>
            </a:r>
          </a:p>
          <a:p>
            <a:r>
              <a:rPr lang="en-US" dirty="0"/>
              <a:t> discrepancy between rate of speaking and rate of hearing—</a:t>
            </a:r>
          </a:p>
          <a:p>
            <a:r>
              <a:rPr lang="en-US" dirty="0"/>
              <a:t>people speak approximately 150 words per minute</a:t>
            </a:r>
          </a:p>
          <a:p>
            <a:r>
              <a:rPr lang="en-US" dirty="0"/>
              <a:t>listening capacity is about 450 words per minute</a:t>
            </a:r>
          </a:p>
          <a:p>
            <a:r>
              <a:rPr lang="en-US" dirty="0"/>
              <a:t>because the message is usually much slower than our capacity to listen, we have plenty of time to let minds roam, think ahead and plan what to say next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553336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I-statement and what is a You-statement?</a:t>
            </a:r>
          </a:p>
          <a:p>
            <a:endParaRPr lang="en-US" dirty="0"/>
          </a:p>
          <a:p>
            <a:r>
              <a:rPr lang="en-US" dirty="0"/>
              <a:t>Individuals need to learn to clearly speak up for themselves. Using I-statements to express thoughts, feelings and ideas can help us speak for ourselves - from our point of view. </a:t>
            </a:r>
          </a:p>
          <a:p>
            <a:endParaRPr lang="en-US" dirty="0"/>
          </a:p>
          <a:p>
            <a:r>
              <a:rPr lang="en-US" dirty="0"/>
              <a:t>You-statements are negative and often place blame or attack the receiver. How many times has someone made negative comments to you?  Were you able to get your point of view across? </a:t>
            </a:r>
          </a:p>
          <a:p>
            <a:endParaRPr lang="en-US" dirty="0"/>
          </a:p>
          <a:p>
            <a:r>
              <a:rPr lang="en-US" dirty="0"/>
              <a:t>I-statements give you the responsibility and control over what you communicate to others. </a:t>
            </a:r>
          </a:p>
          <a:p>
            <a:endParaRPr lang="en-US" dirty="0"/>
          </a:p>
          <a:p>
            <a:r>
              <a:rPr lang="en-US" dirty="0"/>
              <a:t>Do you ever have a hard time telling someone how you really feel or how you really think?  Maybe a friend asked to lend him or her $50.00.  Perhaps you were not sure how to say no without hurting his or her feelings. You lend him or her $50.00 and now you are worried about making your car payment. Learning how to use I-statements can give you more control over what you communicate to others. How would you use an I-statement to say no to your friend?</a:t>
            </a:r>
          </a:p>
          <a:p>
            <a:r>
              <a:rPr lang="en-US" dirty="0"/>
              <a:t>Possible answers:</a:t>
            </a:r>
          </a:p>
          <a:p>
            <a:r>
              <a:rPr lang="en-US" dirty="0"/>
              <a:t>I see you need help but I have a car payment that is due day after tomorrow. I am really sorry.</a:t>
            </a:r>
          </a:p>
          <a:p>
            <a:endParaRPr lang="en-US" dirty="0"/>
          </a:p>
          <a:p>
            <a:r>
              <a:rPr lang="en-US" dirty="0"/>
              <a:t>Teacher note: Ask students for additional responses to this scenario using I-statements as listed on this slide. You may assign a scribe to write the responses on the board.</a:t>
            </a:r>
          </a:p>
          <a:p>
            <a:endParaRPr lang="en-US" dirty="0"/>
          </a:p>
          <a:p>
            <a:r>
              <a:rPr lang="en-US" dirty="0"/>
              <a:t>You-statements attack the receiver’s self-esteem. As a result, the receiver responds in a defensive manner. The person may feel that his or her thoughts, opinions or plans are unimportant. Some feelings the receiver might experience are:</a:t>
            </a:r>
          </a:p>
          <a:p>
            <a:r>
              <a:rPr lang="en-US" dirty="0"/>
              <a:t>Angry</a:t>
            </a:r>
          </a:p>
          <a:p>
            <a:r>
              <a:rPr lang="en-US" dirty="0"/>
              <a:t>Defensive</a:t>
            </a:r>
          </a:p>
          <a:p>
            <a:r>
              <a:rPr lang="en-US" dirty="0"/>
              <a:t>Hurt</a:t>
            </a:r>
          </a:p>
          <a:p>
            <a:r>
              <a:rPr lang="en-US" dirty="0"/>
              <a:t>Inadequate</a:t>
            </a:r>
          </a:p>
          <a:p>
            <a:r>
              <a:rPr lang="en-US" dirty="0"/>
              <a:t>Inferior</a:t>
            </a:r>
          </a:p>
          <a:p>
            <a:r>
              <a:rPr lang="en-US" dirty="0"/>
              <a:t>Labeled</a:t>
            </a:r>
          </a:p>
          <a:p>
            <a:r>
              <a:rPr lang="en-US" dirty="0"/>
              <a:t>Resistant</a:t>
            </a:r>
          </a:p>
          <a:p>
            <a:r>
              <a:rPr lang="en-US" dirty="0"/>
              <a:t>Stubborn</a:t>
            </a:r>
          </a:p>
          <a:p>
            <a:r>
              <a:rPr lang="en-US" dirty="0"/>
              <a:t>Worthless</a:t>
            </a:r>
          </a:p>
          <a:p>
            <a:endParaRPr lang="en-US" dirty="0"/>
          </a:p>
          <a:p>
            <a:r>
              <a:rPr lang="en-US" dirty="0"/>
              <a:t>Do you think this is an effective way to communicate? Has anyone ever made you feel like this during a conversation? Have you ever made someone feel defensive during a conversation? What happened?</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99873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a:t>
            </a:r>
          </a:p>
          <a:p>
            <a:endParaRPr lang="en-US" dirty="0"/>
          </a:p>
          <a:p>
            <a:r>
              <a:rPr lang="en-US" dirty="0"/>
              <a:t>E-mail</a:t>
            </a:r>
          </a:p>
          <a:p>
            <a:r>
              <a:rPr lang="en-US" dirty="0"/>
              <a:t>Hand-written note or letter</a:t>
            </a:r>
          </a:p>
          <a:p>
            <a:r>
              <a:rPr lang="en-US" dirty="0"/>
              <a:t>Nonverbal communication</a:t>
            </a:r>
          </a:p>
          <a:p>
            <a:r>
              <a:rPr lang="en-US" dirty="0"/>
              <a:t>Print media</a:t>
            </a:r>
          </a:p>
          <a:p>
            <a:r>
              <a:rPr lang="en-US" dirty="0"/>
              <a:t>Telephone</a:t>
            </a:r>
          </a:p>
          <a:p>
            <a:r>
              <a:rPr lang="en-US" dirty="0"/>
              <a:t>Texting</a:t>
            </a:r>
          </a:p>
          <a:p>
            <a:r>
              <a:rPr lang="en-US" dirty="0"/>
              <a:t>Social media</a:t>
            </a:r>
          </a:p>
          <a:p>
            <a:r>
              <a:rPr lang="en-US" dirty="0"/>
              <a:t>Verbal communication</a:t>
            </a:r>
          </a:p>
          <a:p>
            <a:r>
              <a:rPr lang="en-US" dirty="0"/>
              <a:t>Video messaging</a:t>
            </a:r>
          </a:p>
          <a:p>
            <a:endParaRPr lang="en-US" dirty="0"/>
          </a:p>
          <a:p>
            <a:r>
              <a:rPr lang="en-US" dirty="0"/>
              <a:t>Do you feel you are an effective communicator?</a:t>
            </a:r>
          </a:p>
          <a:p>
            <a:r>
              <a:rPr lang="en-US" dirty="0"/>
              <a:t>What does an effective communicator look like? Sound like? </a:t>
            </a:r>
          </a:p>
          <a:p>
            <a:r>
              <a:rPr lang="en-US" dirty="0"/>
              <a:t>Why is it important to be an effective communicator?</a:t>
            </a:r>
          </a:p>
          <a:p>
            <a:r>
              <a:rPr lang="en-US" dirty="0"/>
              <a:t>Has your lack of communication skills ever affected a relationship? Workplace? School?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17605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listening is the process of feeding back to the speaker what listeners think the speaker meant.</a:t>
            </a:r>
          </a:p>
          <a:p>
            <a:r>
              <a:rPr lang="en-US" dirty="0"/>
              <a:t>cultivate listening attitude</a:t>
            </a:r>
          </a:p>
          <a:p>
            <a:r>
              <a:rPr lang="en-US" dirty="0"/>
              <a:t>focus full attention</a:t>
            </a:r>
          </a:p>
          <a:p>
            <a:r>
              <a:rPr lang="en-US" dirty="0"/>
              <a:t>take notes</a:t>
            </a:r>
          </a:p>
          <a:p>
            <a:r>
              <a:rPr lang="en-US" dirty="0"/>
              <a:t>ask questions</a:t>
            </a:r>
          </a:p>
          <a:p>
            <a:endParaRPr lang="en-US" dirty="0"/>
          </a:p>
          <a:p>
            <a:r>
              <a:rPr lang="en-US" dirty="0"/>
              <a:t>Empathic Listening</a:t>
            </a:r>
          </a:p>
          <a:p>
            <a:r>
              <a:rPr lang="en-US" dirty="0"/>
              <a:t>practice objective listening</a:t>
            </a:r>
          </a:p>
          <a:p>
            <a:r>
              <a:rPr lang="en-US" dirty="0"/>
              <a:t>accept what is said even if you don’t agree</a:t>
            </a:r>
          </a:p>
          <a:p>
            <a:r>
              <a:rPr lang="en-US" dirty="0"/>
              <a:t>take time to hear what the person has to say</a:t>
            </a:r>
          </a:p>
          <a:p>
            <a:endParaRPr lang="en-US" dirty="0"/>
          </a:p>
          <a:p>
            <a:r>
              <a:rPr lang="en-US" dirty="0"/>
              <a:t>What are some situations where you are required to be an active listener? Empathic listener?</a:t>
            </a:r>
          </a:p>
          <a:p>
            <a:r>
              <a:rPr lang="en-US" dirty="0"/>
              <a:t>Are you a good listener?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500059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Define the problem. Take time to understand what the problem is to gain a fuller perspective on what you want to communicate.</a:t>
            </a:r>
          </a:p>
          <a:p>
            <a:endParaRPr lang="en-US" dirty="0"/>
          </a:p>
          <a:p>
            <a:r>
              <a:rPr lang="en-US" dirty="0"/>
              <a:t>2. Express yourself without blaming the other person. By taking responsibility for your own feelings, you can convey your message. For example, “I feel angry when you do not listen to me.”</a:t>
            </a:r>
          </a:p>
          <a:p>
            <a:endParaRPr lang="en-US" dirty="0"/>
          </a:p>
          <a:p>
            <a:r>
              <a:rPr lang="en-US" dirty="0"/>
              <a:t>3. Ask for feedback to determine if there is a mutual understanding. Do not assume the other person understood what you said. Assumptions have started more than their fair share of arguments. If the other person did not understand you, this is the time to adjust what you said for better understanding.</a:t>
            </a:r>
          </a:p>
          <a:p>
            <a:endParaRPr lang="en-US" dirty="0"/>
          </a:p>
          <a:p>
            <a:r>
              <a:rPr lang="en-US" dirty="0"/>
              <a:t>4. Stop what you are saying, thinking and doing to give the other person your full attention. Hear what the other person is saying. Listen for his or her intent.</a:t>
            </a:r>
          </a:p>
          <a:p>
            <a:endParaRPr lang="en-US" dirty="0"/>
          </a:p>
          <a:p>
            <a:r>
              <a:rPr lang="en-US" dirty="0"/>
              <a:t>5. Reflect on the communication process. What was the outcome? Was your message heard and understood? Was there a mutual understanding? Were both members of the communication process satisfied with the outcome?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70144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think communication is an important component of a healthy relationship?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462538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four ingredients to successful communication in a relationship?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936960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Communication</a:t>
            </a:r>
            <a:br>
              <a:rPr lang="en-US" dirty="0"/>
            </a:br>
            <a:r>
              <a:rPr lang="en-US" dirty="0"/>
              <a:t>Four Ingredients to Successful Communication</a:t>
            </a:r>
          </a:p>
          <a:p>
            <a:endParaRPr lang="en-US" dirty="0"/>
          </a:p>
          <a:p>
            <a:r>
              <a:rPr lang="en-US" dirty="0"/>
              <a:t>What is empathy? Empathy allows you to understand how your significant other feels without sharing the same feelings at the moment.</a:t>
            </a:r>
          </a:p>
          <a:p>
            <a:endParaRPr lang="en-US" dirty="0"/>
          </a:p>
          <a:p>
            <a:r>
              <a:rPr lang="en-US" dirty="0"/>
              <a:t>Keeping in touch: Talking about thoughts or feelings to keep up-to-date if your partner’s view has changed; recounting your day with each other</a:t>
            </a:r>
          </a:p>
          <a:p>
            <a:endParaRPr lang="en-US" dirty="0"/>
          </a:p>
          <a:p>
            <a:r>
              <a:rPr lang="en-US" dirty="0"/>
              <a:t>Sharing your ups and downs: Sharing support and guidance</a:t>
            </a:r>
          </a:p>
          <a:p>
            <a:endParaRPr lang="en-US" dirty="0"/>
          </a:p>
          <a:p>
            <a:r>
              <a:rPr lang="en-US" dirty="0"/>
              <a:t>Listening: Poor listening blocks effective communication, so talk honestly and listen carefully</a:t>
            </a:r>
          </a:p>
          <a:p>
            <a:endParaRPr lang="en-US" dirty="0"/>
          </a:p>
          <a:p>
            <a:r>
              <a:rPr lang="en-US" dirty="0"/>
              <a:t>What are some other tips which promote good communication between couples?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90059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saying that goes, “We cannot help but communicate.” Even if our intent is to say nothing and to provide no feedback to another person, we are constantly communicating nonverbally through our facial expressions, eye contact and body language. When the verbal messages we send are not congruent with our body language, the listener may be unclear as to the meaning of the spoken words. In other words, message sent is often a message not received because our words do not match our body language; we are sending a mixed message.</a:t>
            </a:r>
          </a:p>
          <a:p>
            <a:endParaRPr lang="en-US" dirty="0"/>
          </a:p>
          <a:p>
            <a:r>
              <a:rPr lang="en-US" dirty="0"/>
              <a:t>The term positive affect is used in regard to communication and couple satisfaction. It is interesting to note that showing signs of affection, verbally and nonverbally, is important throughout marriage and enhances marital satisfaction. The research findings of Gottman and Levenson (2000) indicate that the absence of positive affect—not the presence of negative affect—was highly predictive of later divorce.</a:t>
            </a:r>
          </a:p>
          <a:p>
            <a:endParaRPr lang="en-US" dirty="0"/>
          </a:p>
          <a:p>
            <a:r>
              <a:rPr lang="en-US" dirty="0"/>
              <a:t>Good listening is fundamental to a satisfying relationship. Some examples of principles and techniques of effective communication are the attitude of listening, avoiding interruption and criticism, discovering how things look from your partner’s point of view, and listening sympathetically. Active listening involves paying close attention to what the other person is saying and is coupled with giving feedback.</a:t>
            </a:r>
          </a:p>
          <a:p>
            <a:r>
              <a:rPr lang="en-US" dirty="0"/>
              <a:t>Good communication fosters couple satisfaction and is an important component of family cohesion (emotional bonding of family members). Some characteristics of strong families include an appreciation for one another, positive communication, a high degree of commitment, a spiritual orientation and how family members can foster positive feelings for other family members</a:t>
            </a:r>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7005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Sender is the person who initiates the communication. The sender must, in some verbal or nonverbal manner, pass the message along to another.</a:t>
            </a:r>
          </a:p>
          <a:p>
            <a:endParaRPr lang="en-US" dirty="0"/>
          </a:p>
          <a:p>
            <a:r>
              <a:rPr lang="en-US" dirty="0"/>
              <a:t>Encoding is the means by which the sender makes the message understandable to the receiver. Encoding is accomplished through language or some other method.</a:t>
            </a:r>
          </a:p>
          <a:p>
            <a:endParaRPr lang="en-US" dirty="0"/>
          </a:p>
          <a:p>
            <a:r>
              <a:rPr lang="en-US" dirty="0"/>
              <a:t>Message is what is being communicated. The message is the part of the communication that must be recognized and understood.</a:t>
            </a:r>
          </a:p>
          <a:p>
            <a:endParaRPr lang="en-US" dirty="0"/>
          </a:p>
          <a:p>
            <a:r>
              <a:rPr lang="en-US" dirty="0"/>
              <a:t>Decoding is the process of recognizing the message being sent. The receiver must use his or her skills (verbal and nonverbal) to try to determine the message being sent.</a:t>
            </a:r>
          </a:p>
          <a:p>
            <a:endParaRPr lang="en-US" dirty="0"/>
          </a:p>
          <a:p>
            <a:r>
              <a:rPr lang="en-US" dirty="0"/>
              <a:t>Receiver is the person to whom the communication is directed. The receiver intercepts the message and hopefully interprets it correctly.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8530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Impersonal Communication</a:t>
            </a:r>
          </a:p>
          <a:p>
            <a:r>
              <a:rPr lang="en-US" dirty="0"/>
              <a:t>one-way communication processes</a:t>
            </a:r>
          </a:p>
          <a:p>
            <a:r>
              <a:rPr lang="en-US" dirty="0"/>
              <a:t>used to give basic information such as company policies, instructions or facts</a:t>
            </a:r>
          </a:p>
          <a:p>
            <a:r>
              <a:rPr lang="en-US" dirty="0"/>
              <a:t>generally, organizations use memos, letters, e-mail, voice mail or bulletin boards (quick easy ways to “get word out”)</a:t>
            </a:r>
          </a:p>
          <a:p>
            <a:r>
              <a:rPr lang="en-US" dirty="0"/>
              <a:t>limitations of impersonal communication:</a:t>
            </a:r>
          </a:p>
          <a:p>
            <a:r>
              <a:rPr lang="en-US" dirty="0"/>
              <a:t>people receiving information usually have no opportunity to ask sender questions or to clarify vague wording</a:t>
            </a:r>
          </a:p>
          <a:p>
            <a:endParaRPr lang="en-US" dirty="0"/>
          </a:p>
          <a:p>
            <a:r>
              <a:rPr lang="en-US" dirty="0"/>
              <a:t>Interpersonal Communication </a:t>
            </a:r>
          </a:p>
          <a:p>
            <a:r>
              <a:rPr lang="en-US" dirty="0"/>
              <a:t> occurs when people involved talk and listen (dialogue)</a:t>
            </a:r>
          </a:p>
          <a:p>
            <a:r>
              <a:rPr lang="en-US" dirty="0"/>
              <a:t> for true communication to take place:</a:t>
            </a:r>
          </a:p>
          <a:p>
            <a:r>
              <a:rPr lang="en-US" dirty="0"/>
              <a:t>message must be understood by the person receiving information in the same way the sender intended</a:t>
            </a:r>
          </a:p>
          <a:p>
            <a:r>
              <a:rPr lang="en-US" dirty="0"/>
              <a:t>feedback is the way to make sure message has been understood</a:t>
            </a:r>
          </a:p>
          <a:p>
            <a:r>
              <a:rPr lang="en-US" dirty="0"/>
              <a:t>limitations of interpersonal communication:</a:t>
            </a:r>
          </a:p>
          <a:p>
            <a:r>
              <a:rPr lang="en-US" dirty="0"/>
              <a:t>takes more time than impersonal type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04150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Improve Interpersonal Skills</a:t>
            </a:r>
          </a:p>
          <a:p>
            <a:r>
              <a:rPr lang="en-US" dirty="0"/>
              <a:t>This </a:t>
            </a:r>
            <a:r>
              <a:rPr lang="en-US" dirty="0" err="1"/>
              <a:t>VideoJug</a:t>
            </a:r>
            <a:r>
              <a:rPr lang="en-US" dirty="0"/>
              <a:t> presentation shows you how to improve your interpersonal skills with the aid of some simple coaching techniques.</a:t>
            </a:r>
          </a:p>
          <a:p>
            <a:r>
              <a:rPr lang="en-US" dirty="0"/>
              <a:t>http://youtu.be/w97dR3OJB1k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51761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had problems getting your message across to your parents, teachers, peers or an employer?</a:t>
            </a:r>
          </a:p>
          <a:p>
            <a:r>
              <a:rPr lang="en-US" dirty="0"/>
              <a:t>What happened?</a:t>
            </a:r>
          </a:p>
          <a:p>
            <a:r>
              <a:rPr lang="en-US" dirty="0"/>
              <a:t>What were the end results?</a:t>
            </a:r>
          </a:p>
          <a:p>
            <a:r>
              <a:rPr lang="en-US" dirty="0"/>
              <a:t>What caused the breakdown in communication? The breakdown in communication was impacted by communication filters. Communication filters are things like biases, attitudes and emotions that affect our perceptions of others.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1442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Semantics  </a:t>
            </a:r>
          </a:p>
          <a:p>
            <a:r>
              <a:rPr lang="en-US" dirty="0"/>
              <a:t>Semantics are words or labels that stand for something, and the meanings of words lie within us. Many words have less precise meanings than others and are interpreted by different people in different ways. During a conversation, semantics can be used to mask the true feelings or intentions of the individual. Politicians and diplomats are exceptionally adept with the use of semantics! It is important to be precise and explicit in communicating with individuals.</a:t>
            </a:r>
          </a:p>
          <a:p>
            <a:endParaRPr lang="en-US" dirty="0"/>
          </a:p>
          <a:p>
            <a:r>
              <a:rPr lang="en-US" dirty="0"/>
              <a:t>Emotions are the most powerful communication filter.</a:t>
            </a:r>
          </a:p>
          <a:p>
            <a:r>
              <a:rPr lang="en-US" dirty="0"/>
              <a:t> a sender who is emotional or angry is perceived differently </a:t>
            </a:r>
          </a:p>
          <a:p>
            <a:r>
              <a:rPr lang="en-US" dirty="0"/>
              <a:t> emotions can prevent the receiver from hearing what the speaker has to say</a:t>
            </a:r>
          </a:p>
          <a:p>
            <a:r>
              <a:rPr lang="en-US" dirty="0"/>
              <a:t> emotional state can make the listener too susceptible to the speaker’s point of view</a:t>
            </a:r>
          </a:p>
          <a:p>
            <a:r>
              <a:rPr lang="en-US" dirty="0"/>
              <a:t> it is important to detach one's self from emotional feelings and think of verbal content</a:t>
            </a:r>
          </a:p>
          <a:p>
            <a:endParaRPr lang="en-US" dirty="0"/>
          </a:p>
          <a:p>
            <a:r>
              <a:rPr lang="en-US" dirty="0"/>
              <a:t>Attitudes are beliefs backed up by emotions; deeply embedded ideas and feelings. Attitudes can be present when the:</a:t>
            </a:r>
          </a:p>
          <a:p>
            <a:endParaRPr lang="en-US" dirty="0"/>
          </a:p>
          <a:p>
            <a:r>
              <a:rPr lang="en-US" dirty="0"/>
              <a:t>receiver is bias towards accents, ethnicity, mannerisms, dress, demeanor or physical characteristics</a:t>
            </a:r>
          </a:p>
          <a:p>
            <a:r>
              <a:rPr lang="en-US" dirty="0"/>
              <a:t>sender is bias towards the listener’s ethnicity, mannerisms, dress, demeanor or physical characteristics</a:t>
            </a:r>
          </a:p>
          <a:p>
            <a:r>
              <a:rPr lang="en-US" dirty="0"/>
              <a:t>receiver and/or sender are bias towards the other's opinions (religious preference, gender orientation, political viewpoints or social perspectives)</a:t>
            </a:r>
          </a:p>
          <a:p>
            <a:r>
              <a:rPr lang="en-US" dirty="0"/>
              <a:t>receiver is impressed with the speaker's looks, voice, dress or mannerisms, and is therefore more likely to be receptive to the message </a:t>
            </a:r>
          </a:p>
          <a:p>
            <a:endParaRPr lang="en-US" dirty="0"/>
          </a:p>
          <a:p>
            <a:r>
              <a:rPr lang="en-US" dirty="0"/>
              <a:t>Have you ever experienced communication problems due to semantics, emotions or attitudes? What happened?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0576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expectations are how people expect themselves and others to act. </a:t>
            </a:r>
          </a:p>
          <a:p>
            <a:r>
              <a:rPr lang="en-US" dirty="0"/>
              <a:t>Communicators with role expectations expect a person to stay within the confines of a particular role and tend not to listen when he or she talks “outside” his or her  expected role (example: your best friend, who has never dated, is telling you how to treat a boy/girlfriend).</a:t>
            </a:r>
          </a:p>
          <a:p>
            <a:r>
              <a:rPr lang="en-US" dirty="0"/>
              <a:t>They also refuse to allow people to change their roles and take on new ones (example: elections for cheerleader tryouts, homecoming queen, team caption or job promotions). Sometimes people use roles to alter the way they relate to others (example: see themselves as brainy, outgoing or macho).</a:t>
            </a:r>
          </a:p>
          <a:p>
            <a:endParaRPr lang="en-US" dirty="0"/>
          </a:p>
          <a:p>
            <a:r>
              <a:rPr lang="en-US" dirty="0"/>
              <a:t>Gender bias is the tendency to impact messages received from the opposite gender. An example would be a “woman’s place” or a “man’s work.”</a:t>
            </a:r>
          </a:p>
          <a:p>
            <a:endParaRPr lang="en-US" dirty="0"/>
          </a:p>
          <a:p>
            <a:r>
              <a:rPr lang="en-US" dirty="0"/>
              <a:t>Have you ever experienced communication problems due to role expectations or gender bias? What happened?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60269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examples of nonverbal messages.</a:t>
            </a:r>
          </a:p>
          <a:p>
            <a:endParaRPr lang="en-US" dirty="0"/>
          </a:p>
          <a:p>
            <a:r>
              <a:rPr lang="en-US" dirty="0"/>
              <a:t>Is this a sufficient way of communicating? Why or why not?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449557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tAGWhnpcYl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Say What? The Communication Process</a:t>
            </a:r>
          </a:p>
          <a:p>
            <a:endParaRPr lang="en-US" dirty="0"/>
          </a:p>
          <a:p>
            <a:pPr lvl="1"/>
            <a:r>
              <a:rPr lang="en-US" dirty="0"/>
              <a:t>Interpersonal Studies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3615482" y="2847109"/>
            <a:ext cx="5246479" cy="517237"/>
          </a:xfrm>
        </p:spPr>
        <p:txBody>
          <a:bodyPr/>
          <a:lstStyle/>
          <a:p>
            <a:pPr marL="0" lvl="1" indent="0" algn="ctr">
              <a:buNone/>
            </a:pPr>
            <a:r>
              <a:rPr lang="en-US" dirty="0"/>
              <a:t>What are nonverbal messages?</a:t>
            </a:r>
          </a:p>
        </p:txBody>
      </p:sp>
    </p:spTree>
    <p:extLst>
      <p:ext uri="{BB962C8B-B14F-4D97-AF65-F5344CB8AC3E}">
        <p14:creationId xmlns:p14="http://schemas.microsoft.com/office/powerpoint/2010/main" val="54044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Nonverbal Messages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Language of the eyes</a:t>
            </a:r>
          </a:p>
          <a:p>
            <a:pPr lvl="1"/>
            <a:r>
              <a:rPr lang="en-US" dirty="0"/>
              <a:t>Common eye language</a:t>
            </a:r>
          </a:p>
          <a:p>
            <a:pPr lvl="2"/>
            <a:r>
              <a:rPr lang="en-US" sz="2400" dirty="0"/>
              <a:t>Touching </a:t>
            </a:r>
          </a:p>
          <a:p>
            <a:pPr lvl="2"/>
            <a:r>
              <a:rPr lang="en-US" sz="2400" dirty="0"/>
              <a:t>Blinking</a:t>
            </a:r>
          </a:p>
          <a:p>
            <a:pPr lvl="2"/>
            <a:r>
              <a:rPr lang="en-US" sz="2400" dirty="0"/>
              <a:t>Averting</a:t>
            </a:r>
          </a:p>
          <a:p>
            <a:pPr lvl="2"/>
            <a:r>
              <a:rPr lang="en-US" sz="2400" dirty="0"/>
              <a:t>Dilated pupils</a:t>
            </a:r>
          </a:p>
          <a:p>
            <a:pPr lvl="2"/>
            <a:r>
              <a:rPr lang="en-US" sz="2400" dirty="0"/>
              <a:t>Constricted pupils</a:t>
            </a:r>
          </a:p>
          <a:p>
            <a:pPr lvl="2"/>
            <a:r>
              <a:rPr lang="en-US" sz="2400" dirty="0"/>
              <a:t>Expressions</a:t>
            </a:r>
          </a:p>
          <a:p>
            <a:pPr lvl="1"/>
            <a:endParaRPr lang="en-US" dirty="0"/>
          </a:p>
        </p:txBody>
      </p:sp>
      <p:pic>
        <p:nvPicPr>
          <p:cNvPr id="4" name="Picture 3">
            <a:extLst>
              <a:ext uri="{FF2B5EF4-FFF2-40B4-BE49-F238E27FC236}">
                <a16:creationId xmlns:a16="http://schemas.microsoft.com/office/drawing/2014/main" id="{6F7F1319-8708-43B4-B352-77CA427B17A1}"/>
              </a:ext>
            </a:extLst>
          </p:cNvPr>
          <p:cNvPicPr>
            <a:picLocks noChangeAspect="1"/>
          </p:cNvPicPr>
          <p:nvPr/>
        </p:nvPicPr>
        <p:blipFill>
          <a:blip r:embed="rId3"/>
          <a:stretch>
            <a:fillRect/>
          </a:stretch>
        </p:blipFill>
        <p:spPr>
          <a:xfrm>
            <a:off x="7533719" y="3149599"/>
            <a:ext cx="3402013" cy="2554399"/>
          </a:xfrm>
          <a:prstGeom prst="rect">
            <a:avLst/>
          </a:prstGeom>
        </p:spPr>
      </p:pic>
    </p:spTree>
    <p:extLst>
      <p:ext uri="{BB962C8B-B14F-4D97-AF65-F5344CB8AC3E}">
        <p14:creationId xmlns:p14="http://schemas.microsoft.com/office/powerpoint/2010/main" val="46783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Nonverbal Messages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Gestures</a:t>
            </a:r>
          </a:p>
          <a:p>
            <a:pPr lvl="1"/>
            <a:r>
              <a:rPr lang="en-US" dirty="0"/>
              <a:t>Proxemics</a:t>
            </a:r>
          </a:p>
          <a:p>
            <a:pPr lvl="1"/>
            <a:endParaRPr lang="en-US" dirty="0"/>
          </a:p>
        </p:txBody>
      </p:sp>
      <p:pic>
        <p:nvPicPr>
          <p:cNvPr id="4" name="Picture 3">
            <a:extLst>
              <a:ext uri="{FF2B5EF4-FFF2-40B4-BE49-F238E27FC236}">
                <a16:creationId xmlns:a16="http://schemas.microsoft.com/office/drawing/2014/main" id="{54DA73EF-E3F4-4D51-94B3-C63BB292B064}"/>
              </a:ext>
            </a:extLst>
          </p:cNvPr>
          <p:cNvPicPr>
            <a:picLocks noChangeAspect="1"/>
          </p:cNvPicPr>
          <p:nvPr/>
        </p:nvPicPr>
        <p:blipFill>
          <a:blip r:embed="rId3"/>
          <a:stretch>
            <a:fillRect/>
          </a:stretch>
        </p:blipFill>
        <p:spPr>
          <a:xfrm>
            <a:off x="3214077" y="2338045"/>
            <a:ext cx="7586039" cy="3099535"/>
          </a:xfrm>
          <a:prstGeom prst="rect">
            <a:avLst/>
          </a:prstGeom>
        </p:spPr>
      </p:pic>
    </p:spTree>
    <p:extLst>
      <p:ext uri="{BB962C8B-B14F-4D97-AF65-F5344CB8AC3E}">
        <p14:creationId xmlns:p14="http://schemas.microsoft.com/office/powerpoint/2010/main" val="185844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Most People Express and Can Recognize </a:t>
            </a:r>
            <a:br>
              <a:rPr lang="en-US" dirty="0"/>
            </a:br>
            <a:r>
              <a:rPr lang="en-US" dirty="0"/>
              <a:t>Six Basic Emotions</a:t>
            </a:r>
          </a:p>
        </p:txBody>
      </p:sp>
      <p:pic>
        <p:nvPicPr>
          <p:cNvPr id="4" name="Content Placeholder 3">
            <a:extLst>
              <a:ext uri="{FF2B5EF4-FFF2-40B4-BE49-F238E27FC236}">
                <a16:creationId xmlns:a16="http://schemas.microsoft.com/office/drawing/2014/main" id="{95D44057-69F2-4F10-8576-4F9BF389D4AB}"/>
              </a:ext>
            </a:extLst>
          </p:cNvPr>
          <p:cNvPicPr>
            <a:picLocks noGrp="1" noChangeAspect="1"/>
          </p:cNvPicPr>
          <p:nvPr>
            <p:ph sz="half" idx="1"/>
          </p:nvPr>
        </p:nvPicPr>
        <p:blipFill>
          <a:blip r:embed="rId3"/>
          <a:stretch>
            <a:fillRect/>
          </a:stretch>
        </p:blipFill>
        <p:spPr>
          <a:xfrm>
            <a:off x="2690376" y="2141713"/>
            <a:ext cx="7157324" cy="3292125"/>
          </a:xfrm>
          <a:prstGeom prst="rect">
            <a:avLst/>
          </a:prstGeom>
        </p:spPr>
      </p:pic>
    </p:spTree>
    <p:extLst>
      <p:ext uri="{BB962C8B-B14F-4D97-AF65-F5344CB8AC3E}">
        <p14:creationId xmlns:p14="http://schemas.microsoft.com/office/powerpoint/2010/main" val="392697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Using Nonverbal Messages in a Job Interview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As easy as P.I.E.</a:t>
            </a:r>
          </a:p>
          <a:p>
            <a:pPr lvl="2"/>
            <a:r>
              <a:rPr lang="en-US" sz="2400" dirty="0"/>
              <a:t>Poise</a:t>
            </a:r>
          </a:p>
          <a:p>
            <a:pPr lvl="2"/>
            <a:r>
              <a:rPr lang="en-US" sz="2400" dirty="0"/>
              <a:t>Interest</a:t>
            </a:r>
          </a:p>
          <a:p>
            <a:pPr lvl="2"/>
            <a:r>
              <a:rPr lang="en-US" sz="2400" dirty="0"/>
              <a:t>Expressiveness</a:t>
            </a:r>
          </a:p>
          <a:p>
            <a:pPr lvl="1"/>
            <a:endParaRPr lang="en-US" dirty="0"/>
          </a:p>
        </p:txBody>
      </p:sp>
      <p:pic>
        <p:nvPicPr>
          <p:cNvPr id="4" name="Picture 3">
            <a:extLst>
              <a:ext uri="{FF2B5EF4-FFF2-40B4-BE49-F238E27FC236}">
                <a16:creationId xmlns:a16="http://schemas.microsoft.com/office/drawing/2014/main" id="{474797F0-D11F-4378-9C51-0FC25843F4EE}"/>
              </a:ext>
            </a:extLst>
          </p:cNvPr>
          <p:cNvPicPr>
            <a:picLocks noChangeAspect="1"/>
          </p:cNvPicPr>
          <p:nvPr/>
        </p:nvPicPr>
        <p:blipFill>
          <a:blip r:embed="rId3"/>
          <a:stretch>
            <a:fillRect/>
          </a:stretch>
        </p:blipFill>
        <p:spPr>
          <a:xfrm>
            <a:off x="5017843" y="2888343"/>
            <a:ext cx="3398725" cy="2757852"/>
          </a:xfrm>
          <a:prstGeom prst="rect">
            <a:avLst/>
          </a:prstGeom>
        </p:spPr>
      </p:pic>
    </p:spTree>
    <p:extLst>
      <p:ext uri="{BB962C8B-B14F-4D97-AF65-F5344CB8AC3E}">
        <p14:creationId xmlns:p14="http://schemas.microsoft.com/office/powerpoint/2010/main" val="47455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Nonverbal Messages in a Job Interview</a:t>
            </a:r>
          </a:p>
        </p:txBody>
      </p:sp>
      <p:sp>
        <p:nvSpPr>
          <p:cNvPr id="7" name="TextBox 6">
            <a:extLst>
              <a:ext uri="{FF2B5EF4-FFF2-40B4-BE49-F238E27FC236}">
                <a16:creationId xmlns:a16="http://schemas.microsoft.com/office/drawing/2014/main" id="{E70F2892-0AA5-4958-A877-F314A39A6A46}"/>
              </a:ext>
            </a:extLst>
          </p:cNvPr>
          <p:cNvSpPr txBox="1"/>
          <p:nvPr/>
        </p:nvSpPr>
        <p:spPr>
          <a:xfrm>
            <a:off x="5152573" y="5740401"/>
            <a:ext cx="1778000" cy="369332"/>
          </a:xfrm>
          <a:prstGeom prst="rect">
            <a:avLst/>
          </a:prstGeom>
          <a:noFill/>
        </p:spPr>
        <p:txBody>
          <a:bodyPr wrap="square" rtlCol="0">
            <a:spAutoFit/>
          </a:bodyPr>
          <a:lstStyle/>
          <a:p>
            <a:r>
              <a:rPr lang="en-US" dirty="0"/>
              <a:t>Click on Picture</a:t>
            </a:r>
          </a:p>
        </p:txBody>
      </p:sp>
      <p:sp>
        <p:nvSpPr>
          <p:cNvPr id="9" name="Content Placeholder 8">
            <a:extLst>
              <a:ext uri="{FF2B5EF4-FFF2-40B4-BE49-F238E27FC236}">
                <a16:creationId xmlns:a16="http://schemas.microsoft.com/office/drawing/2014/main" id="{43E8431A-34FC-4C58-AB83-F97A12C5C852}"/>
              </a:ext>
            </a:extLst>
          </p:cNvPr>
          <p:cNvSpPr>
            <a:spLocks noGrp="1"/>
          </p:cNvSpPr>
          <p:nvPr>
            <p:ph sz="half" idx="1"/>
          </p:nvPr>
        </p:nvSpPr>
        <p:spPr/>
        <p:txBody>
          <a:bodyPr/>
          <a:lstStyle/>
          <a:p>
            <a:endParaRPr lang="en-US" dirty="0"/>
          </a:p>
        </p:txBody>
      </p:sp>
      <p:pic>
        <p:nvPicPr>
          <p:cNvPr id="10" name="Content Placeholder 8">
            <a:hlinkClick r:id="rId3"/>
            <a:extLst>
              <a:ext uri="{FF2B5EF4-FFF2-40B4-BE49-F238E27FC236}">
                <a16:creationId xmlns:a16="http://schemas.microsoft.com/office/drawing/2014/main" id="{EBA873D5-FCDF-4E9D-82F5-8AC017D94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628216" y="1973536"/>
            <a:ext cx="5126317" cy="3568367"/>
          </a:xfrm>
          <a:prstGeom prst="rect">
            <a:avLst/>
          </a:prstGeom>
          <a:noFill/>
          <a:ln w="9525">
            <a:noFill/>
            <a:miter lim="800000"/>
            <a:headEnd/>
            <a:tailEnd/>
          </a:ln>
        </p:spPr>
      </p:pic>
    </p:spTree>
    <p:extLst>
      <p:ext uri="{BB962C8B-B14F-4D97-AF65-F5344CB8AC3E}">
        <p14:creationId xmlns:p14="http://schemas.microsoft.com/office/powerpoint/2010/main" val="138401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707183" y="2767760"/>
            <a:ext cx="10059452" cy="876300"/>
          </a:xfrm>
        </p:spPr>
        <p:txBody>
          <a:bodyPr/>
          <a:lstStyle/>
          <a:p>
            <a:pPr algn="ctr"/>
            <a:r>
              <a:rPr lang="en-US" dirty="0"/>
              <a:t>Who is responsible for effective communication?</a:t>
            </a:r>
          </a:p>
        </p:txBody>
      </p:sp>
    </p:spTree>
    <p:extLst>
      <p:ext uri="{BB962C8B-B14F-4D97-AF65-F5344CB8AC3E}">
        <p14:creationId xmlns:p14="http://schemas.microsoft.com/office/powerpoint/2010/main" val="338359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Responsible  Effective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Both sender and receiver share equal responsibility.</a:t>
            </a:r>
          </a:p>
          <a:p>
            <a:pPr lvl="1"/>
            <a:endParaRPr lang="en-US" dirty="0"/>
          </a:p>
        </p:txBody>
      </p:sp>
      <p:pic>
        <p:nvPicPr>
          <p:cNvPr id="4" name="Picture 3">
            <a:extLst>
              <a:ext uri="{FF2B5EF4-FFF2-40B4-BE49-F238E27FC236}">
                <a16:creationId xmlns:a16="http://schemas.microsoft.com/office/drawing/2014/main" id="{B107CBB9-AF74-4BC8-BC67-E53EA3E7A8F2}"/>
              </a:ext>
            </a:extLst>
          </p:cNvPr>
          <p:cNvPicPr>
            <a:picLocks noChangeAspect="1"/>
          </p:cNvPicPr>
          <p:nvPr/>
        </p:nvPicPr>
        <p:blipFill>
          <a:blip r:embed="rId3"/>
          <a:stretch>
            <a:fillRect/>
          </a:stretch>
        </p:blipFill>
        <p:spPr>
          <a:xfrm>
            <a:off x="4092695" y="2734760"/>
            <a:ext cx="4962574" cy="2926334"/>
          </a:xfrm>
          <a:prstGeom prst="rect">
            <a:avLst/>
          </a:prstGeom>
        </p:spPr>
      </p:pic>
    </p:spTree>
    <p:extLst>
      <p:ext uri="{BB962C8B-B14F-4D97-AF65-F5344CB8AC3E}">
        <p14:creationId xmlns:p14="http://schemas.microsoft.com/office/powerpoint/2010/main" val="146266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Influences on Effective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Body language</a:t>
            </a:r>
          </a:p>
          <a:p>
            <a:pPr lvl="1"/>
            <a:r>
              <a:rPr lang="en-US" dirty="0"/>
              <a:t>Culture</a:t>
            </a:r>
          </a:p>
          <a:p>
            <a:pPr lvl="1"/>
            <a:r>
              <a:rPr lang="en-US" dirty="0"/>
              <a:t>Environment</a:t>
            </a:r>
          </a:p>
          <a:p>
            <a:pPr lvl="1"/>
            <a:r>
              <a:rPr lang="en-US" dirty="0"/>
              <a:t>Feelings</a:t>
            </a:r>
          </a:p>
          <a:p>
            <a:pPr lvl="1"/>
            <a:r>
              <a:rPr lang="en-US" dirty="0"/>
              <a:t>Location</a:t>
            </a:r>
          </a:p>
          <a:p>
            <a:pPr lvl="1"/>
            <a:r>
              <a:rPr lang="en-US" dirty="0"/>
              <a:t>Past experiences</a:t>
            </a:r>
          </a:p>
          <a:p>
            <a:pPr lvl="1"/>
            <a:r>
              <a:rPr lang="en-US" dirty="0"/>
              <a:t>Perception</a:t>
            </a:r>
          </a:p>
          <a:p>
            <a:pPr lvl="1"/>
            <a:r>
              <a:rPr lang="en-US" dirty="0"/>
              <a:t>Situations</a:t>
            </a:r>
          </a:p>
          <a:p>
            <a:pPr lvl="1"/>
            <a:endParaRPr lang="en-US" dirty="0"/>
          </a:p>
        </p:txBody>
      </p:sp>
      <p:pic>
        <p:nvPicPr>
          <p:cNvPr id="4" name="Picture 3">
            <a:extLst>
              <a:ext uri="{FF2B5EF4-FFF2-40B4-BE49-F238E27FC236}">
                <a16:creationId xmlns:a16="http://schemas.microsoft.com/office/drawing/2014/main" id="{8C48B784-BBDA-4508-8B6E-E0F86E217BD4}"/>
              </a:ext>
            </a:extLst>
          </p:cNvPr>
          <p:cNvPicPr>
            <a:picLocks noChangeAspect="1"/>
          </p:cNvPicPr>
          <p:nvPr/>
        </p:nvPicPr>
        <p:blipFill>
          <a:blip r:embed="rId3"/>
          <a:stretch>
            <a:fillRect/>
          </a:stretch>
        </p:blipFill>
        <p:spPr>
          <a:xfrm>
            <a:off x="6673097" y="2735510"/>
            <a:ext cx="3127519" cy="3273836"/>
          </a:xfrm>
          <a:prstGeom prst="rect">
            <a:avLst/>
          </a:prstGeom>
        </p:spPr>
      </p:pic>
    </p:spTree>
    <p:extLst>
      <p:ext uri="{BB962C8B-B14F-4D97-AF65-F5344CB8AC3E}">
        <p14:creationId xmlns:p14="http://schemas.microsoft.com/office/powerpoint/2010/main" val="94782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Improving Personal Communication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Send clear messages</a:t>
            </a:r>
          </a:p>
          <a:p>
            <a:pPr lvl="1"/>
            <a:r>
              <a:rPr lang="en-US" dirty="0"/>
              <a:t>Use words carefully</a:t>
            </a:r>
          </a:p>
          <a:p>
            <a:pPr lvl="1"/>
            <a:r>
              <a:rPr lang="en-US" dirty="0"/>
              <a:t>Use repetition</a:t>
            </a:r>
          </a:p>
          <a:p>
            <a:pPr lvl="1"/>
            <a:r>
              <a:rPr lang="en-US" dirty="0"/>
              <a:t>Use appropriate timing</a:t>
            </a:r>
          </a:p>
          <a:p>
            <a:pPr lvl="1"/>
            <a:r>
              <a:rPr lang="en-US" dirty="0"/>
              <a:t>Develop listening skills</a:t>
            </a:r>
          </a:p>
          <a:p>
            <a:pPr lvl="1"/>
            <a:endParaRPr lang="en-US" dirty="0"/>
          </a:p>
        </p:txBody>
      </p:sp>
      <p:pic>
        <p:nvPicPr>
          <p:cNvPr id="4" name="Picture 3">
            <a:extLst>
              <a:ext uri="{FF2B5EF4-FFF2-40B4-BE49-F238E27FC236}">
                <a16:creationId xmlns:a16="http://schemas.microsoft.com/office/drawing/2014/main" id="{974F3A65-A570-4078-A949-D4B4FFF7ABE4}"/>
              </a:ext>
            </a:extLst>
          </p:cNvPr>
          <p:cNvPicPr>
            <a:picLocks noChangeAspect="1"/>
          </p:cNvPicPr>
          <p:nvPr/>
        </p:nvPicPr>
        <p:blipFill>
          <a:blip r:embed="rId3"/>
          <a:stretch>
            <a:fillRect/>
          </a:stretch>
        </p:blipFill>
        <p:spPr>
          <a:xfrm>
            <a:off x="7317850" y="3614056"/>
            <a:ext cx="3245280" cy="2315181"/>
          </a:xfrm>
          <a:prstGeom prst="rect">
            <a:avLst/>
          </a:prstGeom>
        </p:spPr>
      </p:pic>
    </p:spTree>
    <p:extLst>
      <p:ext uri="{BB962C8B-B14F-4D97-AF65-F5344CB8AC3E}">
        <p14:creationId xmlns:p14="http://schemas.microsoft.com/office/powerpoint/2010/main" val="333959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I-Statements versus You-Statements</a:t>
            </a:r>
          </a:p>
        </p:txBody>
      </p:sp>
      <p:sp>
        <p:nvSpPr>
          <p:cNvPr id="4" name="Content Placeholder 3">
            <a:extLst>
              <a:ext uri="{FF2B5EF4-FFF2-40B4-BE49-F238E27FC236}">
                <a16:creationId xmlns:a16="http://schemas.microsoft.com/office/drawing/2014/main" id="{D246BFB3-96D2-4D17-94C3-7D64C9C74899}"/>
              </a:ext>
            </a:extLst>
          </p:cNvPr>
          <p:cNvSpPr>
            <a:spLocks noGrp="1"/>
          </p:cNvSpPr>
          <p:nvPr>
            <p:ph sz="half" idx="1"/>
          </p:nvPr>
        </p:nvSpPr>
        <p:spPr/>
        <p:txBody>
          <a:bodyPr/>
          <a:lstStyle/>
          <a:p>
            <a:pPr lvl="1"/>
            <a:r>
              <a:rPr lang="en-US" dirty="0"/>
              <a:t>I-Statements </a:t>
            </a:r>
          </a:p>
          <a:p>
            <a:pPr lvl="2"/>
            <a:r>
              <a:rPr lang="en-US" dirty="0"/>
              <a:t>Focus on your point of view</a:t>
            </a:r>
          </a:p>
          <a:p>
            <a:pPr lvl="3"/>
            <a:r>
              <a:rPr lang="en-US" dirty="0"/>
              <a:t>I see…</a:t>
            </a:r>
          </a:p>
          <a:p>
            <a:pPr lvl="3"/>
            <a:r>
              <a:rPr lang="en-US" dirty="0"/>
              <a:t>I feel …</a:t>
            </a:r>
          </a:p>
          <a:p>
            <a:pPr lvl="3"/>
            <a:r>
              <a:rPr lang="en-US" dirty="0"/>
              <a:t>I think …</a:t>
            </a:r>
          </a:p>
          <a:p>
            <a:pPr lvl="3"/>
            <a:r>
              <a:rPr lang="en-US" dirty="0"/>
              <a:t>I wonder …</a:t>
            </a:r>
          </a:p>
          <a:p>
            <a:pPr lvl="3"/>
            <a:r>
              <a:rPr lang="en-US" dirty="0"/>
              <a:t>I wish …</a:t>
            </a:r>
          </a:p>
          <a:p>
            <a:pPr lvl="3"/>
            <a:r>
              <a:rPr lang="en-US" dirty="0"/>
              <a:t>I plan …</a:t>
            </a:r>
          </a:p>
          <a:p>
            <a:pPr lvl="3"/>
            <a:r>
              <a:rPr lang="en-US" dirty="0"/>
              <a:t>I believe …</a:t>
            </a:r>
          </a:p>
          <a:p>
            <a:pPr lvl="3"/>
            <a:r>
              <a:rPr lang="en-US" dirty="0"/>
              <a:t>I can …</a:t>
            </a:r>
          </a:p>
          <a:p>
            <a:pPr lvl="3"/>
            <a:r>
              <a:rPr lang="en-US" dirty="0"/>
              <a:t>I want …</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6A966C20-EA1F-40AE-AFFB-86352F92A25D}"/>
              </a:ext>
            </a:extLst>
          </p:cNvPr>
          <p:cNvSpPr>
            <a:spLocks noGrp="1"/>
          </p:cNvSpPr>
          <p:nvPr>
            <p:ph sz="half" idx="10"/>
          </p:nvPr>
        </p:nvSpPr>
        <p:spPr/>
        <p:txBody>
          <a:bodyPr/>
          <a:lstStyle/>
          <a:p>
            <a:pPr lvl="1"/>
            <a:r>
              <a:rPr lang="en-US" dirty="0"/>
              <a:t>AVOID You-Statements</a:t>
            </a:r>
          </a:p>
          <a:p>
            <a:pPr lvl="2"/>
            <a:r>
              <a:rPr lang="en-US" dirty="0"/>
              <a:t>You shouldn’t say that…</a:t>
            </a:r>
          </a:p>
          <a:p>
            <a:pPr lvl="3"/>
            <a:r>
              <a:rPr lang="en-US" dirty="0"/>
              <a:t>You just need to get over that…</a:t>
            </a:r>
          </a:p>
          <a:p>
            <a:pPr lvl="3"/>
            <a:r>
              <a:rPr lang="en-US" dirty="0"/>
              <a:t>You never do anything right…</a:t>
            </a:r>
          </a:p>
          <a:p>
            <a:pPr lvl="3"/>
            <a:r>
              <a:rPr lang="en-US" dirty="0"/>
              <a:t>You are so gullible…</a:t>
            </a:r>
          </a:p>
          <a:p>
            <a:pPr lvl="3"/>
            <a:r>
              <a:rPr lang="en-US" dirty="0"/>
              <a:t>You always bring up old issues…</a:t>
            </a:r>
          </a:p>
          <a:p>
            <a:pPr lvl="3"/>
            <a:r>
              <a:rPr lang="en-US" dirty="0"/>
              <a:t>You need to be more responsible…</a:t>
            </a:r>
          </a:p>
          <a:p>
            <a:pPr lvl="3"/>
            <a:r>
              <a:rPr lang="en-US" dirty="0"/>
              <a:t>You just need to forget what happened…</a:t>
            </a:r>
          </a:p>
          <a:p>
            <a:pPr lvl="3"/>
            <a:r>
              <a:rPr lang="en-US" dirty="0"/>
              <a:t>You don’t know what you are saying…</a:t>
            </a:r>
          </a:p>
          <a:p>
            <a:endParaRPr lang="en-US" dirty="0"/>
          </a:p>
          <a:p>
            <a:endParaRPr lang="en-US" dirty="0"/>
          </a:p>
        </p:txBody>
      </p:sp>
      <p:pic>
        <p:nvPicPr>
          <p:cNvPr id="6" name="Picture 5">
            <a:extLst>
              <a:ext uri="{FF2B5EF4-FFF2-40B4-BE49-F238E27FC236}">
                <a16:creationId xmlns:a16="http://schemas.microsoft.com/office/drawing/2014/main" id="{010836DB-BABB-4142-A71E-3A9CA52F4779}"/>
              </a:ext>
            </a:extLst>
          </p:cNvPr>
          <p:cNvPicPr>
            <a:picLocks noChangeAspect="1"/>
          </p:cNvPicPr>
          <p:nvPr/>
        </p:nvPicPr>
        <p:blipFill>
          <a:blip r:embed="rId3"/>
          <a:stretch>
            <a:fillRect/>
          </a:stretch>
        </p:blipFill>
        <p:spPr>
          <a:xfrm>
            <a:off x="10506087" y="1420420"/>
            <a:ext cx="945249" cy="945249"/>
          </a:xfrm>
          <a:prstGeom prst="rect">
            <a:avLst/>
          </a:prstGeom>
        </p:spPr>
      </p:pic>
      <p:pic>
        <p:nvPicPr>
          <p:cNvPr id="7" name="Picture 6">
            <a:extLst>
              <a:ext uri="{FF2B5EF4-FFF2-40B4-BE49-F238E27FC236}">
                <a16:creationId xmlns:a16="http://schemas.microsoft.com/office/drawing/2014/main" id="{5D3F592F-198A-4A6F-AD68-CA0F63E6FE5C}"/>
              </a:ext>
            </a:extLst>
          </p:cNvPr>
          <p:cNvPicPr>
            <a:picLocks noChangeAspect="1"/>
          </p:cNvPicPr>
          <p:nvPr/>
        </p:nvPicPr>
        <p:blipFill>
          <a:blip r:embed="rId4"/>
          <a:stretch>
            <a:fillRect/>
          </a:stretch>
        </p:blipFill>
        <p:spPr>
          <a:xfrm>
            <a:off x="3530181" y="2494332"/>
            <a:ext cx="1865505" cy="1869336"/>
          </a:xfrm>
          <a:prstGeom prst="rect">
            <a:avLst/>
          </a:prstGeom>
        </p:spPr>
      </p:pic>
    </p:spTree>
    <p:extLst>
      <p:ext uri="{BB962C8B-B14F-4D97-AF65-F5344CB8AC3E}">
        <p14:creationId xmlns:p14="http://schemas.microsoft.com/office/powerpoint/2010/main" val="45154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Listening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Active listening</a:t>
            </a:r>
          </a:p>
          <a:p>
            <a:pPr lvl="1"/>
            <a:r>
              <a:rPr lang="en-US" dirty="0"/>
              <a:t>Empathic listening</a:t>
            </a:r>
          </a:p>
          <a:p>
            <a:pPr lvl="1"/>
            <a:endParaRPr lang="en-US" dirty="0"/>
          </a:p>
        </p:txBody>
      </p:sp>
      <p:pic>
        <p:nvPicPr>
          <p:cNvPr id="4" name="Picture 3">
            <a:extLst>
              <a:ext uri="{FF2B5EF4-FFF2-40B4-BE49-F238E27FC236}">
                <a16:creationId xmlns:a16="http://schemas.microsoft.com/office/drawing/2014/main" id="{21BA07CD-E1FF-4D61-9D1C-1CFEB25A762E}"/>
              </a:ext>
            </a:extLst>
          </p:cNvPr>
          <p:cNvPicPr>
            <a:picLocks noChangeAspect="1"/>
          </p:cNvPicPr>
          <p:nvPr/>
        </p:nvPicPr>
        <p:blipFill>
          <a:blip r:embed="rId3"/>
          <a:stretch>
            <a:fillRect/>
          </a:stretch>
        </p:blipFill>
        <p:spPr>
          <a:xfrm>
            <a:off x="6676571" y="3094055"/>
            <a:ext cx="3349056" cy="2747943"/>
          </a:xfrm>
          <a:prstGeom prst="rect">
            <a:avLst/>
          </a:prstGeom>
        </p:spPr>
      </p:pic>
    </p:spTree>
    <p:extLst>
      <p:ext uri="{BB962C8B-B14F-4D97-AF65-F5344CB8AC3E}">
        <p14:creationId xmlns:p14="http://schemas.microsoft.com/office/powerpoint/2010/main" val="323935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56D86B-78EA-4498-81D9-83C2F619CFC8}"/>
              </a:ext>
            </a:extLst>
          </p:cNvPr>
          <p:cNvPicPr>
            <a:picLocks noGrp="1" noChangeAspect="1"/>
          </p:cNvPicPr>
          <p:nvPr>
            <p:ph sz="half" idx="1"/>
          </p:nvPr>
        </p:nvPicPr>
        <p:blipFill>
          <a:blip r:embed="rId3"/>
          <a:stretch>
            <a:fillRect/>
          </a:stretch>
        </p:blipFill>
        <p:spPr>
          <a:xfrm>
            <a:off x="2641251" y="1690915"/>
            <a:ext cx="7572915" cy="3716338"/>
          </a:xfrm>
          <a:prstGeom prst="rect">
            <a:avLst/>
          </a:prstGeom>
        </p:spPr>
      </p:pic>
    </p:spTree>
    <p:extLst>
      <p:ext uri="{BB962C8B-B14F-4D97-AF65-F5344CB8AC3E}">
        <p14:creationId xmlns:p14="http://schemas.microsoft.com/office/powerpoint/2010/main" val="49202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 - Component of a Healthy Relationship</a:t>
            </a:r>
          </a:p>
        </p:txBody>
      </p:sp>
      <p:pic>
        <p:nvPicPr>
          <p:cNvPr id="4" name="Content Placeholder 3">
            <a:extLst>
              <a:ext uri="{FF2B5EF4-FFF2-40B4-BE49-F238E27FC236}">
                <a16:creationId xmlns:a16="http://schemas.microsoft.com/office/drawing/2014/main" id="{53C10859-6333-4200-A9E4-A5102AC181ED}"/>
              </a:ext>
            </a:extLst>
          </p:cNvPr>
          <p:cNvPicPr>
            <a:picLocks noGrp="1" noChangeAspect="1"/>
          </p:cNvPicPr>
          <p:nvPr>
            <p:ph sz="half" idx="1"/>
          </p:nvPr>
        </p:nvPicPr>
        <p:blipFill>
          <a:blip r:embed="rId3"/>
          <a:stretch>
            <a:fillRect/>
          </a:stretch>
        </p:blipFill>
        <p:spPr>
          <a:xfrm>
            <a:off x="4040757" y="2303271"/>
            <a:ext cx="4456562" cy="2969009"/>
          </a:xfrm>
          <a:prstGeom prst="rect">
            <a:avLst/>
          </a:prstGeom>
        </p:spPr>
      </p:pic>
    </p:spTree>
    <p:extLst>
      <p:ext uri="{BB962C8B-B14F-4D97-AF65-F5344CB8AC3E}">
        <p14:creationId xmlns:p14="http://schemas.microsoft.com/office/powerpoint/2010/main" val="37379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Good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are four ingredients to successful communication?</a:t>
            </a:r>
          </a:p>
        </p:txBody>
      </p:sp>
      <p:pic>
        <p:nvPicPr>
          <p:cNvPr id="4" name="Picture 3">
            <a:extLst>
              <a:ext uri="{FF2B5EF4-FFF2-40B4-BE49-F238E27FC236}">
                <a16:creationId xmlns:a16="http://schemas.microsoft.com/office/drawing/2014/main" id="{1B5E9CF6-AE4C-4C49-B49A-F2AB1A988065}"/>
              </a:ext>
            </a:extLst>
          </p:cNvPr>
          <p:cNvPicPr>
            <a:picLocks noChangeAspect="1"/>
          </p:cNvPicPr>
          <p:nvPr/>
        </p:nvPicPr>
        <p:blipFill>
          <a:blip r:embed="rId3"/>
          <a:stretch>
            <a:fillRect/>
          </a:stretch>
        </p:blipFill>
        <p:spPr>
          <a:xfrm>
            <a:off x="4865522" y="2902464"/>
            <a:ext cx="2359356" cy="2359356"/>
          </a:xfrm>
          <a:prstGeom prst="rect">
            <a:avLst/>
          </a:prstGeom>
        </p:spPr>
      </p:pic>
    </p:spTree>
    <p:extLst>
      <p:ext uri="{BB962C8B-B14F-4D97-AF65-F5344CB8AC3E}">
        <p14:creationId xmlns:p14="http://schemas.microsoft.com/office/powerpoint/2010/main" val="1727744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Good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Four Ingredients to Successful Communication</a:t>
            </a:r>
          </a:p>
          <a:p>
            <a:pPr lvl="2"/>
            <a:r>
              <a:rPr lang="en-US" dirty="0"/>
              <a:t> Empathy</a:t>
            </a:r>
          </a:p>
          <a:p>
            <a:pPr lvl="2"/>
            <a:r>
              <a:rPr lang="en-US" dirty="0"/>
              <a:t> Keeping in touch</a:t>
            </a:r>
          </a:p>
          <a:p>
            <a:pPr lvl="2"/>
            <a:r>
              <a:rPr lang="en-US" dirty="0"/>
              <a:t>Sharing your ups and downs</a:t>
            </a:r>
          </a:p>
          <a:p>
            <a:pPr lvl="2"/>
            <a:r>
              <a:rPr lang="en-US" dirty="0"/>
              <a:t> Listening</a:t>
            </a:r>
          </a:p>
          <a:p>
            <a:pPr lvl="1"/>
            <a:endParaRPr lang="en-US" dirty="0"/>
          </a:p>
        </p:txBody>
      </p:sp>
      <p:pic>
        <p:nvPicPr>
          <p:cNvPr id="4" name="Picture 3">
            <a:extLst>
              <a:ext uri="{FF2B5EF4-FFF2-40B4-BE49-F238E27FC236}">
                <a16:creationId xmlns:a16="http://schemas.microsoft.com/office/drawing/2014/main" id="{E3BC45A5-F513-4BF2-8A1F-350A04A4E479}"/>
              </a:ext>
            </a:extLst>
          </p:cNvPr>
          <p:cNvPicPr>
            <a:picLocks noChangeAspect="1"/>
          </p:cNvPicPr>
          <p:nvPr/>
        </p:nvPicPr>
        <p:blipFill>
          <a:blip r:embed="rId3"/>
          <a:stretch>
            <a:fillRect/>
          </a:stretch>
        </p:blipFill>
        <p:spPr>
          <a:xfrm>
            <a:off x="7351726" y="3429000"/>
            <a:ext cx="3598520" cy="2404447"/>
          </a:xfrm>
          <a:prstGeom prst="rect">
            <a:avLst/>
          </a:prstGeom>
        </p:spPr>
      </p:pic>
    </p:spTree>
    <p:extLst>
      <p:ext uri="{BB962C8B-B14F-4D97-AF65-F5344CB8AC3E}">
        <p14:creationId xmlns:p14="http://schemas.microsoft.com/office/powerpoint/2010/main" val="190038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Problem Solving and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Good listening is fundamental to a satisfying relationship</a:t>
            </a:r>
          </a:p>
          <a:p>
            <a:pPr lvl="1"/>
            <a:endParaRPr lang="en-US" dirty="0"/>
          </a:p>
        </p:txBody>
      </p:sp>
      <p:pic>
        <p:nvPicPr>
          <p:cNvPr id="4" name="Picture 3">
            <a:extLst>
              <a:ext uri="{FF2B5EF4-FFF2-40B4-BE49-F238E27FC236}">
                <a16:creationId xmlns:a16="http://schemas.microsoft.com/office/drawing/2014/main" id="{5AE88A4D-48EC-4B15-B02A-5391BEC013AE}"/>
              </a:ext>
            </a:extLst>
          </p:cNvPr>
          <p:cNvPicPr>
            <a:picLocks noChangeAspect="1"/>
          </p:cNvPicPr>
          <p:nvPr/>
        </p:nvPicPr>
        <p:blipFill>
          <a:blip r:embed="rId3"/>
          <a:stretch>
            <a:fillRect/>
          </a:stretch>
        </p:blipFill>
        <p:spPr>
          <a:xfrm>
            <a:off x="3715305" y="2649444"/>
            <a:ext cx="4761389" cy="3170195"/>
          </a:xfrm>
          <a:prstGeom prst="rect">
            <a:avLst/>
          </a:prstGeom>
        </p:spPr>
      </p:pic>
    </p:spTree>
    <p:extLst>
      <p:ext uri="{BB962C8B-B14F-4D97-AF65-F5344CB8AC3E}">
        <p14:creationId xmlns:p14="http://schemas.microsoft.com/office/powerpoint/2010/main" val="321144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7BAD6021-F11B-47D3-834A-297BB5EA6F81}"/>
              </a:ext>
            </a:extLst>
          </p:cNvPr>
          <p:cNvPicPr>
            <a:picLocks noGrp="1" noChangeAspect="1"/>
          </p:cNvPicPr>
          <p:nvPr>
            <p:ph sz="half" idx="1"/>
          </p:nvPr>
        </p:nvPicPr>
        <p:blipFill>
          <a:blip r:embed="rId2"/>
          <a:stretch>
            <a:fillRect/>
          </a:stretch>
        </p:blipFill>
        <p:spPr>
          <a:xfrm>
            <a:off x="4714423" y="2233161"/>
            <a:ext cx="3109229" cy="3109229"/>
          </a:xfrm>
          <a:prstGeom prst="rect">
            <a:avLst/>
          </a:prstGeom>
        </p:spPr>
      </p:pic>
    </p:spTree>
    <p:extLst>
      <p:ext uri="{BB962C8B-B14F-4D97-AF65-F5344CB8AC3E}">
        <p14:creationId xmlns:p14="http://schemas.microsoft.com/office/powerpoint/2010/main" val="255158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err="1"/>
              <a:t>Sasse</a:t>
            </a:r>
            <a:r>
              <a:rPr lang="en-US" sz="2000" dirty="0"/>
              <a:t>, C.R. (2004). Families today. New York: Glencoe/McGraw Hill.</a:t>
            </a:r>
          </a:p>
          <a:p>
            <a:pPr lvl="1"/>
            <a:r>
              <a:rPr lang="en-US" sz="2000" dirty="0"/>
              <a:t>Websites:</a:t>
            </a:r>
          </a:p>
          <a:p>
            <a:pPr lvl="2"/>
            <a:r>
              <a:rPr lang="en-US" sz="2000" dirty="0"/>
              <a:t>Free Management Library</a:t>
            </a:r>
            <a:br>
              <a:rPr lang="en-US" sz="2000" dirty="0"/>
            </a:br>
            <a:r>
              <a:rPr lang="en-US" sz="2000" dirty="0"/>
              <a:t>Online integrated library for personal, professional, and organizational development. This site is filled with information on interpersonal skills, listening, verbal, and nonverbal communications.</a:t>
            </a:r>
            <a:br>
              <a:rPr lang="en-US" sz="2000" dirty="0"/>
            </a:br>
            <a:r>
              <a:rPr lang="en-US" sz="2000" dirty="0"/>
              <a:t>http://managementhelp.org/communicationsskills/index.ht</a:t>
            </a:r>
          </a:p>
          <a:p>
            <a:pPr lvl="1"/>
            <a:endParaRPr lang="en-US" dirty="0"/>
          </a:p>
        </p:txBody>
      </p:sp>
    </p:spTree>
    <p:extLst>
      <p:ext uri="{BB962C8B-B14F-4D97-AF65-F5344CB8AC3E}">
        <p14:creationId xmlns:p14="http://schemas.microsoft.com/office/powerpoint/2010/main" val="369697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err="1"/>
              <a:t>TruceWorks</a:t>
            </a:r>
            <a:endParaRPr lang="en-US" sz="2000" dirty="0"/>
          </a:p>
          <a:p>
            <a:pPr lvl="2"/>
            <a:r>
              <a:rPr lang="en-US" sz="2000" dirty="0"/>
              <a:t>Five Steps for Effective Communication in a Relationship</a:t>
            </a:r>
            <a:br>
              <a:rPr lang="en-US" sz="2000" dirty="0"/>
            </a:br>
            <a:r>
              <a:rPr lang="en-US" sz="2000" dirty="0"/>
              <a:t>http://truceworks.com/resources/five_steps_effective_communication</a:t>
            </a:r>
          </a:p>
          <a:p>
            <a:pPr lvl="1"/>
            <a:r>
              <a:rPr lang="en-US" sz="2000" dirty="0"/>
              <a:t>YouTube™:</a:t>
            </a:r>
          </a:p>
          <a:p>
            <a:pPr lvl="2"/>
            <a:r>
              <a:rPr lang="en-US" sz="2000" dirty="0"/>
              <a:t>How to Improve Interpersonal Skills</a:t>
            </a:r>
            <a:br>
              <a:rPr lang="en-US" sz="2000" dirty="0"/>
            </a:br>
            <a:r>
              <a:rPr lang="en-US" sz="2000" dirty="0"/>
              <a:t>This </a:t>
            </a:r>
            <a:r>
              <a:rPr lang="en-US" sz="2000" dirty="0" err="1"/>
              <a:t>VideoJug</a:t>
            </a:r>
            <a:r>
              <a:rPr lang="en-US" sz="2000" dirty="0"/>
              <a:t> presentation shows you how to improve your interpersonal skills with the aid of some simple coaching techniques.</a:t>
            </a:r>
            <a:br>
              <a:rPr lang="en-US" sz="2000" dirty="0"/>
            </a:br>
            <a:r>
              <a:rPr lang="en-US" sz="2000" dirty="0"/>
              <a:t>http://youtu.be/w97dR3OJB1k</a:t>
            </a:r>
          </a:p>
          <a:p>
            <a:pPr lvl="2"/>
            <a:r>
              <a:rPr lang="en-US" sz="2000" dirty="0"/>
              <a:t>Interview Tips – The Most Important Interview Non-Verbal</a:t>
            </a:r>
            <a:br>
              <a:rPr lang="en-US" sz="2000" dirty="0"/>
            </a:br>
            <a:r>
              <a:rPr lang="en-US" sz="2000" dirty="0"/>
              <a:t>Do you know what the most important interview non-verbal is? Watch this video to find out. </a:t>
            </a:r>
            <a:br>
              <a:rPr lang="en-US" sz="2000" dirty="0"/>
            </a:br>
            <a:r>
              <a:rPr lang="en-US" sz="2000" dirty="0"/>
              <a:t>http://youtu.be/tAGWhnpcYlA</a:t>
            </a:r>
          </a:p>
          <a:p>
            <a:pPr lvl="1"/>
            <a:endParaRPr lang="en-US" dirty="0"/>
          </a:p>
        </p:txBody>
      </p:sp>
    </p:spTree>
    <p:extLst>
      <p:ext uri="{BB962C8B-B14F-4D97-AF65-F5344CB8AC3E}">
        <p14:creationId xmlns:p14="http://schemas.microsoft.com/office/powerpoint/2010/main" val="97405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some examples of communication between individuals?</a:t>
            </a:r>
          </a:p>
        </p:txBody>
      </p:sp>
      <p:pic>
        <p:nvPicPr>
          <p:cNvPr id="4" name="Content Placeholder 3">
            <a:extLst>
              <a:ext uri="{FF2B5EF4-FFF2-40B4-BE49-F238E27FC236}">
                <a16:creationId xmlns:a16="http://schemas.microsoft.com/office/drawing/2014/main" id="{8B4A1710-A68F-45E3-8625-F8804174D970}"/>
              </a:ext>
            </a:extLst>
          </p:cNvPr>
          <p:cNvPicPr>
            <a:picLocks noGrp="1" noChangeAspect="1"/>
          </p:cNvPicPr>
          <p:nvPr>
            <p:ph sz="half" idx="1"/>
          </p:nvPr>
        </p:nvPicPr>
        <p:blipFill>
          <a:blip r:embed="rId3"/>
          <a:stretch>
            <a:fillRect/>
          </a:stretch>
        </p:blipFill>
        <p:spPr>
          <a:xfrm>
            <a:off x="4988767" y="2336801"/>
            <a:ext cx="2560542" cy="2901948"/>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Communication Process</a:t>
            </a:r>
          </a:p>
        </p:txBody>
      </p:sp>
      <p:sp>
        <p:nvSpPr>
          <p:cNvPr id="5" name="Oval 4">
            <a:extLst>
              <a:ext uri="{FF2B5EF4-FFF2-40B4-BE49-F238E27FC236}">
                <a16:creationId xmlns:a16="http://schemas.microsoft.com/office/drawing/2014/main" id="{E60E3F05-740D-4C80-A704-C5DE6DE66501}"/>
              </a:ext>
            </a:extLst>
          </p:cNvPr>
          <p:cNvSpPr/>
          <p:nvPr/>
        </p:nvSpPr>
        <p:spPr>
          <a:xfrm>
            <a:off x="4864905" y="2362200"/>
            <a:ext cx="2919389" cy="2362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C23C6D-6857-4BA5-92BA-3BC8E3C74D1E}"/>
              </a:ext>
            </a:extLst>
          </p:cNvPr>
          <p:cNvSpPr txBox="1"/>
          <p:nvPr/>
        </p:nvSpPr>
        <p:spPr>
          <a:xfrm>
            <a:off x="5181600" y="3124200"/>
            <a:ext cx="2286000" cy="646331"/>
          </a:xfrm>
          <a:prstGeom prst="rect">
            <a:avLst/>
          </a:prstGeom>
          <a:noFill/>
        </p:spPr>
        <p:txBody>
          <a:bodyPr wrap="square" rtlCol="0">
            <a:spAutoFit/>
          </a:bodyPr>
          <a:lstStyle/>
          <a:p>
            <a:pPr algn="ctr"/>
            <a:r>
              <a:rPr lang="en-US" sz="3600" dirty="0"/>
              <a:t>Message</a:t>
            </a:r>
          </a:p>
        </p:txBody>
      </p:sp>
      <p:sp>
        <p:nvSpPr>
          <p:cNvPr id="7" name="Rectangle 6">
            <a:extLst>
              <a:ext uri="{FF2B5EF4-FFF2-40B4-BE49-F238E27FC236}">
                <a16:creationId xmlns:a16="http://schemas.microsoft.com/office/drawing/2014/main" id="{DEDD6706-9936-4446-B415-2BAA91E9677F}"/>
              </a:ext>
            </a:extLst>
          </p:cNvPr>
          <p:cNvSpPr/>
          <p:nvPr/>
        </p:nvSpPr>
        <p:spPr>
          <a:xfrm>
            <a:off x="7784294" y="3505200"/>
            <a:ext cx="2197906"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C580A0-29C0-4220-9784-989C28782991}"/>
              </a:ext>
            </a:extLst>
          </p:cNvPr>
          <p:cNvSpPr/>
          <p:nvPr/>
        </p:nvSpPr>
        <p:spPr>
          <a:xfrm>
            <a:off x="2666999" y="3505200"/>
            <a:ext cx="2197906"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E70585-7E20-4D21-AA9E-98BE1B7DF69E}"/>
              </a:ext>
            </a:extLst>
          </p:cNvPr>
          <p:cNvSpPr txBox="1"/>
          <p:nvPr/>
        </p:nvSpPr>
        <p:spPr>
          <a:xfrm>
            <a:off x="7784294" y="2933700"/>
            <a:ext cx="2426506" cy="523220"/>
          </a:xfrm>
          <a:prstGeom prst="rect">
            <a:avLst/>
          </a:prstGeom>
          <a:noFill/>
        </p:spPr>
        <p:txBody>
          <a:bodyPr wrap="square" rtlCol="0">
            <a:spAutoFit/>
          </a:bodyPr>
          <a:lstStyle/>
          <a:p>
            <a:r>
              <a:rPr lang="en-US" sz="2800" dirty="0"/>
              <a:t>Decoding</a:t>
            </a:r>
          </a:p>
        </p:txBody>
      </p:sp>
      <p:sp>
        <p:nvSpPr>
          <p:cNvPr id="10" name="TextBox 9">
            <a:extLst>
              <a:ext uri="{FF2B5EF4-FFF2-40B4-BE49-F238E27FC236}">
                <a16:creationId xmlns:a16="http://schemas.microsoft.com/office/drawing/2014/main" id="{35849C95-5E22-48B8-B340-D6C5F5B3396F}"/>
              </a:ext>
            </a:extLst>
          </p:cNvPr>
          <p:cNvSpPr txBox="1"/>
          <p:nvPr/>
        </p:nvSpPr>
        <p:spPr>
          <a:xfrm>
            <a:off x="2895600" y="2905780"/>
            <a:ext cx="1969305" cy="523220"/>
          </a:xfrm>
          <a:prstGeom prst="rect">
            <a:avLst/>
          </a:prstGeom>
          <a:noFill/>
        </p:spPr>
        <p:txBody>
          <a:bodyPr wrap="square" rtlCol="0">
            <a:spAutoFit/>
          </a:bodyPr>
          <a:lstStyle/>
          <a:p>
            <a:r>
              <a:rPr lang="en-US" sz="2800" dirty="0"/>
              <a:t>Encoding</a:t>
            </a:r>
          </a:p>
        </p:txBody>
      </p:sp>
      <p:pic>
        <p:nvPicPr>
          <p:cNvPr id="11" name="Picture 10">
            <a:extLst>
              <a:ext uri="{FF2B5EF4-FFF2-40B4-BE49-F238E27FC236}">
                <a16:creationId xmlns:a16="http://schemas.microsoft.com/office/drawing/2014/main" id="{1CFAA0C8-4F8D-4107-B856-415DE3036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651" y="2524935"/>
            <a:ext cx="1552748" cy="2392003"/>
          </a:xfrm>
          <a:prstGeom prst="rect">
            <a:avLst/>
          </a:prstGeom>
        </p:spPr>
      </p:pic>
      <p:pic>
        <p:nvPicPr>
          <p:cNvPr id="12" name="Picture 11">
            <a:extLst>
              <a:ext uri="{FF2B5EF4-FFF2-40B4-BE49-F238E27FC236}">
                <a16:creationId xmlns:a16="http://schemas.microsoft.com/office/drawing/2014/main" id="{AC91200A-35E4-4869-8178-87072533D4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10800" y="2362200"/>
            <a:ext cx="1447802" cy="2590800"/>
          </a:xfrm>
          <a:prstGeom prst="rect">
            <a:avLst/>
          </a:prstGeom>
        </p:spPr>
      </p:pic>
      <p:sp>
        <p:nvSpPr>
          <p:cNvPr id="13" name="TextBox 12">
            <a:extLst>
              <a:ext uri="{FF2B5EF4-FFF2-40B4-BE49-F238E27FC236}">
                <a16:creationId xmlns:a16="http://schemas.microsoft.com/office/drawing/2014/main" id="{D8E7B5C6-1279-4925-A817-5CCBE624A9A9}"/>
              </a:ext>
            </a:extLst>
          </p:cNvPr>
          <p:cNvSpPr txBox="1"/>
          <p:nvPr/>
        </p:nvSpPr>
        <p:spPr>
          <a:xfrm>
            <a:off x="1066800" y="1792758"/>
            <a:ext cx="1371599" cy="523220"/>
          </a:xfrm>
          <a:prstGeom prst="rect">
            <a:avLst/>
          </a:prstGeom>
          <a:noFill/>
        </p:spPr>
        <p:txBody>
          <a:bodyPr wrap="square" rtlCol="0">
            <a:spAutoFit/>
          </a:bodyPr>
          <a:lstStyle/>
          <a:p>
            <a:pPr algn="ctr"/>
            <a:r>
              <a:rPr lang="en-US" sz="2800" dirty="0"/>
              <a:t>Sender</a:t>
            </a:r>
          </a:p>
        </p:txBody>
      </p:sp>
      <p:sp>
        <p:nvSpPr>
          <p:cNvPr id="14" name="TextBox 13">
            <a:extLst>
              <a:ext uri="{FF2B5EF4-FFF2-40B4-BE49-F238E27FC236}">
                <a16:creationId xmlns:a16="http://schemas.microsoft.com/office/drawing/2014/main" id="{F0C9928E-698F-481B-8FFB-291692C509AE}"/>
              </a:ext>
            </a:extLst>
          </p:cNvPr>
          <p:cNvSpPr txBox="1"/>
          <p:nvPr/>
        </p:nvSpPr>
        <p:spPr>
          <a:xfrm>
            <a:off x="10210800" y="1759759"/>
            <a:ext cx="1676400" cy="523220"/>
          </a:xfrm>
          <a:prstGeom prst="rect">
            <a:avLst/>
          </a:prstGeom>
          <a:noFill/>
        </p:spPr>
        <p:txBody>
          <a:bodyPr wrap="square" rtlCol="0">
            <a:spAutoFit/>
          </a:bodyPr>
          <a:lstStyle/>
          <a:p>
            <a:pPr algn="ctr"/>
            <a:r>
              <a:rPr lang="en-US" sz="2800" dirty="0"/>
              <a:t>Receiver</a:t>
            </a:r>
          </a:p>
        </p:txBody>
      </p:sp>
      <p:sp>
        <p:nvSpPr>
          <p:cNvPr id="15" name="Oval 14">
            <a:extLst>
              <a:ext uri="{FF2B5EF4-FFF2-40B4-BE49-F238E27FC236}">
                <a16:creationId xmlns:a16="http://schemas.microsoft.com/office/drawing/2014/main" id="{0A0E92E1-7AA9-4D03-B28F-901FF7D72DD8}"/>
              </a:ext>
            </a:extLst>
          </p:cNvPr>
          <p:cNvSpPr/>
          <p:nvPr/>
        </p:nvSpPr>
        <p:spPr>
          <a:xfrm>
            <a:off x="5017305" y="2514600"/>
            <a:ext cx="2919389" cy="2362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9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Impersonal communication</a:t>
            </a:r>
          </a:p>
          <a:p>
            <a:pPr lvl="1"/>
            <a:r>
              <a:rPr lang="en-US" dirty="0"/>
              <a:t>Interpersonal communication</a:t>
            </a:r>
          </a:p>
          <a:p>
            <a:pPr lvl="1"/>
            <a:endParaRPr lang="en-US" dirty="0"/>
          </a:p>
        </p:txBody>
      </p:sp>
      <p:pic>
        <p:nvPicPr>
          <p:cNvPr id="4" name="Picture 3">
            <a:extLst>
              <a:ext uri="{FF2B5EF4-FFF2-40B4-BE49-F238E27FC236}">
                <a16:creationId xmlns:a16="http://schemas.microsoft.com/office/drawing/2014/main" id="{D5FC9C1F-C624-4BA6-865B-48308040F978}"/>
              </a:ext>
            </a:extLst>
          </p:cNvPr>
          <p:cNvPicPr>
            <a:picLocks noChangeAspect="1"/>
          </p:cNvPicPr>
          <p:nvPr/>
        </p:nvPicPr>
        <p:blipFill>
          <a:blip r:embed="rId3"/>
          <a:stretch>
            <a:fillRect/>
          </a:stretch>
        </p:blipFill>
        <p:spPr>
          <a:xfrm>
            <a:off x="4447144" y="3058420"/>
            <a:ext cx="3810330" cy="2542252"/>
          </a:xfrm>
          <a:prstGeom prst="rect">
            <a:avLst/>
          </a:prstGeom>
        </p:spPr>
      </p:pic>
    </p:spTree>
    <p:extLst>
      <p:ext uri="{BB962C8B-B14F-4D97-AF65-F5344CB8AC3E}">
        <p14:creationId xmlns:p14="http://schemas.microsoft.com/office/powerpoint/2010/main" val="27040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Interpersonal Communication</a:t>
            </a:r>
          </a:p>
        </p:txBody>
      </p:sp>
      <p:pic>
        <p:nvPicPr>
          <p:cNvPr id="4" name="Content Placeholder 3">
            <a:extLst>
              <a:ext uri="{FF2B5EF4-FFF2-40B4-BE49-F238E27FC236}">
                <a16:creationId xmlns:a16="http://schemas.microsoft.com/office/drawing/2014/main" id="{47BABCF8-DDB0-4213-87E2-F4A413DE4F20}"/>
              </a:ext>
            </a:extLst>
          </p:cNvPr>
          <p:cNvPicPr>
            <a:picLocks noGrp="1" noChangeAspect="1"/>
          </p:cNvPicPr>
          <p:nvPr>
            <p:ph sz="half" idx="1"/>
          </p:nvPr>
        </p:nvPicPr>
        <p:blipFill>
          <a:blip r:embed="rId3"/>
          <a:stretch>
            <a:fillRect/>
          </a:stretch>
        </p:blipFill>
        <p:spPr>
          <a:xfrm>
            <a:off x="4557833" y="2206171"/>
            <a:ext cx="3884617" cy="3590410"/>
          </a:xfrm>
          <a:prstGeom prst="rect">
            <a:avLst/>
          </a:prstGeom>
        </p:spPr>
      </p:pic>
    </p:spTree>
    <p:extLst>
      <p:ext uri="{BB962C8B-B14F-4D97-AF65-F5344CB8AC3E}">
        <p14:creationId xmlns:p14="http://schemas.microsoft.com/office/powerpoint/2010/main" val="127586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246355" y="2665499"/>
            <a:ext cx="10059452" cy="876300"/>
          </a:xfrm>
        </p:spPr>
        <p:txBody>
          <a:bodyPr/>
          <a:lstStyle/>
          <a:p>
            <a:pPr algn="ctr"/>
            <a:r>
              <a:rPr lang="en-US" dirty="0"/>
              <a:t>What are communication filters?</a:t>
            </a:r>
          </a:p>
        </p:txBody>
      </p:sp>
    </p:spTree>
    <p:extLst>
      <p:ext uri="{BB962C8B-B14F-4D97-AF65-F5344CB8AC3E}">
        <p14:creationId xmlns:p14="http://schemas.microsoft.com/office/powerpoint/2010/main" val="127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 Filters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Semantics</a:t>
            </a:r>
          </a:p>
          <a:p>
            <a:pPr lvl="1"/>
            <a:r>
              <a:rPr lang="en-US" dirty="0"/>
              <a:t>Emotions</a:t>
            </a:r>
          </a:p>
          <a:p>
            <a:pPr lvl="1"/>
            <a:r>
              <a:rPr lang="en-US" dirty="0"/>
              <a:t>Attitudes</a:t>
            </a:r>
          </a:p>
          <a:p>
            <a:pPr lvl="1"/>
            <a:endParaRPr lang="en-US" dirty="0"/>
          </a:p>
        </p:txBody>
      </p:sp>
      <p:pic>
        <p:nvPicPr>
          <p:cNvPr id="4" name="Picture 3">
            <a:extLst>
              <a:ext uri="{FF2B5EF4-FFF2-40B4-BE49-F238E27FC236}">
                <a16:creationId xmlns:a16="http://schemas.microsoft.com/office/drawing/2014/main" id="{E23CF394-1AD3-47F6-87AC-376A1FE30FED}"/>
              </a:ext>
            </a:extLst>
          </p:cNvPr>
          <p:cNvPicPr>
            <a:picLocks noChangeAspect="1"/>
          </p:cNvPicPr>
          <p:nvPr/>
        </p:nvPicPr>
        <p:blipFill>
          <a:blip r:embed="rId3"/>
          <a:stretch>
            <a:fillRect/>
          </a:stretch>
        </p:blipFill>
        <p:spPr>
          <a:xfrm>
            <a:off x="7453086" y="2631429"/>
            <a:ext cx="3467978" cy="1933439"/>
          </a:xfrm>
          <a:prstGeom prst="rect">
            <a:avLst/>
          </a:prstGeom>
        </p:spPr>
      </p:pic>
    </p:spTree>
    <p:extLst>
      <p:ext uri="{BB962C8B-B14F-4D97-AF65-F5344CB8AC3E}">
        <p14:creationId xmlns:p14="http://schemas.microsoft.com/office/powerpoint/2010/main" val="40358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Communication Filters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Role expectations</a:t>
            </a:r>
          </a:p>
          <a:p>
            <a:pPr lvl="1"/>
            <a:r>
              <a:rPr lang="en-US" dirty="0"/>
              <a:t>Gender bias</a:t>
            </a:r>
          </a:p>
          <a:p>
            <a:pPr lvl="1"/>
            <a:endParaRPr lang="en-US" dirty="0"/>
          </a:p>
        </p:txBody>
      </p:sp>
      <p:pic>
        <p:nvPicPr>
          <p:cNvPr id="4" name="Picture 3">
            <a:extLst>
              <a:ext uri="{FF2B5EF4-FFF2-40B4-BE49-F238E27FC236}">
                <a16:creationId xmlns:a16="http://schemas.microsoft.com/office/drawing/2014/main" id="{CBA8FCE9-71B7-4959-8954-B61DAD702CE3}"/>
              </a:ext>
            </a:extLst>
          </p:cNvPr>
          <p:cNvPicPr>
            <a:picLocks noChangeAspect="1"/>
          </p:cNvPicPr>
          <p:nvPr/>
        </p:nvPicPr>
        <p:blipFill>
          <a:blip r:embed="rId3"/>
          <a:stretch>
            <a:fillRect/>
          </a:stretch>
        </p:blipFill>
        <p:spPr>
          <a:xfrm>
            <a:off x="8157029" y="3114183"/>
            <a:ext cx="2858325" cy="2533913"/>
          </a:xfrm>
          <a:prstGeom prst="rect">
            <a:avLst/>
          </a:prstGeom>
        </p:spPr>
      </p:pic>
    </p:spTree>
    <p:extLst>
      <p:ext uri="{BB962C8B-B14F-4D97-AF65-F5344CB8AC3E}">
        <p14:creationId xmlns:p14="http://schemas.microsoft.com/office/powerpoint/2010/main" val="36759108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office/infopath/2007/PartnerControls"/>
    <ds:schemaRef ds:uri="http://purl.org/dc/elements/1.1/"/>
    <ds:schemaRef ds:uri="http://purl.org/dc/dcmitype/"/>
    <ds:schemaRef ds:uri="http://schemas.microsoft.com/office/2006/documentManagement/types"/>
    <ds:schemaRef ds:uri="http://schemas.microsoft.com/sharepoint/v3"/>
    <ds:schemaRef ds:uri="http://www.w3.org/XML/1998/namespace"/>
    <ds:schemaRef ds:uri="05d88611-e516-4d1a-b12e-39107e78b3d0"/>
    <ds:schemaRef ds:uri="http://purl.org/dc/terms/"/>
    <ds:schemaRef ds:uri="http://schemas.openxmlformats.org/package/2006/metadata/core-properties"/>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423</TotalTime>
  <Words>3561</Words>
  <Application>Microsoft Office PowerPoint</Application>
  <PresentationFormat>Widescreen</PresentationFormat>
  <Paragraphs>394</Paragraphs>
  <Slides>29</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some examples of communication between individuals?</vt:lpstr>
      <vt:lpstr>The Communication Process</vt:lpstr>
      <vt:lpstr>Types of Communication</vt:lpstr>
      <vt:lpstr>Interpersonal Communication</vt:lpstr>
      <vt:lpstr>What are communication filters?</vt:lpstr>
      <vt:lpstr>Communication Filters</vt:lpstr>
      <vt:lpstr>Communication Filters</vt:lpstr>
      <vt:lpstr>PowerPoint Presentation</vt:lpstr>
      <vt:lpstr>Nonverbal Messages</vt:lpstr>
      <vt:lpstr>Nonverbal Messages</vt:lpstr>
      <vt:lpstr>Most People Express and Can Recognize  Six Basic Emotions</vt:lpstr>
      <vt:lpstr>Using Nonverbal Messages in a Job Interview</vt:lpstr>
      <vt:lpstr>Nonverbal Messages in a Job Interview</vt:lpstr>
      <vt:lpstr>Who is responsible for effective communication?</vt:lpstr>
      <vt:lpstr>Responsible  Effective Communication</vt:lpstr>
      <vt:lpstr>Influences on Effective Communication</vt:lpstr>
      <vt:lpstr>Improving Personal Communication </vt:lpstr>
      <vt:lpstr>I-Statements versus You-Statements</vt:lpstr>
      <vt:lpstr>Listening Skills</vt:lpstr>
      <vt:lpstr>PowerPoint Presentation</vt:lpstr>
      <vt:lpstr>Communication - Component of a Healthy Relationship</vt:lpstr>
      <vt:lpstr>Good Communication</vt:lpstr>
      <vt:lpstr>Good Communication</vt:lpstr>
      <vt:lpstr>Problem Solving and Communication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16</cp:revision>
  <cp:lastPrinted>2017-07-07T16:17:37Z</cp:lastPrinted>
  <dcterms:created xsi:type="dcterms:W3CDTF">2017-07-11T23:58:30Z</dcterms:created>
  <dcterms:modified xsi:type="dcterms:W3CDTF">2017-11-27T20:44:31Z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