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5"/>
  </p:notesMasterIdLst>
  <p:handoutMasterIdLst>
    <p:handoutMasterId r:id="rId36"/>
  </p:handoutMasterIdLst>
  <p:sldIdLst>
    <p:sldId id="322"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 id="337" r:id="rId22"/>
    <p:sldId id="338" r:id="rId23"/>
    <p:sldId id="339" r:id="rId24"/>
    <p:sldId id="340" r:id="rId25"/>
    <p:sldId id="341" r:id="rId26"/>
    <p:sldId id="342" r:id="rId27"/>
    <p:sldId id="343" r:id="rId28"/>
    <p:sldId id="344" r:id="rId29"/>
    <p:sldId id="345" r:id="rId30"/>
    <p:sldId id="346" r:id="rId31"/>
    <p:sldId id="347" r:id="rId32"/>
    <p:sldId id="348" r:id="rId33"/>
    <p:sldId id="349" r:id="rId3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95137" autoAdjust="0"/>
  </p:normalViewPr>
  <p:slideViewPr>
    <p:cSldViewPr snapToGrid="0">
      <p:cViewPr varScale="1">
        <p:scale>
          <a:sx n="82" d="100"/>
          <a:sy n="82" d="100"/>
        </p:scale>
        <p:origin x="739" y="53"/>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viewProps" Target="viewProps.xml"/><Relationship Id="rId21" Type="http://schemas.openxmlformats.org/officeDocument/2006/relationships/slide" Target="slides/slide16.xml"/><Relationship Id="rId34" Type="http://schemas.openxmlformats.org/officeDocument/2006/relationships/slide" Target="slides/slide29.xml"/><Relationship Id="rId42" Type="http://schemas.microsoft.com/office/2015/10/relationships/revisionInfo" Target="revisionInfo.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notesMaster" Target="notesMasters/notesMaster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1/15/2018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1/15/2018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24638796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http://children.webmd.com/tc/growth-and-development-ages-6-to-10-years-what-to-expect"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34677" y="943624"/>
            <a:ext cx="7462935" cy="3413772"/>
          </a:xfrm>
        </p:spPr>
        <p:txBody>
          <a:bodyPr>
            <a:normAutofit fontScale="90000"/>
          </a:bodyPr>
          <a:lstStyle/>
          <a:p>
            <a:r>
              <a:rPr lang="en-US" sz="6000" dirty="0"/>
              <a:t>School-Aged Children</a:t>
            </a:r>
            <a:br>
              <a:rPr lang="en-US" sz="6000" dirty="0"/>
            </a:br>
            <a:br>
              <a:rPr lang="en-US" sz="4400" dirty="0">
                <a:solidFill>
                  <a:schemeClr val="bg2"/>
                </a:solidFill>
              </a:rPr>
            </a:br>
            <a:r>
              <a:rPr lang="en-US" sz="4400" spc="-290" dirty="0">
                <a:solidFill>
                  <a:schemeClr val="bg2"/>
                </a:solidFill>
              </a:rPr>
              <a:t>Human </a:t>
            </a:r>
            <a:r>
              <a:rPr lang="en-US" sz="4400" spc="-335" dirty="0">
                <a:solidFill>
                  <a:schemeClr val="bg2"/>
                </a:solidFill>
              </a:rPr>
              <a:t>Growth </a:t>
            </a:r>
            <a:r>
              <a:rPr lang="en-US" sz="4400" spc="-215" dirty="0">
                <a:solidFill>
                  <a:schemeClr val="bg2"/>
                </a:solidFill>
              </a:rPr>
              <a:t>and</a:t>
            </a:r>
            <a:r>
              <a:rPr lang="en-US" sz="4400" spc="-130" dirty="0">
                <a:solidFill>
                  <a:schemeClr val="bg2"/>
                </a:solidFill>
              </a:rPr>
              <a:t> </a:t>
            </a:r>
            <a:r>
              <a:rPr lang="en-US" sz="4400" spc="-265" dirty="0">
                <a:solidFill>
                  <a:schemeClr val="bg2"/>
                </a:solidFill>
              </a:rPr>
              <a:t>Development</a:t>
            </a:r>
            <a:endParaRPr lang="en-US" sz="6000" dirty="0">
              <a:solidFill>
                <a:schemeClr val="bg2"/>
              </a:solidFill>
            </a:endParaRP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A41EE-5A9D-4569-93D5-010DE313F938}"/>
              </a:ext>
            </a:extLst>
          </p:cNvPr>
          <p:cNvSpPr>
            <a:spLocks noGrp="1"/>
          </p:cNvSpPr>
          <p:nvPr>
            <p:ph type="title"/>
          </p:nvPr>
        </p:nvSpPr>
        <p:spPr>
          <a:xfrm>
            <a:off x="1066274" y="2552700"/>
            <a:ext cx="10059452" cy="876300"/>
          </a:xfrm>
        </p:spPr>
        <p:txBody>
          <a:bodyPr/>
          <a:lstStyle/>
          <a:p>
            <a:pPr algn="ctr"/>
            <a:r>
              <a:rPr lang="en-US" spc="0" dirty="0"/>
              <a:t>Emotional Development of Children Aged 6 – 10 years</a:t>
            </a:r>
          </a:p>
        </p:txBody>
      </p:sp>
    </p:spTree>
    <p:extLst>
      <p:ext uri="{BB962C8B-B14F-4D97-AF65-F5344CB8AC3E}">
        <p14:creationId xmlns:p14="http://schemas.microsoft.com/office/powerpoint/2010/main" val="435982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317A5-4015-4EAD-A128-FF7B5D774861}"/>
              </a:ext>
            </a:extLst>
          </p:cNvPr>
          <p:cNvSpPr>
            <a:spLocks noGrp="1"/>
          </p:cNvSpPr>
          <p:nvPr>
            <p:ph type="title"/>
          </p:nvPr>
        </p:nvSpPr>
        <p:spPr/>
        <p:txBody>
          <a:bodyPr/>
          <a:lstStyle/>
          <a:p>
            <a:r>
              <a:rPr lang="en-US" spc="0" dirty="0"/>
              <a:t>Emotional Development</a:t>
            </a:r>
          </a:p>
        </p:txBody>
      </p:sp>
      <p:sp>
        <p:nvSpPr>
          <p:cNvPr id="3" name="Content Placeholder 2">
            <a:extLst>
              <a:ext uri="{FF2B5EF4-FFF2-40B4-BE49-F238E27FC236}">
                <a16:creationId xmlns:a16="http://schemas.microsoft.com/office/drawing/2014/main" id="{469880D8-98D2-4496-A5BE-D3C9E663D276}"/>
              </a:ext>
            </a:extLst>
          </p:cNvPr>
          <p:cNvSpPr>
            <a:spLocks noGrp="1"/>
          </p:cNvSpPr>
          <p:nvPr>
            <p:ph sz="half" idx="1"/>
          </p:nvPr>
        </p:nvSpPr>
        <p:spPr>
          <a:xfrm>
            <a:off x="740664" y="1420420"/>
            <a:ext cx="5355336" cy="4734318"/>
          </a:xfrm>
        </p:spPr>
        <p:txBody>
          <a:bodyPr/>
          <a:lstStyle/>
          <a:p>
            <a:pPr marL="12700">
              <a:spcBef>
                <a:spcPts val="980"/>
              </a:spcBef>
              <a:buSzPct val="80000"/>
              <a:tabLst>
                <a:tab pos="241300" algn="l"/>
              </a:tabLst>
            </a:pPr>
            <a:r>
              <a:rPr lang="en-US" dirty="0">
                <a:latin typeface="Open Sans" panose="020B0606030504020204" pitchFamily="34" charset="0"/>
                <a:ea typeface="Open Sans" panose="020B0606030504020204" pitchFamily="34" charset="0"/>
                <a:cs typeface="Open Sans" panose="020B0606030504020204" pitchFamily="34" charset="0"/>
              </a:rPr>
              <a:t>Six Year </a:t>
            </a:r>
            <a:r>
              <a:rPr lang="en-US" dirty="0" err="1">
                <a:latin typeface="Open Sans" panose="020B0606030504020204" pitchFamily="34" charset="0"/>
                <a:ea typeface="Open Sans" panose="020B0606030504020204" pitchFamily="34" charset="0"/>
                <a:cs typeface="Open Sans" panose="020B0606030504020204" pitchFamily="34" charset="0"/>
              </a:rPr>
              <a:t>Olds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789940" lvl="1" indent="-457200">
              <a:spcBef>
                <a:spcPts val="785"/>
              </a:spcBef>
              <a:buSzPct val="80555"/>
              <a:buFont typeface="Open Sans" panose="020B0606030504020204" pitchFamily="34" charset="0"/>
              <a:buChar char="&gt;"/>
              <a:tabLst>
                <a:tab pos="561340" algn="l"/>
              </a:tabLst>
            </a:pPr>
            <a:r>
              <a:rPr lang="en-US" dirty="0">
                <a:latin typeface="Open Sans" panose="020B0606030504020204" pitchFamily="34" charset="0"/>
                <a:ea typeface="Open Sans" panose="020B0606030504020204" pitchFamily="34" charset="0"/>
                <a:cs typeface="Open Sans" panose="020B0606030504020204" pitchFamily="34" charset="0"/>
              </a:rPr>
              <a:t>Starting school</a:t>
            </a:r>
          </a:p>
          <a:p>
            <a:pPr marL="789940" lvl="1" indent="-457200">
              <a:spcBef>
                <a:spcPts val="785"/>
              </a:spcBef>
              <a:buSzPct val="80555"/>
              <a:buFont typeface="Open Sans" panose="020B0606030504020204" pitchFamily="34" charset="0"/>
              <a:buChar char="&gt;"/>
              <a:tabLst>
                <a:tab pos="561340" algn="l"/>
              </a:tabLst>
            </a:pPr>
            <a:r>
              <a:rPr lang="en-US" dirty="0">
                <a:latin typeface="Open Sans" panose="020B0606030504020204" pitchFamily="34" charset="0"/>
                <a:ea typeface="Open Sans" panose="020B0606030504020204" pitchFamily="34" charset="0"/>
                <a:cs typeface="Open Sans" panose="020B0606030504020204" pitchFamily="34" charset="0"/>
              </a:rPr>
              <a:t>Independence</a:t>
            </a:r>
          </a:p>
          <a:p>
            <a:pPr marL="789940" lvl="1" indent="-457200">
              <a:spcBef>
                <a:spcPts val="785"/>
              </a:spcBef>
              <a:buSzPct val="80555"/>
              <a:buFont typeface="Open Sans" panose="020B0606030504020204" pitchFamily="34" charset="0"/>
              <a:buChar char="&gt;"/>
              <a:tabLst>
                <a:tab pos="561340" algn="l"/>
              </a:tabLst>
            </a:pPr>
            <a:r>
              <a:rPr lang="en-US" dirty="0">
                <a:latin typeface="Open Sans" panose="020B0606030504020204" pitchFamily="34" charset="0"/>
                <a:ea typeface="Open Sans" panose="020B0606030504020204" pitchFamily="34" charset="0"/>
                <a:cs typeface="Open Sans" panose="020B0606030504020204" pitchFamily="34" charset="0"/>
              </a:rPr>
              <a:t>Seek praise from teachers and family</a:t>
            </a:r>
          </a:p>
          <a:p>
            <a:pPr marL="789940" lvl="1" indent="-457200">
              <a:spcBef>
                <a:spcPts val="760"/>
              </a:spcBef>
              <a:buSzPct val="80555"/>
              <a:buFont typeface="Open Sans" panose="020B0606030504020204" pitchFamily="34" charset="0"/>
              <a:buChar char="&gt;"/>
              <a:tabLst>
                <a:tab pos="561340" algn="l"/>
              </a:tabLst>
            </a:pPr>
            <a:r>
              <a:rPr lang="en-US" dirty="0">
                <a:latin typeface="Open Sans" panose="020B0606030504020204" pitchFamily="34" charset="0"/>
                <a:ea typeface="Open Sans" panose="020B0606030504020204" pitchFamily="34" charset="0"/>
                <a:cs typeface="Open Sans" panose="020B0606030504020204" pitchFamily="34" charset="0"/>
              </a:rPr>
              <a:t>Mood changes</a:t>
            </a:r>
          </a:p>
          <a:p>
            <a:pPr marL="789940" lvl="1" indent="-457200">
              <a:spcBef>
                <a:spcPts val="780"/>
              </a:spcBef>
              <a:buSzPct val="80555"/>
              <a:buFont typeface="Open Sans" panose="020B0606030504020204" pitchFamily="34" charset="0"/>
              <a:buChar char="&gt;"/>
              <a:tabLst>
                <a:tab pos="561340" algn="l"/>
              </a:tabLst>
            </a:pPr>
            <a:r>
              <a:rPr lang="en-US" dirty="0">
                <a:latin typeface="Open Sans" panose="020B0606030504020204" pitchFamily="34" charset="0"/>
                <a:ea typeface="Open Sans" panose="020B0606030504020204" pitchFamily="34" charset="0"/>
                <a:cs typeface="Open Sans" panose="020B0606030504020204" pitchFamily="34" charset="0"/>
              </a:rPr>
              <a:t>Can be hurtful with words</a:t>
            </a:r>
          </a:p>
          <a:p>
            <a:endParaRPr lang="en-US" dirty="0"/>
          </a:p>
        </p:txBody>
      </p:sp>
      <p:sp>
        <p:nvSpPr>
          <p:cNvPr id="4" name="Content Placeholder 2">
            <a:extLst>
              <a:ext uri="{FF2B5EF4-FFF2-40B4-BE49-F238E27FC236}">
                <a16:creationId xmlns:a16="http://schemas.microsoft.com/office/drawing/2014/main" id="{BD6E2BDC-AA5D-4650-97D5-8C0E65713E50}"/>
              </a:ext>
            </a:extLst>
          </p:cNvPr>
          <p:cNvSpPr txBox="1">
            <a:spLocks/>
          </p:cNvSpPr>
          <p:nvPr/>
        </p:nvSpPr>
        <p:spPr>
          <a:xfrm>
            <a:off x="6096000" y="1420420"/>
            <a:ext cx="5355336"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2700">
              <a:spcBef>
                <a:spcPts val="980"/>
              </a:spcBef>
              <a:buSzPct val="80000"/>
              <a:tabLst>
                <a:tab pos="241300" algn="l"/>
              </a:tabLst>
            </a:pPr>
            <a:r>
              <a:rPr lang="en-US" dirty="0">
                <a:latin typeface="Open Sans" panose="020B0606030504020204" pitchFamily="34" charset="0"/>
                <a:ea typeface="Open Sans" panose="020B0606030504020204" pitchFamily="34" charset="0"/>
                <a:cs typeface="Open Sans" panose="020B0606030504020204" pitchFamily="34" charset="0"/>
              </a:rPr>
              <a:t>Seven Year </a:t>
            </a:r>
            <a:r>
              <a:rPr lang="en-US" dirty="0" err="1">
                <a:latin typeface="Open Sans" panose="020B0606030504020204" pitchFamily="34" charset="0"/>
                <a:ea typeface="Open Sans" panose="020B0606030504020204" pitchFamily="34" charset="0"/>
                <a:cs typeface="Open Sans" panose="020B0606030504020204" pitchFamily="34" charset="0"/>
              </a:rPr>
              <a:t>Olds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789940" lvl="1" indent="-457200">
              <a:spcBef>
                <a:spcPts val="785"/>
              </a:spcBef>
              <a:buSzPct val="80555"/>
              <a:buFont typeface="Open Sans" panose="020B0606030504020204" pitchFamily="34" charset="0"/>
              <a:buChar char="&gt;"/>
              <a:tabLst>
                <a:tab pos="561340" algn="l"/>
              </a:tabLst>
            </a:pPr>
            <a:r>
              <a:rPr lang="en-US" dirty="0">
                <a:latin typeface="Open Sans" panose="020B0606030504020204" pitchFamily="34" charset="0"/>
                <a:ea typeface="Open Sans" panose="020B0606030504020204" pitchFamily="34" charset="0"/>
                <a:cs typeface="Open Sans" panose="020B0606030504020204" pitchFamily="34" charset="0"/>
              </a:rPr>
              <a:t>Introverted</a:t>
            </a:r>
          </a:p>
          <a:p>
            <a:pPr marL="789940" lvl="1" indent="-457200">
              <a:spcBef>
                <a:spcPts val="780"/>
              </a:spcBef>
              <a:buSzPct val="80555"/>
              <a:buFont typeface="Open Sans" panose="020B0606030504020204" pitchFamily="34" charset="0"/>
              <a:buChar char="&gt;"/>
              <a:tabLst>
                <a:tab pos="561340" algn="l"/>
              </a:tabLst>
            </a:pPr>
            <a:r>
              <a:rPr lang="en-US" dirty="0">
                <a:latin typeface="Open Sans" panose="020B0606030504020204" pitchFamily="34" charset="0"/>
                <a:ea typeface="Open Sans" panose="020B0606030504020204" pitchFamily="34" charset="0"/>
                <a:cs typeface="Open Sans" panose="020B0606030504020204" pitchFamily="34" charset="0"/>
              </a:rPr>
              <a:t>Quiet</a:t>
            </a:r>
          </a:p>
          <a:p>
            <a:pPr marL="789940" marR="5080" lvl="1" indent="-457200">
              <a:spcBef>
                <a:spcPts val="1040"/>
              </a:spcBef>
              <a:buSzPct val="80555"/>
              <a:buFont typeface="Open Sans" panose="020B0606030504020204" pitchFamily="34" charset="0"/>
              <a:buChar char="&gt;"/>
              <a:tabLst>
                <a:tab pos="561340" algn="l"/>
              </a:tabLst>
            </a:pPr>
            <a:r>
              <a:rPr lang="en-US" dirty="0">
                <a:latin typeface="Open Sans" panose="020B0606030504020204" pitchFamily="34" charset="0"/>
                <a:ea typeface="Open Sans" panose="020B0606030504020204" pitchFamily="34" charset="0"/>
                <a:cs typeface="Open Sans" panose="020B0606030504020204" pitchFamily="34" charset="0"/>
              </a:rPr>
              <a:t>Usually not willing to express  emotions</a:t>
            </a:r>
          </a:p>
          <a:p>
            <a:endParaRPr lang="en-US" dirty="0"/>
          </a:p>
        </p:txBody>
      </p:sp>
    </p:spTree>
    <p:extLst>
      <p:ext uri="{BB962C8B-B14F-4D97-AF65-F5344CB8AC3E}">
        <p14:creationId xmlns:p14="http://schemas.microsoft.com/office/powerpoint/2010/main" val="3261596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4008D-44A6-48AB-8825-9E15A997207A}"/>
              </a:ext>
            </a:extLst>
          </p:cNvPr>
          <p:cNvSpPr>
            <a:spLocks noGrp="1"/>
          </p:cNvSpPr>
          <p:nvPr>
            <p:ph type="title"/>
          </p:nvPr>
        </p:nvSpPr>
        <p:spPr/>
        <p:txBody>
          <a:bodyPr/>
          <a:lstStyle/>
          <a:p>
            <a:r>
              <a:rPr lang="en-US" spc="0" dirty="0"/>
              <a:t>Emotional Development</a:t>
            </a:r>
          </a:p>
        </p:txBody>
      </p:sp>
      <p:sp>
        <p:nvSpPr>
          <p:cNvPr id="3" name="Content Placeholder 2">
            <a:extLst>
              <a:ext uri="{FF2B5EF4-FFF2-40B4-BE49-F238E27FC236}">
                <a16:creationId xmlns:a16="http://schemas.microsoft.com/office/drawing/2014/main" id="{64661EC1-B3B9-46E8-9E08-2DB2533DE512}"/>
              </a:ext>
            </a:extLst>
          </p:cNvPr>
          <p:cNvSpPr>
            <a:spLocks noGrp="1"/>
          </p:cNvSpPr>
          <p:nvPr>
            <p:ph sz="half" idx="1"/>
          </p:nvPr>
        </p:nvSpPr>
        <p:spPr>
          <a:xfrm>
            <a:off x="740664" y="1420420"/>
            <a:ext cx="4531132" cy="4734318"/>
          </a:xfrm>
        </p:spPr>
        <p:txBody>
          <a:bodyPr/>
          <a:lstStyle/>
          <a:p>
            <a:pPr marL="12700">
              <a:spcBef>
                <a:spcPts val="980"/>
              </a:spcBef>
              <a:buSzPct val="80000"/>
              <a:tabLst>
                <a:tab pos="241300" algn="l"/>
              </a:tabLst>
            </a:pPr>
            <a:r>
              <a:rPr lang="en-US" dirty="0">
                <a:latin typeface="Open Sans" panose="020B0606030504020204" pitchFamily="34" charset="0"/>
                <a:ea typeface="Open Sans" panose="020B0606030504020204" pitchFamily="34" charset="0"/>
                <a:cs typeface="Open Sans" panose="020B0606030504020204" pitchFamily="34" charset="0"/>
              </a:rPr>
              <a:t>Eight Year </a:t>
            </a:r>
            <a:r>
              <a:rPr lang="en-US" dirty="0" err="1">
                <a:latin typeface="Open Sans" panose="020B0606030504020204" pitchFamily="34" charset="0"/>
                <a:ea typeface="Open Sans" panose="020B0606030504020204" pitchFamily="34" charset="0"/>
                <a:cs typeface="Open Sans" panose="020B0606030504020204" pitchFamily="34" charset="0"/>
              </a:rPr>
              <a:t>Olds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789940" lvl="1" indent="-457200">
              <a:spcBef>
                <a:spcPts val="785"/>
              </a:spcBef>
              <a:buSzPct val="80555"/>
              <a:buFont typeface="Open Sans" panose="020B0606030504020204" pitchFamily="34" charset="0"/>
              <a:buChar char="&gt;"/>
              <a:tabLst>
                <a:tab pos="561340" algn="l"/>
              </a:tabLst>
            </a:pPr>
            <a:r>
              <a:rPr lang="en-US" dirty="0">
                <a:latin typeface="Open Sans" panose="020B0606030504020204" pitchFamily="34" charset="0"/>
                <a:ea typeface="Open Sans" panose="020B0606030504020204" pitchFamily="34" charset="0"/>
                <a:cs typeface="Open Sans" panose="020B0606030504020204" pitchFamily="34" charset="0"/>
              </a:rPr>
              <a:t>Exploration</a:t>
            </a:r>
          </a:p>
          <a:p>
            <a:pPr marL="789940" lvl="1" indent="-457200">
              <a:spcBef>
                <a:spcPts val="780"/>
              </a:spcBef>
              <a:buSzPct val="80555"/>
              <a:buFont typeface="Open Sans" panose="020B0606030504020204" pitchFamily="34" charset="0"/>
              <a:buChar char="&gt;"/>
              <a:tabLst>
                <a:tab pos="561340" algn="l"/>
              </a:tabLst>
            </a:pPr>
            <a:r>
              <a:rPr lang="en-US" dirty="0">
                <a:latin typeface="Open Sans" panose="020B0606030504020204" pitchFamily="34" charset="0"/>
                <a:ea typeface="Open Sans" panose="020B0606030504020204" pitchFamily="34" charset="0"/>
                <a:cs typeface="Open Sans" panose="020B0606030504020204" pitchFamily="34" charset="0"/>
              </a:rPr>
              <a:t>Curiosity</a:t>
            </a:r>
          </a:p>
          <a:p>
            <a:pPr marL="789940" lvl="1" indent="-457200">
              <a:spcBef>
                <a:spcPts val="795"/>
              </a:spcBef>
              <a:buSzPct val="80555"/>
              <a:buFont typeface="Open Sans" panose="020B0606030504020204" pitchFamily="34" charset="0"/>
              <a:buChar char="&gt;"/>
              <a:tabLst>
                <a:tab pos="561340" algn="l"/>
              </a:tabLst>
            </a:pPr>
            <a:r>
              <a:rPr lang="en-US" dirty="0">
                <a:latin typeface="Open Sans" panose="020B0606030504020204" pitchFamily="34" charset="0"/>
                <a:ea typeface="Open Sans" panose="020B0606030504020204" pitchFamily="34" charset="0"/>
                <a:cs typeface="Open Sans" panose="020B0606030504020204" pitchFamily="34" charset="0"/>
              </a:rPr>
              <a:t>Enjoy story telling</a:t>
            </a:r>
          </a:p>
          <a:p>
            <a:endParaRPr lang="en-US" dirty="0"/>
          </a:p>
        </p:txBody>
      </p:sp>
      <p:sp>
        <p:nvSpPr>
          <p:cNvPr id="4" name="Content Placeholder 2">
            <a:extLst>
              <a:ext uri="{FF2B5EF4-FFF2-40B4-BE49-F238E27FC236}">
                <a16:creationId xmlns:a16="http://schemas.microsoft.com/office/drawing/2014/main" id="{EFD9845C-7F28-47EB-8C85-CBE60E6BFCE7}"/>
              </a:ext>
            </a:extLst>
          </p:cNvPr>
          <p:cNvSpPr txBox="1">
            <a:spLocks/>
          </p:cNvSpPr>
          <p:nvPr/>
        </p:nvSpPr>
        <p:spPr>
          <a:xfrm>
            <a:off x="6096000" y="1270125"/>
            <a:ext cx="4531132"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2700">
              <a:spcBef>
                <a:spcPts val="980"/>
              </a:spcBef>
              <a:buSzPct val="80000"/>
              <a:tabLst>
                <a:tab pos="241300" algn="l"/>
              </a:tabLst>
            </a:pPr>
            <a:r>
              <a:rPr lang="en-US" dirty="0">
                <a:latin typeface="Open Sans" panose="020B0606030504020204" pitchFamily="34" charset="0"/>
                <a:ea typeface="Open Sans" panose="020B0606030504020204" pitchFamily="34" charset="0"/>
                <a:cs typeface="Open Sans" panose="020B0606030504020204" pitchFamily="34" charset="0"/>
              </a:rPr>
              <a:t>Nine Year </a:t>
            </a:r>
            <a:r>
              <a:rPr lang="en-US" dirty="0" err="1">
                <a:latin typeface="Open Sans" panose="020B0606030504020204" pitchFamily="34" charset="0"/>
                <a:ea typeface="Open Sans" panose="020B0606030504020204" pitchFamily="34" charset="0"/>
                <a:cs typeface="Open Sans" panose="020B0606030504020204" pitchFamily="34" charset="0"/>
              </a:rPr>
              <a:t>Olds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789940" lvl="1" indent="-457200">
              <a:spcBef>
                <a:spcPts val="785"/>
              </a:spcBef>
              <a:buSzPct val="80555"/>
              <a:buFont typeface="Open Sans" panose="020B0606030504020204" pitchFamily="34" charset="0"/>
              <a:buChar char="&gt;"/>
              <a:tabLst>
                <a:tab pos="561340" algn="l"/>
              </a:tabLst>
            </a:pPr>
            <a:r>
              <a:rPr lang="en-US" dirty="0">
                <a:latin typeface="Open Sans" panose="020B0606030504020204" pitchFamily="34" charset="0"/>
                <a:ea typeface="Open Sans" panose="020B0606030504020204" pitchFamily="34" charset="0"/>
                <a:cs typeface="Open Sans" panose="020B0606030504020204" pitchFamily="34" charset="0"/>
              </a:rPr>
              <a:t>Very self-absorbed</a:t>
            </a:r>
          </a:p>
          <a:p>
            <a:endParaRPr lang="en-US" dirty="0"/>
          </a:p>
        </p:txBody>
      </p:sp>
    </p:spTree>
    <p:extLst>
      <p:ext uri="{BB962C8B-B14F-4D97-AF65-F5344CB8AC3E}">
        <p14:creationId xmlns:p14="http://schemas.microsoft.com/office/powerpoint/2010/main" val="8971504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3A952-DC25-4903-9F78-D212146D0359}"/>
              </a:ext>
            </a:extLst>
          </p:cNvPr>
          <p:cNvSpPr>
            <a:spLocks noGrp="1"/>
          </p:cNvSpPr>
          <p:nvPr>
            <p:ph type="title"/>
          </p:nvPr>
        </p:nvSpPr>
        <p:spPr/>
        <p:txBody>
          <a:bodyPr/>
          <a:lstStyle/>
          <a:p>
            <a:r>
              <a:rPr lang="en-US" spc="0" dirty="0"/>
              <a:t>Emotional Development</a:t>
            </a:r>
          </a:p>
        </p:txBody>
      </p:sp>
      <p:sp>
        <p:nvSpPr>
          <p:cNvPr id="3" name="Content Placeholder 2">
            <a:extLst>
              <a:ext uri="{FF2B5EF4-FFF2-40B4-BE49-F238E27FC236}">
                <a16:creationId xmlns:a16="http://schemas.microsoft.com/office/drawing/2014/main" id="{30F868A0-497D-4489-A4F3-604A8136BA88}"/>
              </a:ext>
            </a:extLst>
          </p:cNvPr>
          <p:cNvSpPr>
            <a:spLocks noGrp="1"/>
          </p:cNvSpPr>
          <p:nvPr>
            <p:ph sz="half" idx="1"/>
          </p:nvPr>
        </p:nvSpPr>
        <p:spPr/>
        <p:txBody>
          <a:bodyPr/>
          <a:lstStyle/>
          <a:p>
            <a:pPr marL="12700">
              <a:spcBef>
                <a:spcPts val="980"/>
              </a:spcBef>
              <a:buSzPct val="80000"/>
              <a:tabLst>
                <a:tab pos="241300" algn="l"/>
              </a:tabLst>
            </a:pPr>
            <a:r>
              <a:rPr lang="en-US" dirty="0">
                <a:latin typeface="Open Sans" panose="020B0606030504020204" pitchFamily="34" charset="0"/>
                <a:ea typeface="Open Sans" panose="020B0606030504020204" pitchFamily="34" charset="0"/>
                <a:cs typeface="Open Sans" panose="020B0606030504020204" pitchFamily="34" charset="0"/>
              </a:rPr>
              <a:t>Ten Year </a:t>
            </a:r>
            <a:r>
              <a:rPr lang="en-US" dirty="0" err="1">
                <a:latin typeface="Open Sans" panose="020B0606030504020204" pitchFamily="34" charset="0"/>
                <a:ea typeface="Open Sans" panose="020B0606030504020204" pitchFamily="34" charset="0"/>
                <a:cs typeface="Open Sans" panose="020B0606030504020204" pitchFamily="34" charset="0"/>
              </a:rPr>
              <a:t>Olds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789940" lvl="1" indent="-457200">
              <a:spcBef>
                <a:spcPts val="785"/>
              </a:spcBef>
              <a:buSzPct val="80555"/>
              <a:buFont typeface="Open Sans" panose="020B0606030504020204" pitchFamily="34" charset="0"/>
              <a:buChar char="&gt;"/>
              <a:tabLst>
                <a:tab pos="561340" algn="l"/>
              </a:tabLst>
            </a:pPr>
            <a:r>
              <a:rPr lang="en-US" dirty="0">
                <a:latin typeface="Open Sans" panose="020B0606030504020204" pitchFamily="34" charset="0"/>
                <a:ea typeface="Open Sans" panose="020B0606030504020204" pitchFamily="34" charset="0"/>
                <a:cs typeface="Open Sans" panose="020B0606030504020204" pitchFamily="34" charset="0"/>
              </a:rPr>
              <a:t>Increased self-awareness</a:t>
            </a:r>
          </a:p>
          <a:p>
            <a:pPr marL="789940" lvl="1" indent="-457200">
              <a:spcBef>
                <a:spcPts val="780"/>
              </a:spcBef>
              <a:buSzPct val="80555"/>
              <a:buFont typeface="Open Sans" panose="020B0606030504020204" pitchFamily="34" charset="0"/>
              <a:buChar char="&gt;"/>
              <a:tabLst>
                <a:tab pos="561340" algn="l"/>
              </a:tabLst>
            </a:pPr>
            <a:r>
              <a:rPr lang="en-US" dirty="0">
                <a:latin typeface="Open Sans" panose="020B0606030504020204" pitchFamily="34" charset="0"/>
                <a:ea typeface="Open Sans" panose="020B0606030504020204" pitchFamily="34" charset="0"/>
                <a:cs typeface="Open Sans" panose="020B0606030504020204" pitchFamily="34" charset="0"/>
              </a:rPr>
              <a:t>Very positive beings</a:t>
            </a:r>
          </a:p>
          <a:p>
            <a:endParaRPr lang="en-US" dirty="0"/>
          </a:p>
        </p:txBody>
      </p:sp>
    </p:spTree>
    <p:extLst>
      <p:ext uri="{BB962C8B-B14F-4D97-AF65-F5344CB8AC3E}">
        <p14:creationId xmlns:p14="http://schemas.microsoft.com/office/powerpoint/2010/main" val="3967467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92FED-199C-4DCB-B35A-EA07D4A077ED}"/>
              </a:ext>
            </a:extLst>
          </p:cNvPr>
          <p:cNvSpPr>
            <a:spLocks noGrp="1"/>
          </p:cNvSpPr>
          <p:nvPr>
            <p:ph type="title"/>
          </p:nvPr>
        </p:nvSpPr>
        <p:spPr>
          <a:xfrm>
            <a:off x="1066274" y="2552700"/>
            <a:ext cx="10059452" cy="876300"/>
          </a:xfrm>
        </p:spPr>
        <p:txBody>
          <a:bodyPr/>
          <a:lstStyle/>
          <a:p>
            <a:pPr algn="ctr"/>
            <a:r>
              <a:rPr lang="en-US" spc="0" dirty="0"/>
              <a:t>Social Development of Children Aged 6 – 10 years</a:t>
            </a:r>
          </a:p>
        </p:txBody>
      </p:sp>
    </p:spTree>
    <p:extLst>
      <p:ext uri="{BB962C8B-B14F-4D97-AF65-F5344CB8AC3E}">
        <p14:creationId xmlns:p14="http://schemas.microsoft.com/office/powerpoint/2010/main" val="980128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2D2B9-A017-41F3-9141-B452E173E6A8}"/>
              </a:ext>
            </a:extLst>
          </p:cNvPr>
          <p:cNvSpPr>
            <a:spLocks noGrp="1"/>
          </p:cNvSpPr>
          <p:nvPr>
            <p:ph type="title"/>
          </p:nvPr>
        </p:nvSpPr>
        <p:spPr/>
        <p:txBody>
          <a:bodyPr/>
          <a:lstStyle/>
          <a:p>
            <a:r>
              <a:rPr lang="en-US" spc="0" dirty="0"/>
              <a:t>Social Development</a:t>
            </a:r>
          </a:p>
        </p:txBody>
      </p:sp>
      <p:sp>
        <p:nvSpPr>
          <p:cNvPr id="3" name="Content Placeholder 2">
            <a:extLst>
              <a:ext uri="{FF2B5EF4-FFF2-40B4-BE49-F238E27FC236}">
                <a16:creationId xmlns:a16="http://schemas.microsoft.com/office/drawing/2014/main" id="{4A389ED5-92B5-4507-9375-CDD08D6017D2}"/>
              </a:ext>
            </a:extLst>
          </p:cNvPr>
          <p:cNvSpPr>
            <a:spLocks noGrp="1"/>
          </p:cNvSpPr>
          <p:nvPr>
            <p:ph sz="half" idx="1"/>
          </p:nvPr>
        </p:nvSpPr>
        <p:spPr/>
        <p:txBody>
          <a:bodyPr/>
          <a:lstStyle/>
          <a:p>
            <a:pPr marL="469900" indent="-457200">
              <a:spcBef>
                <a:spcPts val="790"/>
              </a:spcBef>
              <a:buClr>
                <a:schemeClr val="accent1"/>
              </a:buClr>
              <a:buSzPct val="80555"/>
              <a:buFont typeface="Open Sans" panose="020B0606030504020204" pitchFamily="34" charset="0"/>
              <a:buChar char="&gt;"/>
              <a:tabLst>
                <a:tab pos="300355" algn="l"/>
                <a:tab pos="300990" algn="l"/>
              </a:tabLst>
            </a:pPr>
            <a:r>
              <a:rPr lang="en-US" dirty="0">
                <a:latin typeface="Open Sans" panose="020B0606030504020204" pitchFamily="34" charset="0"/>
                <a:ea typeface="Open Sans" panose="020B0606030504020204" pitchFamily="34" charset="0"/>
                <a:cs typeface="Open Sans" panose="020B0606030504020204" pitchFamily="34" charset="0"/>
              </a:rPr>
              <a:t>Increased social interactions</a:t>
            </a:r>
          </a:p>
          <a:p>
            <a:pPr marL="789940" lvl="1" indent="-457200">
              <a:spcBef>
                <a:spcPts val="605"/>
              </a:spcBef>
              <a:buClr>
                <a:schemeClr val="accent2"/>
              </a:buClr>
              <a:buSzPct val="78125"/>
              <a:buFont typeface="Open Sans" panose="020B0606030504020204" pitchFamily="34" charset="0"/>
              <a:buChar char="&gt;"/>
              <a:tabLst>
                <a:tab pos="620395" algn="l"/>
                <a:tab pos="621030" algn="l"/>
              </a:tabLst>
            </a:pPr>
            <a:r>
              <a:rPr lang="en-US" dirty="0">
                <a:latin typeface="Open Sans" panose="020B0606030504020204" pitchFamily="34" charset="0"/>
                <a:ea typeface="Open Sans" panose="020B0606030504020204" pitchFamily="34" charset="0"/>
                <a:cs typeface="Open Sans" panose="020B0606030504020204" pitchFamily="34" charset="0"/>
              </a:rPr>
              <a:t>Acceptance by peers is very important</a:t>
            </a:r>
          </a:p>
          <a:p>
            <a:pPr marL="469900" indent="-457200">
              <a:spcBef>
                <a:spcPts val="785"/>
              </a:spcBef>
              <a:buClr>
                <a:schemeClr val="accent1"/>
              </a:buClr>
              <a:buSzPct val="80555"/>
              <a:buFont typeface="Open Sans" panose="020B0606030504020204" pitchFamily="34" charset="0"/>
              <a:buChar char="&gt;"/>
              <a:tabLst>
                <a:tab pos="300355" algn="l"/>
                <a:tab pos="300990" algn="l"/>
              </a:tabLst>
            </a:pPr>
            <a:r>
              <a:rPr lang="en-US" dirty="0">
                <a:latin typeface="Open Sans" panose="020B0606030504020204" pitchFamily="34" charset="0"/>
                <a:ea typeface="Open Sans" panose="020B0606030504020204" pitchFamily="34" charset="0"/>
                <a:cs typeface="Open Sans" panose="020B0606030504020204" pitchFamily="34" charset="0"/>
              </a:rPr>
              <a:t>Organized sports</a:t>
            </a:r>
          </a:p>
          <a:p>
            <a:endParaRPr lang="en-US" dirty="0"/>
          </a:p>
        </p:txBody>
      </p:sp>
    </p:spTree>
    <p:extLst>
      <p:ext uri="{BB962C8B-B14F-4D97-AF65-F5344CB8AC3E}">
        <p14:creationId xmlns:p14="http://schemas.microsoft.com/office/powerpoint/2010/main" val="2381500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965C8-F2CB-459C-A8E5-EF3D0C86D224}"/>
              </a:ext>
            </a:extLst>
          </p:cNvPr>
          <p:cNvSpPr>
            <a:spLocks noGrp="1"/>
          </p:cNvSpPr>
          <p:nvPr>
            <p:ph type="title"/>
          </p:nvPr>
        </p:nvSpPr>
        <p:spPr>
          <a:xfrm>
            <a:off x="1066274" y="2552700"/>
            <a:ext cx="10059452" cy="876300"/>
          </a:xfrm>
        </p:spPr>
        <p:txBody>
          <a:bodyPr/>
          <a:lstStyle/>
          <a:p>
            <a:pPr algn="ctr"/>
            <a:r>
              <a:rPr lang="en-US" spc="0" dirty="0"/>
              <a:t>Cognitive Development of Children Aged 6 – 10 years</a:t>
            </a:r>
          </a:p>
        </p:txBody>
      </p:sp>
    </p:spTree>
    <p:extLst>
      <p:ext uri="{BB962C8B-B14F-4D97-AF65-F5344CB8AC3E}">
        <p14:creationId xmlns:p14="http://schemas.microsoft.com/office/powerpoint/2010/main" val="539222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93895-9E88-4921-AEDC-D76069ED415F}"/>
              </a:ext>
            </a:extLst>
          </p:cNvPr>
          <p:cNvSpPr>
            <a:spLocks noGrp="1"/>
          </p:cNvSpPr>
          <p:nvPr>
            <p:ph type="title"/>
          </p:nvPr>
        </p:nvSpPr>
        <p:spPr/>
        <p:txBody>
          <a:bodyPr/>
          <a:lstStyle/>
          <a:p>
            <a:r>
              <a:rPr lang="en-US" spc="0" dirty="0"/>
              <a:t>Cognitive Development</a:t>
            </a:r>
          </a:p>
        </p:txBody>
      </p:sp>
      <p:sp>
        <p:nvSpPr>
          <p:cNvPr id="3" name="Content Placeholder 2">
            <a:extLst>
              <a:ext uri="{FF2B5EF4-FFF2-40B4-BE49-F238E27FC236}">
                <a16:creationId xmlns:a16="http://schemas.microsoft.com/office/drawing/2014/main" id="{1B85E2BE-512F-4D60-9B1C-FE9B3CFE7B9F}"/>
              </a:ext>
            </a:extLst>
          </p:cNvPr>
          <p:cNvSpPr>
            <a:spLocks noGrp="1"/>
          </p:cNvSpPr>
          <p:nvPr>
            <p:ph sz="half" idx="1"/>
          </p:nvPr>
        </p:nvSpPr>
        <p:spPr/>
        <p:txBody>
          <a:bodyPr/>
          <a:lstStyle/>
          <a:p>
            <a:pPr marL="469900" indent="-457200">
              <a:spcBef>
                <a:spcPts val="880"/>
              </a:spcBef>
              <a:buClr>
                <a:schemeClr val="accent1"/>
              </a:buClr>
              <a:buSzPct val="80555"/>
              <a:buFont typeface="Open Sans" panose="020B0606030504020204" pitchFamily="34" charset="0"/>
              <a:buChar char="&gt;"/>
              <a:tabLst>
                <a:tab pos="241300" algn="l"/>
              </a:tabLst>
            </a:pPr>
            <a:r>
              <a:rPr lang="en-US" dirty="0">
                <a:latin typeface="Open Sans" panose="020B0606030504020204" pitchFamily="34" charset="0"/>
                <a:ea typeface="Open Sans" panose="020B0606030504020204" pitchFamily="34" charset="0"/>
                <a:cs typeface="Open Sans" panose="020B0606030504020204" pitchFamily="34" charset="0"/>
              </a:rPr>
              <a:t>Thinking</a:t>
            </a:r>
          </a:p>
          <a:p>
            <a:pPr marL="469900" indent="-457200">
              <a:spcBef>
                <a:spcPts val="780"/>
              </a:spcBef>
              <a:buClr>
                <a:schemeClr val="accent1"/>
              </a:buClr>
              <a:buSzPct val="80555"/>
              <a:buFont typeface="Open Sans" panose="020B0606030504020204" pitchFamily="34" charset="0"/>
              <a:buChar char="&gt;"/>
              <a:tabLst>
                <a:tab pos="241300" algn="l"/>
              </a:tabLst>
            </a:pPr>
            <a:r>
              <a:rPr lang="en-US" dirty="0">
                <a:latin typeface="Open Sans" panose="020B0606030504020204" pitchFamily="34" charset="0"/>
                <a:ea typeface="Open Sans" panose="020B0606030504020204" pitchFamily="34" charset="0"/>
                <a:cs typeface="Open Sans" panose="020B0606030504020204" pitchFamily="34" charset="0"/>
              </a:rPr>
              <a:t>Reasoning</a:t>
            </a:r>
          </a:p>
          <a:p>
            <a:pPr marL="469900" indent="-457200">
              <a:spcBef>
                <a:spcPts val="790"/>
              </a:spcBef>
              <a:buClr>
                <a:schemeClr val="accent1"/>
              </a:buClr>
              <a:buSzPct val="80555"/>
              <a:buFont typeface="Open Sans" panose="020B0606030504020204" pitchFamily="34" charset="0"/>
              <a:buChar char="&gt;"/>
              <a:tabLst>
                <a:tab pos="241300" algn="l"/>
              </a:tabLst>
            </a:pPr>
            <a:r>
              <a:rPr lang="en-US" dirty="0">
                <a:latin typeface="Open Sans" panose="020B0606030504020204" pitchFamily="34" charset="0"/>
                <a:ea typeface="Open Sans" panose="020B0606030504020204" pitchFamily="34" charset="0"/>
                <a:cs typeface="Open Sans" panose="020B0606030504020204" pitchFamily="34" charset="0"/>
              </a:rPr>
              <a:t>Problem solving</a:t>
            </a:r>
          </a:p>
          <a:p>
            <a:pPr marL="469900" marR="58419" indent="-457200">
              <a:spcBef>
                <a:spcPts val="1030"/>
              </a:spcBef>
              <a:buClr>
                <a:schemeClr val="accent1"/>
              </a:buClr>
              <a:buSzPct val="80555"/>
              <a:buFont typeface="Open Sans" panose="020B0606030504020204" pitchFamily="34" charset="0"/>
              <a:buChar char="&gt;"/>
              <a:tabLst>
                <a:tab pos="241300" algn="l"/>
              </a:tabLst>
            </a:pPr>
            <a:r>
              <a:rPr lang="en-US" dirty="0">
                <a:latin typeface="Open Sans" panose="020B0606030504020204" pitchFamily="34" charset="0"/>
                <a:ea typeface="Open Sans" panose="020B0606030504020204" pitchFamily="34" charset="0"/>
                <a:cs typeface="Open Sans" panose="020B0606030504020204" pitchFamily="34" charset="0"/>
              </a:rPr>
              <a:t>Arrange objects by size (large to small, or small to large)</a:t>
            </a:r>
          </a:p>
          <a:p>
            <a:pPr marL="469900" marR="5080" indent="-457200">
              <a:buClr>
                <a:schemeClr val="accent1"/>
              </a:buClr>
              <a:buSzPct val="80555"/>
              <a:buFont typeface="Open Sans" panose="020B0606030504020204" pitchFamily="34" charset="0"/>
              <a:buChar char="&gt;"/>
              <a:tabLst>
                <a:tab pos="241300" algn="l"/>
              </a:tabLst>
            </a:pPr>
            <a:r>
              <a:rPr lang="en-US" dirty="0">
                <a:latin typeface="Open Sans" panose="020B0606030504020204" pitchFamily="34" charset="0"/>
                <a:ea typeface="Open Sans" panose="020B0606030504020204" pitchFamily="34" charset="0"/>
                <a:cs typeface="Open Sans" panose="020B0606030504020204" pitchFamily="34" charset="0"/>
              </a:rPr>
              <a:t>Group objects by color, shape or size</a:t>
            </a:r>
          </a:p>
          <a:p>
            <a:pPr marL="469900" indent="-457200">
              <a:spcBef>
                <a:spcPts val="770"/>
              </a:spcBef>
              <a:buClr>
                <a:schemeClr val="accent1"/>
              </a:buClr>
              <a:buSzPct val="80555"/>
              <a:buFont typeface="Open Sans" panose="020B0606030504020204" pitchFamily="34" charset="0"/>
              <a:buChar char="&gt;"/>
              <a:tabLst>
                <a:tab pos="241300" algn="l"/>
              </a:tabLst>
            </a:pPr>
            <a:r>
              <a:rPr lang="en-US" dirty="0">
                <a:latin typeface="Open Sans" panose="020B0606030504020204" pitchFamily="34" charset="0"/>
                <a:ea typeface="Open Sans" panose="020B0606030504020204" pitchFamily="34" charset="0"/>
                <a:cs typeface="Open Sans" panose="020B0606030504020204" pitchFamily="34" charset="0"/>
              </a:rPr>
              <a:t>Know 13, 000 words</a:t>
            </a:r>
          </a:p>
          <a:p>
            <a:pPr marL="469900" marR="107950" indent="-457200">
              <a:spcBef>
                <a:spcPts val="1030"/>
              </a:spcBef>
              <a:buClr>
                <a:schemeClr val="accent1"/>
              </a:buClr>
              <a:buSzPct val="80555"/>
              <a:buFont typeface="Open Sans" panose="020B0606030504020204" pitchFamily="34" charset="0"/>
              <a:buChar char="&gt;"/>
              <a:tabLst>
                <a:tab pos="241300" algn="l"/>
              </a:tabLst>
            </a:pPr>
            <a:r>
              <a:rPr lang="en-US" dirty="0">
                <a:latin typeface="Open Sans" panose="020B0606030504020204" pitchFamily="34" charset="0"/>
                <a:ea typeface="Open Sans" panose="020B0606030504020204" pitchFamily="34" charset="0"/>
                <a:cs typeface="Open Sans" panose="020B0606030504020204" pitchFamily="34" charset="0"/>
              </a:rPr>
              <a:t>Write simple sentences to short  stories</a:t>
            </a:r>
          </a:p>
          <a:p>
            <a:endParaRPr lang="en-US" dirty="0"/>
          </a:p>
        </p:txBody>
      </p:sp>
    </p:spTree>
    <p:extLst>
      <p:ext uri="{BB962C8B-B14F-4D97-AF65-F5344CB8AC3E}">
        <p14:creationId xmlns:p14="http://schemas.microsoft.com/office/powerpoint/2010/main" val="27124462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183AE-26BE-40DD-B794-3CDE056E4D3B}"/>
              </a:ext>
            </a:extLst>
          </p:cNvPr>
          <p:cNvSpPr>
            <a:spLocks noGrp="1"/>
          </p:cNvSpPr>
          <p:nvPr>
            <p:ph type="title"/>
          </p:nvPr>
        </p:nvSpPr>
        <p:spPr>
          <a:xfrm>
            <a:off x="1066274" y="2552700"/>
            <a:ext cx="10059452" cy="876300"/>
          </a:xfrm>
        </p:spPr>
        <p:txBody>
          <a:bodyPr/>
          <a:lstStyle/>
          <a:p>
            <a:pPr algn="ctr"/>
            <a:r>
              <a:rPr lang="en-US" spc="0" dirty="0"/>
              <a:t>The Influences of Family and Society on Children Aged 6 – 10 years</a:t>
            </a:r>
          </a:p>
        </p:txBody>
      </p:sp>
    </p:spTree>
    <p:extLst>
      <p:ext uri="{BB962C8B-B14F-4D97-AF65-F5344CB8AC3E}">
        <p14:creationId xmlns:p14="http://schemas.microsoft.com/office/powerpoint/2010/main" val="29241982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4483A-E076-40B7-8EDD-0E1E050E5F93}"/>
              </a:ext>
            </a:extLst>
          </p:cNvPr>
          <p:cNvSpPr>
            <a:spLocks noGrp="1"/>
          </p:cNvSpPr>
          <p:nvPr>
            <p:ph type="title"/>
          </p:nvPr>
        </p:nvSpPr>
        <p:spPr/>
        <p:txBody>
          <a:bodyPr/>
          <a:lstStyle/>
          <a:p>
            <a:r>
              <a:rPr lang="en-US" spc="0" dirty="0"/>
              <a:t>Family Influences</a:t>
            </a:r>
          </a:p>
        </p:txBody>
      </p:sp>
      <p:sp>
        <p:nvSpPr>
          <p:cNvPr id="3" name="Content Placeholder 2">
            <a:extLst>
              <a:ext uri="{FF2B5EF4-FFF2-40B4-BE49-F238E27FC236}">
                <a16:creationId xmlns:a16="http://schemas.microsoft.com/office/drawing/2014/main" id="{99F6CDE2-8002-4F70-9E23-8CCC3CD49CCA}"/>
              </a:ext>
            </a:extLst>
          </p:cNvPr>
          <p:cNvSpPr>
            <a:spLocks noGrp="1"/>
          </p:cNvSpPr>
          <p:nvPr>
            <p:ph sz="half" idx="1"/>
          </p:nvPr>
        </p:nvSpPr>
        <p:spPr/>
        <p:txBody>
          <a:bodyPr/>
          <a:lstStyle/>
          <a:p>
            <a:pPr marL="469900" indent="-457200">
              <a:spcBef>
                <a:spcPts val="880"/>
              </a:spcBef>
              <a:buClr>
                <a:schemeClr val="accent1"/>
              </a:buClr>
              <a:buSzPct val="80555"/>
              <a:buFont typeface="Open Sans" panose="020B0606030504020204" pitchFamily="34" charset="0"/>
              <a:buChar char="&gt;"/>
              <a:tabLst>
                <a:tab pos="241300" algn="l"/>
              </a:tabLst>
            </a:pPr>
            <a:r>
              <a:rPr lang="en-US" sz="2800" dirty="0">
                <a:latin typeface="Open Sans" panose="020B0606030504020204" pitchFamily="34" charset="0"/>
                <a:ea typeface="Open Sans" panose="020B0606030504020204" pitchFamily="34" charset="0"/>
                <a:cs typeface="Open Sans" panose="020B0606030504020204" pitchFamily="34" charset="0"/>
              </a:rPr>
              <a:t>Increased independence</a:t>
            </a:r>
          </a:p>
          <a:p>
            <a:pPr marL="469900" marR="5080" indent="-457200">
              <a:spcBef>
                <a:spcPts val="1025"/>
              </a:spcBef>
              <a:buClr>
                <a:schemeClr val="accent1"/>
              </a:buClr>
              <a:buSzPct val="80555"/>
              <a:buFont typeface="Open Sans" panose="020B0606030504020204" pitchFamily="34" charset="0"/>
              <a:buChar char="&gt;"/>
              <a:tabLst>
                <a:tab pos="241300" algn="l"/>
              </a:tabLst>
            </a:pPr>
            <a:r>
              <a:rPr lang="en-US" sz="2800" dirty="0">
                <a:latin typeface="Open Sans" panose="020B0606030504020204" pitchFamily="34" charset="0"/>
                <a:ea typeface="Open Sans" panose="020B0606030504020204" pitchFamily="34" charset="0"/>
                <a:cs typeface="Open Sans" panose="020B0606030504020204" pitchFamily="34" charset="0"/>
              </a:rPr>
              <a:t>Have trouble developing relationships to siblings close to their own age</a:t>
            </a:r>
          </a:p>
          <a:p>
            <a:pPr marL="469900" marR="312420" indent="-457200">
              <a:spcBef>
                <a:spcPts val="1019"/>
              </a:spcBef>
              <a:buClr>
                <a:schemeClr val="accent1"/>
              </a:buClr>
              <a:buSzPct val="80555"/>
              <a:buFont typeface="Open Sans" panose="020B0606030504020204" pitchFamily="34" charset="0"/>
              <a:buChar char="&gt;"/>
              <a:tabLst>
                <a:tab pos="241300" algn="l"/>
              </a:tabLst>
            </a:pPr>
            <a:r>
              <a:rPr lang="en-US" sz="2800" dirty="0">
                <a:latin typeface="Open Sans" panose="020B0606030504020204" pitchFamily="34" charset="0"/>
                <a:ea typeface="Open Sans" panose="020B0606030504020204" pitchFamily="34" charset="0"/>
                <a:cs typeface="Open Sans" panose="020B0606030504020204" pitchFamily="34" charset="0"/>
              </a:rPr>
              <a:t>Do well with younger or older siblings</a:t>
            </a:r>
          </a:p>
          <a:p>
            <a:endParaRPr lang="en-US" dirty="0"/>
          </a:p>
        </p:txBody>
      </p:sp>
    </p:spTree>
    <p:extLst>
      <p:ext uri="{BB962C8B-B14F-4D97-AF65-F5344CB8AC3E}">
        <p14:creationId xmlns:p14="http://schemas.microsoft.com/office/powerpoint/2010/main" val="2438498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515DA-0425-4AF2-A292-7E49C6CAB8DD}"/>
              </a:ext>
            </a:extLst>
          </p:cNvPr>
          <p:cNvSpPr>
            <a:spLocks noGrp="1"/>
          </p:cNvSpPr>
          <p:nvPr>
            <p:ph type="title"/>
          </p:nvPr>
        </p:nvSpPr>
        <p:spPr/>
        <p:txBody>
          <a:bodyPr/>
          <a:lstStyle/>
          <a:p>
            <a:r>
              <a:rPr lang="en-US" spc="0" dirty="0"/>
              <a:t>Societal Influences</a:t>
            </a:r>
          </a:p>
        </p:txBody>
      </p:sp>
      <p:sp>
        <p:nvSpPr>
          <p:cNvPr id="3" name="Content Placeholder 2">
            <a:extLst>
              <a:ext uri="{FF2B5EF4-FFF2-40B4-BE49-F238E27FC236}">
                <a16:creationId xmlns:a16="http://schemas.microsoft.com/office/drawing/2014/main" id="{C9965687-1E05-4296-9349-35F7A0DE7F3B}"/>
              </a:ext>
            </a:extLst>
          </p:cNvPr>
          <p:cNvSpPr>
            <a:spLocks noGrp="1"/>
          </p:cNvSpPr>
          <p:nvPr>
            <p:ph sz="half" idx="1"/>
          </p:nvPr>
        </p:nvSpPr>
        <p:spPr/>
        <p:txBody>
          <a:bodyPr/>
          <a:lstStyle/>
          <a:p>
            <a:pPr marL="12700">
              <a:spcBef>
                <a:spcPts val="790"/>
              </a:spcBef>
              <a:buSzPct val="80555"/>
              <a:tabLst>
                <a:tab pos="241300" algn="l"/>
              </a:tabLst>
            </a:pPr>
            <a:r>
              <a:rPr lang="en-US" dirty="0">
                <a:latin typeface="Open Sans" panose="020B0606030504020204" pitchFamily="34" charset="0"/>
                <a:ea typeface="Open Sans" panose="020B0606030504020204" pitchFamily="34" charset="0"/>
                <a:cs typeface="Open Sans" panose="020B0606030504020204" pitchFamily="34" charset="0"/>
              </a:rPr>
              <a:t>Social interactions</a:t>
            </a:r>
          </a:p>
          <a:p>
            <a:pPr marL="789940" lvl="1" indent="-457200">
              <a:spcBef>
                <a:spcPts val="605"/>
              </a:spcBef>
              <a:buSzPct val="78125"/>
              <a:buFont typeface="Open Sans" panose="020B0606030504020204" pitchFamily="34" charset="0"/>
              <a:buChar char="&gt;"/>
              <a:tabLst>
                <a:tab pos="561340" algn="l"/>
              </a:tabLst>
            </a:pPr>
            <a:r>
              <a:rPr lang="en-US" dirty="0">
                <a:latin typeface="Open Sans" panose="020B0606030504020204" pitchFamily="34" charset="0"/>
                <a:ea typeface="Open Sans" panose="020B0606030504020204" pitchFamily="34" charset="0"/>
                <a:cs typeface="Open Sans" panose="020B0606030504020204" pitchFamily="34" charset="0"/>
              </a:rPr>
              <a:t>Home</a:t>
            </a:r>
          </a:p>
          <a:p>
            <a:pPr marL="789940" lvl="1" indent="-457200">
              <a:spcBef>
                <a:spcPts val="615"/>
              </a:spcBef>
              <a:buSzPct val="78125"/>
              <a:buFont typeface="Open Sans" panose="020B0606030504020204" pitchFamily="34" charset="0"/>
              <a:buChar char="&gt;"/>
              <a:tabLst>
                <a:tab pos="561340" algn="l"/>
              </a:tabLst>
            </a:pPr>
            <a:r>
              <a:rPr lang="en-US" dirty="0">
                <a:latin typeface="Open Sans" panose="020B0606030504020204" pitchFamily="34" charset="0"/>
                <a:ea typeface="Open Sans" panose="020B0606030504020204" pitchFamily="34" charset="0"/>
                <a:cs typeface="Open Sans" panose="020B0606030504020204" pitchFamily="34" charset="0"/>
              </a:rPr>
              <a:t>School</a:t>
            </a:r>
          </a:p>
          <a:p>
            <a:pPr marL="789940" lvl="1" indent="-457200">
              <a:spcBef>
                <a:spcPts val="600"/>
              </a:spcBef>
              <a:buSzPct val="78125"/>
              <a:buFont typeface="Open Sans" panose="020B0606030504020204" pitchFamily="34" charset="0"/>
              <a:buChar char="&gt;"/>
              <a:tabLst>
                <a:tab pos="561340" algn="l"/>
              </a:tabLst>
            </a:pPr>
            <a:r>
              <a:rPr lang="en-US" dirty="0">
                <a:latin typeface="Open Sans" panose="020B0606030504020204" pitchFamily="34" charset="0"/>
                <a:ea typeface="Open Sans" panose="020B0606030504020204" pitchFamily="34" charset="0"/>
                <a:cs typeface="Open Sans" panose="020B0606030504020204" pitchFamily="34" charset="0"/>
              </a:rPr>
              <a:t>Places of worship</a:t>
            </a:r>
          </a:p>
          <a:p>
            <a:endParaRPr lang="en-US" dirty="0"/>
          </a:p>
        </p:txBody>
      </p:sp>
    </p:spTree>
    <p:extLst>
      <p:ext uri="{BB962C8B-B14F-4D97-AF65-F5344CB8AC3E}">
        <p14:creationId xmlns:p14="http://schemas.microsoft.com/office/powerpoint/2010/main" val="20558069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E86C3-BA09-48F8-A95B-03AAA4DAC672}"/>
              </a:ext>
            </a:extLst>
          </p:cNvPr>
          <p:cNvSpPr>
            <a:spLocks noGrp="1"/>
          </p:cNvSpPr>
          <p:nvPr>
            <p:ph type="title"/>
          </p:nvPr>
        </p:nvSpPr>
        <p:spPr>
          <a:xfrm>
            <a:off x="1412468" y="2552700"/>
            <a:ext cx="10059452" cy="876300"/>
          </a:xfrm>
        </p:spPr>
        <p:txBody>
          <a:bodyPr/>
          <a:lstStyle/>
          <a:p>
            <a:r>
              <a:rPr lang="en-US" spc="0" dirty="0"/>
              <a:t>The Development of the School-Aged Child</a:t>
            </a:r>
          </a:p>
        </p:txBody>
      </p:sp>
    </p:spTree>
    <p:extLst>
      <p:ext uri="{BB962C8B-B14F-4D97-AF65-F5344CB8AC3E}">
        <p14:creationId xmlns:p14="http://schemas.microsoft.com/office/powerpoint/2010/main" val="19075383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B9F50-A091-48BF-921A-F093C58F6B47}"/>
              </a:ext>
            </a:extLst>
          </p:cNvPr>
          <p:cNvSpPr>
            <a:spLocks noGrp="1"/>
          </p:cNvSpPr>
          <p:nvPr>
            <p:ph type="title"/>
          </p:nvPr>
        </p:nvSpPr>
        <p:spPr>
          <a:xfrm>
            <a:off x="740664" y="173944"/>
            <a:ext cx="10059452" cy="876300"/>
          </a:xfrm>
        </p:spPr>
        <p:txBody>
          <a:bodyPr/>
          <a:lstStyle/>
          <a:p>
            <a:r>
              <a:rPr lang="en-US" spc="0" dirty="0"/>
              <a:t>Development</a:t>
            </a:r>
          </a:p>
        </p:txBody>
      </p:sp>
      <p:sp>
        <p:nvSpPr>
          <p:cNvPr id="3" name="Content Placeholder 2">
            <a:extLst>
              <a:ext uri="{FF2B5EF4-FFF2-40B4-BE49-F238E27FC236}">
                <a16:creationId xmlns:a16="http://schemas.microsoft.com/office/drawing/2014/main" id="{6721E93E-CCFA-4E72-8336-8B5F29E1E5B9}"/>
              </a:ext>
            </a:extLst>
          </p:cNvPr>
          <p:cNvSpPr>
            <a:spLocks noGrp="1"/>
          </p:cNvSpPr>
          <p:nvPr>
            <p:ph sz="half" idx="1"/>
          </p:nvPr>
        </p:nvSpPr>
        <p:spPr>
          <a:xfrm>
            <a:off x="740664" y="1149833"/>
            <a:ext cx="11055750" cy="4734318"/>
          </a:xfrm>
        </p:spPr>
        <p:txBody>
          <a:bodyPr/>
          <a:lstStyle/>
          <a:p>
            <a:pPr marL="12700">
              <a:spcBef>
                <a:spcPts val="790"/>
              </a:spcBef>
              <a:buSzPct val="80555"/>
              <a:tabLst>
                <a:tab pos="300355" algn="l"/>
                <a:tab pos="300990" algn="l"/>
              </a:tabLst>
            </a:pPr>
            <a:r>
              <a:rPr lang="en-US" dirty="0">
                <a:latin typeface="Open Sans" panose="020B0606030504020204" pitchFamily="34" charset="0"/>
                <a:ea typeface="Open Sans" panose="020B0606030504020204" pitchFamily="34" charset="0"/>
                <a:cs typeface="Open Sans" panose="020B0606030504020204" pitchFamily="34" charset="0"/>
              </a:rPr>
              <a:t>Piaget’s Theory</a:t>
            </a:r>
          </a:p>
          <a:p>
            <a:pPr marL="789940" lvl="1" indent="-457200">
              <a:spcBef>
                <a:spcPts val="605"/>
              </a:spcBef>
              <a:buSzPct val="78125"/>
              <a:buFont typeface="Open Sans" panose="020B0606030504020204" pitchFamily="34" charset="0"/>
              <a:buChar char="&gt;"/>
              <a:tabLst>
                <a:tab pos="620395" algn="l"/>
                <a:tab pos="621030" algn="l"/>
              </a:tabLst>
            </a:pPr>
            <a:r>
              <a:rPr lang="en-US" dirty="0">
                <a:latin typeface="Open Sans" panose="020B0606030504020204" pitchFamily="34" charset="0"/>
                <a:ea typeface="Open Sans" panose="020B0606030504020204" pitchFamily="34" charset="0"/>
                <a:cs typeface="Open Sans" panose="020B0606030504020204" pitchFamily="34" charset="0"/>
              </a:rPr>
              <a:t>Concrete Operations Period</a:t>
            </a:r>
          </a:p>
          <a:p>
            <a:pPr marL="1109980" lvl="2" indent="-457200">
              <a:spcBef>
                <a:spcPts val="635"/>
              </a:spcBef>
              <a:buSzPct val="78571"/>
              <a:buFont typeface="Open Sans" panose="020B0606030504020204" pitchFamily="34" charset="0"/>
              <a:buChar char="&gt;"/>
              <a:tabLst>
                <a:tab pos="940435" algn="l"/>
                <a:tab pos="941069" algn="l"/>
              </a:tabLst>
            </a:pPr>
            <a:r>
              <a:rPr lang="en-US" dirty="0">
                <a:latin typeface="Open Sans" panose="020B0606030504020204" pitchFamily="34" charset="0"/>
                <a:ea typeface="Open Sans" panose="020B0606030504020204" pitchFamily="34" charset="0"/>
                <a:cs typeface="Open Sans" panose="020B0606030504020204" pitchFamily="34" charset="0"/>
              </a:rPr>
              <a:t>Group objects by shape, color or size</a:t>
            </a:r>
          </a:p>
          <a:p>
            <a:pPr marL="1109980" marR="5080" lvl="2" indent="-457200">
              <a:spcBef>
                <a:spcPts val="815"/>
              </a:spcBef>
              <a:buSzPct val="78571"/>
              <a:buFont typeface="Open Sans" panose="020B0606030504020204" pitchFamily="34" charset="0"/>
              <a:buChar char="&gt;"/>
              <a:tabLst>
                <a:tab pos="940435" algn="l"/>
                <a:tab pos="941069" algn="l"/>
              </a:tabLst>
            </a:pPr>
            <a:r>
              <a:rPr lang="en-US" dirty="0">
                <a:latin typeface="Open Sans" panose="020B0606030504020204" pitchFamily="34" charset="0"/>
                <a:ea typeface="Open Sans" panose="020B0606030504020204" pitchFamily="34" charset="0"/>
                <a:cs typeface="Open Sans" panose="020B0606030504020204" pitchFamily="34" charset="0"/>
              </a:rPr>
              <a:t>Arrange objects by size such as small to large or large to small</a:t>
            </a:r>
          </a:p>
          <a:p>
            <a:pPr marL="12700">
              <a:spcBef>
                <a:spcPts val="790"/>
              </a:spcBef>
              <a:buSzPct val="80555"/>
              <a:tabLst>
                <a:tab pos="300355" algn="l"/>
                <a:tab pos="300990" algn="l"/>
              </a:tabLst>
            </a:pPr>
            <a:r>
              <a:rPr lang="en-US" dirty="0">
                <a:latin typeface="Open Sans" panose="020B0606030504020204" pitchFamily="34" charset="0"/>
                <a:ea typeface="Open Sans" panose="020B0606030504020204" pitchFamily="34" charset="0"/>
                <a:cs typeface="Open Sans" panose="020B0606030504020204" pitchFamily="34" charset="0"/>
              </a:rPr>
              <a:t>Vygotsky’s Theory</a:t>
            </a:r>
          </a:p>
          <a:p>
            <a:pPr marL="789940" lvl="1" indent="-457200">
              <a:spcBef>
                <a:spcPts val="605"/>
              </a:spcBef>
              <a:buSzPct val="78125"/>
              <a:buFont typeface="Open Sans" panose="020B0606030504020204" pitchFamily="34" charset="0"/>
              <a:buChar char="&gt;"/>
              <a:tabLst>
                <a:tab pos="620395" algn="l"/>
                <a:tab pos="621030" algn="l"/>
              </a:tabLst>
            </a:pPr>
            <a:r>
              <a:rPr lang="en-US" dirty="0">
                <a:latin typeface="Open Sans" panose="020B0606030504020204" pitchFamily="34" charset="0"/>
                <a:ea typeface="Open Sans" panose="020B0606030504020204" pitchFamily="34" charset="0"/>
                <a:cs typeface="Open Sans" panose="020B0606030504020204" pitchFamily="34" charset="0"/>
              </a:rPr>
              <a:t>Increased social interactions = learning</a:t>
            </a:r>
          </a:p>
          <a:p>
            <a:pPr marL="789940" lvl="1" indent="-457200">
              <a:spcBef>
                <a:spcPts val="600"/>
              </a:spcBef>
              <a:buSzPct val="78125"/>
              <a:buFont typeface="Open Sans" panose="020B0606030504020204" pitchFamily="34" charset="0"/>
              <a:buChar char="&gt;"/>
              <a:tabLst>
                <a:tab pos="620395" algn="l"/>
                <a:tab pos="621030" algn="l"/>
              </a:tabLst>
            </a:pPr>
            <a:r>
              <a:rPr lang="en-US" dirty="0">
                <a:latin typeface="Open Sans" panose="020B0606030504020204" pitchFamily="34" charset="0"/>
                <a:ea typeface="Open Sans" panose="020B0606030504020204" pitchFamily="34" charset="0"/>
                <a:cs typeface="Open Sans" panose="020B0606030504020204" pitchFamily="34" charset="0"/>
              </a:rPr>
              <a:t>Group activities</a:t>
            </a:r>
          </a:p>
          <a:p>
            <a:pPr marL="12700">
              <a:spcBef>
                <a:spcPts val="790"/>
              </a:spcBef>
              <a:buSzPct val="80555"/>
              <a:tabLst>
                <a:tab pos="300355" algn="l"/>
                <a:tab pos="300990" algn="l"/>
              </a:tabLst>
            </a:pPr>
            <a:r>
              <a:rPr lang="en-US" dirty="0">
                <a:latin typeface="Open Sans" panose="020B0606030504020204" pitchFamily="34" charset="0"/>
                <a:ea typeface="Open Sans" panose="020B0606030504020204" pitchFamily="34" charset="0"/>
                <a:cs typeface="Open Sans" panose="020B0606030504020204" pitchFamily="34" charset="0"/>
              </a:rPr>
              <a:t>Montessori’s Theory</a:t>
            </a:r>
          </a:p>
          <a:p>
            <a:pPr marL="789940" lvl="1" indent="-457200">
              <a:spcBef>
                <a:spcPts val="605"/>
              </a:spcBef>
              <a:buSzPct val="78125"/>
              <a:buFont typeface="Open Sans" panose="020B0606030504020204" pitchFamily="34" charset="0"/>
              <a:buChar char="&gt;"/>
              <a:tabLst>
                <a:tab pos="620395" algn="l"/>
                <a:tab pos="621030" algn="l"/>
              </a:tabLst>
            </a:pPr>
            <a:r>
              <a:rPr lang="en-US" dirty="0">
                <a:latin typeface="Open Sans" panose="020B0606030504020204" pitchFamily="34" charset="0"/>
                <a:ea typeface="Open Sans" panose="020B0606030504020204" pitchFamily="34" charset="0"/>
                <a:cs typeface="Open Sans" panose="020B0606030504020204" pitchFamily="34" charset="0"/>
              </a:rPr>
              <a:t>Child-centered learning</a:t>
            </a:r>
          </a:p>
          <a:p>
            <a:pPr marL="12700">
              <a:spcBef>
                <a:spcPts val="900"/>
              </a:spcBef>
              <a:buSzPct val="80555"/>
              <a:tabLst>
                <a:tab pos="300355" algn="l"/>
                <a:tab pos="300990" algn="l"/>
              </a:tabLst>
            </a:pPr>
            <a:r>
              <a:rPr lang="en-US" dirty="0">
                <a:latin typeface="Open Sans" panose="020B0606030504020204" pitchFamily="34" charset="0"/>
                <a:ea typeface="Open Sans" panose="020B0606030504020204" pitchFamily="34" charset="0"/>
                <a:cs typeface="Open Sans" panose="020B0606030504020204" pitchFamily="34" charset="0"/>
              </a:rPr>
              <a:t>Gardner’s Theory</a:t>
            </a:r>
          </a:p>
          <a:p>
            <a:pPr marL="767080" indent="-457200">
              <a:spcBef>
                <a:spcPts val="625"/>
              </a:spcBef>
              <a:buClr>
                <a:schemeClr val="accent1"/>
              </a:buClr>
              <a:buSzPct val="78571"/>
              <a:buFont typeface="Open Sans" panose="020B0606030504020204" pitchFamily="34" charset="0"/>
              <a:buChar char="&gt;"/>
              <a:tabLst>
                <a:tab pos="940435" algn="l"/>
                <a:tab pos="941069" algn="l"/>
              </a:tabLst>
            </a:pPr>
            <a:r>
              <a:rPr lang="en-US" dirty="0">
                <a:latin typeface="Open Sans" panose="020B0606030504020204" pitchFamily="34" charset="0"/>
                <a:ea typeface="Open Sans" panose="020B0606030504020204" pitchFamily="34" charset="0"/>
                <a:cs typeface="Open Sans" panose="020B0606030504020204" pitchFamily="34" charset="0"/>
              </a:rPr>
              <a:t>Introduced multiple intelligences</a:t>
            </a:r>
          </a:p>
          <a:p>
            <a:pPr marL="332740" lvl="1" indent="0">
              <a:spcBef>
                <a:spcPts val="605"/>
              </a:spcBef>
              <a:buSzPct val="78125"/>
              <a:buNone/>
              <a:tabLst>
                <a:tab pos="620395" algn="l"/>
                <a:tab pos="621030" algn="l"/>
              </a:tabLst>
            </a:pPr>
            <a:endParaRPr lang="en-US" dirty="0">
              <a:latin typeface="Open Sans" panose="020B0606030504020204" pitchFamily="34" charset="0"/>
              <a:ea typeface="Open Sans" panose="020B0606030504020204" pitchFamily="34" charset="0"/>
              <a:cs typeface="Open Sans" panose="020B0606030504020204" pitchFamily="34" charset="0"/>
            </a:endParaRPr>
          </a:p>
          <a:p>
            <a:pPr marL="332740" lvl="1" indent="0">
              <a:spcBef>
                <a:spcPts val="600"/>
              </a:spcBef>
              <a:buSzPct val="78125"/>
              <a:buNone/>
              <a:tabLst>
                <a:tab pos="620395" algn="l"/>
                <a:tab pos="621030" algn="l"/>
              </a:tabLst>
            </a:pPr>
            <a:endParaRPr lang="en-US" dirty="0">
              <a:latin typeface="Open Sans" panose="020B0606030504020204" pitchFamily="34" charset="0"/>
              <a:ea typeface="Open Sans" panose="020B0606030504020204" pitchFamily="34" charset="0"/>
              <a:cs typeface="Open Sans" panose="020B0606030504020204" pitchFamily="34" charset="0"/>
            </a:endParaRPr>
          </a:p>
          <a:p>
            <a:pPr marL="652780" marR="5080" lvl="2" indent="0">
              <a:spcBef>
                <a:spcPts val="815"/>
              </a:spcBef>
              <a:buSzPct val="78571"/>
              <a:buNone/>
              <a:tabLst>
                <a:tab pos="940435" algn="l"/>
                <a:tab pos="941069" algn="l"/>
              </a:tabLst>
            </a:pPr>
            <a:endParaRPr lang="en-US"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40108017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4BDD4-5021-4C9F-87D7-BEC4AF4968E3}"/>
              </a:ext>
            </a:extLst>
          </p:cNvPr>
          <p:cNvSpPr>
            <a:spLocks noGrp="1"/>
          </p:cNvSpPr>
          <p:nvPr>
            <p:ph type="title"/>
          </p:nvPr>
        </p:nvSpPr>
        <p:spPr/>
        <p:txBody>
          <a:bodyPr/>
          <a:lstStyle/>
          <a:p>
            <a:r>
              <a:rPr lang="en-US" spc="0" dirty="0"/>
              <a:t>Special Needs Children</a:t>
            </a:r>
          </a:p>
        </p:txBody>
      </p:sp>
      <p:sp>
        <p:nvSpPr>
          <p:cNvPr id="3" name="Content Placeholder 2">
            <a:extLst>
              <a:ext uri="{FF2B5EF4-FFF2-40B4-BE49-F238E27FC236}">
                <a16:creationId xmlns:a16="http://schemas.microsoft.com/office/drawing/2014/main" id="{0785B251-6A3F-4BBE-94FA-E59E33973712}"/>
              </a:ext>
            </a:extLst>
          </p:cNvPr>
          <p:cNvSpPr>
            <a:spLocks noGrp="1"/>
          </p:cNvSpPr>
          <p:nvPr>
            <p:ph sz="half" idx="1"/>
          </p:nvPr>
        </p:nvSpPr>
        <p:spPr/>
        <p:txBody>
          <a:bodyPr/>
          <a:lstStyle/>
          <a:p>
            <a:pPr marL="469900" indent="-457200">
              <a:spcBef>
                <a:spcPts val="880"/>
              </a:spcBef>
              <a:buClr>
                <a:schemeClr val="accent1"/>
              </a:buClr>
              <a:buSzPct val="80555"/>
              <a:buFont typeface="Open Sans" panose="020B0606030504020204" pitchFamily="34" charset="0"/>
              <a:buChar char="&gt;"/>
              <a:tabLst>
                <a:tab pos="241300" algn="l"/>
              </a:tabLst>
            </a:pPr>
            <a:r>
              <a:rPr lang="en-US" dirty="0">
                <a:latin typeface="Open Sans" panose="020B0606030504020204" pitchFamily="34" charset="0"/>
                <a:ea typeface="Open Sans" panose="020B0606030504020204" pitchFamily="34" charset="0"/>
                <a:cs typeface="Open Sans" panose="020B0606030504020204" pitchFamily="34" charset="0"/>
              </a:rPr>
              <a:t>Treated as equal to other children</a:t>
            </a:r>
          </a:p>
          <a:p>
            <a:pPr marL="469900" indent="-457200">
              <a:spcBef>
                <a:spcPts val="780"/>
              </a:spcBef>
              <a:buClr>
                <a:schemeClr val="accent1"/>
              </a:buClr>
              <a:buSzPct val="80555"/>
              <a:buFont typeface="Open Sans" panose="020B0606030504020204" pitchFamily="34" charset="0"/>
              <a:buChar char="&gt;"/>
              <a:tabLst>
                <a:tab pos="241300" algn="l"/>
              </a:tabLst>
            </a:pPr>
            <a:r>
              <a:rPr lang="en-US" dirty="0">
                <a:latin typeface="Open Sans" panose="020B0606030504020204" pitchFamily="34" charset="0"/>
                <a:ea typeface="Open Sans" panose="020B0606030504020204" pitchFamily="34" charset="0"/>
                <a:cs typeface="Open Sans" panose="020B0606030504020204" pitchFamily="34" charset="0"/>
              </a:rPr>
              <a:t>Types of disabilities</a:t>
            </a:r>
          </a:p>
          <a:p>
            <a:pPr marL="789940" lvl="1" indent="-457200">
              <a:spcBef>
                <a:spcPts val="605"/>
              </a:spcBef>
              <a:buClr>
                <a:schemeClr val="accent2"/>
              </a:buClr>
              <a:buSzPct val="78125"/>
              <a:buFont typeface="Open Sans" panose="020B0606030504020204" pitchFamily="34" charset="0"/>
              <a:buChar char="&gt;"/>
              <a:tabLst>
                <a:tab pos="561340" algn="l"/>
              </a:tabLst>
            </a:pPr>
            <a:r>
              <a:rPr lang="en-US" dirty="0">
                <a:latin typeface="Open Sans" panose="020B0606030504020204" pitchFamily="34" charset="0"/>
                <a:ea typeface="Open Sans" panose="020B0606030504020204" pitchFamily="34" charset="0"/>
                <a:cs typeface="Open Sans" panose="020B0606030504020204" pitchFamily="34" charset="0"/>
              </a:rPr>
              <a:t>Learning disabilities</a:t>
            </a:r>
          </a:p>
          <a:p>
            <a:pPr marL="789940" lvl="1" indent="-457200">
              <a:spcBef>
                <a:spcPts val="615"/>
              </a:spcBef>
              <a:buClr>
                <a:schemeClr val="accent2"/>
              </a:buClr>
              <a:buSzPct val="78125"/>
              <a:buFont typeface="Open Sans" panose="020B0606030504020204" pitchFamily="34" charset="0"/>
              <a:buChar char="&gt;"/>
              <a:tabLst>
                <a:tab pos="561340" algn="l"/>
              </a:tabLst>
            </a:pPr>
            <a:r>
              <a:rPr lang="en-US" dirty="0">
                <a:latin typeface="Open Sans" panose="020B0606030504020204" pitchFamily="34" charset="0"/>
                <a:ea typeface="Open Sans" panose="020B0606030504020204" pitchFamily="34" charset="0"/>
                <a:cs typeface="Open Sans" panose="020B0606030504020204" pitchFamily="34" charset="0"/>
              </a:rPr>
              <a:t>Medical disabilities</a:t>
            </a:r>
          </a:p>
          <a:p>
            <a:pPr marL="789940" lvl="1" indent="-457200">
              <a:spcBef>
                <a:spcPts val="610"/>
              </a:spcBef>
              <a:buClr>
                <a:schemeClr val="accent2"/>
              </a:buClr>
              <a:buSzPct val="78125"/>
              <a:buFont typeface="Open Sans" panose="020B0606030504020204" pitchFamily="34" charset="0"/>
              <a:buChar char="&gt;"/>
              <a:tabLst>
                <a:tab pos="561340" algn="l"/>
              </a:tabLst>
            </a:pPr>
            <a:r>
              <a:rPr lang="en-US" dirty="0">
                <a:latin typeface="Open Sans" panose="020B0606030504020204" pitchFamily="34" charset="0"/>
                <a:ea typeface="Open Sans" panose="020B0606030504020204" pitchFamily="34" charset="0"/>
                <a:cs typeface="Open Sans" panose="020B0606030504020204" pitchFamily="34" charset="0"/>
              </a:rPr>
              <a:t>Gifted children</a:t>
            </a:r>
          </a:p>
          <a:p>
            <a:endParaRPr lang="en-US" dirty="0"/>
          </a:p>
        </p:txBody>
      </p:sp>
    </p:spTree>
    <p:extLst>
      <p:ext uri="{BB962C8B-B14F-4D97-AF65-F5344CB8AC3E}">
        <p14:creationId xmlns:p14="http://schemas.microsoft.com/office/powerpoint/2010/main" val="31184169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0208E-B3A2-4C73-A8B9-CE184F2C3CC0}"/>
              </a:ext>
            </a:extLst>
          </p:cNvPr>
          <p:cNvSpPr>
            <a:spLocks noGrp="1"/>
          </p:cNvSpPr>
          <p:nvPr>
            <p:ph type="title"/>
          </p:nvPr>
        </p:nvSpPr>
        <p:spPr>
          <a:xfrm>
            <a:off x="1421798" y="2552700"/>
            <a:ext cx="10059452" cy="876300"/>
          </a:xfrm>
        </p:spPr>
        <p:txBody>
          <a:bodyPr/>
          <a:lstStyle/>
          <a:p>
            <a:r>
              <a:rPr lang="en-US" spc="0" dirty="0"/>
              <a:t>Health and Safety of School-Aged Children</a:t>
            </a:r>
          </a:p>
        </p:txBody>
      </p:sp>
    </p:spTree>
    <p:extLst>
      <p:ext uri="{BB962C8B-B14F-4D97-AF65-F5344CB8AC3E}">
        <p14:creationId xmlns:p14="http://schemas.microsoft.com/office/powerpoint/2010/main" val="23393532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1BC5B-CB82-44E5-965B-3D71A86D37E9}"/>
              </a:ext>
            </a:extLst>
          </p:cNvPr>
          <p:cNvSpPr>
            <a:spLocks noGrp="1"/>
          </p:cNvSpPr>
          <p:nvPr>
            <p:ph type="title"/>
          </p:nvPr>
        </p:nvSpPr>
        <p:spPr>
          <a:xfrm>
            <a:off x="740664" y="407209"/>
            <a:ext cx="2142495" cy="876300"/>
          </a:xfrm>
        </p:spPr>
        <p:txBody>
          <a:bodyPr/>
          <a:lstStyle/>
          <a:p>
            <a:r>
              <a:rPr lang="en-US" spc="0" dirty="0"/>
              <a:t>Health</a:t>
            </a:r>
          </a:p>
        </p:txBody>
      </p:sp>
      <p:sp>
        <p:nvSpPr>
          <p:cNvPr id="3" name="Content Placeholder 2">
            <a:extLst>
              <a:ext uri="{FF2B5EF4-FFF2-40B4-BE49-F238E27FC236}">
                <a16:creationId xmlns:a16="http://schemas.microsoft.com/office/drawing/2014/main" id="{5B999B83-D219-4281-B1BE-F0C9FF16AD7F}"/>
              </a:ext>
            </a:extLst>
          </p:cNvPr>
          <p:cNvSpPr>
            <a:spLocks noGrp="1"/>
          </p:cNvSpPr>
          <p:nvPr>
            <p:ph sz="half" idx="1"/>
          </p:nvPr>
        </p:nvSpPr>
        <p:spPr>
          <a:xfrm>
            <a:off x="740664" y="1420420"/>
            <a:ext cx="4372512" cy="4734318"/>
          </a:xfrm>
        </p:spPr>
        <p:txBody>
          <a:bodyPr/>
          <a:lstStyle/>
          <a:p>
            <a:pPr marL="469900" indent="-457200">
              <a:spcBef>
                <a:spcPts val="880"/>
              </a:spcBef>
              <a:buClr>
                <a:schemeClr val="accent1"/>
              </a:buClr>
              <a:buSzPct val="80555"/>
              <a:buFont typeface="Open Sans" panose="020B0606030504020204" pitchFamily="34" charset="0"/>
              <a:buChar char="&gt;"/>
              <a:tabLst>
                <a:tab pos="241300" algn="l"/>
              </a:tabLst>
            </a:pPr>
            <a:r>
              <a:rPr lang="en-US" dirty="0">
                <a:latin typeface="Open Sans" panose="020B0606030504020204" pitchFamily="34" charset="0"/>
                <a:ea typeface="Open Sans" panose="020B0606030504020204" pitchFamily="34" charset="0"/>
                <a:cs typeface="Open Sans" panose="020B0606030504020204" pitchFamily="34" charset="0"/>
              </a:rPr>
              <a:t>Balanced diet</a:t>
            </a:r>
          </a:p>
          <a:p>
            <a:pPr marL="469900" marR="5080" indent="-457200">
              <a:spcBef>
                <a:spcPts val="1025"/>
              </a:spcBef>
              <a:buClr>
                <a:schemeClr val="accent1"/>
              </a:buClr>
              <a:buSzPct val="80555"/>
              <a:buFont typeface="Open Sans" panose="020B0606030504020204" pitchFamily="34" charset="0"/>
              <a:buChar char="&gt;"/>
              <a:tabLst>
                <a:tab pos="241300" algn="l"/>
              </a:tabLst>
            </a:pPr>
            <a:r>
              <a:rPr lang="en-US" dirty="0">
                <a:latin typeface="Open Sans" panose="020B0606030504020204" pitchFamily="34" charset="0"/>
                <a:ea typeface="Open Sans" panose="020B0606030504020204" pitchFamily="34" charset="0"/>
                <a:cs typeface="Open Sans" panose="020B0606030504020204" pitchFamily="34" charset="0"/>
              </a:rPr>
              <a:t>Encourage a positive self body image</a:t>
            </a:r>
          </a:p>
          <a:p>
            <a:pPr marL="469900" indent="-457200">
              <a:spcBef>
                <a:spcPts val="770"/>
              </a:spcBef>
              <a:buClr>
                <a:schemeClr val="accent1"/>
              </a:buClr>
              <a:buSzPct val="80555"/>
              <a:buFont typeface="Open Sans" panose="020B0606030504020204" pitchFamily="34" charset="0"/>
              <a:buChar char="&gt;"/>
              <a:tabLst>
                <a:tab pos="241300" algn="l"/>
              </a:tabLst>
            </a:pPr>
            <a:r>
              <a:rPr lang="en-US" dirty="0">
                <a:latin typeface="Open Sans" panose="020B0606030504020204" pitchFamily="34" charset="0"/>
                <a:ea typeface="Open Sans" panose="020B0606030504020204" pitchFamily="34" charset="0"/>
                <a:cs typeface="Open Sans" panose="020B0606030504020204" pitchFamily="34" charset="0"/>
              </a:rPr>
              <a:t>Encourage physical activity</a:t>
            </a:r>
          </a:p>
          <a:p>
            <a:endParaRPr lang="en-US" dirty="0"/>
          </a:p>
        </p:txBody>
      </p:sp>
      <p:sp>
        <p:nvSpPr>
          <p:cNvPr id="4" name="Title 1">
            <a:extLst>
              <a:ext uri="{FF2B5EF4-FFF2-40B4-BE49-F238E27FC236}">
                <a16:creationId xmlns:a16="http://schemas.microsoft.com/office/drawing/2014/main" id="{84D2E9B6-E603-4B29-9A81-C6BC7A584226}"/>
              </a:ext>
            </a:extLst>
          </p:cNvPr>
          <p:cNvSpPr txBox="1">
            <a:spLocks/>
          </p:cNvSpPr>
          <p:nvPr/>
        </p:nvSpPr>
        <p:spPr>
          <a:xfrm>
            <a:off x="6268539" y="403871"/>
            <a:ext cx="2142495"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spc="0" dirty="0"/>
              <a:t>Safety</a:t>
            </a:r>
          </a:p>
        </p:txBody>
      </p:sp>
      <p:sp>
        <p:nvSpPr>
          <p:cNvPr id="5" name="Content Placeholder 2">
            <a:extLst>
              <a:ext uri="{FF2B5EF4-FFF2-40B4-BE49-F238E27FC236}">
                <a16:creationId xmlns:a16="http://schemas.microsoft.com/office/drawing/2014/main" id="{18E56C4F-DF3C-4CEE-813D-9659D061F348}"/>
              </a:ext>
            </a:extLst>
          </p:cNvPr>
          <p:cNvSpPr txBox="1">
            <a:spLocks/>
          </p:cNvSpPr>
          <p:nvPr/>
        </p:nvSpPr>
        <p:spPr>
          <a:xfrm>
            <a:off x="6096000" y="1444358"/>
            <a:ext cx="4372512"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69900" indent="-457200">
              <a:spcBef>
                <a:spcPts val="880"/>
              </a:spcBef>
              <a:buClr>
                <a:schemeClr val="accent1"/>
              </a:buClr>
              <a:buSzPct val="80555"/>
              <a:buFont typeface="Open Sans" panose="020B0606030504020204" pitchFamily="34" charset="0"/>
              <a:buChar char="&gt;"/>
              <a:tabLst>
                <a:tab pos="241300" algn="l"/>
              </a:tabLst>
            </a:pPr>
            <a:r>
              <a:rPr lang="en-US" dirty="0">
                <a:latin typeface="Open Sans" panose="020B0606030504020204" pitchFamily="34" charset="0"/>
                <a:ea typeface="Open Sans" panose="020B0606030504020204" pitchFamily="34" charset="0"/>
                <a:cs typeface="Open Sans" panose="020B0606030504020204" pitchFamily="34" charset="0"/>
              </a:rPr>
              <a:t>Conflicts</a:t>
            </a:r>
          </a:p>
          <a:p>
            <a:pPr marL="469900" indent="-457200">
              <a:spcBef>
                <a:spcPts val="780"/>
              </a:spcBef>
              <a:buClr>
                <a:schemeClr val="accent1"/>
              </a:buClr>
              <a:buSzPct val="80555"/>
              <a:buFont typeface="Open Sans" panose="020B0606030504020204" pitchFamily="34" charset="0"/>
              <a:buChar char="&gt;"/>
              <a:tabLst>
                <a:tab pos="241300" algn="l"/>
              </a:tabLst>
            </a:pPr>
            <a:r>
              <a:rPr lang="en-US" dirty="0">
                <a:latin typeface="Open Sans" panose="020B0606030504020204" pitchFamily="34" charset="0"/>
                <a:ea typeface="Open Sans" panose="020B0606030504020204" pitchFamily="34" charset="0"/>
                <a:cs typeface="Open Sans" panose="020B0606030504020204" pitchFamily="34" charset="0"/>
              </a:rPr>
              <a:t>Bullies</a:t>
            </a:r>
          </a:p>
          <a:p>
            <a:pPr marL="469900" indent="-457200">
              <a:spcBef>
                <a:spcPts val="790"/>
              </a:spcBef>
              <a:buClr>
                <a:schemeClr val="accent1"/>
              </a:buClr>
              <a:buSzPct val="80555"/>
              <a:buFont typeface="Open Sans" panose="020B0606030504020204" pitchFamily="34" charset="0"/>
              <a:buChar char="&gt;"/>
              <a:tabLst>
                <a:tab pos="241300" algn="l"/>
              </a:tabLst>
            </a:pPr>
            <a:r>
              <a:rPr lang="en-US" dirty="0">
                <a:latin typeface="Open Sans" panose="020B0606030504020204" pitchFamily="34" charset="0"/>
                <a:ea typeface="Open Sans" panose="020B0606030504020204" pitchFamily="34" charset="0"/>
                <a:cs typeface="Open Sans" panose="020B0606030504020204" pitchFamily="34" charset="0"/>
              </a:rPr>
              <a:t>Internet concerns</a:t>
            </a:r>
          </a:p>
          <a:p>
            <a:endParaRPr lang="en-US" dirty="0"/>
          </a:p>
        </p:txBody>
      </p:sp>
    </p:spTree>
    <p:extLst>
      <p:ext uri="{BB962C8B-B14F-4D97-AF65-F5344CB8AC3E}">
        <p14:creationId xmlns:p14="http://schemas.microsoft.com/office/powerpoint/2010/main" val="29072274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95B0A-1F44-4680-AD54-2DB652718CA6}"/>
              </a:ext>
            </a:extLst>
          </p:cNvPr>
          <p:cNvSpPr>
            <a:spLocks noGrp="1"/>
          </p:cNvSpPr>
          <p:nvPr>
            <p:ph type="title"/>
          </p:nvPr>
        </p:nvSpPr>
        <p:spPr>
          <a:xfrm>
            <a:off x="1179203" y="2552700"/>
            <a:ext cx="10059452" cy="876300"/>
          </a:xfrm>
        </p:spPr>
        <p:txBody>
          <a:bodyPr/>
          <a:lstStyle/>
          <a:p>
            <a:pPr algn="ctr"/>
            <a:r>
              <a:rPr lang="en-US" spc="0" dirty="0"/>
              <a:t>Guidance Techniques for School-Aged  Children</a:t>
            </a:r>
          </a:p>
        </p:txBody>
      </p:sp>
    </p:spTree>
    <p:extLst>
      <p:ext uri="{BB962C8B-B14F-4D97-AF65-F5344CB8AC3E}">
        <p14:creationId xmlns:p14="http://schemas.microsoft.com/office/powerpoint/2010/main" val="36243917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3A4DC-9E27-45F9-A77F-594E91516FC3}"/>
              </a:ext>
            </a:extLst>
          </p:cNvPr>
          <p:cNvSpPr>
            <a:spLocks noGrp="1"/>
          </p:cNvSpPr>
          <p:nvPr>
            <p:ph type="title"/>
          </p:nvPr>
        </p:nvSpPr>
        <p:spPr/>
        <p:txBody>
          <a:bodyPr/>
          <a:lstStyle/>
          <a:p>
            <a:r>
              <a:rPr lang="en-US" spc="0" dirty="0"/>
              <a:t>Learning</a:t>
            </a:r>
          </a:p>
        </p:txBody>
      </p:sp>
      <p:sp>
        <p:nvSpPr>
          <p:cNvPr id="3" name="Content Placeholder 2">
            <a:extLst>
              <a:ext uri="{FF2B5EF4-FFF2-40B4-BE49-F238E27FC236}">
                <a16:creationId xmlns:a16="http://schemas.microsoft.com/office/drawing/2014/main" id="{F7F60585-BDF2-485B-B789-C16A87EAB242}"/>
              </a:ext>
            </a:extLst>
          </p:cNvPr>
          <p:cNvSpPr>
            <a:spLocks noGrp="1"/>
          </p:cNvSpPr>
          <p:nvPr>
            <p:ph sz="half" idx="1"/>
          </p:nvPr>
        </p:nvSpPr>
        <p:spPr/>
        <p:txBody>
          <a:bodyPr/>
          <a:lstStyle/>
          <a:p>
            <a:pPr marL="469900" indent="-457200">
              <a:spcBef>
                <a:spcPts val="880"/>
              </a:spcBef>
              <a:buClr>
                <a:schemeClr val="accent1"/>
              </a:buClr>
              <a:buSzPct val="80555"/>
              <a:buFont typeface="Open Sans" panose="020B0606030504020204" pitchFamily="34" charset="0"/>
              <a:buChar char="&gt;"/>
              <a:tabLst>
                <a:tab pos="241300" algn="l"/>
              </a:tabLst>
            </a:pPr>
            <a:r>
              <a:rPr lang="en-US" dirty="0">
                <a:latin typeface="Open Sans" panose="020B0606030504020204" pitchFamily="34" charset="0"/>
                <a:ea typeface="Open Sans" panose="020B0606030504020204" pitchFamily="34" charset="0"/>
                <a:cs typeface="Open Sans" panose="020B0606030504020204" pitchFamily="34" charset="0"/>
              </a:rPr>
              <a:t>Hands-on learning experiences</a:t>
            </a:r>
          </a:p>
          <a:p>
            <a:pPr marL="469900" indent="-457200">
              <a:spcBef>
                <a:spcPts val="780"/>
              </a:spcBef>
              <a:buClr>
                <a:schemeClr val="accent1"/>
              </a:buClr>
              <a:buSzPct val="80555"/>
              <a:buFont typeface="Open Sans" panose="020B0606030504020204" pitchFamily="34" charset="0"/>
              <a:buChar char="&gt;"/>
              <a:tabLst>
                <a:tab pos="241300" algn="l"/>
              </a:tabLst>
            </a:pPr>
            <a:r>
              <a:rPr lang="en-US" dirty="0">
                <a:latin typeface="Open Sans" panose="020B0606030504020204" pitchFamily="34" charset="0"/>
                <a:ea typeface="Open Sans" panose="020B0606030504020204" pitchFamily="34" charset="0"/>
                <a:cs typeface="Open Sans" panose="020B0606030504020204" pitchFamily="34" charset="0"/>
              </a:rPr>
              <a:t>Peer learning</a:t>
            </a:r>
          </a:p>
          <a:p>
            <a:pPr marL="469900" indent="-457200">
              <a:spcBef>
                <a:spcPts val="790"/>
              </a:spcBef>
              <a:buClr>
                <a:schemeClr val="accent1"/>
              </a:buClr>
              <a:buSzPct val="80555"/>
              <a:buFont typeface="Open Sans" panose="020B0606030504020204" pitchFamily="34" charset="0"/>
              <a:buChar char="&gt;"/>
              <a:tabLst>
                <a:tab pos="241300" algn="l"/>
              </a:tabLst>
            </a:pPr>
            <a:r>
              <a:rPr lang="en-US" dirty="0">
                <a:latin typeface="Open Sans" panose="020B0606030504020204" pitchFamily="34" charset="0"/>
                <a:ea typeface="Open Sans" panose="020B0606030504020204" pitchFamily="34" charset="0"/>
                <a:cs typeface="Open Sans" panose="020B0606030504020204" pitchFamily="34" charset="0"/>
              </a:rPr>
              <a:t>Self-initiated learning</a:t>
            </a:r>
          </a:p>
          <a:p>
            <a:endParaRPr lang="en-US" dirty="0"/>
          </a:p>
        </p:txBody>
      </p:sp>
    </p:spTree>
    <p:extLst>
      <p:ext uri="{BB962C8B-B14F-4D97-AF65-F5344CB8AC3E}">
        <p14:creationId xmlns:p14="http://schemas.microsoft.com/office/powerpoint/2010/main" val="8659918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950D1-88BD-4F8C-B9C8-B523D312CCD8}"/>
              </a:ext>
            </a:extLst>
          </p:cNvPr>
          <p:cNvSpPr>
            <a:spLocks noGrp="1"/>
          </p:cNvSpPr>
          <p:nvPr>
            <p:ph type="title"/>
          </p:nvPr>
        </p:nvSpPr>
        <p:spPr>
          <a:xfrm>
            <a:off x="4908120" y="2552700"/>
            <a:ext cx="2375760" cy="876300"/>
          </a:xfrm>
        </p:spPr>
        <p:txBody>
          <a:bodyPr/>
          <a:lstStyle/>
          <a:p>
            <a:r>
              <a:rPr lang="en-US" dirty="0"/>
              <a:t>Questions?</a:t>
            </a:r>
          </a:p>
        </p:txBody>
      </p:sp>
    </p:spTree>
    <p:extLst>
      <p:ext uri="{BB962C8B-B14F-4D97-AF65-F5344CB8AC3E}">
        <p14:creationId xmlns:p14="http://schemas.microsoft.com/office/powerpoint/2010/main" val="28587532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A7508-5818-4D13-A0AD-6D85DA6F0EB3}"/>
              </a:ext>
            </a:extLst>
          </p:cNvPr>
          <p:cNvSpPr>
            <a:spLocks noGrp="1"/>
          </p:cNvSpPr>
          <p:nvPr>
            <p:ph type="title"/>
          </p:nvPr>
        </p:nvSpPr>
        <p:spPr/>
        <p:txBody>
          <a:bodyPr/>
          <a:lstStyle/>
          <a:p>
            <a:r>
              <a:rPr lang="en-US" spc="0" dirty="0"/>
              <a:t>Resources and References</a:t>
            </a:r>
          </a:p>
        </p:txBody>
      </p:sp>
      <p:sp>
        <p:nvSpPr>
          <p:cNvPr id="3" name="Content Placeholder 2">
            <a:extLst>
              <a:ext uri="{FF2B5EF4-FFF2-40B4-BE49-F238E27FC236}">
                <a16:creationId xmlns:a16="http://schemas.microsoft.com/office/drawing/2014/main" id="{119D2CF7-21E4-4BD4-AC7D-E891EB771419}"/>
              </a:ext>
            </a:extLst>
          </p:cNvPr>
          <p:cNvSpPr>
            <a:spLocks noGrp="1"/>
          </p:cNvSpPr>
          <p:nvPr>
            <p:ph sz="half" idx="1"/>
          </p:nvPr>
        </p:nvSpPr>
        <p:spPr/>
        <p:txBody>
          <a:bodyPr/>
          <a:lstStyle/>
          <a:p>
            <a:pPr marL="241300" marR="120014" indent="-228600">
              <a:spcBef>
                <a:spcPts val="375"/>
              </a:spcBef>
            </a:pPr>
            <a:r>
              <a:rPr lang="en-US" sz="2800" dirty="0">
                <a:latin typeface="Open Sans" panose="020B0606030504020204" pitchFamily="34" charset="0"/>
                <a:ea typeface="Open Sans" panose="020B0606030504020204" pitchFamily="34" charset="0"/>
                <a:cs typeface="Open Sans" panose="020B0606030504020204" pitchFamily="34" charset="0"/>
              </a:rPr>
              <a:t>Brisbane, H. (2010). The developing child. Columbus, OH:  Glencoe/McGraw-Hill.</a:t>
            </a:r>
          </a:p>
          <a:p>
            <a:pPr marL="241300" marR="5080" indent="-229235">
              <a:spcBef>
                <a:spcPts val="1800"/>
              </a:spcBef>
              <a:tabLst>
                <a:tab pos="1630045" algn="l"/>
              </a:tabLst>
            </a:pPr>
            <a:r>
              <a:rPr lang="en-US" sz="2800" dirty="0">
                <a:latin typeface="Open Sans" panose="020B0606030504020204" pitchFamily="34" charset="0"/>
                <a:ea typeface="Open Sans" panose="020B0606030504020204" pitchFamily="34" charset="0"/>
                <a:cs typeface="Open Sans" panose="020B0606030504020204" pitchFamily="34" charset="0"/>
              </a:rPr>
              <a:t>WebMD, LLC. (2005). </a:t>
            </a:r>
            <a:r>
              <a:rPr lang="en-US" sz="3200" i="1" dirty="0">
                <a:latin typeface="Open Sans" panose="020B0606030504020204" pitchFamily="34" charset="0"/>
                <a:ea typeface="Open Sans" panose="020B0606030504020204" pitchFamily="34" charset="0"/>
                <a:cs typeface="Open Sans" panose="020B0606030504020204" pitchFamily="34" charset="0"/>
              </a:rPr>
              <a:t>Growth and development - ages 6 to 10 years</a:t>
            </a:r>
            <a:r>
              <a:rPr lang="en-US" sz="2800" dirty="0">
                <a:latin typeface="Open Sans" panose="020B0606030504020204" pitchFamily="34" charset="0"/>
                <a:ea typeface="Open Sans" panose="020B0606030504020204" pitchFamily="34" charset="0"/>
                <a:cs typeface="Open Sans" panose="020B0606030504020204" pitchFamily="34" charset="0"/>
              </a:rPr>
              <a:t>. Retrieved on 10 Nov. 2012 from </a:t>
            </a:r>
            <a:r>
              <a:rPr lang="en-US" sz="2800" dirty="0">
                <a:latin typeface="Open Sans" panose="020B0606030504020204" pitchFamily="34" charset="0"/>
                <a:ea typeface="Open Sans" panose="020B0606030504020204" pitchFamily="34" charset="0"/>
                <a:cs typeface="Open Sans" panose="020B0606030504020204" pitchFamily="34" charset="0"/>
                <a:hlinkClick r:id="rId2"/>
              </a:rPr>
              <a:t>http://children.webmd.com/tc/growth-and-development-ages-6-to-10-years-what-to-expect</a:t>
            </a:r>
            <a:endParaRPr lang="en-US" sz="2800"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4210148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A7AC8-2C16-4EAC-8A0F-3D74A30EBD4D}"/>
              </a:ext>
            </a:extLst>
          </p:cNvPr>
          <p:cNvSpPr>
            <a:spLocks noGrp="1"/>
          </p:cNvSpPr>
          <p:nvPr>
            <p:ph type="title"/>
          </p:nvPr>
        </p:nvSpPr>
        <p:spPr/>
        <p:txBody>
          <a:bodyPr/>
          <a:lstStyle/>
          <a:p>
            <a:r>
              <a:rPr lang="en-US" spc="0" dirty="0"/>
              <a:t>Terms</a:t>
            </a:r>
          </a:p>
        </p:txBody>
      </p:sp>
      <p:sp>
        <p:nvSpPr>
          <p:cNvPr id="3" name="Content Placeholder 2">
            <a:extLst>
              <a:ext uri="{FF2B5EF4-FFF2-40B4-BE49-F238E27FC236}">
                <a16:creationId xmlns:a16="http://schemas.microsoft.com/office/drawing/2014/main" id="{B9824490-95B4-4835-8463-17FB353C9B17}"/>
              </a:ext>
            </a:extLst>
          </p:cNvPr>
          <p:cNvSpPr>
            <a:spLocks noGrp="1"/>
          </p:cNvSpPr>
          <p:nvPr>
            <p:ph sz="half" idx="1"/>
          </p:nvPr>
        </p:nvSpPr>
        <p:spPr/>
        <p:txBody>
          <a:bodyPr/>
          <a:lstStyle/>
          <a:p>
            <a:pPr marL="469900" marR="5080" indent="-457200">
              <a:spcBef>
                <a:spcPts val="375"/>
              </a:spcBef>
              <a:buClr>
                <a:schemeClr val="accent1"/>
              </a:buClr>
              <a:buSzPct val="80000"/>
              <a:buFont typeface="Open Sans" panose="020B0606030504020204" pitchFamily="34" charset="0"/>
              <a:buChar char="&gt;"/>
              <a:tabLst>
                <a:tab pos="241300" algn="l"/>
              </a:tabLst>
            </a:pPr>
            <a:r>
              <a:rPr lang="en-US" b="1" dirty="0">
                <a:latin typeface="Open Sans" panose="020B0606030504020204" pitchFamily="34" charset="0"/>
                <a:ea typeface="Open Sans" panose="020B0606030504020204" pitchFamily="34" charset="0"/>
                <a:cs typeface="Open Sans" panose="020B0606030504020204" pitchFamily="34" charset="0"/>
              </a:rPr>
              <a:t>Body image</a:t>
            </a:r>
            <a:r>
              <a:rPr lang="en-US" dirty="0">
                <a:latin typeface="Open Sans" panose="020B0606030504020204" pitchFamily="34" charset="0"/>
                <a:ea typeface="Open Sans" panose="020B0606030504020204" pitchFamily="34" charset="0"/>
                <a:cs typeface="Open Sans" panose="020B0606030504020204" pitchFamily="34" charset="0"/>
              </a:rPr>
              <a:t>: Refers to how a person thinks his or her body looks</a:t>
            </a:r>
          </a:p>
          <a:p>
            <a:pPr marL="469900" marR="5080" indent="-457200">
              <a:spcBef>
                <a:spcPts val="375"/>
              </a:spcBef>
              <a:buClr>
                <a:schemeClr val="accent1"/>
              </a:buClr>
              <a:buSzPct val="80000"/>
              <a:buFont typeface="Open Sans" panose="020B0606030504020204" pitchFamily="34" charset="0"/>
              <a:buChar char="&gt;"/>
              <a:tabLst>
                <a:tab pos="241300" algn="l"/>
              </a:tabLst>
            </a:pPr>
            <a:r>
              <a:rPr lang="en-US" b="1" dirty="0">
                <a:latin typeface="Open Sans" panose="020B0606030504020204" pitchFamily="34" charset="0"/>
                <a:ea typeface="Open Sans" panose="020B0606030504020204" pitchFamily="34" charset="0"/>
                <a:cs typeface="Open Sans" panose="020B0606030504020204" pitchFamily="34" charset="0"/>
              </a:rPr>
              <a:t>Conformity</a:t>
            </a:r>
            <a:r>
              <a:rPr lang="en-US" dirty="0">
                <a:latin typeface="Open Sans" panose="020B0606030504020204" pitchFamily="34" charset="0"/>
                <a:ea typeface="Open Sans" panose="020B0606030504020204" pitchFamily="34" charset="0"/>
                <a:cs typeface="Open Sans" panose="020B0606030504020204" pitchFamily="34" charset="0"/>
              </a:rPr>
              <a:t>: Being like one another</a:t>
            </a:r>
          </a:p>
          <a:p>
            <a:pPr marL="469900" marR="5080" indent="-457200">
              <a:spcBef>
                <a:spcPts val="375"/>
              </a:spcBef>
              <a:buClr>
                <a:schemeClr val="accent1"/>
              </a:buClr>
              <a:buSzPct val="80000"/>
              <a:buFont typeface="Open Sans" panose="020B0606030504020204" pitchFamily="34" charset="0"/>
              <a:buChar char="&gt;"/>
              <a:tabLst>
                <a:tab pos="241300" algn="l"/>
              </a:tabLst>
            </a:pPr>
            <a:r>
              <a:rPr lang="en-US" b="1" dirty="0">
                <a:latin typeface="Open Sans" panose="020B0606030504020204" pitchFamily="34" charset="0"/>
                <a:ea typeface="Open Sans" panose="020B0606030504020204" pitchFamily="34" charset="0"/>
                <a:cs typeface="Open Sans" panose="020B0606030504020204" pitchFamily="34" charset="0"/>
              </a:rPr>
              <a:t>Gender identity</a:t>
            </a:r>
            <a:r>
              <a:rPr lang="en-US" dirty="0">
                <a:latin typeface="Open Sans" panose="020B0606030504020204" pitchFamily="34" charset="0"/>
                <a:ea typeface="Open Sans" panose="020B0606030504020204" pitchFamily="34" charset="0"/>
                <a:cs typeface="Open Sans" panose="020B0606030504020204" pitchFamily="34" charset="0"/>
              </a:rPr>
              <a:t>: The awareness of being male or female</a:t>
            </a:r>
          </a:p>
          <a:p>
            <a:pPr marL="469900" marR="5080" indent="-457200">
              <a:spcBef>
                <a:spcPts val="375"/>
              </a:spcBef>
              <a:buClr>
                <a:schemeClr val="accent1"/>
              </a:buClr>
              <a:buSzPct val="80000"/>
              <a:buFont typeface="Open Sans" panose="020B0606030504020204" pitchFamily="34" charset="0"/>
              <a:buChar char="&gt;"/>
              <a:tabLst>
                <a:tab pos="241300" algn="l"/>
              </a:tabLst>
            </a:pPr>
            <a:r>
              <a:rPr lang="en-US" b="1" dirty="0">
                <a:latin typeface="Open Sans" panose="020B0606030504020204" pitchFamily="34" charset="0"/>
                <a:ea typeface="Open Sans" panose="020B0606030504020204" pitchFamily="34" charset="0"/>
                <a:cs typeface="Open Sans" panose="020B0606030504020204" pitchFamily="34" charset="0"/>
              </a:rPr>
              <a:t>Growth spurt</a:t>
            </a:r>
            <a:r>
              <a:rPr lang="en-US" dirty="0">
                <a:latin typeface="Open Sans" panose="020B0606030504020204" pitchFamily="34" charset="0"/>
                <a:ea typeface="Open Sans" panose="020B0606030504020204" pitchFamily="34" charset="0"/>
                <a:cs typeface="Open Sans" panose="020B0606030504020204" pitchFamily="34" charset="0"/>
              </a:rPr>
              <a:t>: Occurs when a child grows very rapidly in a short period of time</a:t>
            </a:r>
          </a:p>
          <a:p>
            <a:pPr marL="469900" indent="-457200">
              <a:spcBef>
                <a:spcPts val="105"/>
              </a:spcBef>
              <a:buClr>
                <a:schemeClr val="accent1"/>
              </a:buClr>
              <a:buSzPct val="80000"/>
              <a:buFont typeface="Open Sans" panose="020B0606030504020204" pitchFamily="34" charset="0"/>
              <a:buChar char="&gt;"/>
              <a:tabLst>
                <a:tab pos="241300" algn="l"/>
                <a:tab pos="2476500" algn="l"/>
              </a:tabLst>
            </a:pPr>
            <a:r>
              <a:rPr lang="en-US" b="1" dirty="0">
                <a:latin typeface="Open Sans" panose="020B0606030504020204" pitchFamily="34" charset="0"/>
                <a:ea typeface="Open Sans" panose="020B0606030504020204" pitchFamily="34" charset="0"/>
                <a:cs typeface="Open Sans" panose="020B0606030504020204" pitchFamily="34" charset="0"/>
              </a:rPr>
              <a:t>Learning method</a:t>
            </a:r>
            <a:r>
              <a:rPr lang="en-US" dirty="0">
                <a:latin typeface="Open Sans" panose="020B0606030504020204" pitchFamily="34" charset="0"/>
                <a:ea typeface="Open Sans" panose="020B0606030504020204" pitchFamily="34" charset="0"/>
                <a:cs typeface="Open Sans" panose="020B0606030504020204" pitchFamily="34" charset="0"/>
              </a:rPr>
              <a:t>: A way to learn</a:t>
            </a:r>
          </a:p>
          <a:p>
            <a:pPr marL="469900" indent="-457200">
              <a:spcBef>
                <a:spcPts val="105"/>
              </a:spcBef>
              <a:buClr>
                <a:schemeClr val="accent1"/>
              </a:buClr>
              <a:buSzPct val="80000"/>
              <a:buFont typeface="Open Sans" panose="020B0606030504020204" pitchFamily="34" charset="0"/>
              <a:buChar char="&gt;"/>
              <a:tabLst>
                <a:tab pos="241300" algn="l"/>
                <a:tab pos="2476500" algn="l"/>
              </a:tabLst>
            </a:pPr>
            <a:r>
              <a:rPr lang="en-US" b="1" dirty="0">
                <a:latin typeface="Open Sans" panose="020B0606030504020204" pitchFamily="34" charset="0"/>
                <a:ea typeface="Open Sans" panose="020B0606030504020204" pitchFamily="34" charset="0"/>
                <a:cs typeface="Open Sans" panose="020B0606030504020204" pitchFamily="34" charset="0"/>
              </a:rPr>
              <a:t>Moral development: </a:t>
            </a:r>
            <a:r>
              <a:rPr lang="en-US" dirty="0">
                <a:latin typeface="Open Sans" panose="020B0606030504020204" pitchFamily="34" charset="0"/>
                <a:ea typeface="Open Sans" panose="020B0606030504020204" pitchFamily="34" charset="0"/>
                <a:cs typeface="Open Sans" panose="020B0606030504020204" pitchFamily="34" charset="0"/>
              </a:rPr>
              <a:t>The process of learning to base one’s behavior on beliefs about  what is right and wrong</a:t>
            </a:r>
          </a:p>
          <a:p>
            <a:pPr marL="469900" indent="-457200">
              <a:spcBef>
                <a:spcPts val="105"/>
              </a:spcBef>
              <a:buClr>
                <a:schemeClr val="accent1"/>
              </a:buClr>
              <a:buSzPct val="80000"/>
              <a:buFont typeface="Open Sans" panose="020B0606030504020204" pitchFamily="34" charset="0"/>
              <a:buChar char="&gt;"/>
              <a:tabLst>
                <a:tab pos="241300" algn="l"/>
                <a:tab pos="2476500" algn="l"/>
              </a:tabLst>
            </a:pPr>
            <a:r>
              <a:rPr lang="en-US" b="1" dirty="0">
                <a:latin typeface="Open Sans" panose="020B0606030504020204" pitchFamily="34" charset="0"/>
                <a:ea typeface="Open Sans" panose="020B0606030504020204" pitchFamily="34" charset="0"/>
                <a:cs typeface="Open Sans" panose="020B0606030504020204" pitchFamily="34" charset="0"/>
              </a:rPr>
              <a:t>MyPyramid: </a:t>
            </a:r>
            <a:r>
              <a:rPr lang="en-US" dirty="0">
                <a:latin typeface="Open Sans" panose="020B0606030504020204" pitchFamily="34" charset="0"/>
                <a:ea typeface="Open Sans" panose="020B0606030504020204" pitchFamily="34" charset="0"/>
                <a:cs typeface="Open Sans" panose="020B0606030504020204" pitchFamily="34" charset="0"/>
              </a:rPr>
              <a:t>A guide for healthful eating and active living that was developed by the U.S. Department of Agriculture (USDA)</a:t>
            </a:r>
          </a:p>
          <a:p>
            <a:pPr marL="469900" indent="-457200">
              <a:spcBef>
                <a:spcPts val="105"/>
              </a:spcBef>
              <a:buClr>
                <a:schemeClr val="accent1"/>
              </a:buClr>
              <a:buSzPct val="80000"/>
              <a:buFont typeface="Open Sans" panose="020B0606030504020204" pitchFamily="34" charset="0"/>
              <a:buChar char="&gt;"/>
              <a:tabLst>
                <a:tab pos="241300" algn="l"/>
                <a:tab pos="2476500" algn="l"/>
              </a:tabLst>
            </a:pPr>
            <a:r>
              <a:rPr lang="en-US" b="1" dirty="0">
                <a:latin typeface="Open Sans" panose="020B0606030504020204" pitchFamily="34" charset="0"/>
                <a:ea typeface="Open Sans" panose="020B0606030504020204" pitchFamily="34" charset="0"/>
                <a:cs typeface="Open Sans" panose="020B0606030504020204" pitchFamily="34" charset="0"/>
              </a:rPr>
              <a:t>Peer learning: </a:t>
            </a:r>
            <a:r>
              <a:rPr lang="en-US" dirty="0">
                <a:latin typeface="Open Sans" panose="020B0606030504020204" pitchFamily="34" charset="0"/>
                <a:ea typeface="Open Sans" panose="020B0606030504020204" pitchFamily="34" charset="0"/>
                <a:cs typeface="Open Sans" panose="020B0606030504020204" pitchFamily="34" charset="0"/>
              </a:rPr>
              <a:t>A learning in which students interact with one another</a:t>
            </a:r>
          </a:p>
          <a:p>
            <a:pPr marL="469900" marR="242570" indent="-457200">
              <a:spcBef>
                <a:spcPts val="1800"/>
              </a:spcBef>
              <a:buClr>
                <a:schemeClr val="accent1"/>
              </a:buClr>
              <a:buSzPct val="80000"/>
              <a:buFont typeface="Open Sans" panose="020B0606030504020204" pitchFamily="34" charset="0"/>
              <a:buChar char="&gt;"/>
              <a:tabLst>
                <a:tab pos="241300" algn="l"/>
              </a:tabLst>
            </a:pPr>
            <a:endParaRPr lang="en-US"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356943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78CA2-B1B6-4630-8970-D7E7AB9E5F33}"/>
              </a:ext>
            </a:extLst>
          </p:cNvPr>
          <p:cNvSpPr>
            <a:spLocks noGrp="1"/>
          </p:cNvSpPr>
          <p:nvPr>
            <p:ph type="title"/>
          </p:nvPr>
        </p:nvSpPr>
        <p:spPr/>
        <p:txBody>
          <a:bodyPr/>
          <a:lstStyle/>
          <a:p>
            <a:r>
              <a:rPr lang="en-US" spc="0" dirty="0"/>
              <a:t>Terms</a:t>
            </a:r>
          </a:p>
        </p:txBody>
      </p:sp>
      <p:sp>
        <p:nvSpPr>
          <p:cNvPr id="3" name="Content Placeholder 2">
            <a:extLst>
              <a:ext uri="{FF2B5EF4-FFF2-40B4-BE49-F238E27FC236}">
                <a16:creationId xmlns:a16="http://schemas.microsoft.com/office/drawing/2014/main" id="{F5A59A06-151C-4778-8987-9D8B8D3D2C5E}"/>
              </a:ext>
            </a:extLst>
          </p:cNvPr>
          <p:cNvSpPr>
            <a:spLocks noGrp="1"/>
          </p:cNvSpPr>
          <p:nvPr>
            <p:ph sz="half" idx="1"/>
          </p:nvPr>
        </p:nvSpPr>
        <p:spPr/>
        <p:txBody>
          <a:bodyPr/>
          <a:lstStyle/>
          <a:p>
            <a:pPr marL="469900" marR="121285" indent="-457200">
              <a:spcBef>
                <a:spcPts val="375"/>
              </a:spcBef>
              <a:buClr>
                <a:schemeClr val="accent1"/>
              </a:buClr>
              <a:buSzPct val="80000"/>
              <a:buFont typeface="Open Sans" panose="020B0606030504020204" pitchFamily="34" charset="0"/>
              <a:buChar char="&gt;"/>
              <a:tabLst>
                <a:tab pos="241300" algn="l"/>
                <a:tab pos="2075814" algn="l"/>
              </a:tabLst>
            </a:pPr>
            <a:r>
              <a:rPr lang="en-US" b="1" dirty="0">
                <a:latin typeface="Open Sans" panose="020B0606030504020204" pitchFamily="34" charset="0"/>
                <a:ea typeface="Open Sans" panose="020B0606030504020204" pitchFamily="34" charset="0"/>
                <a:cs typeface="Open Sans" panose="020B0606030504020204" pitchFamily="34" charset="0"/>
              </a:rPr>
              <a:t>Peer pressure</a:t>
            </a:r>
            <a:r>
              <a:rPr lang="en-US" dirty="0">
                <a:latin typeface="Open Sans" panose="020B0606030504020204" pitchFamily="34" charset="0"/>
                <a:ea typeface="Open Sans" panose="020B0606030504020204" pitchFamily="34" charset="0"/>
                <a:cs typeface="Open Sans" panose="020B0606030504020204" pitchFamily="34" charset="0"/>
              </a:rPr>
              <a:t>: A social group’s influence on the way individuals behave</a:t>
            </a:r>
          </a:p>
          <a:p>
            <a:pPr marL="469900" marR="120014" indent="-457200">
              <a:spcBef>
                <a:spcPts val="1800"/>
              </a:spcBef>
              <a:buClr>
                <a:schemeClr val="accent1"/>
              </a:buClr>
              <a:buSzPct val="80000"/>
              <a:buFont typeface="Open Sans" panose="020B0606030504020204" pitchFamily="34" charset="0"/>
              <a:buChar char="&gt;"/>
              <a:tabLst>
                <a:tab pos="241300" algn="l"/>
              </a:tabLst>
            </a:pPr>
            <a:r>
              <a:rPr lang="en-US" b="1" dirty="0">
                <a:latin typeface="Open Sans" panose="020B0606030504020204" pitchFamily="34" charset="0"/>
                <a:ea typeface="Open Sans" panose="020B0606030504020204" pitchFamily="34" charset="0"/>
                <a:cs typeface="Open Sans" panose="020B0606030504020204" pitchFamily="34" charset="0"/>
              </a:rPr>
              <a:t>Puberty: </a:t>
            </a:r>
            <a:r>
              <a:rPr lang="en-US" dirty="0">
                <a:latin typeface="Open Sans" panose="020B0606030504020204" pitchFamily="34" charset="0"/>
                <a:ea typeface="Open Sans" panose="020B0606030504020204" pitchFamily="34" charset="0"/>
                <a:cs typeface="Open Sans" panose="020B0606030504020204" pitchFamily="34" charset="0"/>
              </a:rPr>
              <a:t>The set of changes that result in a physically mature body that is able  to reproduce</a:t>
            </a:r>
          </a:p>
          <a:p>
            <a:pPr marL="469900" marR="5080" indent="-457200">
              <a:spcBef>
                <a:spcPts val="1800"/>
              </a:spcBef>
              <a:buClr>
                <a:schemeClr val="accent1"/>
              </a:buClr>
              <a:buSzPct val="80000"/>
              <a:buFont typeface="Open Sans" panose="020B0606030504020204" pitchFamily="34" charset="0"/>
              <a:buChar char="&gt;"/>
              <a:tabLst>
                <a:tab pos="241300" algn="l"/>
                <a:tab pos="2002789" algn="l"/>
              </a:tabLst>
            </a:pPr>
            <a:r>
              <a:rPr lang="en-US" b="1" dirty="0">
                <a:latin typeface="Open Sans" panose="020B0606030504020204" pitchFamily="34" charset="0"/>
                <a:ea typeface="Open Sans" panose="020B0606030504020204" pitchFamily="34" charset="0"/>
                <a:cs typeface="Open Sans" panose="020B0606030504020204" pitchFamily="34" charset="0"/>
              </a:rPr>
              <a:t>Sense of self:	</a:t>
            </a:r>
            <a:r>
              <a:rPr lang="en-US" dirty="0">
                <a:latin typeface="Open Sans" panose="020B0606030504020204" pitchFamily="34" charset="0"/>
                <a:ea typeface="Open Sans" panose="020B0606030504020204" pitchFamily="34" charset="0"/>
                <a:cs typeface="Open Sans" panose="020B0606030504020204" pitchFamily="34" charset="0"/>
              </a:rPr>
              <a:t>Your idea of who you are, based on your emotions, personality, and the ways you perceive the world</a:t>
            </a:r>
          </a:p>
          <a:p>
            <a:endParaRPr lang="en-US" dirty="0"/>
          </a:p>
        </p:txBody>
      </p:sp>
    </p:spTree>
    <p:extLst>
      <p:ext uri="{BB962C8B-B14F-4D97-AF65-F5344CB8AC3E}">
        <p14:creationId xmlns:p14="http://schemas.microsoft.com/office/powerpoint/2010/main" val="1984277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C0A6E-31F2-46D8-8F68-D46BA146E702}"/>
              </a:ext>
            </a:extLst>
          </p:cNvPr>
          <p:cNvSpPr>
            <a:spLocks noGrp="1"/>
          </p:cNvSpPr>
          <p:nvPr>
            <p:ph type="title"/>
          </p:nvPr>
        </p:nvSpPr>
        <p:spPr>
          <a:xfrm>
            <a:off x="1066274" y="2693209"/>
            <a:ext cx="10059452" cy="876300"/>
          </a:xfrm>
        </p:spPr>
        <p:txBody>
          <a:bodyPr/>
          <a:lstStyle/>
          <a:p>
            <a:pPr algn="ctr"/>
            <a:r>
              <a:rPr lang="en-US" spc="0" dirty="0"/>
              <a:t>Physical, Emotional, Social and Cognitive  Development</a:t>
            </a:r>
          </a:p>
        </p:txBody>
      </p:sp>
    </p:spTree>
    <p:extLst>
      <p:ext uri="{BB962C8B-B14F-4D97-AF65-F5344CB8AC3E}">
        <p14:creationId xmlns:p14="http://schemas.microsoft.com/office/powerpoint/2010/main" val="2380861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889CD-C2CF-4AB9-8290-49BBFB80B599}"/>
              </a:ext>
            </a:extLst>
          </p:cNvPr>
          <p:cNvSpPr>
            <a:spLocks noGrp="1"/>
          </p:cNvSpPr>
          <p:nvPr>
            <p:ph type="title"/>
          </p:nvPr>
        </p:nvSpPr>
        <p:spPr>
          <a:xfrm>
            <a:off x="1066274" y="2552700"/>
            <a:ext cx="10059452" cy="876300"/>
          </a:xfrm>
        </p:spPr>
        <p:txBody>
          <a:bodyPr/>
          <a:lstStyle/>
          <a:p>
            <a:pPr algn="ctr"/>
            <a:r>
              <a:rPr lang="en-US" spc="0" dirty="0"/>
              <a:t>Physical Development of Children Aged 6 –10 years</a:t>
            </a:r>
          </a:p>
        </p:txBody>
      </p:sp>
    </p:spTree>
    <p:extLst>
      <p:ext uri="{BB962C8B-B14F-4D97-AF65-F5344CB8AC3E}">
        <p14:creationId xmlns:p14="http://schemas.microsoft.com/office/powerpoint/2010/main" val="435544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FC284-99F4-4420-9F88-77D42671529E}"/>
              </a:ext>
            </a:extLst>
          </p:cNvPr>
          <p:cNvSpPr>
            <a:spLocks noGrp="1"/>
          </p:cNvSpPr>
          <p:nvPr>
            <p:ph type="title"/>
          </p:nvPr>
        </p:nvSpPr>
        <p:spPr/>
        <p:txBody>
          <a:bodyPr/>
          <a:lstStyle/>
          <a:p>
            <a:r>
              <a:rPr lang="en-US" spc="0" dirty="0"/>
              <a:t>Physical Development</a:t>
            </a:r>
          </a:p>
        </p:txBody>
      </p:sp>
      <p:sp>
        <p:nvSpPr>
          <p:cNvPr id="3" name="Content Placeholder 2">
            <a:extLst>
              <a:ext uri="{FF2B5EF4-FFF2-40B4-BE49-F238E27FC236}">
                <a16:creationId xmlns:a16="http://schemas.microsoft.com/office/drawing/2014/main" id="{22D22558-424F-4070-BE56-A8286894C839}"/>
              </a:ext>
            </a:extLst>
          </p:cNvPr>
          <p:cNvSpPr>
            <a:spLocks noGrp="1"/>
          </p:cNvSpPr>
          <p:nvPr>
            <p:ph sz="half" idx="1"/>
          </p:nvPr>
        </p:nvSpPr>
        <p:spPr>
          <a:xfrm>
            <a:off x="740664" y="1420420"/>
            <a:ext cx="4885695" cy="4734318"/>
          </a:xfrm>
        </p:spPr>
        <p:txBody>
          <a:bodyPr/>
          <a:lstStyle/>
          <a:p>
            <a:pPr marL="12700">
              <a:spcBef>
                <a:spcPts val="980"/>
              </a:spcBef>
              <a:buSzPct val="80000"/>
              <a:tabLst>
                <a:tab pos="241300" algn="l"/>
              </a:tabLst>
            </a:pPr>
            <a:r>
              <a:rPr lang="en-US" dirty="0">
                <a:latin typeface="Open Sans" panose="020B0606030504020204" pitchFamily="34" charset="0"/>
                <a:ea typeface="Open Sans" panose="020B0606030504020204" pitchFamily="34" charset="0"/>
                <a:cs typeface="Open Sans" panose="020B0606030504020204" pitchFamily="34" charset="0"/>
              </a:rPr>
              <a:t>Six Year </a:t>
            </a:r>
            <a:r>
              <a:rPr lang="en-US" dirty="0" err="1">
                <a:latin typeface="Open Sans" panose="020B0606030504020204" pitchFamily="34" charset="0"/>
                <a:ea typeface="Open Sans" panose="020B0606030504020204" pitchFamily="34" charset="0"/>
                <a:cs typeface="Open Sans" panose="020B0606030504020204" pitchFamily="34" charset="0"/>
              </a:rPr>
              <a:t>Olds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789940" lvl="1" indent="-457200">
              <a:spcBef>
                <a:spcPts val="785"/>
              </a:spcBef>
              <a:buSzPct val="80555"/>
              <a:buFont typeface="Open Sans" panose="020B0606030504020204" pitchFamily="34" charset="0"/>
              <a:buChar char="&gt;"/>
              <a:tabLst>
                <a:tab pos="561340" algn="l"/>
              </a:tabLst>
            </a:pPr>
            <a:r>
              <a:rPr lang="en-US" dirty="0">
                <a:latin typeface="Open Sans" panose="020B0606030504020204" pitchFamily="34" charset="0"/>
                <a:ea typeface="Open Sans" panose="020B0606030504020204" pitchFamily="34" charset="0"/>
                <a:cs typeface="Open Sans" panose="020B0606030504020204" pitchFamily="34" charset="0"/>
              </a:rPr>
              <a:t>Boys</a:t>
            </a:r>
          </a:p>
          <a:p>
            <a:pPr marL="1109980" lvl="2" indent="-457200">
              <a:spcBef>
                <a:spcPts val="610"/>
              </a:spcBef>
              <a:buSzPct val="78125"/>
              <a:buFont typeface="Open Sans" panose="020B0606030504020204" pitchFamily="34" charset="0"/>
              <a:buChar char="&gt;"/>
              <a:tabLst>
                <a:tab pos="881380" algn="l"/>
              </a:tabLst>
            </a:pPr>
            <a:r>
              <a:rPr lang="en-US" dirty="0">
                <a:latin typeface="Open Sans" panose="020B0606030504020204" pitchFamily="34" charset="0"/>
                <a:ea typeface="Open Sans" panose="020B0606030504020204" pitchFamily="34" charset="0"/>
                <a:cs typeface="Open Sans" panose="020B0606030504020204" pitchFamily="34" charset="0"/>
              </a:rPr>
              <a:t>Height: 45.5 inches</a:t>
            </a:r>
          </a:p>
          <a:p>
            <a:pPr marL="1109980" lvl="2" indent="-457200">
              <a:spcBef>
                <a:spcPts val="610"/>
              </a:spcBef>
              <a:buSzPct val="78125"/>
              <a:buFont typeface="Open Sans" panose="020B0606030504020204" pitchFamily="34" charset="0"/>
              <a:buChar char="&gt;"/>
              <a:tabLst>
                <a:tab pos="881380" algn="l"/>
              </a:tabLst>
            </a:pPr>
            <a:r>
              <a:rPr lang="en-US" dirty="0">
                <a:latin typeface="Open Sans" panose="020B0606030504020204" pitchFamily="34" charset="0"/>
                <a:ea typeface="Open Sans" panose="020B0606030504020204" pitchFamily="34" charset="0"/>
                <a:cs typeface="Open Sans" panose="020B0606030504020204" pitchFamily="34" charset="0"/>
              </a:rPr>
              <a:t>Weight: 46 pounds</a:t>
            </a:r>
          </a:p>
          <a:p>
            <a:pPr marL="789940" lvl="1" indent="-457200">
              <a:spcBef>
                <a:spcPts val="785"/>
              </a:spcBef>
              <a:buSzPct val="80555"/>
              <a:buFont typeface="Open Sans" panose="020B0606030504020204" pitchFamily="34" charset="0"/>
              <a:buChar char="&gt;"/>
              <a:tabLst>
                <a:tab pos="561340" algn="l"/>
              </a:tabLst>
            </a:pPr>
            <a:r>
              <a:rPr lang="en-US" dirty="0">
                <a:latin typeface="Open Sans" panose="020B0606030504020204" pitchFamily="34" charset="0"/>
                <a:ea typeface="Open Sans" panose="020B0606030504020204" pitchFamily="34" charset="0"/>
                <a:cs typeface="Open Sans" panose="020B0606030504020204" pitchFamily="34" charset="0"/>
              </a:rPr>
              <a:t>Girls</a:t>
            </a:r>
          </a:p>
          <a:p>
            <a:pPr marL="1109980" lvl="2" indent="-457200">
              <a:spcBef>
                <a:spcPts val="610"/>
              </a:spcBef>
              <a:buSzPct val="78125"/>
              <a:buFont typeface="Open Sans" panose="020B0606030504020204" pitchFamily="34" charset="0"/>
              <a:buChar char="&gt;"/>
              <a:tabLst>
                <a:tab pos="881380" algn="l"/>
              </a:tabLst>
            </a:pPr>
            <a:r>
              <a:rPr lang="en-US" dirty="0">
                <a:latin typeface="Open Sans" panose="020B0606030504020204" pitchFamily="34" charset="0"/>
                <a:ea typeface="Open Sans" panose="020B0606030504020204" pitchFamily="34" charset="0"/>
                <a:cs typeface="Open Sans" panose="020B0606030504020204" pitchFamily="34" charset="0"/>
              </a:rPr>
              <a:t>Height: 45.25</a:t>
            </a:r>
          </a:p>
          <a:p>
            <a:pPr marL="1109980" lvl="2" indent="-457200">
              <a:spcBef>
                <a:spcPts val="600"/>
              </a:spcBef>
              <a:buSzPct val="78125"/>
              <a:buFont typeface="Open Sans" panose="020B0606030504020204" pitchFamily="34" charset="0"/>
              <a:buChar char="&gt;"/>
              <a:tabLst>
                <a:tab pos="881380" algn="l"/>
              </a:tabLst>
            </a:pPr>
            <a:r>
              <a:rPr lang="en-US" dirty="0">
                <a:latin typeface="Open Sans" panose="020B0606030504020204" pitchFamily="34" charset="0"/>
                <a:ea typeface="Open Sans" panose="020B0606030504020204" pitchFamily="34" charset="0"/>
                <a:cs typeface="Open Sans" panose="020B0606030504020204" pitchFamily="34" charset="0"/>
              </a:rPr>
              <a:t>Weight: 44.5</a:t>
            </a:r>
          </a:p>
          <a:p>
            <a:endParaRPr lang="en-US" dirty="0"/>
          </a:p>
        </p:txBody>
      </p:sp>
      <p:sp>
        <p:nvSpPr>
          <p:cNvPr id="4" name="Content Placeholder 2">
            <a:extLst>
              <a:ext uri="{FF2B5EF4-FFF2-40B4-BE49-F238E27FC236}">
                <a16:creationId xmlns:a16="http://schemas.microsoft.com/office/drawing/2014/main" id="{37862260-C3E9-4161-8ABE-10A26306C107}"/>
              </a:ext>
            </a:extLst>
          </p:cNvPr>
          <p:cNvSpPr txBox="1">
            <a:spLocks/>
          </p:cNvSpPr>
          <p:nvPr/>
        </p:nvSpPr>
        <p:spPr>
          <a:xfrm>
            <a:off x="6096000" y="1420420"/>
            <a:ext cx="4885695"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2700">
              <a:spcBef>
                <a:spcPts val="980"/>
              </a:spcBef>
              <a:buSzPct val="80000"/>
              <a:tabLst>
                <a:tab pos="241300" algn="l"/>
              </a:tabLst>
            </a:pPr>
            <a:r>
              <a:rPr lang="en-US" dirty="0">
                <a:latin typeface="Open Sans" panose="020B0606030504020204" pitchFamily="34" charset="0"/>
                <a:ea typeface="Open Sans" panose="020B0606030504020204" pitchFamily="34" charset="0"/>
                <a:cs typeface="Open Sans" panose="020B0606030504020204" pitchFamily="34" charset="0"/>
              </a:rPr>
              <a:t>Seven Year </a:t>
            </a:r>
            <a:r>
              <a:rPr lang="en-US" dirty="0" err="1">
                <a:latin typeface="Open Sans" panose="020B0606030504020204" pitchFamily="34" charset="0"/>
                <a:ea typeface="Open Sans" panose="020B0606030504020204" pitchFamily="34" charset="0"/>
                <a:cs typeface="Open Sans" panose="020B0606030504020204" pitchFamily="34" charset="0"/>
              </a:rPr>
              <a:t>Olds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789940" lvl="1" indent="-457200">
              <a:spcBef>
                <a:spcPts val="785"/>
              </a:spcBef>
              <a:buSzPct val="80555"/>
              <a:buFont typeface="Open Sans" panose="020B0606030504020204" pitchFamily="34" charset="0"/>
              <a:buChar char="&gt;"/>
              <a:tabLst>
                <a:tab pos="561340" algn="l"/>
              </a:tabLst>
            </a:pPr>
            <a:r>
              <a:rPr lang="en-US" dirty="0">
                <a:latin typeface="Open Sans" panose="020B0606030504020204" pitchFamily="34" charset="0"/>
                <a:ea typeface="Open Sans" panose="020B0606030504020204" pitchFamily="34" charset="0"/>
                <a:cs typeface="Open Sans" panose="020B0606030504020204" pitchFamily="34" charset="0"/>
              </a:rPr>
              <a:t>Boys</a:t>
            </a:r>
          </a:p>
          <a:p>
            <a:pPr marL="1109980" lvl="2" indent="-457200">
              <a:spcBef>
                <a:spcPts val="610"/>
              </a:spcBef>
              <a:buSzPct val="78125"/>
              <a:buFont typeface="Open Sans" panose="020B0606030504020204" pitchFamily="34" charset="0"/>
              <a:buChar char="&gt;"/>
              <a:tabLst>
                <a:tab pos="881380" algn="l"/>
              </a:tabLst>
            </a:pPr>
            <a:r>
              <a:rPr lang="en-US" dirty="0">
                <a:latin typeface="Open Sans" panose="020B0606030504020204" pitchFamily="34" charset="0"/>
                <a:ea typeface="Open Sans" panose="020B0606030504020204" pitchFamily="34" charset="0"/>
                <a:cs typeface="Open Sans" panose="020B0606030504020204" pitchFamily="34" charset="0"/>
              </a:rPr>
              <a:t>Height: 48 inches</a:t>
            </a:r>
          </a:p>
          <a:p>
            <a:pPr marL="1109980" lvl="2" indent="-457200">
              <a:spcBef>
                <a:spcPts val="610"/>
              </a:spcBef>
              <a:buSzPct val="78125"/>
              <a:buFont typeface="Open Sans" panose="020B0606030504020204" pitchFamily="34" charset="0"/>
              <a:buChar char="&gt;"/>
              <a:tabLst>
                <a:tab pos="881380" algn="l"/>
              </a:tabLst>
            </a:pPr>
            <a:r>
              <a:rPr lang="en-US" dirty="0">
                <a:latin typeface="Open Sans" panose="020B0606030504020204" pitchFamily="34" charset="0"/>
                <a:ea typeface="Open Sans" panose="020B0606030504020204" pitchFamily="34" charset="0"/>
                <a:cs typeface="Open Sans" panose="020B0606030504020204" pitchFamily="34" charset="0"/>
              </a:rPr>
              <a:t>Weight: 51 pounds</a:t>
            </a:r>
          </a:p>
          <a:p>
            <a:pPr marL="789940" lvl="1" indent="-457200">
              <a:spcBef>
                <a:spcPts val="785"/>
              </a:spcBef>
              <a:buSzPct val="80555"/>
              <a:buFont typeface="Open Sans" panose="020B0606030504020204" pitchFamily="34" charset="0"/>
              <a:buChar char="&gt;"/>
              <a:tabLst>
                <a:tab pos="561340" algn="l"/>
              </a:tabLst>
            </a:pPr>
            <a:r>
              <a:rPr lang="en-US" dirty="0">
                <a:latin typeface="Open Sans" panose="020B0606030504020204" pitchFamily="34" charset="0"/>
                <a:ea typeface="Open Sans" panose="020B0606030504020204" pitchFamily="34" charset="0"/>
                <a:cs typeface="Open Sans" panose="020B0606030504020204" pitchFamily="34" charset="0"/>
              </a:rPr>
              <a:t>Girls</a:t>
            </a:r>
          </a:p>
          <a:p>
            <a:pPr marL="1109980" lvl="2" indent="-457200">
              <a:spcBef>
                <a:spcPts val="610"/>
              </a:spcBef>
              <a:buSzPct val="78125"/>
              <a:buFont typeface="Open Sans" panose="020B0606030504020204" pitchFamily="34" charset="0"/>
              <a:buChar char="&gt;"/>
              <a:tabLst>
                <a:tab pos="881380" algn="l"/>
              </a:tabLst>
            </a:pPr>
            <a:r>
              <a:rPr lang="en-US" dirty="0">
                <a:latin typeface="Open Sans" panose="020B0606030504020204" pitchFamily="34" charset="0"/>
                <a:ea typeface="Open Sans" panose="020B0606030504020204" pitchFamily="34" charset="0"/>
                <a:cs typeface="Open Sans" panose="020B0606030504020204" pitchFamily="34" charset="0"/>
              </a:rPr>
              <a:t>Height: 47.75 inches</a:t>
            </a:r>
          </a:p>
          <a:p>
            <a:pPr marL="1109980" lvl="2" indent="-457200">
              <a:spcBef>
                <a:spcPts val="600"/>
              </a:spcBef>
              <a:buSzPct val="78125"/>
              <a:buFont typeface="Open Sans" panose="020B0606030504020204" pitchFamily="34" charset="0"/>
              <a:buChar char="&gt;"/>
              <a:tabLst>
                <a:tab pos="881380" algn="l"/>
              </a:tabLst>
            </a:pPr>
            <a:r>
              <a:rPr lang="en-US" dirty="0">
                <a:latin typeface="Open Sans" panose="020B0606030504020204" pitchFamily="34" charset="0"/>
                <a:ea typeface="Open Sans" panose="020B0606030504020204" pitchFamily="34" charset="0"/>
                <a:cs typeface="Open Sans" panose="020B0606030504020204" pitchFamily="34" charset="0"/>
              </a:rPr>
              <a:t>Weight: 50 pounds</a:t>
            </a:r>
          </a:p>
          <a:p>
            <a:endParaRPr lang="en-US" dirty="0"/>
          </a:p>
        </p:txBody>
      </p:sp>
    </p:spTree>
    <p:extLst>
      <p:ext uri="{BB962C8B-B14F-4D97-AF65-F5344CB8AC3E}">
        <p14:creationId xmlns:p14="http://schemas.microsoft.com/office/powerpoint/2010/main" val="1315902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733AA-6E0E-499B-B5BD-9DA261805459}"/>
              </a:ext>
            </a:extLst>
          </p:cNvPr>
          <p:cNvSpPr>
            <a:spLocks noGrp="1"/>
          </p:cNvSpPr>
          <p:nvPr>
            <p:ph type="title"/>
          </p:nvPr>
        </p:nvSpPr>
        <p:spPr/>
        <p:txBody>
          <a:bodyPr/>
          <a:lstStyle/>
          <a:p>
            <a:r>
              <a:rPr lang="en-US" spc="0" dirty="0"/>
              <a:t>Physical Development</a:t>
            </a:r>
            <a:endParaRPr lang="en-US" dirty="0"/>
          </a:p>
        </p:txBody>
      </p:sp>
      <p:sp>
        <p:nvSpPr>
          <p:cNvPr id="3" name="Content Placeholder 2">
            <a:extLst>
              <a:ext uri="{FF2B5EF4-FFF2-40B4-BE49-F238E27FC236}">
                <a16:creationId xmlns:a16="http://schemas.microsoft.com/office/drawing/2014/main" id="{E36C45BA-63B3-4A40-B1A5-E25ACD9B23E6}"/>
              </a:ext>
            </a:extLst>
          </p:cNvPr>
          <p:cNvSpPr>
            <a:spLocks noGrp="1"/>
          </p:cNvSpPr>
          <p:nvPr>
            <p:ph sz="half" idx="1"/>
          </p:nvPr>
        </p:nvSpPr>
        <p:spPr>
          <a:xfrm>
            <a:off x="740664" y="1420420"/>
            <a:ext cx="4792389" cy="4734318"/>
          </a:xfrm>
        </p:spPr>
        <p:txBody>
          <a:bodyPr/>
          <a:lstStyle/>
          <a:p>
            <a:pPr marL="12700">
              <a:spcBef>
                <a:spcPts val="980"/>
              </a:spcBef>
              <a:buSzPct val="80000"/>
              <a:tabLst>
                <a:tab pos="241300" algn="l"/>
              </a:tabLst>
            </a:pPr>
            <a:r>
              <a:rPr lang="en-US" dirty="0">
                <a:latin typeface="Open Sans" panose="020B0606030504020204" pitchFamily="34" charset="0"/>
                <a:ea typeface="Open Sans" panose="020B0606030504020204" pitchFamily="34" charset="0"/>
                <a:cs typeface="Open Sans" panose="020B0606030504020204" pitchFamily="34" charset="0"/>
              </a:rPr>
              <a:t>Eight Year </a:t>
            </a:r>
            <a:r>
              <a:rPr lang="en-US" dirty="0" err="1">
                <a:latin typeface="Open Sans" panose="020B0606030504020204" pitchFamily="34" charset="0"/>
                <a:ea typeface="Open Sans" panose="020B0606030504020204" pitchFamily="34" charset="0"/>
                <a:cs typeface="Open Sans" panose="020B0606030504020204" pitchFamily="34" charset="0"/>
              </a:rPr>
              <a:t>Olds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789940" lvl="1" indent="-457200">
              <a:spcBef>
                <a:spcPts val="785"/>
              </a:spcBef>
              <a:buSzPct val="80555"/>
              <a:buFont typeface="Open Sans" panose="020B0606030504020204" pitchFamily="34" charset="0"/>
              <a:buChar char="&gt;"/>
              <a:tabLst>
                <a:tab pos="561340" algn="l"/>
              </a:tabLst>
            </a:pPr>
            <a:r>
              <a:rPr lang="en-US" dirty="0">
                <a:latin typeface="Open Sans" panose="020B0606030504020204" pitchFamily="34" charset="0"/>
                <a:ea typeface="Open Sans" panose="020B0606030504020204" pitchFamily="34" charset="0"/>
                <a:cs typeface="Open Sans" panose="020B0606030504020204" pitchFamily="34" charset="0"/>
              </a:rPr>
              <a:t>Boys</a:t>
            </a:r>
          </a:p>
          <a:p>
            <a:pPr marL="1109980" lvl="2" indent="-457200">
              <a:spcBef>
                <a:spcPts val="610"/>
              </a:spcBef>
              <a:buSzPct val="78125"/>
              <a:buFont typeface="Open Sans" panose="020B0606030504020204" pitchFamily="34" charset="0"/>
              <a:buChar char="&gt;"/>
              <a:tabLst>
                <a:tab pos="881380" algn="l"/>
              </a:tabLst>
            </a:pPr>
            <a:r>
              <a:rPr lang="en-US" dirty="0">
                <a:latin typeface="Open Sans" panose="020B0606030504020204" pitchFamily="34" charset="0"/>
                <a:ea typeface="Open Sans" panose="020B0606030504020204" pitchFamily="34" charset="0"/>
                <a:cs typeface="Open Sans" panose="020B0606030504020204" pitchFamily="34" charset="0"/>
              </a:rPr>
              <a:t>Height: 50 inches</a:t>
            </a:r>
          </a:p>
          <a:p>
            <a:pPr marL="1109980" lvl="2" indent="-457200">
              <a:spcBef>
                <a:spcPts val="610"/>
              </a:spcBef>
              <a:buSzPct val="78125"/>
              <a:buFont typeface="Open Sans" panose="020B0606030504020204" pitchFamily="34" charset="0"/>
              <a:buChar char="&gt;"/>
              <a:tabLst>
                <a:tab pos="881380" algn="l"/>
              </a:tabLst>
            </a:pPr>
            <a:r>
              <a:rPr lang="en-US" dirty="0">
                <a:latin typeface="Open Sans" panose="020B0606030504020204" pitchFamily="34" charset="0"/>
                <a:ea typeface="Open Sans" panose="020B0606030504020204" pitchFamily="34" charset="0"/>
                <a:cs typeface="Open Sans" panose="020B0606030504020204" pitchFamily="34" charset="0"/>
              </a:rPr>
              <a:t>Weight: 56 pounds</a:t>
            </a:r>
          </a:p>
          <a:p>
            <a:pPr marL="789940" lvl="1" indent="-457200">
              <a:spcBef>
                <a:spcPts val="785"/>
              </a:spcBef>
              <a:buSzPct val="80555"/>
              <a:buFont typeface="Open Sans" panose="020B0606030504020204" pitchFamily="34" charset="0"/>
              <a:buChar char="&gt;"/>
              <a:tabLst>
                <a:tab pos="561340" algn="l"/>
              </a:tabLst>
            </a:pPr>
            <a:r>
              <a:rPr lang="en-US" dirty="0">
                <a:latin typeface="Open Sans" panose="020B0606030504020204" pitchFamily="34" charset="0"/>
                <a:ea typeface="Open Sans" panose="020B0606030504020204" pitchFamily="34" charset="0"/>
                <a:cs typeface="Open Sans" panose="020B0606030504020204" pitchFamily="34" charset="0"/>
              </a:rPr>
              <a:t>Girls</a:t>
            </a:r>
          </a:p>
          <a:p>
            <a:pPr marL="1109980" lvl="2" indent="-457200">
              <a:spcBef>
                <a:spcPts val="610"/>
              </a:spcBef>
              <a:buSzPct val="78125"/>
              <a:buFont typeface="Open Sans" panose="020B0606030504020204" pitchFamily="34" charset="0"/>
              <a:buChar char="&gt;"/>
              <a:tabLst>
                <a:tab pos="881380" algn="l"/>
              </a:tabLst>
            </a:pPr>
            <a:r>
              <a:rPr lang="en-US" dirty="0">
                <a:latin typeface="Open Sans" panose="020B0606030504020204" pitchFamily="34" charset="0"/>
                <a:ea typeface="Open Sans" panose="020B0606030504020204" pitchFamily="34" charset="0"/>
                <a:cs typeface="Open Sans" panose="020B0606030504020204" pitchFamily="34" charset="0"/>
              </a:rPr>
              <a:t>Height: 50.5 inches</a:t>
            </a:r>
          </a:p>
          <a:p>
            <a:pPr marL="1109980" lvl="2" indent="-457200">
              <a:spcBef>
                <a:spcPts val="600"/>
              </a:spcBef>
              <a:buSzPct val="78125"/>
              <a:buFont typeface="Open Sans" panose="020B0606030504020204" pitchFamily="34" charset="0"/>
              <a:buChar char="&gt;"/>
              <a:tabLst>
                <a:tab pos="881380" algn="l"/>
              </a:tabLst>
            </a:pPr>
            <a:r>
              <a:rPr lang="en-US" dirty="0">
                <a:latin typeface="Open Sans" panose="020B0606030504020204" pitchFamily="34" charset="0"/>
                <a:ea typeface="Open Sans" panose="020B0606030504020204" pitchFamily="34" charset="0"/>
                <a:cs typeface="Open Sans" panose="020B0606030504020204" pitchFamily="34" charset="0"/>
              </a:rPr>
              <a:t>Weight: 56 pounds</a:t>
            </a:r>
          </a:p>
          <a:p>
            <a:endParaRPr lang="en-US" dirty="0"/>
          </a:p>
        </p:txBody>
      </p:sp>
      <p:sp>
        <p:nvSpPr>
          <p:cNvPr id="4" name="Content Placeholder 2">
            <a:extLst>
              <a:ext uri="{FF2B5EF4-FFF2-40B4-BE49-F238E27FC236}">
                <a16:creationId xmlns:a16="http://schemas.microsoft.com/office/drawing/2014/main" id="{D7C6D7B9-F8CF-4673-8039-E394E21C416C}"/>
              </a:ext>
            </a:extLst>
          </p:cNvPr>
          <p:cNvSpPr txBox="1">
            <a:spLocks/>
          </p:cNvSpPr>
          <p:nvPr/>
        </p:nvSpPr>
        <p:spPr>
          <a:xfrm>
            <a:off x="6007727" y="1420420"/>
            <a:ext cx="4792389"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2700">
              <a:spcBef>
                <a:spcPts val="980"/>
              </a:spcBef>
              <a:buSzPct val="80000"/>
              <a:tabLst>
                <a:tab pos="241300" algn="l"/>
              </a:tabLst>
            </a:pPr>
            <a:r>
              <a:rPr lang="en-US" dirty="0">
                <a:latin typeface="Open Sans" panose="020B0606030504020204" pitchFamily="34" charset="0"/>
                <a:ea typeface="Open Sans" panose="020B0606030504020204" pitchFamily="34" charset="0"/>
                <a:cs typeface="Open Sans" panose="020B0606030504020204" pitchFamily="34" charset="0"/>
              </a:rPr>
              <a:t>Nine Year </a:t>
            </a:r>
            <a:r>
              <a:rPr lang="en-US" dirty="0" err="1">
                <a:latin typeface="Open Sans" panose="020B0606030504020204" pitchFamily="34" charset="0"/>
                <a:ea typeface="Open Sans" panose="020B0606030504020204" pitchFamily="34" charset="0"/>
                <a:cs typeface="Open Sans" panose="020B0606030504020204" pitchFamily="34" charset="0"/>
              </a:rPr>
              <a:t>Olds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789940" lvl="1" indent="-457200">
              <a:spcBef>
                <a:spcPts val="785"/>
              </a:spcBef>
              <a:buSzPct val="80555"/>
              <a:buFont typeface="Open Sans" panose="020B0606030504020204" pitchFamily="34" charset="0"/>
              <a:buChar char="&gt;"/>
              <a:tabLst>
                <a:tab pos="561340" algn="l"/>
              </a:tabLst>
            </a:pPr>
            <a:r>
              <a:rPr lang="en-US" dirty="0">
                <a:latin typeface="Open Sans" panose="020B0606030504020204" pitchFamily="34" charset="0"/>
                <a:ea typeface="Open Sans" panose="020B0606030504020204" pitchFamily="34" charset="0"/>
                <a:cs typeface="Open Sans" panose="020B0606030504020204" pitchFamily="34" charset="0"/>
              </a:rPr>
              <a:t>Boys</a:t>
            </a:r>
          </a:p>
          <a:p>
            <a:pPr marL="1109980" lvl="2" indent="-457200">
              <a:spcBef>
                <a:spcPts val="610"/>
              </a:spcBef>
              <a:buSzPct val="78125"/>
              <a:buFont typeface="Open Sans" panose="020B0606030504020204" pitchFamily="34" charset="0"/>
              <a:buChar char="&gt;"/>
              <a:tabLst>
                <a:tab pos="881380" algn="l"/>
              </a:tabLst>
            </a:pPr>
            <a:r>
              <a:rPr lang="en-US" dirty="0">
                <a:latin typeface="Open Sans" panose="020B0606030504020204" pitchFamily="34" charset="0"/>
                <a:ea typeface="Open Sans" panose="020B0606030504020204" pitchFamily="34" charset="0"/>
                <a:cs typeface="Open Sans" panose="020B0606030504020204" pitchFamily="34" charset="0"/>
              </a:rPr>
              <a:t>Height: 52.5 inches</a:t>
            </a:r>
          </a:p>
          <a:p>
            <a:pPr marL="1109980" lvl="2" indent="-457200">
              <a:spcBef>
                <a:spcPts val="610"/>
              </a:spcBef>
              <a:buSzPct val="78125"/>
              <a:buFont typeface="Open Sans" panose="020B0606030504020204" pitchFamily="34" charset="0"/>
              <a:buChar char="&gt;"/>
              <a:tabLst>
                <a:tab pos="881380" algn="l"/>
              </a:tabLst>
            </a:pPr>
            <a:r>
              <a:rPr lang="en-US" dirty="0">
                <a:latin typeface="Open Sans" panose="020B0606030504020204" pitchFamily="34" charset="0"/>
                <a:ea typeface="Open Sans" panose="020B0606030504020204" pitchFamily="34" charset="0"/>
                <a:cs typeface="Open Sans" panose="020B0606030504020204" pitchFamily="34" charset="0"/>
              </a:rPr>
              <a:t>Weight: 63 pounds</a:t>
            </a:r>
          </a:p>
          <a:p>
            <a:pPr marL="789940" lvl="1" indent="-457200">
              <a:spcBef>
                <a:spcPts val="785"/>
              </a:spcBef>
              <a:buSzPct val="80555"/>
              <a:buFont typeface="Open Sans" panose="020B0606030504020204" pitchFamily="34" charset="0"/>
              <a:buChar char="&gt;"/>
              <a:tabLst>
                <a:tab pos="561340" algn="l"/>
              </a:tabLst>
            </a:pPr>
            <a:r>
              <a:rPr lang="en-US" dirty="0">
                <a:latin typeface="Open Sans" panose="020B0606030504020204" pitchFamily="34" charset="0"/>
                <a:ea typeface="Open Sans" panose="020B0606030504020204" pitchFamily="34" charset="0"/>
                <a:cs typeface="Open Sans" panose="020B0606030504020204" pitchFamily="34" charset="0"/>
              </a:rPr>
              <a:t>Girls</a:t>
            </a:r>
          </a:p>
          <a:p>
            <a:pPr marL="1109980" lvl="2" indent="-457200">
              <a:spcBef>
                <a:spcPts val="610"/>
              </a:spcBef>
              <a:buSzPct val="78125"/>
              <a:buFont typeface="Open Sans" panose="020B0606030504020204" pitchFamily="34" charset="0"/>
              <a:buChar char="&gt;"/>
              <a:tabLst>
                <a:tab pos="881380" algn="l"/>
              </a:tabLst>
            </a:pPr>
            <a:r>
              <a:rPr lang="en-US" dirty="0">
                <a:latin typeface="Open Sans" panose="020B0606030504020204" pitchFamily="34" charset="0"/>
                <a:ea typeface="Open Sans" panose="020B0606030504020204" pitchFamily="34" charset="0"/>
                <a:cs typeface="Open Sans" panose="020B0606030504020204" pitchFamily="34" charset="0"/>
              </a:rPr>
              <a:t>Height: 52.5 inches</a:t>
            </a:r>
          </a:p>
          <a:p>
            <a:pPr marL="1109980" lvl="2" indent="-457200">
              <a:spcBef>
                <a:spcPts val="600"/>
              </a:spcBef>
              <a:buSzPct val="78125"/>
              <a:buFont typeface="Open Sans" panose="020B0606030504020204" pitchFamily="34" charset="0"/>
              <a:buChar char="&gt;"/>
              <a:tabLst>
                <a:tab pos="881380" algn="l"/>
              </a:tabLst>
            </a:pPr>
            <a:r>
              <a:rPr lang="en-US" dirty="0">
                <a:latin typeface="Open Sans" panose="020B0606030504020204" pitchFamily="34" charset="0"/>
                <a:ea typeface="Open Sans" panose="020B0606030504020204" pitchFamily="34" charset="0"/>
                <a:cs typeface="Open Sans" panose="020B0606030504020204" pitchFamily="34" charset="0"/>
              </a:rPr>
              <a:t>Weight: 64 pounds</a:t>
            </a:r>
          </a:p>
          <a:p>
            <a:endParaRPr lang="en-US" dirty="0"/>
          </a:p>
        </p:txBody>
      </p:sp>
    </p:spTree>
    <p:extLst>
      <p:ext uri="{BB962C8B-B14F-4D97-AF65-F5344CB8AC3E}">
        <p14:creationId xmlns:p14="http://schemas.microsoft.com/office/powerpoint/2010/main" val="1715472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E4F98-1C55-4ED9-A1EB-90FA8729D1A9}"/>
              </a:ext>
            </a:extLst>
          </p:cNvPr>
          <p:cNvSpPr>
            <a:spLocks noGrp="1"/>
          </p:cNvSpPr>
          <p:nvPr>
            <p:ph type="title"/>
          </p:nvPr>
        </p:nvSpPr>
        <p:spPr/>
        <p:txBody>
          <a:bodyPr/>
          <a:lstStyle/>
          <a:p>
            <a:r>
              <a:rPr lang="en-US" spc="0" dirty="0"/>
              <a:t>Physical Development</a:t>
            </a:r>
            <a:endParaRPr lang="en-US" dirty="0"/>
          </a:p>
        </p:txBody>
      </p:sp>
      <p:sp>
        <p:nvSpPr>
          <p:cNvPr id="3" name="Content Placeholder 2">
            <a:extLst>
              <a:ext uri="{FF2B5EF4-FFF2-40B4-BE49-F238E27FC236}">
                <a16:creationId xmlns:a16="http://schemas.microsoft.com/office/drawing/2014/main" id="{F01E4235-5B24-41AF-AAE4-DB04553D1539}"/>
              </a:ext>
            </a:extLst>
          </p:cNvPr>
          <p:cNvSpPr>
            <a:spLocks noGrp="1"/>
          </p:cNvSpPr>
          <p:nvPr>
            <p:ph sz="half" idx="1"/>
          </p:nvPr>
        </p:nvSpPr>
        <p:spPr>
          <a:xfrm>
            <a:off x="740664" y="1420420"/>
            <a:ext cx="4969671" cy="4734318"/>
          </a:xfrm>
        </p:spPr>
        <p:txBody>
          <a:bodyPr/>
          <a:lstStyle/>
          <a:p>
            <a:pPr marL="12700">
              <a:spcBef>
                <a:spcPts val="980"/>
              </a:spcBef>
              <a:buSzPct val="80000"/>
              <a:tabLst>
                <a:tab pos="241300" algn="l"/>
              </a:tabLst>
            </a:pPr>
            <a:r>
              <a:rPr lang="en-US" dirty="0">
                <a:latin typeface="Open Sans" panose="020B0606030504020204" pitchFamily="34" charset="0"/>
                <a:ea typeface="Open Sans" panose="020B0606030504020204" pitchFamily="34" charset="0"/>
                <a:cs typeface="Open Sans" panose="020B0606030504020204" pitchFamily="34" charset="0"/>
              </a:rPr>
              <a:t>Ten Year </a:t>
            </a:r>
            <a:r>
              <a:rPr lang="en-US" dirty="0" err="1">
                <a:latin typeface="Open Sans" panose="020B0606030504020204" pitchFamily="34" charset="0"/>
                <a:ea typeface="Open Sans" panose="020B0606030504020204" pitchFamily="34" charset="0"/>
                <a:cs typeface="Open Sans" panose="020B0606030504020204" pitchFamily="34" charset="0"/>
              </a:rPr>
              <a:t>Olds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789940" lvl="1" indent="-457200">
              <a:spcBef>
                <a:spcPts val="785"/>
              </a:spcBef>
              <a:buSzPct val="80555"/>
              <a:buFont typeface="Open Sans" panose="020B0606030504020204" pitchFamily="34" charset="0"/>
              <a:buChar char="&gt;"/>
              <a:tabLst>
                <a:tab pos="561340" algn="l"/>
              </a:tabLst>
            </a:pPr>
            <a:r>
              <a:rPr lang="en-US" dirty="0">
                <a:latin typeface="Open Sans" panose="020B0606030504020204" pitchFamily="34" charset="0"/>
                <a:ea typeface="Open Sans" panose="020B0606030504020204" pitchFamily="34" charset="0"/>
                <a:cs typeface="Open Sans" panose="020B0606030504020204" pitchFamily="34" charset="0"/>
              </a:rPr>
              <a:t>Boys</a:t>
            </a:r>
          </a:p>
          <a:p>
            <a:pPr marL="1109980" lvl="2" indent="-457200">
              <a:spcBef>
                <a:spcPts val="610"/>
              </a:spcBef>
              <a:buSzPct val="78125"/>
              <a:buFont typeface="Open Sans" panose="020B0606030504020204" pitchFamily="34" charset="0"/>
              <a:buChar char="&gt;"/>
              <a:tabLst>
                <a:tab pos="881380" algn="l"/>
              </a:tabLst>
            </a:pPr>
            <a:r>
              <a:rPr lang="en-US" dirty="0">
                <a:latin typeface="Open Sans" panose="020B0606030504020204" pitchFamily="34" charset="0"/>
                <a:ea typeface="Open Sans" panose="020B0606030504020204" pitchFamily="34" charset="0"/>
                <a:cs typeface="Open Sans" panose="020B0606030504020204" pitchFamily="34" charset="0"/>
              </a:rPr>
              <a:t>Height: 54.5 inches</a:t>
            </a:r>
          </a:p>
          <a:p>
            <a:pPr marL="1109980" lvl="2" indent="-457200">
              <a:spcBef>
                <a:spcPts val="610"/>
              </a:spcBef>
              <a:buSzPct val="78125"/>
              <a:buFont typeface="Open Sans" panose="020B0606030504020204" pitchFamily="34" charset="0"/>
              <a:buChar char="&gt;"/>
              <a:tabLst>
                <a:tab pos="881380" algn="l"/>
              </a:tabLst>
            </a:pPr>
            <a:r>
              <a:rPr lang="en-US" dirty="0">
                <a:latin typeface="Open Sans" panose="020B0606030504020204" pitchFamily="34" charset="0"/>
                <a:ea typeface="Open Sans" panose="020B0606030504020204" pitchFamily="34" charset="0"/>
                <a:cs typeface="Open Sans" panose="020B0606030504020204" pitchFamily="34" charset="0"/>
              </a:rPr>
              <a:t>Weight: 70 pounds</a:t>
            </a:r>
          </a:p>
          <a:p>
            <a:pPr marL="789940" lvl="1" indent="-457200">
              <a:spcBef>
                <a:spcPts val="785"/>
              </a:spcBef>
              <a:buSzPct val="80555"/>
              <a:buFont typeface="Open Sans" panose="020B0606030504020204" pitchFamily="34" charset="0"/>
              <a:buChar char="&gt;"/>
              <a:tabLst>
                <a:tab pos="561340" algn="l"/>
              </a:tabLst>
            </a:pPr>
            <a:r>
              <a:rPr lang="en-US" dirty="0">
                <a:latin typeface="Open Sans" panose="020B0606030504020204" pitchFamily="34" charset="0"/>
                <a:ea typeface="Open Sans" panose="020B0606030504020204" pitchFamily="34" charset="0"/>
                <a:cs typeface="Open Sans" panose="020B0606030504020204" pitchFamily="34" charset="0"/>
              </a:rPr>
              <a:t>Girls</a:t>
            </a:r>
          </a:p>
          <a:p>
            <a:pPr marL="1109980" lvl="2" indent="-457200">
              <a:spcBef>
                <a:spcPts val="610"/>
              </a:spcBef>
              <a:buSzPct val="78125"/>
              <a:buFont typeface="Open Sans" panose="020B0606030504020204" pitchFamily="34" charset="0"/>
              <a:buChar char="&gt;"/>
              <a:tabLst>
                <a:tab pos="881380" algn="l"/>
              </a:tabLst>
            </a:pPr>
            <a:r>
              <a:rPr lang="en-US" dirty="0">
                <a:latin typeface="Open Sans" panose="020B0606030504020204" pitchFamily="34" charset="0"/>
                <a:ea typeface="Open Sans" panose="020B0606030504020204" pitchFamily="34" charset="0"/>
                <a:cs typeface="Open Sans" panose="020B0606030504020204" pitchFamily="34" charset="0"/>
              </a:rPr>
              <a:t>Height: 54.5 inches</a:t>
            </a:r>
          </a:p>
          <a:p>
            <a:pPr marL="1109980" lvl="2" indent="-457200">
              <a:spcBef>
                <a:spcPts val="600"/>
              </a:spcBef>
              <a:buSzPct val="78125"/>
              <a:buFont typeface="Open Sans" panose="020B0606030504020204" pitchFamily="34" charset="0"/>
              <a:buChar char="&gt;"/>
              <a:tabLst>
                <a:tab pos="881380" algn="l"/>
              </a:tabLst>
            </a:pPr>
            <a:r>
              <a:rPr lang="en-US" dirty="0">
                <a:latin typeface="Open Sans" panose="020B0606030504020204" pitchFamily="34" charset="0"/>
                <a:ea typeface="Open Sans" panose="020B0606030504020204" pitchFamily="34" charset="0"/>
                <a:cs typeface="Open Sans" panose="020B0606030504020204" pitchFamily="34" charset="0"/>
              </a:rPr>
              <a:t>Weight: 72 pounds</a:t>
            </a:r>
          </a:p>
          <a:p>
            <a:endParaRPr lang="en-US" dirty="0"/>
          </a:p>
        </p:txBody>
      </p:sp>
      <p:sp>
        <p:nvSpPr>
          <p:cNvPr id="4" name="Content Placeholder 2">
            <a:extLst>
              <a:ext uri="{FF2B5EF4-FFF2-40B4-BE49-F238E27FC236}">
                <a16:creationId xmlns:a16="http://schemas.microsoft.com/office/drawing/2014/main" id="{5F1795EC-617E-4D27-A9B6-E5D328910C71}"/>
              </a:ext>
            </a:extLst>
          </p:cNvPr>
          <p:cNvSpPr txBox="1">
            <a:spLocks/>
          </p:cNvSpPr>
          <p:nvPr/>
        </p:nvSpPr>
        <p:spPr>
          <a:xfrm>
            <a:off x="6096000" y="1420420"/>
            <a:ext cx="4969671"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2700">
              <a:spcBef>
                <a:spcPts val="790"/>
              </a:spcBef>
              <a:buSzPct val="80555"/>
              <a:tabLst>
                <a:tab pos="300355" algn="l"/>
                <a:tab pos="300990" algn="l"/>
              </a:tabLst>
            </a:pPr>
            <a:r>
              <a:rPr lang="en-US" dirty="0">
                <a:latin typeface="Open Sans" panose="020B0606030504020204" pitchFamily="34" charset="0"/>
                <a:ea typeface="Open Sans" panose="020B0606030504020204" pitchFamily="34" charset="0"/>
                <a:cs typeface="Open Sans" panose="020B0606030504020204" pitchFamily="34" charset="0"/>
              </a:rPr>
              <a:t>Fine motor skills</a:t>
            </a:r>
          </a:p>
          <a:p>
            <a:pPr marL="789940" lvl="1" indent="-457200">
              <a:spcBef>
                <a:spcPts val="605"/>
              </a:spcBef>
              <a:buSzPct val="78125"/>
              <a:buFont typeface="Open Sans" panose="020B0606030504020204" pitchFamily="34" charset="0"/>
              <a:buChar char="&gt;"/>
              <a:tabLst>
                <a:tab pos="620395" algn="l"/>
                <a:tab pos="621030" algn="l"/>
              </a:tabLst>
            </a:pPr>
            <a:r>
              <a:rPr lang="en-US" dirty="0">
                <a:latin typeface="Open Sans" panose="020B0606030504020204" pitchFamily="34" charset="0"/>
                <a:ea typeface="Open Sans" panose="020B0606030504020204" pitchFamily="34" charset="0"/>
                <a:cs typeface="Open Sans" panose="020B0606030504020204" pitchFamily="34" charset="0"/>
              </a:rPr>
              <a:t>Play musical instruments</a:t>
            </a:r>
          </a:p>
          <a:p>
            <a:pPr marL="789940" lvl="1" indent="-457200">
              <a:spcBef>
                <a:spcPts val="600"/>
              </a:spcBef>
              <a:buSzPct val="78125"/>
              <a:buFont typeface="Open Sans" panose="020B0606030504020204" pitchFamily="34" charset="0"/>
              <a:buChar char="&gt;"/>
              <a:tabLst>
                <a:tab pos="620395" algn="l"/>
                <a:tab pos="621030" algn="l"/>
              </a:tabLst>
            </a:pPr>
            <a:r>
              <a:rPr lang="en-US" dirty="0">
                <a:latin typeface="Open Sans" panose="020B0606030504020204" pitchFamily="34" charset="0"/>
                <a:ea typeface="Open Sans" panose="020B0606030504020204" pitchFamily="34" charset="0"/>
                <a:cs typeface="Open Sans" panose="020B0606030504020204" pitchFamily="34" charset="0"/>
              </a:rPr>
              <a:t>Crafts</a:t>
            </a:r>
          </a:p>
          <a:p>
            <a:pPr marL="789940" lvl="1" indent="-457200">
              <a:spcBef>
                <a:spcPts val="615"/>
              </a:spcBef>
              <a:buSzPct val="78125"/>
              <a:buFont typeface="Open Sans" panose="020B0606030504020204" pitchFamily="34" charset="0"/>
              <a:buChar char="&gt;"/>
              <a:tabLst>
                <a:tab pos="620395" algn="l"/>
                <a:tab pos="621030" algn="l"/>
              </a:tabLst>
            </a:pPr>
            <a:r>
              <a:rPr lang="en-US" dirty="0">
                <a:latin typeface="Open Sans" panose="020B0606030504020204" pitchFamily="34" charset="0"/>
                <a:ea typeface="Open Sans" panose="020B0606030504020204" pitchFamily="34" charset="0"/>
                <a:cs typeface="Open Sans" panose="020B0606030504020204" pitchFamily="34" charset="0"/>
              </a:rPr>
              <a:t>Writing</a:t>
            </a:r>
          </a:p>
          <a:p>
            <a:pPr marL="12700">
              <a:spcBef>
                <a:spcPts val="785"/>
              </a:spcBef>
              <a:buSzPct val="80555"/>
              <a:tabLst>
                <a:tab pos="300355" algn="l"/>
                <a:tab pos="300990" algn="l"/>
              </a:tabLst>
            </a:pPr>
            <a:r>
              <a:rPr lang="en-US" dirty="0">
                <a:latin typeface="Open Sans" panose="020B0606030504020204" pitchFamily="34" charset="0"/>
                <a:ea typeface="Open Sans" panose="020B0606030504020204" pitchFamily="34" charset="0"/>
                <a:cs typeface="Open Sans" panose="020B0606030504020204" pitchFamily="34" charset="0"/>
              </a:rPr>
              <a:t>Gross motor skills</a:t>
            </a:r>
          </a:p>
          <a:p>
            <a:pPr marL="789940" lvl="1" indent="-457200">
              <a:spcBef>
                <a:spcPts val="605"/>
              </a:spcBef>
              <a:buSzPct val="78125"/>
              <a:buFont typeface="Open Sans" panose="020B0606030504020204" pitchFamily="34" charset="0"/>
              <a:buChar char="&gt;"/>
              <a:tabLst>
                <a:tab pos="620395" algn="l"/>
                <a:tab pos="621030" algn="l"/>
              </a:tabLst>
            </a:pPr>
            <a:r>
              <a:rPr lang="en-US" dirty="0">
                <a:latin typeface="Open Sans" panose="020B0606030504020204" pitchFamily="34" charset="0"/>
                <a:ea typeface="Open Sans" panose="020B0606030504020204" pitchFamily="34" charset="0"/>
                <a:cs typeface="Open Sans" panose="020B0606030504020204" pitchFamily="34" charset="0"/>
              </a:rPr>
              <a:t>Increased muscle strength</a:t>
            </a:r>
          </a:p>
          <a:p>
            <a:pPr marL="789940" lvl="1" indent="-457200">
              <a:spcBef>
                <a:spcPts val="615"/>
              </a:spcBef>
              <a:buSzPct val="78125"/>
              <a:buFont typeface="Open Sans" panose="020B0606030504020204" pitchFamily="34" charset="0"/>
              <a:buChar char="&gt;"/>
              <a:tabLst>
                <a:tab pos="620395" algn="l"/>
                <a:tab pos="621030" algn="l"/>
              </a:tabLst>
            </a:pPr>
            <a:r>
              <a:rPr lang="en-US" dirty="0">
                <a:latin typeface="Open Sans" panose="020B0606030504020204" pitchFamily="34" charset="0"/>
                <a:ea typeface="Open Sans" panose="020B0606030504020204" pitchFamily="34" charset="0"/>
                <a:cs typeface="Open Sans" panose="020B0606030504020204" pitchFamily="34" charset="0"/>
              </a:rPr>
              <a:t>Faster reaction time</a:t>
            </a:r>
          </a:p>
          <a:p>
            <a:pPr marL="789940" lvl="1" indent="-457200">
              <a:spcBef>
                <a:spcPts val="600"/>
              </a:spcBef>
              <a:buSzPct val="78125"/>
              <a:buFont typeface="Open Sans" panose="020B0606030504020204" pitchFamily="34" charset="0"/>
              <a:buChar char="&gt;"/>
              <a:tabLst>
                <a:tab pos="620395" algn="l"/>
                <a:tab pos="621030" algn="l"/>
              </a:tabLst>
            </a:pPr>
            <a:r>
              <a:rPr lang="en-US" dirty="0">
                <a:latin typeface="Open Sans" panose="020B0606030504020204" pitchFamily="34" charset="0"/>
                <a:ea typeface="Open Sans" panose="020B0606030504020204" pitchFamily="34" charset="0"/>
                <a:cs typeface="Open Sans" panose="020B0606030504020204" pitchFamily="34" charset="0"/>
              </a:rPr>
              <a:t>Increased hand-eye coordination</a:t>
            </a:r>
          </a:p>
          <a:p>
            <a:pPr marL="789940" lvl="1" indent="-457200">
              <a:spcBef>
                <a:spcPts val="610"/>
              </a:spcBef>
              <a:buSzPct val="78125"/>
              <a:buFont typeface="Open Sans" panose="020B0606030504020204" pitchFamily="34" charset="0"/>
              <a:buChar char="&gt;"/>
              <a:tabLst>
                <a:tab pos="620395" algn="l"/>
                <a:tab pos="621030" algn="l"/>
              </a:tabLst>
            </a:pPr>
            <a:r>
              <a:rPr lang="en-US" dirty="0">
                <a:latin typeface="Open Sans" panose="020B0606030504020204" pitchFamily="34" charset="0"/>
                <a:ea typeface="Open Sans" panose="020B0606030504020204" pitchFamily="34" charset="0"/>
                <a:cs typeface="Open Sans" panose="020B0606030504020204" pitchFamily="34" charset="0"/>
              </a:rPr>
              <a:t>Increased flexibility</a:t>
            </a:r>
          </a:p>
          <a:p>
            <a:endParaRPr lang="en-US" dirty="0"/>
          </a:p>
        </p:txBody>
      </p:sp>
    </p:spTree>
    <p:extLst>
      <p:ext uri="{BB962C8B-B14F-4D97-AF65-F5344CB8AC3E}">
        <p14:creationId xmlns:p14="http://schemas.microsoft.com/office/powerpoint/2010/main" val="739713042"/>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56ea17bb-c96d-4826-b465-01eec0dd23dd"/>
    <ds:schemaRef ds:uri="http://schemas.openxmlformats.org/package/2006/metadata/core-properties"/>
    <ds:schemaRef ds:uri="http://www.w3.org/XML/1998/namespace"/>
    <ds:schemaRef ds:uri="http://purl.org/dc/terms/"/>
    <ds:schemaRef ds:uri="http://purl.org/dc/elements/1.1/"/>
    <ds:schemaRef ds:uri="http://schemas.microsoft.com/office/2006/documentManagement/types"/>
    <ds:schemaRef ds:uri="http://purl.org/dc/dcmitype/"/>
    <ds:schemaRef ds:uri="http://schemas.microsoft.com/office/2006/metadata/properties"/>
    <ds:schemaRef ds:uri="http://schemas.microsoft.com/office/infopath/2007/PartnerControls"/>
    <ds:schemaRef ds:uri="05d88611-e516-4d1a-b12e-39107e78b3d0"/>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70</TotalTime>
  <Words>640</Words>
  <Application>Microsoft Office PowerPoint</Application>
  <PresentationFormat>Widescreen</PresentationFormat>
  <Paragraphs>150</Paragraphs>
  <Slides>29</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29</vt:i4>
      </vt:variant>
    </vt:vector>
  </HeadingPairs>
  <TitlesOfParts>
    <vt:vector size="36" baseType="lpstr">
      <vt:lpstr>.AppleSystemUIFont</vt:lpstr>
      <vt:lpstr>Arial</vt:lpstr>
      <vt:lpstr>Calibri</vt:lpstr>
      <vt:lpstr>Open Sans</vt:lpstr>
      <vt:lpstr>Open Sans SemiBold</vt:lpstr>
      <vt:lpstr>2_Office Theme</vt:lpstr>
      <vt:lpstr>3_Office Theme</vt:lpstr>
      <vt:lpstr>School-Aged Children  Human Growth and Development</vt:lpstr>
      <vt:lpstr>PowerPoint Presentation</vt:lpstr>
      <vt:lpstr>Terms</vt:lpstr>
      <vt:lpstr>Terms</vt:lpstr>
      <vt:lpstr>Physical, Emotional, Social and Cognitive  Development</vt:lpstr>
      <vt:lpstr>Physical Development of Children Aged 6 –10 years</vt:lpstr>
      <vt:lpstr>Physical Development</vt:lpstr>
      <vt:lpstr>Physical Development</vt:lpstr>
      <vt:lpstr>Physical Development</vt:lpstr>
      <vt:lpstr>Emotional Development of Children Aged 6 – 10 years</vt:lpstr>
      <vt:lpstr>Emotional Development</vt:lpstr>
      <vt:lpstr>Emotional Development</vt:lpstr>
      <vt:lpstr>Emotional Development</vt:lpstr>
      <vt:lpstr>Social Development of Children Aged 6 – 10 years</vt:lpstr>
      <vt:lpstr>Social Development</vt:lpstr>
      <vt:lpstr>Cognitive Development of Children Aged 6 – 10 years</vt:lpstr>
      <vt:lpstr>Cognitive Development</vt:lpstr>
      <vt:lpstr>The Influences of Family and Society on Children Aged 6 – 10 years</vt:lpstr>
      <vt:lpstr>Family Influences</vt:lpstr>
      <vt:lpstr>Societal Influences</vt:lpstr>
      <vt:lpstr>The Development of the School-Aged Child</vt:lpstr>
      <vt:lpstr>Development</vt:lpstr>
      <vt:lpstr>Special Needs Children</vt:lpstr>
      <vt:lpstr>Health and Safety of School-Aged Children</vt:lpstr>
      <vt:lpstr>Health</vt:lpstr>
      <vt:lpstr>Guidance Techniques for School-Aged  Children</vt:lpstr>
      <vt:lpstr>Learning</vt:lpstr>
      <vt:lpstr>Questions?</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Caroline Bentley</cp:lastModifiedBy>
  <cp:revision>8</cp:revision>
  <cp:lastPrinted>2017-07-07T16:17:37Z</cp:lastPrinted>
  <dcterms:created xsi:type="dcterms:W3CDTF">2017-07-11T23:58:30Z</dcterms:created>
  <dcterms:modified xsi:type="dcterms:W3CDTF">2018-01-15T16:59:20Z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