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9"/>
  </p:notesMasterIdLst>
  <p:handoutMasterIdLst>
    <p:handoutMasterId r:id="rId4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21" autoAdjust="0"/>
    <p:restoredTop sz="95137" autoAdjust="0"/>
  </p:normalViewPr>
  <p:slideViewPr>
    <p:cSldViewPr snapToGrid="0">
      <p:cViewPr varScale="1">
        <p:scale>
          <a:sx n="82" d="100"/>
          <a:sy n="82" d="100"/>
        </p:scale>
        <p:origin x="749"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1/15/2018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wikihow.com/Take-Care-of-Your-Clothe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tbd.com/articles/2011/02/too-much-detergent-can-damage-your-washing-machine-53125.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cleaninginstitute.org/clean_living/stain_removal_chart.aspx"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videojug.com/film/how-to-remove-wax-from-clothes-or-material?channel=pose"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wikihow.com/Iron"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youtu.be/UILX5mMhXyA"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collegegrad.com/jobsearch/Competitive-Interview-Prep/Dressing-for-Interview-Success" TargetMode="External"/><Relationship Id="rId2" Type="http://schemas.openxmlformats.org/officeDocument/2006/relationships/hyperlink" Target="http://video.about.com/jobsearch/Job-Interview-Tips-for-Teens.htm" TargetMode="External"/><Relationship Id="rId1" Type="http://schemas.openxmlformats.org/officeDocument/2006/relationships/slideLayout" Target="../slideLayouts/slideLayout3.xml"/><Relationship Id="rId6" Type="http://schemas.openxmlformats.org/officeDocument/2006/relationships/hyperlink" Target="http://www.wikihow.com/Take-Care-of-Your-Clothes" TargetMode="External"/><Relationship Id="rId5" Type="http://schemas.openxmlformats.org/officeDocument/2006/relationships/hyperlink" Target="http://www.wikihow.com/Iron" TargetMode="External"/><Relationship Id="rId4" Type="http://schemas.openxmlformats.org/officeDocument/2006/relationships/hyperlink" Target="http://www.cleaninginstitute.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youtu.be/flT7IqtojsU" TargetMode="External"/><Relationship Id="rId7" Type="http://schemas.openxmlformats.org/officeDocument/2006/relationships/hyperlink" Target="http://www.tbd.com/articles/2011/02/too-much-detergent-can-damage-your-washing-machine-53125.html" TargetMode="External"/><Relationship Id="rId2" Type="http://schemas.openxmlformats.org/officeDocument/2006/relationships/hyperlink" Target="http://www.tarleton.edu/careerservices/Students/dress-to-impress.html" TargetMode="External"/><Relationship Id="rId1" Type="http://schemas.openxmlformats.org/officeDocument/2006/relationships/slideLayout" Target="../slideLayouts/slideLayout3.xml"/><Relationship Id="rId6" Type="http://schemas.openxmlformats.org/officeDocument/2006/relationships/hyperlink" Target="http://youtu.be/UILX5mMhXyA" TargetMode="External"/><Relationship Id="rId5" Type="http://schemas.openxmlformats.org/officeDocument/2006/relationships/hyperlink" Target="http://video.about.com/jobsearch/Job-Interview-Tips-for-Teens.htm" TargetMode="External"/><Relationship Id="rId4" Type="http://schemas.openxmlformats.org/officeDocument/2006/relationships/hyperlink" Target="http://www.videojug.com/film/how-to-remove-wax-from-clothes-or-material?channel=pos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video.about.com/jobsearch/Job-Interview-Tips-for-Teens.ht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469362" y="1148897"/>
            <a:ext cx="7462935" cy="3413772"/>
          </a:xfrm>
        </p:spPr>
        <p:txBody>
          <a:bodyPr>
            <a:normAutofit/>
          </a:bodyPr>
          <a:lstStyle/>
          <a:p>
            <a:pPr marL="12700">
              <a:lnSpc>
                <a:spcPts val="5600"/>
              </a:lnSpc>
              <a:spcBef>
                <a:spcPts val="100"/>
              </a:spcBef>
            </a:pPr>
            <a:r>
              <a:rPr lang="en-US" sz="6000" spc="-345" dirty="0"/>
              <a:t>Selection </a:t>
            </a:r>
            <a:r>
              <a:rPr lang="en-US" sz="6000" spc="-340" dirty="0"/>
              <a:t>and </a:t>
            </a:r>
            <a:r>
              <a:rPr lang="en-US" sz="6000" spc="-430" dirty="0"/>
              <a:t>Care </a:t>
            </a:r>
            <a:r>
              <a:rPr lang="en-US" sz="6000" spc="-215" dirty="0"/>
              <a:t>of </a:t>
            </a:r>
            <a:r>
              <a:rPr lang="en-US" sz="6000" spc="-355" dirty="0"/>
              <a:t>Clothing: </a:t>
            </a:r>
            <a:r>
              <a:rPr lang="en-US" sz="6000" spc="-285" dirty="0"/>
              <a:t>Part</a:t>
            </a:r>
            <a:r>
              <a:rPr lang="en-US" sz="6000" spc="100" dirty="0"/>
              <a:t> </a:t>
            </a:r>
            <a:r>
              <a:rPr lang="en-US" sz="6000" spc="-55" dirty="0"/>
              <a:t>I</a:t>
            </a:r>
            <a:br>
              <a:rPr lang="en-US" sz="6000" dirty="0"/>
            </a:br>
            <a:r>
              <a:rPr lang="en-US" sz="3200" spc="-105" dirty="0">
                <a:latin typeface="Arial"/>
                <a:cs typeface="Arial"/>
              </a:rPr>
              <a:t>Principles </a:t>
            </a:r>
            <a:r>
              <a:rPr lang="en-US" sz="3200" spc="-5" dirty="0">
                <a:latin typeface="Arial"/>
                <a:cs typeface="Arial"/>
              </a:rPr>
              <a:t>of </a:t>
            </a:r>
            <a:r>
              <a:rPr lang="en-US" sz="3200" spc="-135" dirty="0">
                <a:latin typeface="Arial"/>
                <a:cs typeface="Arial"/>
              </a:rPr>
              <a:t>Human</a:t>
            </a:r>
            <a:r>
              <a:rPr lang="en-US" sz="3200" spc="-300" dirty="0">
                <a:latin typeface="Arial"/>
                <a:cs typeface="Arial"/>
              </a:rPr>
              <a:t> </a:t>
            </a:r>
            <a:r>
              <a:rPr lang="en-US" sz="3200" spc="-160" dirty="0">
                <a:latin typeface="Arial"/>
                <a:cs typeface="Arial"/>
              </a:rPr>
              <a:t>Services</a:t>
            </a: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0D22-74C9-422B-96FB-F0A6D697579D}"/>
              </a:ext>
            </a:extLst>
          </p:cNvPr>
          <p:cNvSpPr>
            <a:spLocks noGrp="1"/>
          </p:cNvSpPr>
          <p:nvPr>
            <p:ph type="title"/>
          </p:nvPr>
        </p:nvSpPr>
        <p:spPr/>
        <p:txBody>
          <a:bodyPr/>
          <a:lstStyle/>
          <a:p>
            <a:r>
              <a:rPr lang="en-US" spc="0" dirty="0"/>
              <a:t>Men’s Clothing</a:t>
            </a:r>
          </a:p>
        </p:txBody>
      </p:sp>
      <p:sp>
        <p:nvSpPr>
          <p:cNvPr id="3" name="Content Placeholder 2">
            <a:extLst>
              <a:ext uri="{FF2B5EF4-FFF2-40B4-BE49-F238E27FC236}">
                <a16:creationId xmlns:a16="http://schemas.microsoft.com/office/drawing/2014/main" id="{1F9176CA-35E7-4A1D-ABBD-9293FA994453}"/>
              </a:ext>
            </a:extLst>
          </p:cNvPr>
          <p:cNvSpPr>
            <a:spLocks noGrp="1"/>
          </p:cNvSpPr>
          <p:nvPr>
            <p:ph sz="half" idx="1"/>
          </p:nvPr>
        </p:nvSpPr>
        <p:spPr>
          <a:xfrm>
            <a:off x="740664" y="1420420"/>
            <a:ext cx="5053646" cy="4734318"/>
          </a:xfrm>
        </p:spPr>
        <p:txBody>
          <a:bodyPr/>
          <a:lstStyle/>
          <a:p>
            <a:pPr marL="469900" indent="-457200">
              <a:spcBef>
                <a:spcPts val="67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A man can wear a suit.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112395" indent="-457200">
              <a:lnSpc>
                <a:spcPts val="2590"/>
              </a:lnSpc>
              <a:spcBef>
                <a:spcPts val="90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A male should wear a button-up shirt with or without a simple neck tie.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5080" indent="-457200">
              <a:lnSpc>
                <a:spcPts val="2590"/>
              </a:lnSpc>
              <a:spcBef>
                <a:spcPts val="869"/>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Make sure clothes are clean, pressed and in good condition.</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E12312E9-37DF-4388-9E24-B85286302323}"/>
              </a:ext>
            </a:extLst>
          </p:cNvPr>
          <p:cNvSpPr/>
          <p:nvPr/>
        </p:nvSpPr>
        <p:spPr>
          <a:xfrm>
            <a:off x="6325925" y="589114"/>
            <a:ext cx="4059047" cy="567977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658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FDC5-3A23-4A3F-A70C-13F3C49B5420}"/>
              </a:ext>
            </a:extLst>
          </p:cNvPr>
          <p:cNvSpPr>
            <a:spLocks noGrp="1"/>
          </p:cNvSpPr>
          <p:nvPr>
            <p:ph type="title"/>
          </p:nvPr>
        </p:nvSpPr>
        <p:spPr/>
        <p:txBody>
          <a:bodyPr/>
          <a:lstStyle/>
          <a:p>
            <a:r>
              <a:rPr lang="en-US" spc="0" dirty="0"/>
              <a:t>Women’s Clothing</a:t>
            </a:r>
          </a:p>
        </p:txBody>
      </p:sp>
      <p:sp>
        <p:nvSpPr>
          <p:cNvPr id="3" name="Content Placeholder 2">
            <a:extLst>
              <a:ext uri="{FF2B5EF4-FFF2-40B4-BE49-F238E27FC236}">
                <a16:creationId xmlns:a16="http://schemas.microsoft.com/office/drawing/2014/main" id="{F3CE853A-49EB-4AFC-AA14-06C9E9FAD126}"/>
              </a:ext>
            </a:extLst>
          </p:cNvPr>
          <p:cNvSpPr>
            <a:spLocks noGrp="1"/>
          </p:cNvSpPr>
          <p:nvPr>
            <p:ph sz="half" idx="1"/>
          </p:nvPr>
        </p:nvSpPr>
        <p:spPr>
          <a:xfrm>
            <a:off x="740664" y="1420420"/>
            <a:ext cx="5716120" cy="4734318"/>
          </a:xfrm>
        </p:spPr>
        <p:txBody>
          <a:bodyPr/>
          <a:lstStyle/>
          <a:p>
            <a:pPr marL="469900" marR="5080" indent="-457200">
              <a:lnSpc>
                <a:spcPts val="2590"/>
              </a:lnSpc>
              <a:spcBef>
                <a:spcPts val="42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Women can also wear a suit in traditional colors.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lnSpc>
                <a:spcPts val="2735"/>
              </a:lnSpc>
              <a:spcBef>
                <a:spcPts val="54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Conservative colors are most</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appropriate.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57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Dress appropriately</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F98EB2B8-3397-4FA5-965B-06DBFDB807EB}"/>
              </a:ext>
            </a:extLst>
          </p:cNvPr>
          <p:cNvSpPr/>
          <p:nvPr/>
        </p:nvSpPr>
        <p:spPr>
          <a:xfrm>
            <a:off x="7114524" y="769139"/>
            <a:ext cx="3685592" cy="53855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2175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287C-D86D-4274-9F60-AEE706696FC0}"/>
              </a:ext>
            </a:extLst>
          </p:cNvPr>
          <p:cNvSpPr>
            <a:spLocks noGrp="1"/>
          </p:cNvSpPr>
          <p:nvPr>
            <p:ph type="title"/>
          </p:nvPr>
        </p:nvSpPr>
        <p:spPr>
          <a:xfrm>
            <a:off x="3555181" y="2552700"/>
            <a:ext cx="5081638" cy="876300"/>
          </a:xfrm>
        </p:spPr>
        <p:txBody>
          <a:bodyPr/>
          <a:lstStyle/>
          <a:p>
            <a:r>
              <a:rPr lang="en-US" spc="0" dirty="0"/>
              <a:t>Caring for Your Clothes</a:t>
            </a:r>
          </a:p>
        </p:txBody>
      </p:sp>
    </p:spTree>
    <p:extLst>
      <p:ext uri="{BB962C8B-B14F-4D97-AF65-F5344CB8AC3E}">
        <p14:creationId xmlns:p14="http://schemas.microsoft.com/office/powerpoint/2010/main" val="935627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DBB5-6848-4384-A4A4-84707457E30F}"/>
              </a:ext>
            </a:extLst>
          </p:cNvPr>
          <p:cNvSpPr>
            <a:spLocks noGrp="1"/>
          </p:cNvSpPr>
          <p:nvPr>
            <p:ph type="title"/>
          </p:nvPr>
        </p:nvSpPr>
        <p:spPr>
          <a:xfrm>
            <a:off x="1066274" y="2552700"/>
            <a:ext cx="10059452" cy="876300"/>
          </a:xfrm>
        </p:spPr>
        <p:txBody>
          <a:bodyPr/>
          <a:lstStyle/>
          <a:p>
            <a:pPr algn="ctr"/>
            <a:r>
              <a:rPr lang="en-US" spc="0" dirty="0"/>
              <a:t>How do you maintain and properly care for your wardrobe?</a:t>
            </a:r>
          </a:p>
        </p:txBody>
      </p:sp>
    </p:spTree>
    <p:extLst>
      <p:ext uri="{BB962C8B-B14F-4D97-AF65-F5344CB8AC3E}">
        <p14:creationId xmlns:p14="http://schemas.microsoft.com/office/powerpoint/2010/main" val="406806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9F10-9B27-44F7-9D78-31F6D3C9D20A}"/>
              </a:ext>
            </a:extLst>
          </p:cNvPr>
          <p:cNvSpPr>
            <a:spLocks noGrp="1"/>
          </p:cNvSpPr>
          <p:nvPr>
            <p:ph type="title"/>
          </p:nvPr>
        </p:nvSpPr>
        <p:spPr/>
        <p:txBody>
          <a:bodyPr/>
          <a:lstStyle/>
          <a:p>
            <a:r>
              <a:rPr lang="en-US" spc="0" dirty="0"/>
              <a:t>How to Take Care of Your Clothes</a:t>
            </a:r>
          </a:p>
        </p:txBody>
      </p:sp>
      <p:sp>
        <p:nvSpPr>
          <p:cNvPr id="4" name="object 4">
            <a:hlinkClick r:id="rId2"/>
            <a:extLst>
              <a:ext uri="{FF2B5EF4-FFF2-40B4-BE49-F238E27FC236}">
                <a16:creationId xmlns:a16="http://schemas.microsoft.com/office/drawing/2014/main" id="{B9E82033-147A-436B-BFB3-5B28DE61443E}"/>
              </a:ext>
            </a:extLst>
          </p:cNvPr>
          <p:cNvSpPr/>
          <p:nvPr/>
        </p:nvSpPr>
        <p:spPr>
          <a:xfrm>
            <a:off x="2315504" y="1525943"/>
            <a:ext cx="7560992" cy="492484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9770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6DB1-5E51-4F52-AE10-C2778249528E}"/>
              </a:ext>
            </a:extLst>
          </p:cNvPr>
          <p:cNvSpPr>
            <a:spLocks noGrp="1"/>
          </p:cNvSpPr>
          <p:nvPr>
            <p:ph type="title"/>
          </p:nvPr>
        </p:nvSpPr>
        <p:spPr/>
        <p:txBody>
          <a:bodyPr/>
          <a:lstStyle/>
          <a:p>
            <a:r>
              <a:rPr lang="en-US" spc="0" dirty="0"/>
              <a:t>Washing Your Clothes</a:t>
            </a:r>
          </a:p>
        </p:txBody>
      </p:sp>
      <p:sp>
        <p:nvSpPr>
          <p:cNvPr id="4" name="object 4">
            <a:hlinkClick r:id="rId2"/>
            <a:extLst>
              <a:ext uri="{FF2B5EF4-FFF2-40B4-BE49-F238E27FC236}">
                <a16:creationId xmlns:a16="http://schemas.microsoft.com/office/drawing/2014/main" id="{D9D0EB3B-B28D-4195-9B37-672526A2E054}"/>
              </a:ext>
            </a:extLst>
          </p:cNvPr>
          <p:cNvSpPr/>
          <p:nvPr/>
        </p:nvSpPr>
        <p:spPr>
          <a:xfrm>
            <a:off x="4090639" y="1435382"/>
            <a:ext cx="4010721" cy="501540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73833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D816-93D7-4385-A07B-0C01059C95F7}"/>
              </a:ext>
            </a:extLst>
          </p:cNvPr>
          <p:cNvSpPr>
            <a:spLocks noGrp="1"/>
          </p:cNvSpPr>
          <p:nvPr>
            <p:ph type="title"/>
          </p:nvPr>
        </p:nvSpPr>
        <p:spPr/>
        <p:txBody>
          <a:bodyPr/>
          <a:lstStyle/>
          <a:p>
            <a:r>
              <a:rPr lang="en-US" spc="0" dirty="0"/>
              <a:t>Fabric Care Symbols</a:t>
            </a:r>
          </a:p>
        </p:txBody>
      </p:sp>
      <p:sp>
        <p:nvSpPr>
          <p:cNvPr id="4" name="object 3">
            <a:extLst>
              <a:ext uri="{FF2B5EF4-FFF2-40B4-BE49-F238E27FC236}">
                <a16:creationId xmlns:a16="http://schemas.microsoft.com/office/drawing/2014/main" id="{6BCD28D0-9BEB-48EC-A7C6-80046B703D20}"/>
              </a:ext>
            </a:extLst>
          </p:cNvPr>
          <p:cNvSpPr/>
          <p:nvPr/>
        </p:nvSpPr>
        <p:spPr>
          <a:xfrm>
            <a:off x="3906520" y="1525050"/>
            <a:ext cx="4378959" cy="474446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73948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C5D6-BC17-484D-887E-C1655689EAA2}"/>
              </a:ext>
            </a:extLst>
          </p:cNvPr>
          <p:cNvSpPr>
            <a:spLocks noGrp="1"/>
          </p:cNvSpPr>
          <p:nvPr>
            <p:ph type="title"/>
          </p:nvPr>
        </p:nvSpPr>
        <p:spPr/>
        <p:txBody>
          <a:bodyPr/>
          <a:lstStyle/>
          <a:p>
            <a:r>
              <a:rPr lang="en-US" spc="0" dirty="0"/>
              <a:t>Stain Removal Chart</a:t>
            </a:r>
          </a:p>
        </p:txBody>
      </p:sp>
      <p:sp>
        <p:nvSpPr>
          <p:cNvPr id="4" name="object 4">
            <a:hlinkClick r:id="rId2"/>
            <a:extLst>
              <a:ext uri="{FF2B5EF4-FFF2-40B4-BE49-F238E27FC236}">
                <a16:creationId xmlns:a16="http://schemas.microsoft.com/office/drawing/2014/main" id="{88E2E657-1272-499E-9A10-C71B6FEB37CB}"/>
              </a:ext>
            </a:extLst>
          </p:cNvPr>
          <p:cNvSpPr/>
          <p:nvPr/>
        </p:nvSpPr>
        <p:spPr>
          <a:xfrm>
            <a:off x="3577017" y="1466946"/>
            <a:ext cx="5037966" cy="498384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39320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181C-03D1-4010-9A7B-E96F19811BDA}"/>
              </a:ext>
            </a:extLst>
          </p:cNvPr>
          <p:cNvSpPr>
            <a:spLocks noGrp="1"/>
          </p:cNvSpPr>
          <p:nvPr>
            <p:ph type="title"/>
          </p:nvPr>
        </p:nvSpPr>
        <p:spPr/>
        <p:txBody>
          <a:bodyPr/>
          <a:lstStyle/>
          <a:p>
            <a:r>
              <a:rPr lang="en-US" spc="0" dirty="0"/>
              <a:t>Lipstick Stain</a:t>
            </a:r>
          </a:p>
        </p:txBody>
      </p:sp>
      <p:sp>
        <p:nvSpPr>
          <p:cNvPr id="4" name="object 3">
            <a:extLst>
              <a:ext uri="{FF2B5EF4-FFF2-40B4-BE49-F238E27FC236}">
                <a16:creationId xmlns:a16="http://schemas.microsoft.com/office/drawing/2014/main" id="{CF45A7A8-B26A-4F82-B1AA-F8F7F3AD8ED8}"/>
              </a:ext>
            </a:extLst>
          </p:cNvPr>
          <p:cNvSpPr/>
          <p:nvPr/>
        </p:nvSpPr>
        <p:spPr>
          <a:xfrm>
            <a:off x="3544077" y="1536790"/>
            <a:ext cx="5103845" cy="491400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1877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C7824-3269-473C-817E-A53A1B86C100}"/>
              </a:ext>
            </a:extLst>
          </p:cNvPr>
          <p:cNvSpPr>
            <a:spLocks noGrp="1"/>
          </p:cNvSpPr>
          <p:nvPr>
            <p:ph type="title"/>
          </p:nvPr>
        </p:nvSpPr>
        <p:spPr/>
        <p:txBody>
          <a:bodyPr/>
          <a:lstStyle/>
          <a:p>
            <a:r>
              <a:rPr lang="en-US" spc="0" dirty="0"/>
              <a:t>Ink Stain</a:t>
            </a:r>
          </a:p>
        </p:txBody>
      </p:sp>
      <p:sp>
        <p:nvSpPr>
          <p:cNvPr id="4" name="object 3">
            <a:extLst>
              <a:ext uri="{FF2B5EF4-FFF2-40B4-BE49-F238E27FC236}">
                <a16:creationId xmlns:a16="http://schemas.microsoft.com/office/drawing/2014/main" id="{E60ACF3E-BCFA-4698-8D71-2814A01A93DB}"/>
              </a:ext>
            </a:extLst>
          </p:cNvPr>
          <p:cNvSpPr/>
          <p:nvPr/>
        </p:nvSpPr>
        <p:spPr>
          <a:xfrm>
            <a:off x="2588847" y="1380931"/>
            <a:ext cx="7014306" cy="515827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4604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A968-BAD8-4F06-8E44-6D127554703B}"/>
              </a:ext>
            </a:extLst>
          </p:cNvPr>
          <p:cNvSpPr>
            <a:spLocks noGrp="1"/>
          </p:cNvSpPr>
          <p:nvPr>
            <p:ph type="title"/>
          </p:nvPr>
        </p:nvSpPr>
        <p:spPr/>
        <p:txBody>
          <a:bodyPr/>
          <a:lstStyle/>
          <a:p>
            <a:r>
              <a:rPr lang="en-US" spc="0" dirty="0"/>
              <a:t>Mustard Stain</a:t>
            </a:r>
          </a:p>
        </p:txBody>
      </p:sp>
      <p:sp>
        <p:nvSpPr>
          <p:cNvPr id="4" name="object 3">
            <a:extLst>
              <a:ext uri="{FF2B5EF4-FFF2-40B4-BE49-F238E27FC236}">
                <a16:creationId xmlns:a16="http://schemas.microsoft.com/office/drawing/2014/main" id="{9440AE10-49A7-430C-AB9F-87552807C4F1}"/>
              </a:ext>
            </a:extLst>
          </p:cNvPr>
          <p:cNvSpPr/>
          <p:nvPr/>
        </p:nvSpPr>
        <p:spPr>
          <a:xfrm>
            <a:off x="3741886" y="1530132"/>
            <a:ext cx="4708227" cy="492065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8459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FE40-77AF-405D-990A-64667728E232}"/>
              </a:ext>
            </a:extLst>
          </p:cNvPr>
          <p:cNvSpPr>
            <a:spLocks noGrp="1"/>
          </p:cNvSpPr>
          <p:nvPr>
            <p:ph type="title"/>
          </p:nvPr>
        </p:nvSpPr>
        <p:spPr/>
        <p:txBody>
          <a:bodyPr/>
          <a:lstStyle/>
          <a:p>
            <a:r>
              <a:rPr lang="en-US" spc="0" dirty="0"/>
              <a:t>Melted Wax Stain</a:t>
            </a:r>
          </a:p>
        </p:txBody>
      </p:sp>
      <p:sp>
        <p:nvSpPr>
          <p:cNvPr id="4" name="object 4">
            <a:hlinkClick r:id="rId2"/>
            <a:extLst>
              <a:ext uri="{FF2B5EF4-FFF2-40B4-BE49-F238E27FC236}">
                <a16:creationId xmlns:a16="http://schemas.microsoft.com/office/drawing/2014/main" id="{D5D51950-4418-4D60-85E0-5F9AB7E7EFB2}"/>
              </a:ext>
            </a:extLst>
          </p:cNvPr>
          <p:cNvSpPr/>
          <p:nvPr/>
        </p:nvSpPr>
        <p:spPr>
          <a:xfrm>
            <a:off x="4259512" y="1283509"/>
            <a:ext cx="3886112" cy="518611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779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69B-891A-4A6F-8F09-44F627EEDD27}"/>
              </a:ext>
            </a:extLst>
          </p:cNvPr>
          <p:cNvSpPr>
            <a:spLocks noGrp="1"/>
          </p:cNvSpPr>
          <p:nvPr>
            <p:ph type="title"/>
          </p:nvPr>
        </p:nvSpPr>
        <p:spPr/>
        <p:txBody>
          <a:bodyPr/>
          <a:lstStyle/>
          <a:p>
            <a:r>
              <a:rPr lang="en-US" spc="0" dirty="0"/>
              <a:t>Ironing Your Clothes</a:t>
            </a:r>
          </a:p>
        </p:txBody>
      </p:sp>
      <p:sp>
        <p:nvSpPr>
          <p:cNvPr id="3" name="Content Placeholder 2">
            <a:extLst>
              <a:ext uri="{FF2B5EF4-FFF2-40B4-BE49-F238E27FC236}">
                <a16:creationId xmlns:a16="http://schemas.microsoft.com/office/drawing/2014/main" id="{ECADFCC8-D5E3-44AE-96CD-D3C5BA97D5BE}"/>
              </a:ext>
            </a:extLst>
          </p:cNvPr>
          <p:cNvSpPr>
            <a:spLocks noGrp="1"/>
          </p:cNvSpPr>
          <p:nvPr>
            <p:ph sz="half" idx="1"/>
          </p:nvPr>
        </p:nvSpPr>
        <p:spPr>
          <a:xfrm>
            <a:off x="740664" y="1420420"/>
            <a:ext cx="5576160" cy="4734318"/>
          </a:xfrm>
        </p:spPr>
        <p:txBody>
          <a:bodyPr/>
          <a:lstStyle/>
          <a:p>
            <a:pPr marL="469900" marR="5080" indent="-457200">
              <a:lnSpc>
                <a:spcPts val="2590"/>
              </a:lnSpc>
              <a:spcBef>
                <a:spcPts val="425"/>
              </a:spcBef>
              <a:buClr>
                <a:schemeClr val="accent1"/>
              </a:buClr>
              <a:buFont typeface="Open Sans" panose="020B0606030504020204" pitchFamily="34" charset="0"/>
              <a:buChar char="&gt;"/>
            </a:pPr>
            <a:r>
              <a:rPr lang="en-US" spc="-195" dirty="0">
                <a:solidFill>
                  <a:srgbClr val="2C2C2C"/>
                </a:solidFill>
                <a:latin typeface="Open Sans" panose="020B0606030504020204" pitchFamily="34" charset="0"/>
                <a:ea typeface="Open Sans" panose="020B0606030504020204" pitchFamily="34" charset="0"/>
                <a:cs typeface="Open Sans" panose="020B0606030504020204" pitchFamily="34" charset="0"/>
              </a:rPr>
              <a:t>Check </a:t>
            </a:r>
            <a:r>
              <a:rPr lang="en-US" spc="-30" dirty="0">
                <a:solidFill>
                  <a:srgbClr val="2C2C2C"/>
                </a:solidFill>
                <a:latin typeface="Open Sans" panose="020B0606030504020204" pitchFamily="34" charset="0"/>
                <a:ea typeface="Open Sans" panose="020B0606030504020204" pitchFamily="34" charset="0"/>
                <a:cs typeface="Open Sans" panose="020B0606030504020204" pitchFamily="34" charset="0"/>
              </a:rPr>
              <a:t>the </a:t>
            </a:r>
            <a:r>
              <a:rPr lang="en-US" spc="-135" dirty="0">
                <a:solidFill>
                  <a:srgbClr val="2C2C2C"/>
                </a:solidFill>
                <a:latin typeface="Open Sans" panose="020B0606030504020204" pitchFamily="34" charset="0"/>
                <a:ea typeface="Open Sans" panose="020B0606030504020204" pitchFamily="34" charset="0"/>
                <a:cs typeface="Open Sans" panose="020B0606030504020204" pitchFamily="34" charset="0"/>
              </a:rPr>
              <a:t>care </a:t>
            </a:r>
            <a:r>
              <a:rPr lang="en-US" spc="-75" dirty="0">
                <a:solidFill>
                  <a:srgbClr val="2C2C2C"/>
                </a:solidFill>
                <a:latin typeface="Open Sans" panose="020B0606030504020204" pitchFamily="34" charset="0"/>
                <a:ea typeface="Open Sans" panose="020B0606030504020204" pitchFamily="34" charset="0"/>
                <a:cs typeface="Open Sans" panose="020B0606030504020204" pitchFamily="34" charset="0"/>
              </a:rPr>
              <a:t>label</a:t>
            </a:r>
            <a:r>
              <a:rPr lang="en-US" spc="-200" dirty="0">
                <a:solidFill>
                  <a:srgbClr val="2C2C2C"/>
                </a:solidFill>
                <a:latin typeface="Open Sans" panose="020B0606030504020204" pitchFamily="34" charset="0"/>
                <a:ea typeface="Open Sans" panose="020B0606030504020204" pitchFamily="34" charset="0"/>
                <a:cs typeface="Open Sans" panose="020B0606030504020204" pitchFamily="34" charset="0"/>
              </a:rPr>
              <a:t> </a:t>
            </a:r>
            <a:r>
              <a:rPr lang="en-US" spc="-125" dirty="0">
                <a:solidFill>
                  <a:srgbClr val="2C2C2C"/>
                </a:solidFill>
                <a:latin typeface="Open Sans" panose="020B0606030504020204" pitchFamily="34" charset="0"/>
                <a:ea typeface="Open Sans" panose="020B0606030504020204" pitchFamily="34" charset="0"/>
                <a:cs typeface="Open Sans" panose="020B0606030504020204" pitchFamily="34" charset="0"/>
              </a:rPr>
              <a:t>before </a:t>
            </a:r>
            <a:r>
              <a:rPr lang="en-US" spc="-130" dirty="0">
                <a:solidFill>
                  <a:srgbClr val="2C2C2C"/>
                </a:solidFill>
                <a:latin typeface="Open Sans" panose="020B0606030504020204" pitchFamily="34" charset="0"/>
                <a:ea typeface="Open Sans" panose="020B0606030504020204" pitchFamily="34" charset="0"/>
                <a:cs typeface="Open Sans" panose="020B0606030504020204" pitchFamily="34" charset="0"/>
              </a:rPr>
              <a:t>pressing </a:t>
            </a:r>
            <a:r>
              <a:rPr lang="en-US" spc="-65" dirty="0">
                <a:solidFill>
                  <a:srgbClr val="2C2C2C"/>
                </a:solidFill>
                <a:latin typeface="Open Sans" panose="020B0606030504020204" pitchFamily="34" charset="0"/>
                <a:ea typeface="Open Sans" panose="020B0606030504020204" pitchFamily="34" charset="0"/>
                <a:cs typeface="Open Sans" panose="020B0606030504020204" pitchFamily="34" charset="0"/>
              </a:rPr>
              <a:t>your</a:t>
            </a:r>
            <a:r>
              <a:rPr lang="en-US" spc="-135" dirty="0">
                <a:solidFill>
                  <a:srgbClr val="2C2C2C"/>
                </a:solidFill>
                <a:latin typeface="Open Sans" panose="020B0606030504020204" pitchFamily="34" charset="0"/>
                <a:ea typeface="Open Sans" panose="020B0606030504020204" pitchFamily="34" charset="0"/>
                <a:cs typeface="Open Sans" panose="020B0606030504020204" pitchFamily="34" charset="0"/>
              </a:rPr>
              <a:t> </a:t>
            </a:r>
            <a:r>
              <a:rPr lang="en-US" spc="-85" dirty="0">
                <a:solidFill>
                  <a:srgbClr val="2C2C2C"/>
                </a:solidFill>
                <a:latin typeface="Open Sans" panose="020B0606030504020204" pitchFamily="34" charset="0"/>
                <a:ea typeface="Open Sans" panose="020B0606030504020204" pitchFamily="34" charset="0"/>
                <a:cs typeface="Open Sans" panose="020B0606030504020204" pitchFamily="34" charset="0"/>
              </a:rPr>
              <a:t>garment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210820" indent="-457200">
              <a:lnSpc>
                <a:spcPts val="2590"/>
              </a:lnSpc>
              <a:spcBef>
                <a:spcPts val="869"/>
              </a:spcBef>
              <a:buClr>
                <a:schemeClr val="accent1"/>
              </a:buClr>
              <a:buFont typeface="Open Sans" panose="020B0606030504020204" pitchFamily="34" charset="0"/>
              <a:buChar char="&gt;"/>
            </a:pPr>
            <a:r>
              <a:rPr lang="en-US" spc="-70" dirty="0">
                <a:solidFill>
                  <a:srgbClr val="2C2C2C"/>
                </a:solidFill>
                <a:latin typeface="Open Sans" panose="020B0606030504020204" pitchFamily="34" charset="0"/>
                <a:ea typeface="Open Sans" panose="020B0606030504020204" pitchFamily="34" charset="0"/>
                <a:cs typeface="Open Sans" panose="020B0606030504020204" pitchFamily="34" charset="0"/>
              </a:rPr>
              <a:t>Ironing </a:t>
            </a:r>
            <a:r>
              <a:rPr lang="en-US" spc="-114" dirty="0">
                <a:solidFill>
                  <a:srgbClr val="2C2C2C"/>
                </a:solidFill>
                <a:latin typeface="Open Sans" panose="020B0606030504020204" pitchFamily="34" charset="0"/>
                <a:ea typeface="Open Sans" panose="020B0606030504020204" pitchFamily="34" charset="0"/>
                <a:cs typeface="Open Sans" panose="020B0606030504020204" pitchFamily="34" charset="0"/>
              </a:rPr>
              <a:t>helps </a:t>
            </a:r>
            <a:r>
              <a:rPr lang="en-US" spc="-85" dirty="0">
                <a:solidFill>
                  <a:srgbClr val="2C2C2C"/>
                </a:solidFill>
                <a:latin typeface="Open Sans" panose="020B0606030504020204" pitchFamily="34" charset="0"/>
                <a:ea typeface="Open Sans" panose="020B0606030504020204" pitchFamily="34" charset="0"/>
                <a:cs typeface="Open Sans" panose="020B0606030504020204" pitchFamily="34" charset="0"/>
              </a:rPr>
              <a:t>clothes</a:t>
            </a:r>
            <a:r>
              <a:rPr lang="en-US" spc="-250" dirty="0">
                <a:solidFill>
                  <a:srgbClr val="2C2C2C"/>
                </a:solidFill>
                <a:latin typeface="Open Sans" panose="020B0606030504020204" pitchFamily="34" charset="0"/>
                <a:ea typeface="Open Sans" panose="020B0606030504020204" pitchFamily="34" charset="0"/>
                <a:cs typeface="Open Sans" panose="020B0606030504020204" pitchFamily="34" charset="0"/>
              </a:rPr>
              <a:t> </a:t>
            </a:r>
            <a:r>
              <a:rPr lang="en-US" spc="-135" dirty="0">
                <a:solidFill>
                  <a:srgbClr val="2C2C2C"/>
                </a:solidFill>
                <a:latin typeface="Open Sans" panose="020B0606030504020204" pitchFamily="34" charset="0"/>
                <a:ea typeface="Open Sans" panose="020B0606030504020204" pitchFamily="34" charset="0"/>
                <a:cs typeface="Open Sans" panose="020B0606030504020204" pitchFamily="34" charset="0"/>
              </a:rPr>
              <a:t>look </a:t>
            </a:r>
            <a:r>
              <a:rPr lang="en-US" spc="-114" dirty="0">
                <a:solidFill>
                  <a:srgbClr val="2C2C2C"/>
                </a:solidFill>
                <a:latin typeface="Open Sans" panose="020B0606030504020204" pitchFamily="34" charset="0"/>
                <a:ea typeface="Open Sans" panose="020B0606030504020204" pitchFamily="34" charset="0"/>
                <a:cs typeface="Open Sans" panose="020B0606030504020204" pitchFamily="34" charset="0"/>
              </a:rPr>
              <a:t>sharp </a:t>
            </a:r>
            <a:r>
              <a:rPr lang="en-US" spc="-110" dirty="0">
                <a:solidFill>
                  <a:srgbClr val="2C2C2C"/>
                </a:solidFill>
                <a:latin typeface="Open Sans" panose="020B0606030504020204" pitchFamily="34" charset="0"/>
                <a:ea typeface="Open Sans" panose="020B0606030504020204" pitchFamily="34" charset="0"/>
                <a:cs typeface="Open Sans" panose="020B0606030504020204" pitchFamily="34" charset="0"/>
              </a:rPr>
              <a:t>and</a:t>
            </a:r>
            <a:r>
              <a:rPr lang="en-US" spc="-155" dirty="0">
                <a:solidFill>
                  <a:srgbClr val="2C2C2C"/>
                </a:solidFill>
                <a:latin typeface="Open Sans" panose="020B0606030504020204" pitchFamily="34" charset="0"/>
                <a:ea typeface="Open Sans" panose="020B0606030504020204" pitchFamily="34" charset="0"/>
                <a:cs typeface="Open Sans" panose="020B0606030504020204" pitchFamily="34" charset="0"/>
              </a:rPr>
              <a:t> </a:t>
            </a:r>
            <a:r>
              <a:rPr lang="en-US" spc="-140" dirty="0">
                <a:solidFill>
                  <a:srgbClr val="2C2C2C"/>
                </a:solidFill>
                <a:latin typeface="Open Sans" panose="020B0606030504020204" pitchFamily="34" charset="0"/>
                <a:ea typeface="Open Sans" panose="020B0606030504020204" pitchFamily="34" charset="0"/>
                <a:cs typeface="Open Sans" panose="020B0606030504020204" pitchFamily="34" charset="0"/>
              </a:rPr>
              <a:t>pressed</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6">
            <a:extLst>
              <a:ext uri="{FF2B5EF4-FFF2-40B4-BE49-F238E27FC236}">
                <a16:creationId xmlns:a16="http://schemas.microsoft.com/office/drawing/2014/main" id="{18D01797-85FF-4583-A6D1-4389B37C342B}"/>
              </a:ext>
            </a:extLst>
          </p:cNvPr>
          <p:cNvSpPr/>
          <p:nvPr/>
        </p:nvSpPr>
        <p:spPr>
          <a:xfrm>
            <a:off x="6645070" y="906008"/>
            <a:ext cx="3926514" cy="53921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37707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4947-E62E-4585-9684-33078C3FA238}"/>
              </a:ext>
            </a:extLst>
          </p:cNvPr>
          <p:cNvSpPr>
            <a:spLocks noGrp="1"/>
          </p:cNvSpPr>
          <p:nvPr>
            <p:ph type="title"/>
          </p:nvPr>
        </p:nvSpPr>
        <p:spPr/>
        <p:txBody>
          <a:bodyPr/>
          <a:lstStyle/>
          <a:p>
            <a:r>
              <a:rPr lang="en-US" spc="0" dirty="0"/>
              <a:t>How to Iron Clothes</a:t>
            </a:r>
          </a:p>
        </p:txBody>
      </p:sp>
      <p:sp>
        <p:nvSpPr>
          <p:cNvPr id="4" name="object 4">
            <a:hlinkClick r:id="rId2"/>
            <a:extLst>
              <a:ext uri="{FF2B5EF4-FFF2-40B4-BE49-F238E27FC236}">
                <a16:creationId xmlns:a16="http://schemas.microsoft.com/office/drawing/2014/main" id="{0DF7C49B-A796-417B-8CC1-252E4946F230}"/>
              </a:ext>
            </a:extLst>
          </p:cNvPr>
          <p:cNvSpPr/>
          <p:nvPr/>
        </p:nvSpPr>
        <p:spPr>
          <a:xfrm>
            <a:off x="2684043" y="1502256"/>
            <a:ext cx="6823913" cy="468394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61975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1F6E-2A5F-4A34-BD46-A4904E41BE83}"/>
              </a:ext>
            </a:extLst>
          </p:cNvPr>
          <p:cNvSpPr>
            <a:spLocks noGrp="1"/>
          </p:cNvSpPr>
          <p:nvPr>
            <p:ph type="title"/>
          </p:nvPr>
        </p:nvSpPr>
        <p:spPr>
          <a:xfrm>
            <a:off x="2015630" y="2552700"/>
            <a:ext cx="8160740" cy="876300"/>
          </a:xfrm>
        </p:spPr>
        <p:txBody>
          <a:bodyPr/>
          <a:lstStyle/>
          <a:p>
            <a:r>
              <a:rPr lang="en-US" spc="0" dirty="0"/>
              <a:t>Developing a Personal Wardrobe Plan</a:t>
            </a:r>
          </a:p>
        </p:txBody>
      </p:sp>
    </p:spTree>
    <p:extLst>
      <p:ext uri="{BB962C8B-B14F-4D97-AF65-F5344CB8AC3E}">
        <p14:creationId xmlns:p14="http://schemas.microsoft.com/office/powerpoint/2010/main" val="1421113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111E-0321-45DF-8D0E-A0D71BC3990A}"/>
              </a:ext>
            </a:extLst>
          </p:cNvPr>
          <p:cNvSpPr>
            <a:spLocks noGrp="1"/>
          </p:cNvSpPr>
          <p:nvPr>
            <p:ph type="title"/>
          </p:nvPr>
        </p:nvSpPr>
        <p:spPr/>
        <p:txBody>
          <a:bodyPr/>
          <a:lstStyle/>
          <a:p>
            <a:r>
              <a:rPr lang="en-US" spc="0" dirty="0"/>
              <a:t>Selecting and Buying Clothes</a:t>
            </a:r>
          </a:p>
        </p:txBody>
      </p:sp>
      <p:sp>
        <p:nvSpPr>
          <p:cNvPr id="3" name="Content Placeholder 2">
            <a:extLst>
              <a:ext uri="{FF2B5EF4-FFF2-40B4-BE49-F238E27FC236}">
                <a16:creationId xmlns:a16="http://schemas.microsoft.com/office/drawing/2014/main" id="{565061D5-F70F-480F-813B-85889DF03D6D}"/>
              </a:ext>
            </a:extLst>
          </p:cNvPr>
          <p:cNvSpPr>
            <a:spLocks noGrp="1"/>
          </p:cNvSpPr>
          <p:nvPr>
            <p:ph sz="half" idx="1"/>
          </p:nvPr>
        </p:nvSpPr>
        <p:spPr/>
        <p:txBody>
          <a:bodyPr/>
          <a:lstStyle/>
          <a:p>
            <a:pPr marL="469900" indent="-457200">
              <a:spcBef>
                <a:spcPts val="67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Have a shopping plan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67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Selecting and buying clothes should involve the decision-making process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5080" indent="-457200">
              <a:lnSpc>
                <a:spcPct val="90000"/>
              </a:lnSpc>
              <a:spcBef>
                <a:spcPts val="86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Take an inventory of your wardrobe to help you make good purchasing decisions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68DA9CDE-2A65-46F1-9D8B-AC87E89BBE8B}"/>
              </a:ext>
            </a:extLst>
          </p:cNvPr>
          <p:cNvSpPr/>
          <p:nvPr/>
        </p:nvSpPr>
        <p:spPr>
          <a:xfrm>
            <a:off x="7315144" y="1334764"/>
            <a:ext cx="3272027" cy="490562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620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D891-5A13-4E6D-9A9C-FE12F93C085A}"/>
              </a:ext>
            </a:extLst>
          </p:cNvPr>
          <p:cNvSpPr>
            <a:spLocks noGrp="1"/>
          </p:cNvSpPr>
          <p:nvPr>
            <p:ph type="title"/>
          </p:nvPr>
        </p:nvSpPr>
        <p:spPr/>
        <p:txBody>
          <a:bodyPr/>
          <a:lstStyle/>
          <a:p>
            <a:r>
              <a:rPr lang="en-US" spc="0" dirty="0"/>
              <a:t>Clothing Needs versus Wants</a:t>
            </a:r>
          </a:p>
        </p:txBody>
      </p:sp>
      <p:sp>
        <p:nvSpPr>
          <p:cNvPr id="3" name="Content Placeholder 2">
            <a:extLst>
              <a:ext uri="{FF2B5EF4-FFF2-40B4-BE49-F238E27FC236}">
                <a16:creationId xmlns:a16="http://schemas.microsoft.com/office/drawing/2014/main" id="{91174BC7-FFDC-4602-B5A3-1C656DE36033}"/>
              </a:ext>
            </a:extLst>
          </p:cNvPr>
          <p:cNvSpPr>
            <a:spLocks noGrp="1"/>
          </p:cNvSpPr>
          <p:nvPr>
            <p:ph sz="half" idx="1"/>
          </p:nvPr>
        </p:nvSpPr>
        <p:spPr/>
        <p:txBody>
          <a:bodyPr/>
          <a:lstStyle/>
          <a:p>
            <a:pPr marL="527050" marR="5080" indent="-514350">
              <a:lnSpc>
                <a:spcPct val="90000"/>
              </a:lnSpc>
              <a:spcBef>
                <a:spcPts val="38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Clothing needs include clothing items that are necessary  for the individual to be comfortable, protected and appropriately dressed for daily activities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527050" marR="436245" indent="-514350">
              <a:lnSpc>
                <a:spcPts val="2590"/>
              </a:lnSpc>
              <a:spcBef>
                <a:spcPts val="90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Clothing wants include clothing items that the individual wishes to have</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E7FB8028-D5E9-43C0-837F-C19846E2D377}"/>
              </a:ext>
            </a:extLst>
          </p:cNvPr>
          <p:cNvSpPr/>
          <p:nvPr/>
        </p:nvSpPr>
        <p:spPr>
          <a:xfrm>
            <a:off x="7672818" y="1283509"/>
            <a:ext cx="3253329" cy="473431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82675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88B6-3718-40F9-B6CE-84F298804E15}"/>
              </a:ext>
            </a:extLst>
          </p:cNvPr>
          <p:cNvSpPr>
            <a:spLocks noGrp="1"/>
          </p:cNvSpPr>
          <p:nvPr>
            <p:ph type="title"/>
          </p:nvPr>
        </p:nvSpPr>
        <p:spPr/>
        <p:txBody>
          <a:bodyPr/>
          <a:lstStyle/>
          <a:p>
            <a:r>
              <a:rPr lang="en-US" spc="0" dirty="0"/>
              <a:t>Clothing Considerations</a:t>
            </a:r>
          </a:p>
        </p:txBody>
      </p:sp>
      <p:sp>
        <p:nvSpPr>
          <p:cNvPr id="3" name="Content Placeholder 2">
            <a:extLst>
              <a:ext uri="{FF2B5EF4-FFF2-40B4-BE49-F238E27FC236}">
                <a16:creationId xmlns:a16="http://schemas.microsoft.com/office/drawing/2014/main" id="{A85FA098-D6E8-4172-9E04-6DAA143FC687}"/>
              </a:ext>
            </a:extLst>
          </p:cNvPr>
          <p:cNvSpPr>
            <a:spLocks noGrp="1"/>
          </p:cNvSpPr>
          <p:nvPr>
            <p:ph sz="half" idx="1"/>
          </p:nvPr>
        </p:nvSpPr>
        <p:spPr/>
        <p:txBody>
          <a:bodyPr/>
          <a:lstStyle/>
          <a:p>
            <a:pPr marL="12700" marR="175895">
              <a:lnSpc>
                <a:spcPct val="90000"/>
              </a:lnSpc>
              <a:spcBef>
                <a:spcPts val="385"/>
              </a:spcBef>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When you are shopping for new clothes, consider the following determining factors: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38735" indent="-457200">
              <a:buClr>
                <a:schemeClr val="accent1"/>
              </a:buClr>
              <a:buFont typeface="Open Sans" panose="020B0606030504020204" pitchFamily="34" charset="0"/>
              <a:buChar char="&gt;"/>
              <a:tabLst>
                <a:tab pos="185420" algn="l"/>
              </a:tabLs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Can I wear it for more than one season?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5"/>
              </a:spcBef>
              <a:buClr>
                <a:schemeClr val="accent1"/>
              </a:buClr>
              <a:buFont typeface="Open Sans" panose="020B0606030504020204" pitchFamily="34" charset="0"/>
              <a:buChar char="&gt;"/>
              <a:tabLst>
                <a:tab pos="185420" algn="l"/>
              </a:tabLs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Is the item a good value?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buClr>
                <a:schemeClr val="accent1"/>
              </a:buClr>
              <a:buFont typeface="Open Sans" panose="020B0606030504020204" pitchFamily="34" charset="0"/>
              <a:buChar char="&gt;"/>
              <a:tabLst>
                <a:tab pos="185420" algn="l"/>
              </a:tabLs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Does it hold its shape well?</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buClr>
                <a:schemeClr val="accent1"/>
              </a:buClr>
              <a:buFont typeface="Open Sans" panose="020B0606030504020204" pitchFamily="34" charset="0"/>
              <a:buChar char="&gt;"/>
              <a:tabLst>
                <a:tab pos="185420" algn="l"/>
              </a:tabLs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Does it resist wrinkles?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buClr>
                <a:schemeClr val="accent1"/>
              </a:buClr>
              <a:buFont typeface="Open Sans" panose="020B0606030504020204" pitchFamily="34" charset="0"/>
              <a:buChar char="&gt;"/>
              <a:tabLst>
                <a:tab pos="185420" algn="l"/>
              </a:tabLs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Is it comfortable to wear?</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buClr>
                <a:schemeClr val="accent1"/>
              </a:buClr>
              <a:buFont typeface="Open Sans" panose="020B0606030504020204" pitchFamily="34" charset="0"/>
              <a:buChar char="&gt;"/>
              <a:tabLst>
                <a:tab pos="185420" algn="l"/>
              </a:tabLs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Is it durable and long</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lasting?</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F6B05DED-C7A0-4AB9-9977-7AA88FBD7581}"/>
              </a:ext>
            </a:extLst>
          </p:cNvPr>
          <p:cNvSpPr/>
          <p:nvPr/>
        </p:nvSpPr>
        <p:spPr>
          <a:xfrm>
            <a:off x="6953879" y="1197190"/>
            <a:ext cx="4214863" cy="495754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38053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B76-03EE-4BFF-BB79-7EEB471636CE}"/>
              </a:ext>
            </a:extLst>
          </p:cNvPr>
          <p:cNvSpPr>
            <a:spLocks noGrp="1"/>
          </p:cNvSpPr>
          <p:nvPr>
            <p:ph type="title"/>
          </p:nvPr>
        </p:nvSpPr>
        <p:spPr/>
        <p:txBody>
          <a:bodyPr/>
          <a:lstStyle/>
          <a:p>
            <a:r>
              <a:rPr lang="en-US" spc="0" dirty="0"/>
              <a:t>Clothing Factors</a:t>
            </a:r>
          </a:p>
        </p:txBody>
      </p:sp>
      <p:sp>
        <p:nvSpPr>
          <p:cNvPr id="4" name="object 3">
            <a:extLst>
              <a:ext uri="{FF2B5EF4-FFF2-40B4-BE49-F238E27FC236}">
                <a16:creationId xmlns:a16="http://schemas.microsoft.com/office/drawing/2014/main" id="{87C9CA80-D789-4AB9-ACB6-FC8393431C05}"/>
              </a:ext>
            </a:extLst>
          </p:cNvPr>
          <p:cNvSpPr/>
          <p:nvPr/>
        </p:nvSpPr>
        <p:spPr>
          <a:xfrm>
            <a:off x="3765740" y="1283509"/>
            <a:ext cx="4660519" cy="489292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30884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29C8-C70C-4A7D-86CF-5EEA4C4B482A}"/>
              </a:ext>
            </a:extLst>
          </p:cNvPr>
          <p:cNvSpPr>
            <a:spLocks noGrp="1"/>
          </p:cNvSpPr>
          <p:nvPr>
            <p:ph type="title"/>
          </p:nvPr>
        </p:nvSpPr>
        <p:spPr/>
        <p:txBody>
          <a:bodyPr/>
          <a:lstStyle/>
          <a:p>
            <a:r>
              <a:rPr lang="en-US" spc="0" dirty="0"/>
              <a:t>Identifying Quality in Clothing</a:t>
            </a:r>
          </a:p>
        </p:txBody>
      </p:sp>
      <p:sp>
        <p:nvSpPr>
          <p:cNvPr id="3" name="Content Placeholder 2">
            <a:extLst>
              <a:ext uri="{FF2B5EF4-FFF2-40B4-BE49-F238E27FC236}">
                <a16:creationId xmlns:a16="http://schemas.microsoft.com/office/drawing/2014/main" id="{4F791F64-59BE-43BB-A42A-8DAAF9B8C3A2}"/>
              </a:ext>
            </a:extLst>
          </p:cNvPr>
          <p:cNvSpPr>
            <a:spLocks noGrp="1"/>
          </p:cNvSpPr>
          <p:nvPr>
            <p:ph sz="half" idx="1"/>
          </p:nvPr>
        </p:nvSpPr>
        <p:spPr/>
        <p:txBody>
          <a:bodyPr/>
          <a:lstStyle/>
          <a:p>
            <a:pPr marL="12700">
              <a:spcBef>
                <a:spcPts val="675"/>
              </a:spcBef>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Tips for determining quality in garments: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57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Be sure buttons are sewn on tight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42545" indent="-457200">
              <a:lnSpc>
                <a:spcPts val="2590"/>
              </a:lnSpc>
              <a:spcBef>
                <a:spcPts val="910"/>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Check the construction of the garment  on the inside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613410" indent="-457200">
              <a:lnSpc>
                <a:spcPts val="2590"/>
              </a:lnSpc>
              <a:spcBef>
                <a:spcPts val="86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Check the seams; look for undone  threads, tears or loose seams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54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Determine if fabric is wrinkle-resistant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50165" indent="-457200">
              <a:lnSpc>
                <a:spcPts val="2590"/>
              </a:lnSpc>
              <a:spcBef>
                <a:spcPts val="900"/>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Look through the fabric to examine for a tight weave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lnSpc>
                <a:spcPts val="2735"/>
              </a:lnSpc>
              <a:spcBef>
                <a:spcPts val="54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Ensure that patterns such as plaids or</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stripes line up at the seams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5" name="object 4">
            <a:extLst>
              <a:ext uri="{FF2B5EF4-FFF2-40B4-BE49-F238E27FC236}">
                <a16:creationId xmlns:a16="http://schemas.microsoft.com/office/drawing/2014/main" id="{ECB3A9D2-33E2-410D-AF5D-19BE9E7A26A1}"/>
              </a:ext>
            </a:extLst>
          </p:cNvPr>
          <p:cNvSpPr/>
          <p:nvPr/>
        </p:nvSpPr>
        <p:spPr>
          <a:xfrm>
            <a:off x="1181875" y="1679510"/>
            <a:ext cx="2699660" cy="292171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022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44BD-DD3E-406F-82B1-C054B6AF3B57}"/>
              </a:ext>
            </a:extLst>
          </p:cNvPr>
          <p:cNvSpPr>
            <a:spLocks noGrp="1"/>
          </p:cNvSpPr>
          <p:nvPr>
            <p:ph type="title"/>
          </p:nvPr>
        </p:nvSpPr>
        <p:spPr>
          <a:xfrm>
            <a:off x="2132548" y="2552700"/>
            <a:ext cx="10059452" cy="876300"/>
          </a:xfrm>
        </p:spPr>
        <p:txBody>
          <a:bodyPr/>
          <a:lstStyle/>
          <a:p>
            <a:r>
              <a:rPr lang="en-US" dirty="0"/>
              <a:t>Acceptable Clothing for a Job Interview</a:t>
            </a:r>
          </a:p>
        </p:txBody>
      </p:sp>
    </p:spTree>
    <p:extLst>
      <p:ext uri="{BB962C8B-B14F-4D97-AF65-F5344CB8AC3E}">
        <p14:creationId xmlns:p14="http://schemas.microsoft.com/office/powerpoint/2010/main" val="3610329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4F55-96A2-4534-868A-5CB689A19A1D}"/>
              </a:ext>
            </a:extLst>
          </p:cNvPr>
          <p:cNvSpPr>
            <a:spLocks noGrp="1"/>
          </p:cNvSpPr>
          <p:nvPr>
            <p:ph type="title"/>
          </p:nvPr>
        </p:nvSpPr>
        <p:spPr/>
        <p:txBody>
          <a:bodyPr/>
          <a:lstStyle/>
          <a:p>
            <a:r>
              <a:rPr lang="en-US" spc="0" dirty="0"/>
              <a:t>Six Panel Organizer</a:t>
            </a:r>
          </a:p>
        </p:txBody>
      </p:sp>
      <p:sp>
        <p:nvSpPr>
          <p:cNvPr id="4" name="object 3">
            <a:hlinkClick r:id="rId2"/>
            <a:extLst>
              <a:ext uri="{FF2B5EF4-FFF2-40B4-BE49-F238E27FC236}">
                <a16:creationId xmlns:a16="http://schemas.microsoft.com/office/drawing/2014/main" id="{BFC71E08-9BF4-4BBA-A7A0-EFD3A64C28F1}"/>
              </a:ext>
            </a:extLst>
          </p:cNvPr>
          <p:cNvSpPr/>
          <p:nvPr/>
        </p:nvSpPr>
        <p:spPr>
          <a:xfrm>
            <a:off x="4167251" y="1368678"/>
            <a:ext cx="3773100" cy="477086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46431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19015-DDC8-4E91-9770-74ACFC07526F}"/>
              </a:ext>
            </a:extLst>
          </p:cNvPr>
          <p:cNvSpPr>
            <a:spLocks noGrp="1"/>
          </p:cNvSpPr>
          <p:nvPr>
            <p:ph type="title"/>
          </p:nvPr>
        </p:nvSpPr>
        <p:spPr/>
        <p:txBody>
          <a:bodyPr/>
          <a:lstStyle/>
          <a:p>
            <a:r>
              <a:rPr lang="en-US" spc="0" dirty="0"/>
              <a:t>Review</a:t>
            </a:r>
          </a:p>
        </p:txBody>
      </p:sp>
      <p:sp>
        <p:nvSpPr>
          <p:cNvPr id="3" name="Content Placeholder 2">
            <a:extLst>
              <a:ext uri="{FF2B5EF4-FFF2-40B4-BE49-F238E27FC236}">
                <a16:creationId xmlns:a16="http://schemas.microsoft.com/office/drawing/2014/main" id="{18AB39C0-A854-4338-AC39-AC6B932D8079}"/>
              </a:ext>
            </a:extLst>
          </p:cNvPr>
          <p:cNvSpPr>
            <a:spLocks noGrp="1"/>
          </p:cNvSpPr>
          <p:nvPr>
            <p:ph sz="half" idx="1"/>
          </p:nvPr>
        </p:nvSpPr>
        <p:spPr/>
        <p:txBody>
          <a:bodyPr/>
          <a:lstStyle/>
          <a:p>
            <a:pPr marL="469900" indent="-457200">
              <a:spcBef>
                <a:spcPts val="105"/>
              </a:spcBef>
              <a:buClr>
                <a:schemeClr val="accent1"/>
              </a:buClr>
              <a:buFont typeface="Open Sans" panose="020B0606030504020204" pitchFamily="34" charset="0"/>
              <a:buChar char="&gt;"/>
              <a:tabLst>
                <a:tab pos="240665" algn="l"/>
              </a:tabLst>
            </a:pPr>
            <a:r>
              <a:rPr lang="en-US" dirty="0">
                <a:solidFill>
                  <a:srgbClr val="202020"/>
                </a:solidFill>
                <a:latin typeface="Open Sans" panose="020B0606030504020204" pitchFamily="34" charset="0"/>
                <a:ea typeface="Open Sans" panose="020B0606030504020204" pitchFamily="34" charset="0"/>
                <a:cs typeface="Open Sans" panose="020B0606030504020204" pitchFamily="34" charset="0"/>
              </a:rPr>
              <a:t>Name five tips for selecting proper attire for a job interview.</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buClr>
                <a:schemeClr val="accent1"/>
              </a:buClr>
              <a:buFont typeface="Open Sans" panose="020B0606030504020204" pitchFamily="34" charset="0"/>
              <a:buChar char="&gt;"/>
              <a:tabLst>
                <a:tab pos="240665" algn="l"/>
              </a:tabLst>
            </a:pPr>
            <a:r>
              <a:rPr lang="en-US" dirty="0">
                <a:solidFill>
                  <a:srgbClr val="202020"/>
                </a:solidFill>
                <a:latin typeface="Open Sans" panose="020B0606030504020204" pitchFamily="34" charset="0"/>
                <a:ea typeface="Open Sans" panose="020B0606030504020204" pitchFamily="34" charset="0"/>
                <a:cs typeface="Open Sans" panose="020B0606030504020204" pitchFamily="34" charset="0"/>
              </a:rPr>
              <a:t>Why is it important to give a firm handshake at a job interview?</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buClr>
                <a:schemeClr val="accent1"/>
              </a:buClr>
              <a:buFont typeface="Open Sans" panose="020B0606030504020204" pitchFamily="34" charset="0"/>
              <a:buChar char="&gt;"/>
              <a:tabLst>
                <a:tab pos="240665" algn="l"/>
              </a:tabLst>
            </a:pPr>
            <a:r>
              <a:rPr lang="en-US" dirty="0">
                <a:solidFill>
                  <a:srgbClr val="202020"/>
                </a:solidFill>
                <a:latin typeface="Open Sans" panose="020B0606030504020204" pitchFamily="34" charset="0"/>
                <a:ea typeface="Open Sans" panose="020B0606030504020204" pitchFamily="34" charset="0"/>
                <a:cs typeface="Open Sans" panose="020B0606030504020204" pitchFamily="34" charset="0"/>
              </a:rPr>
              <a:t>What are two benefits of properly maintaining your clothing?</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5080" indent="-457200">
              <a:lnSpc>
                <a:spcPts val="2160"/>
              </a:lnSpc>
              <a:buClr>
                <a:schemeClr val="accent1"/>
              </a:buClr>
              <a:buFont typeface="Open Sans" panose="020B0606030504020204" pitchFamily="34" charset="0"/>
              <a:buChar char="&gt;"/>
              <a:tabLst>
                <a:tab pos="240665" algn="l"/>
              </a:tabLst>
            </a:pPr>
            <a:r>
              <a:rPr lang="en-US" dirty="0">
                <a:solidFill>
                  <a:srgbClr val="202020"/>
                </a:solidFill>
                <a:latin typeface="Open Sans" panose="020B0606030504020204" pitchFamily="34" charset="0"/>
                <a:ea typeface="Open Sans" panose="020B0606030504020204" pitchFamily="34" charset="0"/>
                <a:cs typeface="Open Sans" panose="020B0606030504020204" pitchFamily="34" charset="0"/>
              </a:rPr>
              <a:t>Why is it important to always check the care label before you wash a  garment?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buClr>
                <a:schemeClr val="accent1"/>
              </a:buClr>
              <a:buFont typeface="Open Sans" panose="020B0606030504020204" pitchFamily="34" charset="0"/>
              <a:buChar char="&gt;"/>
              <a:tabLst>
                <a:tab pos="240665" algn="l"/>
              </a:tabLst>
            </a:pPr>
            <a:r>
              <a:rPr lang="en-US" dirty="0">
                <a:solidFill>
                  <a:srgbClr val="202020"/>
                </a:solidFill>
                <a:latin typeface="Open Sans" panose="020B0606030504020204" pitchFamily="34" charset="0"/>
                <a:ea typeface="Open Sans" panose="020B0606030504020204" pitchFamily="34" charset="0"/>
                <a:cs typeface="Open Sans" panose="020B0606030504020204" pitchFamily="34" charset="0"/>
              </a:rPr>
              <a:t>List four tips for determining quality in garments.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090122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1E08-DFB6-4EB9-9048-6D735CFE4F1A}"/>
              </a:ext>
            </a:extLst>
          </p:cNvPr>
          <p:cNvSpPr>
            <a:spLocks noGrp="1"/>
          </p:cNvSpPr>
          <p:nvPr>
            <p:ph type="title"/>
          </p:nvPr>
        </p:nvSpPr>
        <p:spPr/>
        <p:txBody>
          <a:bodyPr/>
          <a:lstStyle/>
          <a:p>
            <a:r>
              <a:rPr lang="en-US" spc="0" dirty="0"/>
              <a:t>References and Resources</a:t>
            </a:r>
          </a:p>
        </p:txBody>
      </p:sp>
      <p:sp>
        <p:nvSpPr>
          <p:cNvPr id="3" name="Content Placeholder 2">
            <a:extLst>
              <a:ext uri="{FF2B5EF4-FFF2-40B4-BE49-F238E27FC236}">
                <a16:creationId xmlns:a16="http://schemas.microsoft.com/office/drawing/2014/main" id="{3144815D-9E87-402E-8397-3329EA7A88A6}"/>
              </a:ext>
            </a:extLst>
          </p:cNvPr>
          <p:cNvSpPr>
            <a:spLocks noGrp="1"/>
          </p:cNvSpPr>
          <p:nvPr>
            <p:ph sz="half" idx="1"/>
          </p:nvPr>
        </p:nvSpPr>
        <p:spPr/>
        <p:txBody>
          <a:bodyPr/>
          <a:lstStyle/>
          <a:p>
            <a:pPr marL="12700">
              <a:spcBef>
                <a:spcPts val="105"/>
              </a:spcBef>
            </a:pPr>
            <a:r>
              <a:rPr lang="en-US" sz="1400" b="1" dirty="0">
                <a:solidFill>
                  <a:srgbClr val="2C2C2C"/>
                </a:solidFill>
                <a:latin typeface="Open Sans" panose="020B0606030504020204" pitchFamily="34" charset="0"/>
                <a:ea typeface="Open Sans" panose="020B0606030504020204" pitchFamily="34" charset="0"/>
                <a:cs typeface="Open Sans" panose="020B0606030504020204" pitchFamily="34" charset="0"/>
              </a:rPr>
              <a:t>Images: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40665" algn="l"/>
              </a:tabLst>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Microsoft Clip Art: Used with permission from Microsoft™. (Slides 7, 10, 11, 12 and 22)</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80670" algn="l"/>
              </a:tabLst>
            </a:pPr>
            <a:r>
              <a:rPr lang="en-US" sz="1400" dirty="0">
                <a:solidFill>
                  <a:srgbClr val="404040"/>
                </a:solidFill>
                <a:latin typeface="Open Sans" panose="020B0606030504020204" pitchFamily="34" charset="0"/>
                <a:ea typeface="Open Sans" panose="020B0606030504020204" pitchFamily="34" charset="0"/>
                <a:cs typeface="Open Sans" panose="020B0606030504020204" pitchFamily="34" charset="0"/>
              </a:rPr>
              <a:t>Photos obtained through a license with Shutterstock™.com. (Slides 1, 4, 5, 6, 9, 15, 16, 18, 19, 20, 21,</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dirty="0">
                <a:solidFill>
                  <a:srgbClr val="404040"/>
                </a:solidFill>
                <a:latin typeface="Open Sans" panose="020B0606030504020204" pitchFamily="34" charset="0"/>
                <a:ea typeface="Open Sans" panose="020B0606030504020204" pitchFamily="34" charset="0"/>
                <a:cs typeface="Open Sans" panose="020B0606030504020204" pitchFamily="34" charset="0"/>
              </a:rPr>
              <a:t>23, 24, 26, 27, 28, 29, 30 and 32)</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40665" algn="l"/>
              </a:tabLst>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American Cleaning Institute ® (slide 17)</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r>
              <a:rPr lang="en-US" sz="1400" b="1" dirty="0">
                <a:solidFill>
                  <a:srgbClr val="2C2C2C"/>
                </a:solidFill>
                <a:latin typeface="Open Sans" panose="020B0606030504020204" pitchFamily="34" charset="0"/>
                <a:ea typeface="Open Sans" panose="020B0606030504020204" pitchFamily="34" charset="0"/>
                <a:cs typeface="Open Sans" panose="020B0606030504020204" pitchFamily="34" charset="0"/>
              </a:rPr>
              <a:t>Textbooks: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40665" algn="l"/>
              </a:tabLst>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Johnson, L. (2004). Strengthening family &amp; self. Tinley Park, IL: </a:t>
            </a:r>
            <a:r>
              <a:rPr lang="en-US" sz="1400" dirty="0" err="1">
                <a:solidFill>
                  <a:srgbClr val="2C2C2C"/>
                </a:solidFill>
                <a:latin typeface="Open Sans" panose="020B0606030504020204" pitchFamily="34" charset="0"/>
                <a:ea typeface="Open Sans" panose="020B0606030504020204" pitchFamily="34" charset="0"/>
                <a:cs typeface="Open Sans" panose="020B0606030504020204" pitchFamily="34" charset="0"/>
              </a:rPr>
              <a:t>Goodheart</a:t>
            </a: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-Wilcox.</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r>
              <a:rPr lang="en-US" sz="1400" b="1" dirty="0">
                <a:solidFill>
                  <a:srgbClr val="2C2C2C"/>
                </a:solidFill>
                <a:latin typeface="Open Sans" panose="020B0606030504020204" pitchFamily="34" charset="0"/>
                <a:ea typeface="Open Sans" panose="020B0606030504020204" pitchFamily="34" charset="0"/>
                <a:cs typeface="Open Sans" panose="020B0606030504020204" pitchFamily="34" charset="0"/>
              </a:rPr>
              <a:t>Websites: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40665" algn="l"/>
              </a:tabLst>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About.com</a:t>
            </a:r>
            <a:r>
              <a:rPr lang="en-US" sz="1400" dirty="0">
                <a:latin typeface="Open Sans" panose="020B0606030504020204" pitchFamily="34" charset="0"/>
                <a:ea typeface="Open Sans" panose="020B0606030504020204" pitchFamily="34" charset="0"/>
                <a:cs typeface="Open Sans" panose="020B0606030504020204" pitchFamily="34" charset="0"/>
              </a:rPr>
              <a:t> - </a:t>
            </a: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Job Interview Tips for Teens</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2"/>
              </a:rPr>
              <a:t>http://video.about.com/jobsearch/Job-Interview-Tips-for-Teens.htm</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40665" algn="l"/>
              </a:tabLst>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Dressing for Interview Success</a:t>
            </a:r>
            <a:r>
              <a:rPr lang="en-US" sz="1400" dirty="0">
                <a:latin typeface="Open Sans" panose="020B0606030504020204" pitchFamily="34" charset="0"/>
                <a:ea typeface="Open Sans" panose="020B0606030504020204" pitchFamily="34" charset="0"/>
                <a:cs typeface="Open Sans" panose="020B0606030504020204" pitchFamily="34" charset="0"/>
              </a:rPr>
              <a:t> - </a:t>
            </a: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How to dress professionally for an interview</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3"/>
              </a:rPr>
              <a:t>http://www.collegegrad.com/jobsearch/Competitive-Interview-Prep/Dressing-for-Interview-Success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40665" algn="l"/>
              </a:tabLst>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The American Cleaning Institute</a:t>
            </a:r>
            <a:r>
              <a:rPr lang="en-US" sz="1400" dirty="0">
                <a:latin typeface="Open Sans" panose="020B0606030504020204" pitchFamily="34" charset="0"/>
                <a:ea typeface="Open Sans" panose="020B0606030504020204" pitchFamily="34" charset="0"/>
                <a:cs typeface="Open Sans" panose="020B0606030504020204" pitchFamily="34" charset="0"/>
              </a:rPr>
              <a:t> - </a:t>
            </a: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Cleaning products play an essential role in our daily lives. By safely and effectively removing soils, germs  and other contaminants, they help us to stay healthy, care for our homes and possessions, and make our surroundings more pleasant.</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4"/>
              </a:rPr>
              <a:t>http://www.cleaninginstitute.org/</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40665" algn="l"/>
              </a:tabLst>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How to Iron Clothes</a:t>
            </a:r>
            <a:r>
              <a:rPr lang="en-US" sz="1400" dirty="0">
                <a:latin typeface="Open Sans" panose="020B0606030504020204" pitchFamily="34" charset="0"/>
                <a:ea typeface="Open Sans" panose="020B0606030504020204" pitchFamily="34" charset="0"/>
                <a:cs typeface="Open Sans" panose="020B0606030504020204" pitchFamily="34" charset="0"/>
              </a:rPr>
              <a:t> - </a:t>
            </a: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Four methods to iron clothes.  </a:t>
            </a:r>
            <a:r>
              <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5"/>
              </a:rPr>
              <a:t>http://www.wikihow.com/Iron</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40665" algn="l"/>
              </a:tabLst>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How to Take Care of Your Clothes</a:t>
            </a:r>
            <a:r>
              <a:rPr lang="en-US" sz="1400" dirty="0">
                <a:latin typeface="Open Sans" panose="020B0606030504020204" pitchFamily="34" charset="0"/>
                <a:ea typeface="Open Sans" panose="020B0606030504020204" pitchFamily="34" charset="0"/>
                <a:cs typeface="Open Sans" panose="020B0606030504020204" pitchFamily="34" charset="0"/>
              </a:rPr>
              <a:t> - </a:t>
            </a: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Taking care of your clothes will not only make them last longer, but will also make you look better.  Buying new clothes is costly, and at times unnecessary, when you take care of the clothes that you  already have.</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6"/>
              </a:rPr>
              <a:t>http://www.wikihow.com/Take-Care-of-Your-Clothes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97898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20D5-2602-4951-9641-F6EE6B6B152B}"/>
              </a:ext>
            </a:extLst>
          </p:cNvPr>
          <p:cNvSpPr>
            <a:spLocks noGrp="1"/>
          </p:cNvSpPr>
          <p:nvPr>
            <p:ph type="title"/>
          </p:nvPr>
        </p:nvSpPr>
        <p:spPr/>
        <p:txBody>
          <a:bodyPr/>
          <a:lstStyle/>
          <a:p>
            <a:r>
              <a:rPr lang="en-US" spc="0" dirty="0"/>
              <a:t>References and Resources</a:t>
            </a:r>
          </a:p>
        </p:txBody>
      </p:sp>
      <p:sp>
        <p:nvSpPr>
          <p:cNvPr id="3" name="Content Placeholder 2">
            <a:extLst>
              <a:ext uri="{FF2B5EF4-FFF2-40B4-BE49-F238E27FC236}">
                <a16:creationId xmlns:a16="http://schemas.microsoft.com/office/drawing/2014/main" id="{16E55602-5E72-4F67-BD17-BB3ED50F47E7}"/>
              </a:ext>
            </a:extLst>
          </p:cNvPr>
          <p:cNvSpPr>
            <a:spLocks noGrp="1"/>
          </p:cNvSpPr>
          <p:nvPr>
            <p:ph sz="half" idx="1"/>
          </p:nvPr>
        </p:nvSpPr>
        <p:spPr>
          <a:xfrm>
            <a:off x="740664" y="1420420"/>
            <a:ext cx="11055750" cy="4317907"/>
          </a:xfrm>
        </p:spPr>
        <p:txBody>
          <a:bodyPr/>
          <a:lstStyle/>
          <a:p>
            <a:pPr marL="285750" indent="-285750">
              <a:buClr>
                <a:schemeClr val="accent1"/>
              </a:buClr>
              <a:buFont typeface="Open Sans" panose="020B0606030504020204" pitchFamily="34" charset="0"/>
              <a:buChar char="&gt;"/>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Tarleton State University: Dress to Impress – Professional Attire TSU provides illustrations, videos and  articles to help you prepare for any professional occasion.  </a:t>
            </a:r>
            <a:r>
              <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2"/>
              </a:rPr>
              <a:t>Http://www.tarleton.edu/careerservices/Students/dress-to-impress.html</a:t>
            </a:r>
            <a:endPar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endParaRPr>
          </a:p>
          <a:p>
            <a:r>
              <a:rPr lang="en-US" sz="1400" b="1" dirty="0">
                <a:solidFill>
                  <a:srgbClr val="2C2C2C"/>
                </a:solidFill>
                <a:latin typeface="Open Sans" panose="020B0606030504020204" pitchFamily="34" charset="0"/>
                <a:ea typeface="Open Sans" panose="020B0606030504020204" pitchFamily="34" charset="0"/>
                <a:cs typeface="Open Sans" panose="020B0606030504020204" pitchFamily="34" charset="0"/>
              </a:rPr>
              <a:t>Videos: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marR="2726055" indent="-285750">
              <a:spcBef>
                <a:spcPts val="605"/>
              </a:spcBef>
              <a:buClr>
                <a:schemeClr val="accent1"/>
              </a:buClr>
              <a:buFont typeface="Open Sans" panose="020B0606030504020204" pitchFamily="34" charset="0"/>
              <a:buChar char="&gt;"/>
              <a:tabLst>
                <a:tab pos="241300" algn="l"/>
              </a:tabLst>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How to Dress for an Interview for Teens: Business Style Etiquette  Tips for how to dress appropriately for a job interview. </a:t>
            </a:r>
            <a:r>
              <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3"/>
              </a:rPr>
              <a:t> http://youtu.be/flT7IqtojsU</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41300" algn="l"/>
              </a:tabLst>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How to Remove Wax from Clothes or Material</a:t>
            </a:r>
            <a:r>
              <a:rPr lang="en-US" sz="1400" dirty="0">
                <a:latin typeface="Open Sans" panose="020B0606030504020204" pitchFamily="34" charset="0"/>
                <a:ea typeface="Open Sans" panose="020B0606030504020204" pitchFamily="34" charset="0"/>
                <a:cs typeface="Open Sans" panose="020B0606030504020204" pitchFamily="34" charset="0"/>
              </a:rPr>
              <a:t> - </a:t>
            </a: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Remove Wax from Clothes or Material. Wax can easily drip from candles onto a tablecloth and colored  wax stains can be tough to remove. Our expert, Bea Knapp will show you a quick and easy way to deal  with wax stains.</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4"/>
              </a:rPr>
              <a:t>http://www.videojug.com/film/how-to-remove-wax-from-clothes-or-material?channel=pose</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spcBef>
                <a:spcPts val="105"/>
              </a:spcBef>
              <a:buClr>
                <a:schemeClr val="accent1"/>
              </a:buClr>
              <a:buFont typeface="Open Sans" panose="020B0606030504020204" pitchFamily="34" charset="0"/>
              <a:buChar char="&gt;"/>
              <a:tabLst>
                <a:tab pos="240665" algn="l"/>
              </a:tabLst>
            </a:pPr>
            <a:r>
              <a:rPr lang="en-US" sz="1400" dirty="0">
                <a:latin typeface="Open Sans" panose="020B0606030504020204" pitchFamily="34" charset="0"/>
                <a:ea typeface="Open Sans" panose="020B0606030504020204" pitchFamily="34" charset="0"/>
                <a:cs typeface="Open Sans" panose="020B0606030504020204" pitchFamily="34" charset="0"/>
              </a:rPr>
              <a:t>Job Interview Tips for Teens - For any job interview, it’s important to impress the interviewer from the moment you arrive. Learn what  you should and should not do during the interview so you can avoid embarrassing faux pas!  </a:t>
            </a:r>
            <a:r>
              <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5"/>
              </a:rPr>
              <a:t>http://video.about.com/jobsearch/Job-Interview-Tips-for-Teens.htm</a:t>
            </a:r>
          </a:p>
          <a:p>
            <a:pPr marL="298450" indent="-285750">
              <a:buClr>
                <a:schemeClr val="accent1"/>
              </a:buClr>
              <a:buFont typeface="Open Sans" panose="020B0606030504020204" pitchFamily="34" charset="0"/>
              <a:buChar char="&gt;"/>
              <a:tabLst>
                <a:tab pos="240665" algn="l"/>
              </a:tabLst>
            </a:pPr>
            <a:r>
              <a:rPr lang="en-US" sz="1400" dirty="0">
                <a:latin typeface="Open Sans" panose="020B0606030504020204" pitchFamily="34" charset="0"/>
                <a:ea typeface="Open Sans" panose="020B0606030504020204" pitchFamily="34" charset="0"/>
                <a:cs typeface="Open Sans" panose="020B0606030504020204" pitchFamily="34" charset="0"/>
              </a:rPr>
              <a:t>Six Panel Organizer - Students can use this manipulative as a sequential description of a topic or to show connection between  a central idea, concept or process. </a:t>
            </a:r>
            <a:r>
              <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6"/>
              </a:rPr>
              <a:t>http://youtu.be/UILX5mMhXyA</a:t>
            </a:r>
          </a:p>
          <a:p>
            <a:pPr marL="298450" indent="-285750">
              <a:buClr>
                <a:schemeClr val="accent1"/>
              </a:buClr>
              <a:buFont typeface="Open Sans" panose="020B0606030504020204" pitchFamily="34" charset="0"/>
              <a:buChar char="&gt;"/>
              <a:tabLst>
                <a:tab pos="240665" algn="l"/>
              </a:tabLst>
            </a:pPr>
            <a:r>
              <a:rPr lang="en-US" sz="1400" dirty="0">
                <a:latin typeface="Open Sans" panose="020B0606030504020204" pitchFamily="34" charset="0"/>
                <a:ea typeface="Open Sans" panose="020B0606030504020204" pitchFamily="34" charset="0"/>
                <a:cs typeface="Open Sans" panose="020B0606030504020204" pitchFamily="34" charset="0"/>
              </a:rPr>
              <a:t>Too Much Detergent Can Damage Your Washing Machine - Besides hurting your washing machine, too much soap can lead to mold and mildew, as well as added  wear and tear on your clothes. </a:t>
            </a:r>
            <a:r>
              <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7"/>
              </a:rPr>
              <a:t>http://www.tbd.com/articles/2011/02/too-much-detergent-can-damage-your-washing-machine- </a:t>
            </a:r>
            <a:r>
              <a:rPr lang="en-US" sz="1400" dirty="0">
                <a:solidFill>
                  <a:srgbClr val="D50D71"/>
                </a:solidFill>
                <a:latin typeface="Open Sans" panose="020B0606030504020204" pitchFamily="34" charset="0"/>
                <a:ea typeface="Open Sans" panose="020B0606030504020204" pitchFamily="34" charset="0"/>
                <a:cs typeface="Open Sans" panose="020B0606030504020204" pitchFamily="34" charset="0"/>
              </a:rPr>
              <a:t> </a:t>
            </a:r>
            <a:r>
              <a:rPr lang="en-US" sz="1400" u="sng"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7"/>
              </a:rPr>
              <a:t>53125.html</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8566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BBC9-EFFA-4098-8961-F8082E6CA21A}"/>
              </a:ext>
            </a:extLst>
          </p:cNvPr>
          <p:cNvSpPr>
            <a:spLocks noGrp="1"/>
          </p:cNvSpPr>
          <p:nvPr>
            <p:ph type="title"/>
          </p:nvPr>
        </p:nvSpPr>
        <p:spPr/>
        <p:txBody>
          <a:bodyPr/>
          <a:lstStyle/>
          <a:p>
            <a:r>
              <a:rPr lang="en-US" spc="0" dirty="0"/>
              <a:t>What is the purpose of a job interview?</a:t>
            </a:r>
          </a:p>
        </p:txBody>
      </p:sp>
      <p:sp>
        <p:nvSpPr>
          <p:cNvPr id="4" name="object 5">
            <a:extLst>
              <a:ext uri="{FF2B5EF4-FFF2-40B4-BE49-F238E27FC236}">
                <a16:creationId xmlns:a16="http://schemas.microsoft.com/office/drawing/2014/main" id="{CDFE4611-9CBF-4E7E-AC6B-3DD381D7F897}"/>
              </a:ext>
            </a:extLst>
          </p:cNvPr>
          <p:cNvSpPr/>
          <p:nvPr/>
        </p:nvSpPr>
        <p:spPr>
          <a:xfrm>
            <a:off x="2671717" y="1421087"/>
            <a:ext cx="6197346" cy="518718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6363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CF60-9FF9-4E76-8579-5C9C58A966EF}"/>
              </a:ext>
            </a:extLst>
          </p:cNvPr>
          <p:cNvSpPr>
            <a:spLocks noGrp="1"/>
          </p:cNvSpPr>
          <p:nvPr>
            <p:ph type="title"/>
          </p:nvPr>
        </p:nvSpPr>
        <p:spPr/>
        <p:txBody>
          <a:bodyPr/>
          <a:lstStyle/>
          <a:p>
            <a:r>
              <a:rPr lang="en-US" spc="0" dirty="0"/>
              <a:t>What qualities is an employer looking for?</a:t>
            </a:r>
          </a:p>
        </p:txBody>
      </p:sp>
      <p:sp>
        <p:nvSpPr>
          <p:cNvPr id="4" name="object 5">
            <a:extLst>
              <a:ext uri="{FF2B5EF4-FFF2-40B4-BE49-F238E27FC236}">
                <a16:creationId xmlns:a16="http://schemas.microsoft.com/office/drawing/2014/main" id="{D77D0BFA-BBB8-4DD2-A95E-DADD2932F3D5}"/>
              </a:ext>
            </a:extLst>
          </p:cNvPr>
          <p:cNvSpPr/>
          <p:nvPr/>
        </p:nvSpPr>
        <p:spPr>
          <a:xfrm>
            <a:off x="2391473" y="1508967"/>
            <a:ext cx="7409053" cy="494182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8584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19D3-D31B-478E-85E9-7C9EC4231AAA}"/>
              </a:ext>
            </a:extLst>
          </p:cNvPr>
          <p:cNvSpPr>
            <a:spLocks noGrp="1"/>
          </p:cNvSpPr>
          <p:nvPr>
            <p:ph type="title"/>
          </p:nvPr>
        </p:nvSpPr>
        <p:spPr/>
        <p:txBody>
          <a:bodyPr/>
          <a:lstStyle/>
          <a:p>
            <a:r>
              <a:rPr lang="en-US" spc="0" dirty="0"/>
              <a:t>The Job Interview</a:t>
            </a:r>
          </a:p>
        </p:txBody>
      </p:sp>
      <p:sp>
        <p:nvSpPr>
          <p:cNvPr id="3" name="Content Placeholder 2">
            <a:extLst>
              <a:ext uri="{FF2B5EF4-FFF2-40B4-BE49-F238E27FC236}">
                <a16:creationId xmlns:a16="http://schemas.microsoft.com/office/drawing/2014/main" id="{39AD0DF7-B2F0-40DF-B3F4-ED5B04D0F8CA}"/>
              </a:ext>
            </a:extLst>
          </p:cNvPr>
          <p:cNvSpPr>
            <a:spLocks noGrp="1"/>
          </p:cNvSpPr>
          <p:nvPr>
            <p:ph sz="half" idx="1"/>
          </p:nvPr>
        </p:nvSpPr>
        <p:spPr>
          <a:xfrm>
            <a:off x="740664" y="1420420"/>
            <a:ext cx="6266626" cy="4734318"/>
          </a:xfrm>
        </p:spPr>
        <p:txBody>
          <a:bodyPr/>
          <a:lstStyle/>
          <a:p>
            <a:pPr marL="469265" marR="5080" indent="-457200">
              <a:lnSpc>
                <a:spcPct val="90100"/>
              </a:lnSpc>
              <a:spcBef>
                <a:spcPts val="385"/>
              </a:spcBef>
              <a:buClr>
                <a:schemeClr val="accent1"/>
              </a:buClr>
              <a:buFont typeface="Arial" panose="020B0604020202020204" pitchFamily="34" charset="0"/>
              <a:buChar char="&gt;"/>
            </a:pPr>
            <a:r>
              <a:rPr lang="en-US" dirty="0">
                <a:latin typeface="Open Sans" panose="020B0606030504020204" pitchFamily="34" charset="0"/>
                <a:ea typeface="Open Sans" panose="020B0606030504020204" pitchFamily="34" charset="0"/>
                <a:cs typeface="Open Sans" panose="020B0606030504020204" pitchFamily="34" charset="0"/>
              </a:rPr>
              <a:t>As an interview candidate, you have your foot in the door, but so do all the other candidates who are being interviewed.</a:t>
            </a:r>
          </a:p>
          <a:p>
            <a:pPr marL="469265" marR="1030605" indent="-457200">
              <a:lnSpc>
                <a:spcPts val="2590"/>
              </a:lnSpc>
              <a:spcBef>
                <a:spcPts val="905"/>
              </a:spcBef>
              <a:buClr>
                <a:schemeClr val="accent1"/>
              </a:buClr>
              <a:buFont typeface="Arial" panose="020B0604020202020204" pitchFamily="34" charset="0"/>
              <a:buChar char="&gt;"/>
            </a:pPr>
            <a:r>
              <a:rPr lang="en-US" dirty="0">
                <a:latin typeface="Open Sans" panose="020B0606030504020204" pitchFamily="34" charset="0"/>
                <a:ea typeface="Open Sans" panose="020B0606030504020204" pitchFamily="34" charset="0"/>
                <a:cs typeface="Open Sans" panose="020B0606030504020204" pitchFamily="34" charset="0"/>
              </a:rPr>
              <a:t>Impressions DO count when evaluating someone,  particularly for a professional position.</a:t>
            </a:r>
          </a:p>
          <a:p>
            <a:endParaRPr lang="en-US" dirty="0"/>
          </a:p>
        </p:txBody>
      </p:sp>
      <p:sp>
        <p:nvSpPr>
          <p:cNvPr id="4" name="object 6">
            <a:extLst>
              <a:ext uri="{FF2B5EF4-FFF2-40B4-BE49-F238E27FC236}">
                <a16:creationId xmlns:a16="http://schemas.microsoft.com/office/drawing/2014/main" id="{2BE4578A-3837-4BA1-A1A0-73B044F4EF49}"/>
              </a:ext>
            </a:extLst>
          </p:cNvPr>
          <p:cNvSpPr/>
          <p:nvPr/>
        </p:nvSpPr>
        <p:spPr>
          <a:xfrm>
            <a:off x="7007290" y="1955073"/>
            <a:ext cx="4739951" cy="334471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0891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53B5-484A-4232-B74B-53B0F060AD92}"/>
              </a:ext>
            </a:extLst>
          </p:cNvPr>
          <p:cNvSpPr>
            <a:spLocks noGrp="1"/>
          </p:cNvSpPr>
          <p:nvPr>
            <p:ph type="title"/>
          </p:nvPr>
        </p:nvSpPr>
        <p:spPr/>
        <p:txBody>
          <a:bodyPr/>
          <a:lstStyle/>
          <a:p>
            <a:r>
              <a:rPr lang="en-US" spc="0" dirty="0"/>
              <a:t>Interview Success</a:t>
            </a:r>
          </a:p>
        </p:txBody>
      </p:sp>
      <p:sp>
        <p:nvSpPr>
          <p:cNvPr id="3" name="Content Placeholder 2">
            <a:extLst>
              <a:ext uri="{FF2B5EF4-FFF2-40B4-BE49-F238E27FC236}">
                <a16:creationId xmlns:a16="http://schemas.microsoft.com/office/drawing/2014/main" id="{A790409B-D0C3-4BF3-B4A9-4619B607FE44}"/>
              </a:ext>
            </a:extLst>
          </p:cNvPr>
          <p:cNvSpPr>
            <a:spLocks noGrp="1"/>
          </p:cNvSpPr>
          <p:nvPr>
            <p:ph sz="half" idx="1"/>
          </p:nvPr>
        </p:nvSpPr>
        <p:spPr>
          <a:xfrm>
            <a:off x="740664" y="1420420"/>
            <a:ext cx="5557499" cy="4734318"/>
          </a:xfrm>
        </p:spPr>
        <p:txBody>
          <a:bodyPr/>
          <a:lstStyle/>
          <a:p>
            <a:pPr marL="12700">
              <a:spcBef>
                <a:spcPts val="675"/>
              </a:spcBef>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Interview success includes: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57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Being on time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57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Dressing conservatively</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580"/>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Giving a firm handshake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57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Maintaining good eye contact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57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Monitoring your response time to questions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580"/>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Watching your body language</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5">
            <a:extLst>
              <a:ext uri="{FF2B5EF4-FFF2-40B4-BE49-F238E27FC236}">
                <a16:creationId xmlns:a16="http://schemas.microsoft.com/office/drawing/2014/main" id="{49192F8C-715A-4868-B6AF-0753478536E0}"/>
              </a:ext>
            </a:extLst>
          </p:cNvPr>
          <p:cNvSpPr/>
          <p:nvPr/>
        </p:nvSpPr>
        <p:spPr>
          <a:xfrm>
            <a:off x="6979914" y="1428750"/>
            <a:ext cx="4000500" cy="40005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5836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DA3F-A7A1-4A7C-9D6E-4BB1F7DB6B64}"/>
              </a:ext>
            </a:extLst>
          </p:cNvPr>
          <p:cNvSpPr>
            <a:spLocks noGrp="1"/>
          </p:cNvSpPr>
          <p:nvPr>
            <p:ph type="title"/>
          </p:nvPr>
        </p:nvSpPr>
        <p:spPr/>
        <p:txBody>
          <a:bodyPr/>
          <a:lstStyle/>
          <a:p>
            <a:r>
              <a:rPr lang="en-US" spc="0" dirty="0"/>
              <a:t>Job Interviews for Teens</a:t>
            </a:r>
          </a:p>
        </p:txBody>
      </p:sp>
      <p:sp>
        <p:nvSpPr>
          <p:cNvPr id="3" name="Content Placeholder 2">
            <a:extLst>
              <a:ext uri="{FF2B5EF4-FFF2-40B4-BE49-F238E27FC236}">
                <a16:creationId xmlns:a16="http://schemas.microsoft.com/office/drawing/2014/main" id="{85C0CF5B-B1E2-451B-80B3-A79F97DC9EAD}"/>
              </a:ext>
            </a:extLst>
          </p:cNvPr>
          <p:cNvSpPr>
            <a:spLocks noGrp="1"/>
          </p:cNvSpPr>
          <p:nvPr>
            <p:ph sz="half" idx="1"/>
          </p:nvPr>
        </p:nvSpPr>
        <p:spPr/>
        <p:txBody>
          <a:bodyPr/>
          <a:lstStyle/>
          <a:p>
            <a:pPr marL="12700" marR="5080">
              <a:lnSpc>
                <a:spcPct val="90000"/>
              </a:lnSpc>
              <a:spcBef>
                <a:spcPts val="385"/>
              </a:spcBef>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For </a:t>
            </a:r>
            <a:r>
              <a:rPr lang="en-US" spc="-5" dirty="0">
                <a:solidFill>
                  <a:srgbClr val="2C2C2C"/>
                </a:solidFill>
                <a:latin typeface="Open Sans" panose="020B0606030504020204" pitchFamily="34" charset="0"/>
                <a:ea typeface="Open Sans" panose="020B0606030504020204" pitchFamily="34" charset="0"/>
                <a:cs typeface="Open Sans" panose="020B0606030504020204" pitchFamily="34" charset="0"/>
              </a:rPr>
              <a:t>any job </a:t>
            </a:r>
            <a:r>
              <a:rPr lang="en-US" spc="-20" dirty="0">
                <a:solidFill>
                  <a:srgbClr val="2C2C2C"/>
                </a:solidFill>
                <a:latin typeface="Open Sans" panose="020B0606030504020204" pitchFamily="34" charset="0"/>
                <a:ea typeface="Open Sans" panose="020B0606030504020204" pitchFamily="34" charset="0"/>
                <a:cs typeface="Open Sans" panose="020B0606030504020204" pitchFamily="34" charset="0"/>
              </a:rPr>
              <a:t>interview,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it's </a:t>
            </a:r>
            <a:r>
              <a:rPr lang="en-US" spc="-5" dirty="0">
                <a:solidFill>
                  <a:srgbClr val="2C2C2C"/>
                </a:solidFill>
                <a:latin typeface="Open Sans" panose="020B0606030504020204" pitchFamily="34" charset="0"/>
                <a:ea typeface="Open Sans" panose="020B0606030504020204" pitchFamily="34" charset="0"/>
                <a:cs typeface="Open Sans" panose="020B0606030504020204" pitchFamily="34" charset="0"/>
              </a:rPr>
              <a:t>important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to </a:t>
            </a:r>
            <a:r>
              <a:rPr lang="en-US" spc="-5" dirty="0">
                <a:solidFill>
                  <a:srgbClr val="2C2C2C"/>
                </a:solidFill>
                <a:latin typeface="Open Sans" panose="020B0606030504020204" pitchFamily="34" charset="0"/>
                <a:ea typeface="Open Sans" panose="020B0606030504020204" pitchFamily="34" charset="0"/>
                <a:cs typeface="Open Sans" panose="020B0606030504020204" pitchFamily="34" charset="0"/>
              </a:rPr>
              <a:t>impress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the </a:t>
            </a:r>
            <a:r>
              <a:rPr lang="en-US" spc="-5" dirty="0">
                <a:solidFill>
                  <a:srgbClr val="2C2C2C"/>
                </a:solidFill>
                <a:latin typeface="Open Sans" panose="020B0606030504020204" pitchFamily="34" charset="0"/>
                <a:ea typeface="Open Sans" panose="020B0606030504020204" pitchFamily="34" charset="0"/>
                <a:cs typeface="Open Sans" panose="020B0606030504020204" pitchFamily="34" charset="0"/>
              </a:rPr>
              <a:t>interviewer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from the moment you </a:t>
            </a:r>
            <a:r>
              <a:rPr lang="en-US" spc="-5" dirty="0">
                <a:solidFill>
                  <a:srgbClr val="2C2C2C"/>
                </a:solidFill>
                <a:latin typeface="Open Sans" panose="020B0606030504020204" pitchFamily="34" charset="0"/>
                <a:ea typeface="Open Sans" panose="020B0606030504020204" pitchFamily="34" charset="0"/>
                <a:cs typeface="Open Sans" panose="020B0606030504020204" pitchFamily="34" charset="0"/>
              </a:rPr>
              <a:t>arrive. Learn what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you </a:t>
            </a:r>
            <a:r>
              <a:rPr lang="en-US" spc="-5" dirty="0">
                <a:solidFill>
                  <a:srgbClr val="2C2C2C"/>
                </a:solidFill>
                <a:latin typeface="Open Sans" panose="020B0606030504020204" pitchFamily="34" charset="0"/>
                <a:ea typeface="Open Sans" panose="020B0606030504020204" pitchFamily="34" charset="0"/>
                <a:cs typeface="Open Sans" panose="020B0606030504020204" pitchFamily="34" charset="0"/>
              </a:rPr>
              <a:t>should and should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not </a:t>
            </a:r>
            <a:r>
              <a:rPr lang="en-US" spc="-5" dirty="0">
                <a:solidFill>
                  <a:srgbClr val="2C2C2C"/>
                </a:solidFill>
                <a:latin typeface="Open Sans" panose="020B0606030504020204" pitchFamily="34" charset="0"/>
                <a:ea typeface="Open Sans" panose="020B0606030504020204" pitchFamily="34" charset="0"/>
                <a:cs typeface="Open Sans" panose="020B0606030504020204" pitchFamily="34" charset="0"/>
              </a:rPr>
              <a:t>do during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the </a:t>
            </a:r>
            <a:r>
              <a:rPr lang="en-US" spc="-5" dirty="0">
                <a:solidFill>
                  <a:srgbClr val="2C2C2C"/>
                </a:solidFill>
                <a:latin typeface="Open Sans" panose="020B0606030504020204" pitchFamily="34" charset="0"/>
                <a:ea typeface="Open Sans" panose="020B0606030504020204" pitchFamily="34" charset="0"/>
                <a:cs typeface="Open Sans" panose="020B0606030504020204" pitchFamily="34" charset="0"/>
              </a:rPr>
              <a:t>interview so you can avoid embarrassing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faux</a:t>
            </a:r>
            <a:r>
              <a:rPr lang="en-US" spc="20" dirty="0">
                <a:solidFill>
                  <a:srgbClr val="2C2C2C"/>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pas!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025650">
              <a:spcBef>
                <a:spcPts val="2305"/>
              </a:spcBef>
            </a:pPr>
            <a:r>
              <a:rPr lang="en-US" spc="-5"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rPr>
              <a:t>                     </a:t>
            </a:r>
            <a:r>
              <a:rPr lang="en-US" u="heavy" spc="-5"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2"/>
              </a:rPr>
              <a:t>Job Interview </a:t>
            </a:r>
            <a:r>
              <a:rPr lang="en-US" u="heavy" spc="-30"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2"/>
              </a:rPr>
              <a:t>Tips </a:t>
            </a:r>
            <a:r>
              <a:rPr lang="en-US" u="heavy"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2"/>
              </a:rPr>
              <a:t>for</a:t>
            </a:r>
            <a:r>
              <a:rPr lang="en-US" u="heavy" spc="-60" dirty="0">
                <a:solidFill>
                  <a:srgbClr val="D50D71"/>
                </a:solidFill>
                <a:uFill>
                  <a:solidFill>
                    <a:srgbClr val="D50D71"/>
                  </a:solidFill>
                </a:uFill>
                <a:latin typeface="Open Sans" panose="020B0606030504020204" pitchFamily="34" charset="0"/>
                <a:ea typeface="Open Sans" panose="020B0606030504020204" pitchFamily="34" charset="0"/>
                <a:cs typeface="Open Sans" panose="020B0606030504020204" pitchFamily="34" charset="0"/>
                <a:hlinkClick r:id="rId2"/>
              </a:rPr>
              <a:t> Teens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501650" algn="ctr">
              <a:spcBef>
                <a:spcPts val="1325"/>
              </a:spcBef>
            </a:pPr>
            <a:r>
              <a:rPr lang="en-US" spc="-75" dirty="0">
                <a:solidFill>
                  <a:srgbClr val="2C2C2C"/>
                </a:solidFill>
                <a:latin typeface="Open Sans" panose="020B0606030504020204" pitchFamily="34" charset="0"/>
                <a:ea typeface="Open Sans" panose="020B0606030504020204" pitchFamily="34" charset="0"/>
                <a:cs typeface="Open Sans" panose="020B0606030504020204" pitchFamily="34" charset="0"/>
              </a:rPr>
              <a:t>(click </a:t>
            </a:r>
            <a:r>
              <a:rPr lang="en-US" spc="-60" dirty="0">
                <a:solidFill>
                  <a:srgbClr val="2C2C2C"/>
                </a:solidFill>
                <a:latin typeface="Open Sans" panose="020B0606030504020204" pitchFamily="34" charset="0"/>
                <a:ea typeface="Open Sans" panose="020B0606030504020204" pitchFamily="34" charset="0"/>
                <a:cs typeface="Open Sans" panose="020B0606030504020204" pitchFamily="34" charset="0"/>
              </a:rPr>
              <a:t>on</a:t>
            </a:r>
            <a:r>
              <a:rPr lang="en-US" spc="-85" dirty="0">
                <a:solidFill>
                  <a:srgbClr val="2C2C2C"/>
                </a:solidFill>
                <a:latin typeface="Open Sans" panose="020B0606030504020204" pitchFamily="34" charset="0"/>
                <a:ea typeface="Open Sans" panose="020B0606030504020204" pitchFamily="34" charset="0"/>
                <a:cs typeface="Open Sans" panose="020B0606030504020204" pitchFamily="34" charset="0"/>
              </a:rPr>
              <a:t> </a:t>
            </a:r>
            <a:r>
              <a:rPr lang="en-US" spc="-40" dirty="0">
                <a:solidFill>
                  <a:srgbClr val="2C2C2C"/>
                </a:solidFill>
                <a:latin typeface="Open Sans" panose="020B0606030504020204" pitchFamily="34" charset="0"/>
                <a:ea typeface="Open Sans" panose="020B0606030504020204" pitchFamily="34" charset="0"/>
                <a:cs typeface="Open Sans" panose="020B0606030504020204" pitchFamily="34" charset="0"/>
              </a:rPr>
              <a:t>link)</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59100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9973-FCE8-4B52-AFD0-4FC5C5A7C4D1}"/>
              </a:ext>
            </a:extLst>
          </p:cNvPr>
          <p:cNvSpPr>
            <a:spLocks noGrp="1"/>
          </p:cNvSpPr>
          <p:nvPr>
            <p:ph type="title"/>
          </p:nvPr>
        </p:nvSpPr>
        <p:spPr/>
        <p:txBody>
          <a:bodyPr/>
          <a:lstStyle/>
          <a:p>
            <a:r>
              <a:rPr lang="en-US" spc="0" dirty="0"/>
              <a:t>Interview Attire</a:t>
            </a:r>
          </a:p>
        </p:txBody>
      </p:sp>
      <p:sp>
        <p:nvSpPr>
          <p:cNvPr id="3" name="Content Placeholder 2">
            <a:extLst>
              <a:ext uri="{FF2B5EF4-FFF2-40B4-BE49-F238E27FC236}">
                <a16:creationId xmlns:a16="http://schemas.microsoft.com/office/drawing/2014/main" id="{060D1459-268A-4AB9-A72E-B823700AFD4E}"/>
              </a:ext>
            </a:extLst>
          </p:cNvPr>
          <p:cNvSpPr>
            <a:spLocks noGrp="1"/>
          </p:cNvSpPr>
          <p:nvPr>
            <p:ph sz="half" idx="1"/>
          </p:nvPr>
        </p:nvSpPr>
        <p:spPr/>
        <p:txBody>
          <a:bodyPr/>
          <a:lstStyle/>
          <a:p>
            <a:pPr marL="469900" indent="-457200">
              <a:lnSpc>
                <a:spcPts val="2735"/>
              </a:lnSpc>
              <a:spcBef>
                <a:spcPts val="100"/>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Professional dress is not just about clothes, but overall</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professional appearance.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265" marR="5080" indent="-457200">
              <a:lnSpc>
                <a:spcPct val="90000"/>
              </a:lnSpc>
              <a:spcBef>
                <a:spcPts val="865"/>
              </a:spcBef>
              <a:buClr>
                <a:schemeClr val="accent1"/>
              </a:buClr>
              <a:buFont typeface="Open Sans" panose="020B0606030504020204" pitchFamily="34" charset="0"/>
              <a:buChar char="&gt;"/>
            </a:pPr>
            <a:r>
              <a:rPr lang="en-US" dirty="0">
                <a:solidFill>
                  <a:srgbClr val="2C2C2C"/>
                </a:solidFill>
                <a:latin typeface="Open Sans" panose="020B0606030504020204" pitchFamily="34" charset="0"/>
                <a:ea typeface="Open Sans" panose="020B0606030504020204" pitchFamily="34" charset="0"/>
                <a:cs typeface="Open Sans" panose="020B0606030504020204" pitchFamily="34" charset="0"/>
              </a:rPr>
              <a:t>You will want your possible future employer to be impressed with your look, but you do not want to upstage the interview.</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212460466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www.w3.org/XML/1998/namespace"/>
    <ds:schemaRef ds:uri="http://purl.org/dc/dcmitype/"/>
    <ds:schemaRef ds:uri="56ea17bb-c96d-4826-b465-01eec0dd23dd"/>
    <ds:schemaRef ds:uri="http://schemas.microsoft.com/office/infopath/2007/PartnerControls"/>
    <ds:schemaRef ds:uri="05d88611-e516-4d1a-b12e-39107e78b3d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126</TotalTime>
  <Words>1157</Words>
  <Application>Microsoft Office PowerPoint</Application>
  <PresentationFormat>Widescreen</PresentationFormat>
  <Paragraphs>97</Paragraphs>
  <Slides>33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.AppleSystemUIFont</vt:lpstr>
      <vt:lpstr>Arial</vt:lpstr>
      <vt:lpstr>Calibri</vt:lpstr>
      <vt:lpstr>Open Sans</vt:lpstr>
      <vt:lpstr>Open Sans SemiBold</vt:lpstr>
      <vt:lpstr>2_Office Theme</vt:lpstr>
      <vt:lpstr>3_Office Theme</vt:lpstr>
      <vt:lpstr>Selection and Care of Clothing: Part I Principles of Human Services</vt:lpstr>
      <vt:lpstr>PowerPoint Presentation</vt:lpstr>
      <vt:lpstr>Acceptable Clothing for a Job Interview</vt:lpstr>
      <vt:lpstr>What is the purpose of a job interview?</vt:lpstr>
      <vt:lpstr>What qualities is an employer looking for?</vt:lpstr>
      <vt:lpstr>The Job Interview</vt:lpstr>
      <vt:lpstr>Interview Success</vt:lpstr>
      <vt:lpstr>Job Interviews for Teens</vt:lpstr>
      <vt:lpstr>Interview Attire</vt:lpstr>
      <vt:lpstr>Men’s Clothing</vt:lpstr>
      <vt:lpstr>Women’s Clothing</vt:lpstr>
      <vt:lpstr>Caring for Your Clothes</vt:lpstr>
      <vt:lpstr>How do you maintain and properly care for your wardrobe?</vt:lpstr>
      <vt:lpstr>How to Take Care of Your Clothes</vt:lpstr>
      <vt:lpstr>Washing Your Clothes</vt:lpstr>
      <vt:lpstr>Fabric Care Symbols</vt:lpstr>
      <vt:lpstr>Stain Removal Chart</vt:lpstr>
      <vt:lpstr>Lipstick Stain</vt:lpstr>
      <vt:lpstr>Ink Stain</vt:lpstr>
      <vt:lpstr>Mustard Stain</vt:lpstr>
      <vt:lpstr>Melted Wax Stain</vt:lpstr>
      <vt:lpstr>Ironing Your Clothes</vt:lpstr>
      <vt:lpstr>How to Iron Clothes</vt:lpstr>
      <vt:lpstr>Developing a Personal Wardrobe Plan</vt:lpstr>
      <vt:lpstr>Selecting and Buying Clothes</vt:lpstr>
      <vt:lpstr>Clothing Needs versus Wants</vt:lpstr>
      <vt:lpstr>Clothing Considerations</vt:lpstr>
      <vt:lpstr>Clothing Factors</vt:lpstr>
      <vt:lpstr>Identifying Quality in Clothing</vt:lpstr>
      <vt:lpstr>Six Panel Organizer</vt:lpstr>
      <vt:lpstr>Review</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9</cp:revision>
  <cp:lastPrinted>2017-07-07T16:17:37Z</cp:lastPrinted>
  <dcterms:created xsi:type="dcterms:W3CDTF">2017-07-11T23:58:30Z</dcterms:created>
  <dcterms:modified xsi:type="dcterms:W3CDTF">2018-01-15T15:57:12Z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