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6"/>
  </p:notesMasterIdLst>
  <p:handoutMasterIdLst>
    <p:handoutMasterId r:id="rId17"/>
  </p:handoutMasterIdLst>
  <p:sldIdLst>
    <p:sldId id="322" r:id="rId6"/>
    <p:sldId id="319" r:id="rId7"/>
    <p:sldId id="323" r:id="rId8"/>
    <p:sldId id="324" r:id="rId9"/>
    <p:sldId id="325" r:id="rId10"/>
    <p:sldId id="326" r:id="rId11"/>
    <p:sldId id="327" r:id="rId12"/>
    <p:sldId id="328" r:id="rId13"/>
    <p:sldId id="329" r:id="rId14"/>
    <p:sldId id="330"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62450" autoAdjust="0"/>
  </p:normalViewPr>
  <p:slideViewPr>
    <p:cSldViewPr snapToGrid="0">
      <p:cViewPr>
        <p:scale>
          <a:sx n="42" d="100"/>
          <a:sy n="42" d="100"/>
        </p:scale>
        <p:origin x="1620" y="4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22-Nov-17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22-Nov-17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we think of seniors, we think high school seniors - the top dogs - those who rule the school.  </a:t>
            </a:r>
          </a:p>
          <a:p>
            <a:endParaRPr lang="en-US" baseline="0" dirty="0"/>
          </a:p>
          <a:p>
            <a:r>
              <a:rPr lang="en-US" baseline="0" dirty="0"/>
              <a:t>But there are other seniors and they can help us with our future by connecting us to the past.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3927598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6636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Senior Citizens are also referred to as elderly, older adults, retired, retiree, golden ager and more.  Have you heard of any other names?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a:t>
            </a:r>
            <a:r>
              <a:rPr lang="en-US" baseline="0" dirty="0"/>
              <a:t> are parents, grandparents, great aunts and uncles, great grandparents.</a:t>
            </a:r>
          </a:p>
          <a:p>
            <a:endParaRPr lang="en-US" baseline="0" dirty="0"/>
          </a:p>
          <a:p>
            <a:r>
              <a:rPr lang="en-US" baseline="0" dirty="0"/>
              <a:t>But before they became any of these people,  they were teenagers just like you.  They played sports, went to school, fell in love, traveled, had careers, and eventually married and raised a family.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31479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Senior citizens are not any different from us.  They</a:t>
            </a:r>
            <a:r>
              <a:rPr lang="en-US" baseline="0" dirty="0"/>
              <a:t> love many of the same things that we love.  (read list) </a:t>
            </a:r>
          </a:p>
          <a:p>
            <a:endParaRPr lang="en-US" baseline="0" dirty="0"/>
          </a:p>
          <a:p>
            <a:r>
              <a:rPr lang="en-US" baseline="0" dirty="0"/>
              <a:t>Have students add more ideas to list or complete Enrichment Activity – T Charts = Similarities and Differences.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116922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570815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senior citizens are still</a:t>
            </a:r>
            <a:r>
              <a:rPr lang="en-US" baseline="0" dirty="0"/>
              <a:t> very active and many need a little assistance.  They have a world’s worth of experiences and they are ready and willing to share with us.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6026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same way, we have a</a:t>
            </a:r>
            <a:r>
              <a:rPr lang="en-US" baseline="0" dirty="0"/>
              <a:t> world’s worth of experiences we can share with them.  What will you share?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489872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006094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Serving Senior Citizens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Resources and References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Clip Art: Used with permission from Microsoft.</a:t>
            </a:r>
          </a:p>
          <a:p>
            <a:pPr lvl="1"/>
            <a:r>
              <a:rPr lang="en-US" sz="2000" dirty="0"/>
              <a:t>Websites:</a:t>
            </a:r>
          </a:p>
          <a:p>
            <a:pPr lvl="2"/>
            <a:r>
              <a:rPr lang="en-US" sz="2000" dirty="0"/>
              <a:t>Maryland Department of Education Programs Service&gt; Learning&gt;Aging</a:t>
            </a:r>
          </a:p>
          <a:p>
            <a:pPr marL="457200" lvl="2" indent="0">
              <a:buNone/>
            </a:pPr>
            <a:r>
              <a:rPr lang="en-US" sz="2000" dirty="0"/>
              <a:t>   http://marylandpublicschools.org/MSDE/programs/servicelearning/aging</a:t>
            </a:r>
          </a:p>
          <a:p>
            <a:pPr lvl="2"/>
            <a:r>
              <a:rPr lang="en-US" sz="2000" dirty="0"/>
              <a:t>Seniors List</a:t>
            </a:r>
          </a:p>
          <a:p>
            <a:pPr marL="457200" lvl="2" indent="0">
              <a:buNone/>
            </a:pPr>
            <a:r>
              <a:rPr lang="en-US" sz="2000" dirty="0"/>
              <a:t>   Senior Citizen Activities</a:t>
            </a:r>
          </a:p>
          <a:p>
            <a:pPr marL="457200" lvl="2" indent="0">
              <a:buNone/>
            </a:pPr>
            <a:r>
              <a:rPr lang="en-US" sz="2000" dirty="0"/>
              <a:t>   http://www.seniorslist.com/activities/senior-citizen-activities-m.php</a:t>
            </a:r>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4142493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Senior Citizens</a:t>
            </a:r>
          </a:p>
        </p:txBody>
      </p:sp>
      <p:pic>
        <p:nvPicPr>
          <p:cNvPr id="6" name="Picture 2">
            <a:extLst>
              <a:ext uri="{FF2B5EF4-FFF2-40B4-BE49-F238E27FC236}">
                <a16:creationId xmlns:a16="http://schemas.microsoft.com/office/drawing/2014/main" id="{762EBA01-27F0-45E0-A320-1B497BD8B383}"/>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644419" y="2231708"/>
            <a:ext cx="4903161"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Who Are They?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Parents</a:t>
            </a:r>
          </a:p>
          <a:p>
            <a:pPr lvl="1"/>
            <a:r>
              <a:rPr lang="en-US" dirty="0"/>
              <a:t>Grandparents</a:t>
            </a:r>
          </a:p>
          <a:p>
            <a:pPr lvl="1"/>
            <a:r>
              <a:rPr lang="en-US" dirty="0"/>
              <a:t>Great Aunts and Uncles</a:t>
            </a:r>
          </a:p>
          <a:p>
            <a:pPr lvl="1"/>
            <a:r>
              <a:rPr lang="en-US" dirty="0"/>
              <a:t>Great grandparents</a:t>
            </a:r>
          </a:p>
        </p:txBody>
      </p:sp>
      <p:pic>
        <p:nvPicPr>
          <p:cNvPr id="4" name="Picture 3">
            <a:extLst>
              <a:ext uri="{FF2B5EF4-FFF2-40B4-BE49-F238E27FC236}">
                <a16:creationId xmlns:a16="http://schemas.microsoft.com/office/drawing/2014/main" id="{6054C9B7-05B9-4356-A85C-AAC7FD5A2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516" y="3137460"/>
            <a:ext cx="4038600" cy="2692400"/>
          </a:xfrm>
          <a:prstGeom prst="rect">
            <a:avLst/>
          </a:prstGeom>
        </p:spPr>
      </p:pic>
    </p:spTree>
    <p:extLst>
      <p:ext uri="{BB962C8B-B14F-4D97-AF65-F5344CB8AC3E}">
        <p14:creationId xmlns:p14="http://schemas.microsoft.com/office/powerpoint/2010/main" val="53828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sz="1800" dirty="0"/>
            </a:br>
            <a:br>
              <a:rPr lang="en-US" sz="1800" dirty="0"/>
            </a:br>
            <a:br>
              <a:rPr lang="en-US" sz="1800" dirty="0"/>
            </a:br>
            <a:br>
              <a:rPr lang="en-US" sz="1800" dirty="0"/>
            </a:br>
            <a:r>
              <a:rPr lang="en-US" dirty="0"/>
              <a:t>They Love What We Love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Time with family</a:t>
            </a:r>
          </a:p>
          <a:p>
            <a:pPr lvl="1"/>
            <a:r>
              <a:rPr lang="en-US" dirty="0"/>
              <a:t>Time with friends</a:t>
            </a:r>
          </a:p>
          <a:p>
            <a:pPr lvl="1"/>
            <a:r>
              <a:rPr lang="en-US" dirty="0"/>
              <a:t>Games</a:t>
            </a:r>
          </a:p>
          <a:p>
            <a:pPr lvl="1"/>
            <a:r>
              <a:rPr lang="en-US" dirty="0"/>
              <a:t>Dancing</a:t>
            </a:r>
          </a:p>
          <a:p>
            <a:pPr lvl="1"/>
            <a:r>
              <a:rPr lang="en-US" dirty="0"/>
              <a:t>Laughing</a:t>
            </a:r>
          </a:p>
          <a:p>
            <a:pPr lvl="1"/>
            <a:r>
              <a:rPr lang="en-US" dirty="0"/>
              <a:t>Technology</a:t>
            </a:r>
          </a:p>
          <a:p>
            <a:pPr lvl="1"/>
            <a:r>
              <a:rPr lang="en-US" dirty="0"/>
              <a:t>Sports</a:t>
            </a:r>
          </a:p>
          <a:p>
            <a:pPr lvl="1"/>
            <a:r>
              <a:rPr lang="en-US" dirty="0"/>
              <a:t>And so much more……</a:t>
            </a:r>
          </a:p>
          <a:p>
            <a:pPr lvl="1"/>
            <a:endParaRPr lang="en-US" dirty="0"/>
          </a:p>
        </p:txBody>
      </p:sp>
      <p:pic>
        <p:nvPicPr>
          <p:cNvPr id="4" name="Picture 6">
            <a:extLst>
              <a:ext uri="{FF2B5EF4-FFF2-40B4-BE49-F238E27FC236}">
                <a16:creationId xmlns:a16="http://schemas.microsoft.com/office/drawing/2014/main" id="{F29D4939-9822-4D56-8521-6ACCEBF4D7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45269" y="1919727"/>
            <a:ext cx="2708598" cy="180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a:extLst>
              <a:ext uri="{FF2B5EF4-FFF2-40B4-BE49-F238E27FC236}">
                <a16:creationId xmlns:a16="http://schemas.microsoft.com/office/drawing/2014/main" id="{A3B0E92A-78C9-489B-8062-298DA30D4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4324" y="3749720"/>
            <a:ext cx="2749543" cy="167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10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Do You Think?</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What are they interested in?</a:t>
            </a:r>
          </a:p>
          <a:p>
            <a:pPr lvl="1"/>
            <a:r>
              <a:rPr lang="en-US" dirty="0"/>
              <a:t>What do they enjoy doing?</a:t>
            </a:r>
          </a:p>
          <a:p>
            <a:pPr lvl="1"/>
            <a:r>
              <a:rPr lang="en-US" dirty="0"/>
              <a:t>What do they love?</a:t>
            </a:r>
          </a:p>
          <a:p>
            <a:pPr lvl="1"/>
            <a:r>
              <a:rPr lang="en-US" dirty="0"/>
              <a:t>What do they need?</a:t>
            </a:r>
          </a:p>
          <a:p>
            <a:pPr lvl="1"/>
            <a:endParaRPr lang="en-US" dirty="0"/>
          </a:p>
          <a:p>
            <a:pPr lvl="1"/>
            <a:endParaRPr lang="en-US" dirty="0"/>
          </a:p>
          <a:p>
            <a:pPr lvl="1"/>
            <a:endParaRPr lang="en-US" dirty="0"/>
          </a:p>
          <a:p>
            <a:pPr lvl="1"/>
            <a:endParaRPr lang="en-US" dirty="0"/>
          </a:p>
          <a:p>
            <a:pPr lvl="1"/>
            <a:endParaRPr lang="en-US" dirty="0"/>
          </a:p>
        </p:txBody>
      </p:sp>
      <p:sp>
        <p:nvSpPr>
          <p:cNvPr id="4" name="Content Placeholder 3">
            <a:extLst>
              <a:ext uri="{FF2B5EF4-FFF2-40B4-BE49-F238E27FC236}">
                <a16:creationId xmlns:a16="http://schemas.microsoft.com/office/drawing/2014/main" id="{0CD81306-CEDA-4507-A9A1-B8165E4253C2}"/>
              </a:ext>
            </a:extLst>
          </p:cNvPr>
          <p:cNvSpPr>
            <a:spLocks noGrp="1"/>
          </p:cNvSpPr>
          <p:nvPr>
            <p:ph sz="half" idx="10"/>
          </p:nvPr>
        </p:nvSpPr>
        <p:spPr/>
        <p:txBody>
          <a:bodyPr/>
          <a:lstStyle/>
          <a:p>
            <a:pPr lvl="1"/>
            <a:r>
              <a:rPr lang="en-US" dirty="0"/>
              <a:t>What are you interested in?</a:t>
            </a:r>
          </a:p>
          <a:p>
            <a:pPr lvl="1"/>
            <a:r>
              <a:rPr lang="en-US" dirty="0"/>
              <a:t>What do you enjoy doing?</a:t>
            </a:r>
          </a:p>
          <a:p>
            <a:pPr lvl="1"/>
            <a:r>
              <a:rPr lang="en-US" dirty="0"/>
              <a:t>What do you love?</a:t>
            </a:r>
          </a:p>
          <a:p>
            <a:pPr lvl="1"/>
            <a:r>
              <a:rPr lang="en-US" dirty="0"/>
              <a:t>What do you need?</a:t>
            </a:r>
          </a:p>
          <a:p>
            <a:pPr lvl="1"/>
            <a:endParaRPr lang="en-US" dirty="0"/>
          </a:p>
        </p:txBody>
      </p:sp>
    </p:spTree>
    <p:extLst>
      <p:ext uri="{BB962C8B-B14F-4D97-AF65-F5344CB8AC3E}">
        <p14:creationId xmlns:p14="http://schemas.microsoft.com/office/powerpoint/2010/main" val="1159085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847344" y="982270"/>
            <a:ext cx="10059452" cy="876300"/>
          </a:xfrm>
        </p:spPr>
        <p:txBody>
          <a:bodyPr/>
          <a:lstStyle/>
          <a:p>
            <a:r>
              <a:rPr lang="en-US" dirty="0"/>
              <a:t>They are ready to share a world of experiences with us</a:t>
            </a:r>
          </a:p>
        </p:txBody>
      </p:sp>
      <p:pic>
        <p:nvPicPr>
          <p:cNvPr id="6" name="Picture 2">
            <a:extLst>
              <a:ext uri="{FF2B5EF4-FFF2-40B4-BE49-F238E27FC236}">
                <a16:creationId xmlns:a16="http://schemas.microsoft.com/office/drawing/2014/main" id="{B172C184-2804-4918-B0C0-05AC15EEADB3}"/>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929647" y="2695220"/>
            <a:ext cx="4332706" cy="288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065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part of our world will we share with them?</a:t>
            </a:r>
          </a:p>
        </p:txBody>
      </p:sp>
      <p:pic>
        <p:nvPicPr>
          <p:cNvPr id="6" name="Picture 2">
            <a:extLst>
              <a:ext uri="{FF2B5EF4-FFF2-40B4-BE49-F238E27FC236}">
                <a16:creationId xmlns:a16="http://schemas.microsoft.com/office/drawing/2014/main" id="{D194ECC6-BA00-48F9-8664-B5462E50D1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34840" y="2606040"/>
            <a:ext cx="3810034" cy="291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981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75727112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purl.org/dc/elements/1.1/"/>
    <ds:schemaRef ds:uri="http://schemas.microsoft.com/office/2006/metadata/properties"/>
    <ds:schemaRef ds:uri="http://purl.org/dc/terms/"/>
    <ds:schemaRef ds:uri="http://purl.org/dc/dcmitype/"/>
    <ds:schemaRef ds:uri="56ea17bb-c96d-4826-b465-01eec0dd23dd"/>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05d88611-e516-4d1a-b12e-39107e78b3d0"/>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1157</TotalTime>
  <Words>402</Words>
  <Application>Microsoft Office PowerPoint</Application>
  <PresentationFormat>Widescreen</PresentationFormat>
  <Paragraphs>63</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.AppleSystemUIFont</vt:lpstr>
      <vt:lpstr>Arial</vt:lpstr>
      <vt:lpstr>Calibri</vt:lpstr>
      <vt:lpstr>Open Sans</vt:lpstr>
      <vt:lpstr>Open Sans SemiBold</vt:lpstr>
      <vt:lpstr>2_Office Theme</vt:lpstr>
      <vt:lpstr>3_Office Theme</vt:lpstr>
      <vt:lpstr>Serving Senior Citizens</vt:lpstr>
      <vt:lpstr>PowerPoint Presentation</vt:lpstr>
      <vt:lpstr>Senior Citizens</vt:lpstr>
      <vt:lpstr>Who Are They?</vt:lpstr>
      <vt:lpstr>    They Love What We Love</vt:lpstr>
      <vt:lpstr>What Do You Think?</vt:lpstr>
      <vt:lpstr>They are ready to share a world of experiences with us</vt:lpstr>
      <vt:lpstr>What part of our world will we share with them?</vt:lpstr>
      <vt:lpstr>Questions?</vt:lpstr>
      <vt:lpstr>Resources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2017-11-23T12:42:50Z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