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6"/>
  </p:notesMasterIdLst>
  <p:handoutMasterIdLst>
    <p:handoutMasterId r:id="rId27"/>
  </p:handoutMasterIdLst>
  <p:sldIdLst>
    <p:sldId id="322" r:id="rId6"/>
    <p:sldId id="319" r:id="rId7"/>
    <p:sldId id="323" r:id="rId8"/>
    <p:sldId id="324" r:id="rId9"/>
    <p:sldId id="325" r:id="rId10"/>
    <p:sldId id="326" r:id="rId11"/>
    <p:sldId id="327" r:id="rId12"/>
    <p:sldId id="328" r:id="rId13"/>
    <p:sldId id="329" r:id="rId14"/>
    <p:sldId id="330" r:id="rId15"/>
    <p:sldId id="338" r:id="rId16"/>
    <p:sldId id="331" r:id="rId17"/>
    <p:sldId id="332" r:id="rId18"/>
    <p:sldId id="339" r:id="rId19"/>
    <p:sldId id="334" r:id="rId20"/>
    <p:sldId id="335" r:id="rId21"/>
    <p:sldId id="336" r:id="rId22"/>
    <p:sldId id="341" r:id="rId23"/>
    <p:sldId id="337" r:id="rId24"/>
    <p:sldId id="340"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9095" autoAdjust="0"/>
  </p:normalViewPr>
  <p:slideViewPr>
    <p:cSldViewPr snapToGrid="0">
      <p:cViewPr>
        <p:scale>
          <a:sx n="53" d="100"/>
          <a:sy n="53" d="100"/>
        </p:scale>
        <p:origin x="119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chronological résumé seems to be the most popular format used. This type of résumé usually contains an objective and/or summary statement and a chronological listing (from most recent to past) of all your employers along with related accomplishments. Educational information is included along with certifications and special skills. </a:t>
            </a:r>
          </a:p>
          <a:p>
            <a:r>
              <a:rPr lang="en-US" sz="1200" b="0" i="0" u="none" strike="noStrike" kern="1200" baseline="0" dirty="0">
                <a:solidFill>
                  <a:schemeClr val="tx1"/>
                </a:solidFill>
                <a:latin typeface="+mn-lt"/>
                <a:ea typeface="+mn-ea"/>
                <a:cs typeface="+mn-cs"/>
              </a:rPr>
              <a:t>Make your chronological résumé descriptive, personal and exciting. Arrange it by time and always add a description of your job duties.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32288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type of résumé format works well for people with limited work experience, who has been out of the workforce for a while, or who seek to change their careers at some point. This type of résumé focuses more on your skills than on your employment history. This is a good format for a high school student who is looking for their first job. You can list your involvement with extracurricular activities, volunteering activities and accomplishments in high school.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36636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Functional résumés highlight your abilities rather than your chronological work history. You'll still need to summarize your work history. By the time the reader has gotten to that point, he is usually sold on bringing you in for an interview.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729516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Functional résumés highlight your abilities rather than your chronological work history. You'll still need to summarize your work history. By the time the reader has gotten to that point, he is usually sold on bringing you in for an interview.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23611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One page is preferable, more than two pages. Highlight or underline key points. Use the same alignments throughout the résumé.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2538085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 well written résumé is an asset to anyone looking to acquire a job.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939185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Good action words can help you distinguish yourself from other applicants.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3365516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With a great résumé in hand, next comes a successful interview. Make sure you research the company. Are you the right employee for the company and is this the right company for you? During the interview, listen carefully to what is being asked and answer thoughtfully and honestly. Don’t ramble or repeat yourself. Dress conservatively in clean, pressed and appropriate clothing. Grooming and personal hygiene is a must!! Be confident but not boastful. Try to be relaxed and not nervous or fidgety. Be a natural and positive. Use proper grammar and turn your phone off.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12990692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1034134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2089017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 résumé is your personal “fact sheet.” It is the only document most job applicants will leave with a prospective employer. It is the main tool employers use to compare you with others. For that reason alone, give great attention to making your résumé be the best it can be.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Spend as much time on this section as necessary to create a powerful opening for your résumé. Your Objective or Summary should be two or three lines long at most.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09904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Objectives and Goals: Don't talk about yourself and your career goals. You can do that in the interview. Avoid such phrases as: "seeking a chance for advancement", or "where my skills will be utilized", or "where I can further my career". Your goal is to focus on the employer and his or her needs. </a:t>
            </a:r>
          </a:p>
          <a:p>
            <a:r>
              <a:rPr lang="en-US" sz="1200" b="0" i="0" u="none" strike="noStrike" kern="1200" baseline="0" dirty="0">
                <a:solidFill>
                  <a:schemeClr val="tx1"/>
                </a:solidFill>
                <a:latin typeface="+mn-lt"/>
                <a:ea typeface="+mn-ea"/>
                <a:cs typeface="+mn-cs"/>
              </a:rPr>
              <a:t>Review sample objectives. Have students personalize two examples and share with the class.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763766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Your résumé should highlight your most marketable skills in such a way that employers are more likely to call you. What are your most marketable skills? </a:t>
            </a:r>
          </a:p>
          <a:p>
            <a:r>
              <a:rPr lang="en-US" sz="1200" b="0" i="0" u="none" strike="noStrike" kern="1200" baseline="0" dirty="0">
                <a:solidFill>
                  <a:schemeClr val="tx1"/>
                </a:solidFill>
                <a:latin typeface="+mn-lt"/>
                <a:ea typeface="+mn-ea"/>
                <a:cs typeface="+mn-cs"/>
              </a:rPr>
              <a:t>Have students brainstorm types of skills. </a:t>
            </a:r>
          </a:p>
          <a:p>
            <a:r>
              <a:rPr lang="en-US" sz="1200" b="0" i="0" u="none" strike="noStrike" kern="1200" baseline="0" dirty="0">
                <a:solidFill>
                  <a:schemeClr val="tx1"/>
                </a:solidFill>
                <a:latin typeface="+mn-lt"/>
                <a:ea typeface="+mn-ea"/>
                <a:cs typeface="+mn-cs"/>
              </a:rPr>
              <a:t>What do you enjoy doing? What skills do you most enjoy using on the job or in school right now? What skills would you use even if you weren't paid? Write out your answers.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158618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Be sure to include all skills and accomplishments that directly relate to your current job objective. You job experiences can help build your résumé. Don’t forget to include military service and volunteer work.</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4115371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Most companies will ask potential employees to provide references: names and phone numbers of persons who can tell them more about you. Be prepared to have this information on hand when inquiring about a job position.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894087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chronological résumé is the style most people are familiar with. Take time to have a well thought out résumé. Your résumé should show your potential employer your progression of skills and experience in the job market.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268081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chronological résumé seems to be the most popular format used. This type of résumé usually contains an objective and/or summary statement and a chronological listing (from most recent to past) of all your employers along with related accomplishments. Educational information is included along with certifications and special skills. </a:t>
            </a:r>
          </a:p>
          <a:p>
            <a:r>
              <a:rPr lang="en-US" sz="1200" b="0" i="0" u="none" strike="noStrike" kern="1200" baseline="0" dirty="0">
                <a:solidFill>
                  <a:schemeClr val="tx1"/>
                </a:solidFill>
                <a:latin typeface="+mn-lt"/>
                <a:ea typeface="+mn-ea"/>
                <a:cs typeface="+mn-cs"/>
              </a:rPr>
              <a:t>Make your chronological résumé descriptive, personal and exciting. Arrange it by time and always add a description of your job duties.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915135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jacksmith@online.com"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resumetemplates.org/"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Show Yourself Off – Write a Resume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Chronological Résumé Sample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marL="0" lvl="1" indent="0" algn="ctr">
              <a:buNone/>
            </a:pPr>
            <a:r>
              <a:rPr lang="en-US" dirty="0"/>
              <a:t>Jack Smith </a:t>
            </a:r>
            <a:br>
              <a:rPr lang="en-US" dirty="0"/>
            </a:br>
            <a:r>
              <a:rPr lang="en-US" sz="2400" dirty="0"/>
              <a:t>(317) 555-0101 (home) (317) 555-1100 (fax)</a:t>
            </a:r>
            <a:br>
              <a:rPr lang="en-US" sz="2400" dirty="0"/>
            </a:br>
            <a:r>
              <a:rPr lang="en-US" sz="2400" dirty="0"/>
              <a:t>1111 S. North St. </a:t>
            </a:r>
            <a:br>
              <a:rPr lang="en-US" sz="2400" dirty="0"/>
            </a:br>
            <a:r>
              <a:rPr lang="en-US" sz="2400" dirty="0" err="1"/>
              <a:t>Sometown</a:t>
            </a:r>
            <a:r>
              <a:rPr lang="en-US" sz="2400" dirty="0"/>
              <a:t>, IN 47000 </a:t>
            </a:r>
            <a:br>
              <a:rPr lang="en-US" sz="2400" dirty="0"/>
            </a:br>
            <a:r>
              <a:rPr lang="en-US" sz="2400" dirty="0">
                <a:hlinkClick r:id="rId3"/>
              </a:rPr>
              <a:t>jacksmith@online.com</a:t>
            </a:r>
            <a:endParaRPr lang="en-US" sz="2400" dirty="0"/>
          </a:p>
          <a:p>
            <a:pPr marL="0" lvl="1" indent="0">
              <a:buNone/>
            </a:pPr>
            <a:endParaRPr lang="en-US" sz="2400" dirty="0"/>
          </a:p>
          <a:p>
            <a:pPr marL="0" lvl="1" indent="0">
              <a:buNone/>
            </a:pPr>
            <a:r>
              <a:rPr lang="en-US" dirty="0"/>
              <a:t>JOB OBJECTIVE</a:t>
            </a:r>
          </a:p>
          <a:p>
            <a:pPr lvl="2"/>
            <a:r>
              <a:rPr lang="en-US" sz="2400" dirty="0"/>
              <a:t>Desire a position in office management, personnel services or labor relations.</a:t>
            </a:r>
          </a:p>
          <a:p>
            <a:pPr lvl="2"/>
            <a:r>
              <a:rPr lang="en-US" sz="2400" dirty="0"/>
              <a:t>Prefer a position requiring multiple responsibilities and a variety of tasks.</a:t>
            </a:r>
          </a:p>
        </p:txBody>
      </p:sp>
    </p:spTree>
    <p:extLst>
      <p:ext uri="{BB962C8B-B14F-4D97-AF65-F5344CB8AC3E}">
        <p14:creationId xmlns:p14="http://schemas.microsoft.com/office/powerpoint/2010/main" val="3700535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Chronological Résumé Sample (continued…)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marL="0" lvl="1" indent="0">
              <a:buNone/>
            </a:pPr>
            <a:r>
              <a:rPr lang="en-US" dirty="0"/>
              <a:t>EDUCATION AND TRAINING</a:t>
            </a:r>
          </a:p>
          <a:p>
            <a:pPr lvl="2"/>
            <a:r>
              <a:rPr lang="en-US" sz="2400" dirty="0"/>
              <a:t>Ace Business College, Chicago, IL -Graduate of two-year management training program with emphasis on labor management studies.</a:t>
            </a:r>
          </a:p>
          <a:p>
            <a:pPr lvl="2"/>
            <a:r>
              <a:rPr lang="en-US" sz="2400" dirty="0"/>
              <a:t>Benjamin Franklin High School, Windfall, IN -General studies diploma with emphasis on business related studies.</a:t>
            </a:r>
          </a:p>
          <a:p>
            <a:pPr lvl="2"/>
            <a:r>
              <a:rPr lang="en-US" sz="2400" dirty="0"/>
              <a:t>U.S. Army -Inventory and supply control.</a:t>
            </a:r>
          </a:p>
          <a:p>
            <a:pPr lvl="2"/>
            <a:r>
              <a:rPr lang="en-US" sz="2400" dirty="0"/>
              <a:t>Other —Continuing education classes and workshops in business communications, customer relations and marketing</a:t>
            </a:r>
          </a:p>
          <a:p>
            <a:pPr lvl="1"/>
            <a:r>
              <a:rPr lang="en-US" dirty="0"/>
              <a:t>EXPERIENCE</a:t>
            </a:r>
          </a:p>
          <a:p>
            <a:pPr lvl="2"/>
            <a:r>
              <a:rPr lang="en-US" sz="2400" dirty="0"/>
              <a:t>1987 to present – Returned to college to continue education and complete degree work. Learned to operate word processing and data entry equipment.</a:t>
            </a:r>
          </a:p>
        </p:txBody>
      </p:sp>
    </p:spTree>
    <p:extLst>
      <p:ext uri="{BB962C8B-B14F-4D97-AF65-F5344CB8AC3E}">
        <p14:creationId xmlns:p14="http://schemas.microsoft.com/office/powerpoint/2010/main" val="2796414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Functional Résumé</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Allows you to focus on your skills when you do not have previous work experience to highlight.</a:t>
            </a:r>
          </a:p>
        </p:txBody>
      </p:sp>
      <p:pic>
        <p:nvPicPr>
          <p:cNvPr id="4" name="Picture 3">
            <a:extLst>
              <a:ext uri="{FF2B5EF4-FFF2-40B4-BE49-F238E27FC236}">
                <a16:creationId xmlns:a16="http://schemas.microsoft.com/office/drawing/2014/main" id="{29179DE6-4E91-4A0D-AA13-4FCB83DF49B1}"/>
              </a:ext>
            </a:extLst>
          </p:cNvPr>
          <p:cNvPicPr>
            <a:picLocks noChangeAspect="1"/>
          </p:cNvPicPr>
          <p:nvPr/>
        </p:nvPicPr>
        <p:blipFill>
          <a:blip r:embed="rId3"/>
          <a:stretch>
            <a:fillRect/>
          </a:stretch>
        </p:blipFill>
        <p:spPr>
          <a:xfrm>
            <a:off x="3854531" y="2649203"/>
            <a:ext cx="4482937" cy="2981576"/>
          </a:xfrm>
          <a:prstGeom prst="rect">
            <a:avLst/>
          </a:prstGeom>
        </p:spPr>
      </p:pic>
    </p:spTree>
    <p:extLst>
      <p:ext uri="{BB962C8B-B14F-4D97-AF65-F5344CB8AC3E}">
        <p14:creationId xmlns:p14="http://schemas.microsoft.com/office/powerpoint/2010/main" val="3286281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Functional Résumé Sample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marL="0" lvl="1" indent="0" algn="ctr">
              <a:buNone/>
            </a:pPr>
            <a:r>
              <a:rPr lang="en-US" dirty="0"/>
              <a:t>Your Name</a:t>
            </a:r>
            <a:br>
              <a:rPr lang="en-US" dirty="0"/>
            </a:br>
            <a:r>
              <a:rPr lang="en-US" dirty="0"/>
              <a:t>Street Address, City, State, Zip Code</a:t>
            </a:r>
            <a:br>
              <a:rPr lang="en-US" dirty="0"/>
            </a:br>
            <a:r>
              <a:rPr lang="en-US" dirty="0"/>
              <a:t>Phone number</a:t>
            </a:r>
            <a:br>
              <a:rPr lang="en-US" dirty="0"/>
            </a:br>
            <a:r>
              <a:rPr lang="en-US" dirty="0"/>
              <a:t>Email Address</a:t>
            </a:r>
          </a:p>
          <a:p>
            <a:pPr lvl="1"/>
            <a:r>
              <a:rPr lang="en-US" dirty="0"/>
              <a:t>Objective or Summary:</a:t>
            </a:r>
          </a:p>
          <a:p>
            <a:pPr lvl="2"/>
            <a:r>
              <a:rPr lang="en-US" sz="2400" dirty="0"/>
              <a:t>A resume Objective or Summary can help describe the value you bring to a prospective employer and entice a hiring manager to read your resume.</a:t>
            </a:r>
          </a:p>
          <a:p>
            <a:pPr lvl="1"/>
            <a:r>
              <a:rPr lang="en-US" dirty="0"/>
              <a:t>Professional Experience</a:t>
            </a:r>
          </a:p>
          <a:p>
            <a:pPr lvl="2"/>
            <a:r>
              <a:rPr lang="en-US" sz="2400" dirty="0"/>
              <a:t>Job Title</a:t>
            </a:r>
          </a:p>
          <a:p>
            <a:pPr lvl="2"/>
            <a:r>
              <a:rPr lang="en-US" sz="2400" dirty="0"/>
              <a:t>Company and Location</a:t>
            </a:r>
          </a:p>
          <a:p>
            <a:pPr lvl="2"/>
            <a:r>
              <a:rPr lang="en-US" sz="2400" dirty="0"/>
              <a:t>Action words + Keywords + Skills + Knowledge</a:t>
            </a:r>
          </a:p>
          <a:p>
            <a:pPr lvl="2"/>
            <a:r>
              <a:rPr lang="en-US" sz="2400" dirty="0"/>
              <a:t>B</a:t>
            </a:r>
            <a:r>
              <a:rPr lang="en-US" dirty="0"/>
              <a:t>e </a:t>
            </a:r>
            <a:r>
              <a:rPr lang="en-US" sz="2400" dirty="0"/>
              <a:t>specific by using numbers and percentages</a:t>
            </a:r>
          </a:p>
        </p:txBody>
      </p:sp>
    </p:spTree>
    <p:extLst>
      <p:ext uri="{BB962C8B-B14F-4D97-AF65-F5344CB8AC3E}">
        <p14:creationId xmlns:p14="http://schemas.microsoft.com/office/powerpoint/2010/main" val="697896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Functional Résumé Sample (continued…)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Relevant Skills</a:t>
            </a:r>
          </a:p>
          <a:p>
            <a:pPr lvl="2"/>
            <a:r>
              <a:rPr lang="en-US" sz="2400" dirty="0"/>
              <a:t>Skill Group or Title: List skills here</a:t>
            </a:r>
          </a:p>
          <a:p>
            <a:pPr lvl="2"/>
            <a:r>
              <a:rPr lang="en-US" sz="2400" dirty="0"/>
              <a:t>Education </a:t>
            </a:r>
          </a:p>
          <a:p>
            <a:pPr lvl="1"/>
            <a:r>
              <a:rPr lang="en-US" dirty="0"/>
              <a:t>Example Education:</a:t>
            </a:r>
          </a:p>
          <a:p>
            <a:pPr lvl="2"/>
            <a:r>
              <a:rPr lang="en-US" sz="2400" dirty="0"/>
              <a:t>High School diploma, East Central High School, San Antonio, Texas, 2012</a:t>
            </a:r>
          </a:p>
          <a:p>
            <a:pPr lvl="2"/>
            <a:r>
              <a:rPr lang="en-US" sz="2400" dirty="0"/>
              <a:t>B.S., Computer Science (High Honors), University of Texas at San Antonio, Texas, 2016 </a:t>
            </a:r>
          </a:p>
        </p:txBody>
      </p:sp>
    </p:spTree>
    <p:extLst>
      <p:ext uri="{BB962C8B-B14F-4D97-AF65-F5344CB8AC3E}">
        <p14:creationId xmlns:p14="http://schemas.microsoft.com/office/powerpoint/2010/main" val="3433828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 Tips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Make it brief and concise</a:t>
            </a:r>
          </a:p>
          <a:p>
            <a:pPr lvl="1"/>
            <a:r>
              <a:rPr lang="en-US" dirty="0"/>
              <a:t>Make it easy to read</a:t>
            </a:r>
          </a:p>
          <a:p>
            <a:pPr lvl="1"/>
            <a:r>
              <a:rPr lang="en-US" dirty="0"/>
              <a:t>Make it visually appealing</a:t>
            </a:r>
          </a:p>
          <a:p>
            <a:pPr lvl="1"/>
            <a:r>
              <a:rPr lang="en-US" dirty="0"/>
              <a:t>Use white or off white paper only, and DO NOT use scented papers!</a:t>
            </a:r>
          </a:p>
        </p:txBody>
      </p:sp>
      <p:pic>
        <p:nvPicPr>
          <p:cNvPr id="5" name="Picture 4">
            <a:extLst>
              <a:ext uri="{FF2B5EF4-FFF2-40B4-BE49-F238E27FC236}">
                <a16:creationId xmlns:a16="http://schemas.microsoft.com/office/drawing/2014/main" id="{40F8A192-084B-425D-A537-BF13F5645ED6}"/>
              </a:ext>
            </a:extLst>
          </p:cNvPr>
          <p:cNvPicPr>
            <a:picLocks noChangeAspect="1"/>
          </p:cNvPicPr>
          <p:nvPr/>
        </p:nvPicPr>
        <p:blipFill>
          <a:blip r:embed="rId3"/>
          <a:stretch>
            <a:fillRect/>
          </a:stretch>
        </p:blipFill>
        <p:spPr>
          <a:xfrm>
            <a:off x="4187992" y="3975434"/>
            <a:ext cx="3456711" cy="1763628"/>
          </a:xfrm>
          <a:prstGeom prst="rect">
            <a:avLst/>
          </a:prstGeom>
        </p:spPr>
      </p:pic>
    </p:spTree>
    <p:extLst>
      <p:ext uri="{BB962C8B-B14F-4D97-AF65-F5344CB8AC3E}">
        <p14:creationId xmlns:p14="http://schemas.microsoft.com/office/powerpoint/2010/main" val="4249081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 Tips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Proofread your resume. Look for spelling and grammatical errors.</a:t>
            </a:r>
          </a:p>
          <a:p>
            <a:pPr lvl="1"/>
            <a:r>
              <a:rPr lang="en-US" dirty="0"/>
              <a:t>Use “action words” to highlight your accomplishments and achievements.</a:t>
            </a:r>
          </a:p>
          <a:p>
            <a:pPr lvl="1"/>
            <a:r>
              <a:rPr lang="en-US" dirty="0"/>
              <a:t>Show YOURSELF Off!!!</a:t>
            </a:r>
          </a:p>
        </p:txBody>
      </p:sp>
      <p:pic>
        <p:nvPicPr>
          <p:cNvPr id="4" name="Picture 3">
            <a:extLst>
              <a:ext uri="{FF2B5EF4-FFF2-40B4-BE49-F238E27FC236}">
                <a16:creationId xmlns:a16="http://schemas.microsoft.com/office/drawing/2014/main" id="{B269078E-9F95-4EB4-BA79-8F93AE4C4A45}"/>
              </a:ext>
            </a:extLst>
          </p:cNvPr>
          <p:cNvPicPr>
            <a:picLocks noChangeAspect="1"/>
          </p:cNvPicPr>
          <p:nvPr/>
        </p:nvPicPr>
        <p:blipFill>
          <a:blip r:embed="rId3"/>
          <a:stretch>
            <a:fillRect/>
          </a:stretch>
        </p:blipFill>
        <p:spPr>
          <a:xfrm>
            <a:off x="4069149" y="3642810"/>
            <a:ext cx="3307461" cy="2180474"/>
          </a:xfrm>
          <a:prstGeom prst="rect">
            <a:avLst/>
          </a:prstGeom>
        </p:spPr>
      </p:pic>
    </p:spTree>
    <p:extLst>
      <p:ext uri="{BB962C8B-B14F-4D97-AF65-F5344CB8AC3E}">
        <p14:creationId xmlns:p14="http://schemas.microsoft.com/office/powerpoint/2010/main" val="3542390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“ACTION” Words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Elected (ex., elected class resident)</a:t>
            </a:r>
          </a:p>
          <a:p>
            <a:pPr lvl="1"/>
            <a:r>
              <a:rPr lang="en-US" dirty="0"/>
              <a:t>Chosen (ex., chosen tennis team captain)</a:t>
            </a:r>
          </a:p>
          <a:p>
            <a:pPr lvl="1"/>
            <a:r>
              <a:rPr lang="en-US" dirty="0"/>
              <a:t>Awarded</a:t>
            </a:r>
          </a:p>
          <a:p>
            <a:pPr lvl="1"/>
            <a:r>
              <a:rPr lang="en-US" dirty="0"/>
              <a:t>Presented</a:t>
            </a:r>
          </a:p>
          <a:p>
            <a:pPr lvl="1"/>
            <a:r>
              <a:rPr lang="en-US" dirty="0"/>
              <a:t>Voted</a:t>
            </a:r>
          </a:p>
          <a:p>
            <a:pPr lvl="1"/>
            <a:r>
              <a:rPr lang="en-US" dirty="0"/>
              <a:t>Achieved</a:t>
            </a:r>
          </a:p>
          <a:p>
            <a:pPr lvl="1"/>
            <a:r>
              <a:rPr lang="en-US" dirty="0"/>
              <a:t>Excelled</a:t>
            </a:r>
          </a:p>
          <a:p>
            <a:pPr lvl="1"/>
            <a:r>
              <a:rPr lang="en-US" dirty="0"/>
              <a:t>Accomplished</a:t>
            </a:r>
          </a:p>
        </p:txBody>
      </p:sp>
      <p:pic>
        <p:nvPicPr>
          <p:cNvPr id="5" name="Picture 4">
            <a:extLst>
              <a:ext uri="{FF2B5EF4-FFF2-40B4-BE49-F238E27FC236}">
                <a16:creationId xmlns:a16="http://schemas.microsoft.com/office/drawing/2014/main" id="{FEBBB42C-000B-463B-AF61-4AD37647DC12}"/>
              </a:ext>
            </a:extLst>
          </p:cNvPr>
          <p:cNvPicPr>
            <a:picLocks noChangeAspect="1"/>
          </p:cNvPicPr>
          <p:nvPr/>
        </p:nvPicPr>
        <p:blipFill>
          <a:blip r:embed="rId3"/>
          <a:stretch>
            <a:fillRect/>
          </a:stretch>
        </p:blipFill>
        <p:spPr>
          <a:xfrm>
            <a:off x="6204784" y="3176837"/>
            <a:ext cx="3651551" cy="2513405"/>
          </a:xfrm>
          <a:prstGeom prst="rect">
            <a:avLst/>
          </a:prstGeom>
        </p:spPr>
      </p:pic>
    </p:spTree>
    <p:extLst>
      <p:ext uri="{BB962C8B-B14F-4D97-AF65-F5344CB8AC3E}">
        <p14:creationId xmlns:p14="http://schemas.microsoft.com/office/powerpoint/2010/main" val="2529096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Be sure to “Show” yourself off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This is your chance to make yourself SHINE!!!</a:t>
            </a:r>
          </a:p>
        </p:txBody>
      </p:sp>
      <p:pic>
        <p:nvPicPr>
          <p:cNvPr id="4" name="Picture 3">
            <a:extLst>
              <a:ext uri="{FF2B5EF4-FFF2-40B4-BE49-F238E27FC236}">
                <a16:creationId xmlns:a16="http://schemas.microsoft.com/office/drawing/2014/main" id="{9CD79D92-BBF8-4910-BB91-B97798C0B1FC}"/>
              </a:ext>
            </a:extLst>
          </p:cNvPr>
          <p:cNvPicPr>
            <a:picLocks noChangeAspect="1"/>
          </p:cNvPicPr>
          <p:nvPr/>
        </p:nvPicPr>
        <p:blipFill>
          <a:blip r:embed="rId3"/>
          <a:stretch>
            <a:fillRect/>
          </a:stretch>
        </p:blipFill>
        <p:spPr>
          <a:xfrm>
            <a:off x="2807596" y="3178091"/>
            <a:ext cx="6072712" cy="900614"/>
          </a:xfrm>
          <a:prstGeom prst="rect">
            <a:avLst/>
          </a:prstGeom>
        </p:spPr>
      </p:pic>
    </p:spTree>
    <p:extLst>
      <p:ext uri="{BB962C8B-B14F-4D97-AF65-F5344CB8AC3E}">
        <p14:creationId xmlns:p14="http://schemas.microsoft.com/office/powerpoint/2010/main" val="2870960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936421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Achieve Texas</a:t>
            </a:r>
            <a:br>
              <a:rPr lang="en-US" sz="2000" dirty="0"/>
            </a:br>
            <a:r>
              <a:rPr lang="en-US" sz="2000" dirty="0"/>
              <a:t>http://www.achievetexas.org/</a:t>
            </a:r>
            <a:br>
              <a:rPr lang="en-US" sz="2000" dirty="0"/>
            </a:br>
            <a:r>
              <a:rPr lang="en-US" sz="2000" dirty="0" err="1"/>
              <a:t>AchieveTexas</a:t>
            </a:r>
            <a:r>
              <a:rPr lang="en-US" sz="2000" dirty="0"/>
              <a:t> is an education initiative designed to prepare students for a lifetime of success. It allows students to achieve excellence by preparing them for secondary and postsecondary opportunities, career preparation and advancement, meaningful work, and active citizenship.</a:t>
            </a:r>
          </a:p>
          <a:p>
            <a:pPr lvl="1"/>
            <a:r>
              <a:rPr lang="en-US" sz="2000" dirty="0"/>
              <a:t>Microsoft Office</a:t>
            </a:r>
            <a:br>
              <a:rPr lang="en-US" sz="2000" dirty="0"/>
            </a:br>
            <a:r>
              <a:rPr lang="en-US" sz="2000" dirty="0"/>
              <a:t>http://www.Office.microsoft.com/en-us/templates/</a:t>
            </a:r>
            <a:br>
              <a:rPr lang="en-US" sz="2000" dirty="0"/>
            </a:br>
            <a:r>
              <a:rPr lang="en-US" sz="2000" dirty="0"/>
              <a:t>Download free templates for resumes, spreadsheets, documents, calendars, certificates, labels, business cards, and more for Microsoft Office products.</a:t>
            </a:r>
          </a:p>
          <a:p>
            <a:pPr lvl="1"/>
            <a:r>
              <a:rPr lang="en-US" sz="2000" dirty="0"/>
              <a:t>Résumé Templates</a:t>
            </a:r>
            <a:br>
              <a:rPr lang="en-US" sz="2000" dirty="0"/>
            </a:br>
            <a:r>
              <a:rPr lang="en-US" sz="2000" dirty="0">
                <a:hlinkClick r:id="rId3"/>
              </a:rPr>
              <a:t>http://www.Resumetemplates.org</a:t>
            </a:r>
            <a:br>
              <a:rPr lang="en-US" sz="2000" dirty="0"/>
            </a:br>
            <a:r>
              <a:rPr lang="en-US" sz="2000" dirty="0"/>
              <a:t>You will find over 250 free résumé templates along with tips for writing your résumé and the job interview process.</a:t>
            </a:r>
          </a:p>
        </p:txBody>
      </p:sp>
    </p:spTree>
    <p:extLst>
      <p:ext uri="{BB962C8B-B14F-4D97-AF65-F5344CB8AC3E}">
        <p14:creationId xmlns:p14="http://schemas.microsoft.com/office/powerpoint/2010/main" val="346571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brief summary of your personal, educational and professional qualifications and experiences.</a:t>
            </a:r>
          </a:p>
        </p:txBody>
      </p:sp>
      <p:pic>
        <p:nvPicPr>
          <p:cNvPr id="4" name="Picture 3">
            <a:extLst>
              <a:ext uri="{FF2B5EF4-FFF2-40B4-BE49-F238E27FC236}">
                <a16:creationId xmlns:a16="http://schemas.microsoft.com/office/drawing/2014/main" id="{BD75E0ED-704D-4B85-AF84-3E335D157B9A}"/>
              </a:ext>
            </a:extLst>
          </p:cNvPr>
          <p:cNvPicPr>
            <a:picLocks noChangeAspect="1"/>
          </p:cNvPicPr>
          <p:nvPr/>
        </p:nvPicPr>
        <p:blipFill>
          <a:blip r:embed="rId3"/>
          <a:stretch>
            <a:fillRect/>
          </a:stretch>
        </p:blipFill>
        <p:spPr>
          <a:xfrm>
            <a:off x="4721498" y="2937267"/>
            <a:ext cx="2749003" cy="2691732"/>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 Objective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Describe the purpose of your résumé</a:t>
            </a:r>
          </a:p>
          <a:p>
            <a:pPr lvl="1"/>
            <a:r>
              <a:rPr lang="en-US" dirty="0"/>
              <a:t>Customize to match the position you are applying for</a:t>
            </a:r>
          </a:p>
          <a:p>
            <a:pPr lvl="1"/>
            <a:r>
              <a:rPr lang="en-US" dirty="0"/>
              <a:t>Describe skills you bring to the prospective employer</a:t>
            </a:r>
          </a:p>
          <a:p>
            <a:pPr lvl="1"/>
            <a:r>
              <a:rPr lang="en-US" dirty="0"/>
              <a:t>Entice a hiring manager to read your résumé</a:t>
            </a:r>
          </a:p>
        </p:txBody>
      </p:sp>
    </p:spTree>
    <p:extLst>
      <p:ext uri="{BB962C8B-B14F-4D97-AF65-F5344CB8AC3E}">
        <p14:creationId xmlns:p14="http://schemas.microsoft.com/office/powerpoint/2010/main" val="3043069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Examples of Résumé; Objectives - Cosmetology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obtain employment in the field of cosmetology.</a:t>
            </a:r>
          </a:p>
          <a:p>
            <a:pPr lvl="1"/>
            <a:r>
              <a:rPr lang="en-US" dirty="0"/>
              <a:t>To secure a position with __________where I can utilize my ________ skills.</a:t>
            </a:r>
          </a:p>
          <a:p>
            <a:pPr lvl="1"/>
            <a:r>
              <a:rPr lang="en-US" dirty="0"/>
              <a:t>To obtain a position that will enable me to enhance my skills and knowledge in _________________ .</a:t>
            </a:r>
          </a:p>
          <a:p>
            <a:pPr lvl="1"/>
            <a:r>
              <a:rPr lang="en-US" dirty="0"/>
              <a:t>High school Cosmetology II student seeking opportunity to learn and improve _______________skills.</a:t>
            </a:r>
          </a:p>
          <a:p>
            <a:pPr lvl="1"/>
            <a:r>
              <a:rPr lang="en-US" dirty="0"/>
              <a:t>To obtain a position that allows me to _______________.</a:t>
            </a:r>
          </a:p>
          <a:p>
            <a:pPr lvl="1"/>
            <a:r>
              <a:rPr lang="en-US" dirty="0"/>
              <a:t>I am seeking employment (internship) _______________________.</a:t>
            </a:r>
          </a:p>
        </p:txBody>
      </p:sp>
    </p:spTree>
    <p:extLst>
      <p:ext uri="{BB962C8B-B14F-4D97-AF65-F5344CB8AC3E}">
        <p14:creationId xmlns:p14="http://schemas.microsoft.com/office/powerpoint/2010/main" val="873583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Take Inventory of Your Skills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Organizational, Educational, Communication</a:t>
            </a:r>
          </a:p>
          <a:p>
            <a:pPr lvl="1"/>
            <a:r>
              <a:rPr lang="en-US" dirty="0"/>
              <a:t>Interpersonal/Ability to work well with people</a:t>
            </a:r>
          </a:p>
          <a:p>
            <a:pPr lvl="1"/>
            <a:r>
              <a:rPr lang="en-US" dirty="0"/>
              <a:t>Knowledge and experience in ______________</a:t>
            </a:r>
          </a:p>
          <a:p>
            <a:pPr lvl="1"/>
            <a:r>
              <a:rPr lang="en-US" dirty="0"/>
              <a:t>Fluent in both English and Spanish (or other language)</a:t>
            </a:r>
          </a:p>
          <a:p>
            <a:pPr lvl="1"/>
            <a:r>
              <a:rPr lang="en-US" dirty="0"/>
              <a:t>Fluent in English and conversational Spanish (or other language)</a:t>
            </a:r>
          </a:p>
        </p:txBody>
      </p:sp>
    </p:spTree>
    <p:extLst>
      <p:ext uri="{BB962C8B-B14F-4D97-AF65-F5344CB8AC3E}">
        <p14:creationId xmlns:p14="http://schemas.microsoft.com/office/powerpoint/2010/main" val="1697637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Employment Record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Jobs -Duties, dates, companies, and addresses of one’s present and/or previous work experiences.</a:t>
            </a:r>
          </a:p>
        </p:txBody>
      </p:sp>
      <p:pic>
        <p:nvPicPr>
          <p:cNvPr id="4" name="Picture 3">
            <a:extLst>
              <a:ext uri="{FF2B5EF4-FFF2-40B4-BE49-F238E27FC236}">
                <a16:creationId xmlns:a16="http://schemas.microsoft.com/office/drawing/2014/main" id="{C146149F-D373-4807-989A-366DB06A60C3}"/>
              </a:ext>
            </a:extLst>
          </p:cNvPr>
          <p:cNvPicPr>
            <a:picLocks noChangeAspect="1"/>
          </p:cNvPicPr>
          <p:nvPr/>
        </p:nvPicPr>
        <p:blipFill>
          <a:blip r:embed="rId3"/>
          <a:stretch>
            <a:fillRect/>
          </a:stretch>
        </p:blipFill>
        <p:spPr>
          <a:xfrm>
            <a:off x="4884821" y="2561222"/>
            <a:ext cx="2202029" cy="3333913"/>
          </a:xfrm>
          <a:prstGeom prst="rect">
            <a:avLst/>
          </a:prstGeom>
        </p:spPr>
      </p:pic>
    </p:spTree>
    <p:extLst>
      <p:ext uri="{BB962C8B-B14F-4D97-AF65-F5344CB8AC3E}">
        <p14:creationId xmlns:p14="http://schemas.microsoft.com/office/powerpoint/2010/main" val="981063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person to whom one refers for testimony as to another’s character, abilities, etc.</a:t>
            </a:r>
          </a:p>
        </p:txBody>
      </p:sp>
      <p:pic>
        <p:nvPicPr>
          <p:cNvPr id="4" name="Picture 3">
            <a:extLst>
              <a:ext uri="{FF2B5EF4-FFF2-40B4-BE49-F238E27FC236}">
                <a16:creationId xmlns:a16="http://schemas.microsoft.com/office/drawing/2014/main" id="{41A91DE3-8B97-48B5-A1D7-A5FFC0913F7E}"/>
              </a:ext>
            </a:extLst>
          </p:cNvPr>
          <p:cNvPicPr>
            <a:picLocks noChangeAspect="1"/>
          </p:cNvPicPr>
          <p:nvPr/>
        </p:nvPicPr>
        <p:blipFill>
          <a:blip r:embed="rId3"/>
          <a:stretch>
            <a:fillRect/>
          </a:stretch>
        </p:blipFill>
        <p:spPr>
          <a:xfrm>
            <a:off x="4812126" y="2598318"/>
            <a:ext cx="2567747" cy="2646755"/>
          </a:xfrm>
          <a:prstGeom prst="rect">
            <a:avLst/>
          </a:prstGeom>
        </p:spPr>
      </p:pic>
    </p:spTree>
    <p:extLst>
      <p:ext uri="{BB962C8B-B14F-4D97-AF65-F5344CB8AC3E}">
        <p14:creationId xmlns:p14="http://schemas.microsoft.com/office/powerpoint/2010/main" val="1698172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Chronological Résumé</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It is the most common type of résumé. It lists and highlights your work experience, education and personal information.</a:t>
            </a:r>
          </a:p>
        </p:txBody>
      </p:sp>
      <p:pic>
        <p:nvPicPr>
          <p:cNvPr id="4" name="Picture 3">
            <a:extLst>
              <a:ext uri="{FF2B5EF4-FFF2-40B4-BE49-F238E27FC236}">
                <a16:creationId xmlns:a16="http://schemas.microsoft.com/office/drawing/2014/main" id="{294D5397-1112-4B56-BA66-5A4F3E514EF5}"/>
              </a:ext>
            </a:extLst>
          </p:cNvPr>
          <p:cNvPicPr>
            <a:picLocks noChangeAspect="1"/>
          </p:cNvPicPr>
          <p:nvPr/>
        </p:nvPicPr>
        <p:blipFill>
          <a:blip r:embed="rId3"/>
          <a:stretch>
            <a:fillRect/>
          </a:stretch>
        </p:blipFill>
        <p:spPr>
          <a:xfrm>
            <a:off x="4505501" y="2527884"/>
            <a:ext cx="3180998" cy="3054768"/>
          </a:xfrm>
          <a:prstGeom prst="rect">
            <a:avLst/>
          </a:prstGeom>
        </p:spPr>
      </p:pic>
    </p:spTree>
    <p:extLst>
      <p:ext uri="{BB962C8B-B14F-4D97-AF65-F5344CB8AC3E}">
        <p14:creationId xmlns:p14="http://schemas.microsoft.com/office/powerpoint/2010/main" val="197972317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98</TotalTime>
  <Words>1409</Words>
  <Application>Microsoft Office PowerPoint</Application>
  <PresentationFormat>Widescreen</PresentationFormat>
  <Paragraphs>124</Paragraphs>
  <Slides>20</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.AppleSystemUIFont</vt:lpstr>
      <vt:lpstr>Arial</vt:lpstr>
      <vt:lpstr>Calibri</vt:lpstr>
      <vt:lpstr>Open Sans</vt:lpstr>
      <vt:lpstr>Open Sans SemiBold</vt:lpstr>
      <vt:lpstr>2_Office Theme</vt:lpstr>
      <vt:lpstr>3_Office Theme</vt:lpstr>
      <vt:lpstr>Show Yourself Off – Write a Resume</vt:lpstr>
      <vt:lpstr>PowerPoint Presentation</vt:lpstr>
      <vt:lpstr>Résumé</vt:lpstr>
      <vt:lpstr>Résumé Objective</vt:lpstr>
      <vt:lpstr>Examples of Résumé; Objectives - Cosmetology</vt:lpstr>
      <vt:lpstr>Take Inventory of Your Skills</vt:lpstr>
      <vt:lpstr>Employment Record</vt:lpstr>
      <vt:lpstr>Reference</vt:lpstr>
      <vt:lpstr>Chronological Résumé</vt:lpstr>
      <vt:lpstr>Chronological Résumé Sample</vt:lpstr>
      <vt:lpstr>Chronological Résumé Sample (continued…)</vt:lpstr>
      <vt:lpstr>Functional Résumé</vt:lpstr>
      <vt:lpstr>Functional Résumé Sample</vt:lpstr>
      <vt:lpstr>Functional Résumé Sample (continued…)</vt:lpstr>
      <vt:lpstr>Résumé Tips</vt:lpstr>
      <vt:lpstr>Résumé Tips</vt:lpstr>
      <vt:lpstr>“ACTION” Words</vt:lpstr>
      <vt:lpstr>Be sure to “Show” yourself off !!!</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9</cp:revision>
  <cp:lastPrinted>2017-07-07T16:17:37Z</cp:lastPrinted>
  <dcterms:created xsi:type="dcterms:W3CDTF">2017-07-11T23:58:30Z</dcterms:created>
  <dcterms:modified xsi:type="dcterms:W3CDTF">2018-01-03T13:37:54Z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