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handoutMasterIdLst>
    <p:handoutMasterId r:id="rId25"/>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52" r:id="rId20"/>
    <p:sldId id="353" r:id="rId21"/>
    <p:sldId id="349" r:id="rId22"/>
    <p:sldId id="350"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53662" autoAdjust="0"/>
  </p:normalViewPr>
  <p:slideViewPr>
    <p:cSldViewPr snapToGrid="0">
      <p:cViewPr>
        <p:scale>
          <a:sx n="63" d="100"/>
          <a:sy n="63" d="100"/>
        </p:scale>
        <p:origin x="820" y="-112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21-Jan-18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21-Jan-18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Students who enroll in the Hospitality and Tourism career cluster pathway can take a class during their senior year that allows them to work in the hospitality industry. Check with your local high school(s) to see what their program offers and share with your students.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4048995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Students who enroll in the Human Services career cluster pathway can take a class during their senior year that allows them to work with children or families. Check with your local high school(s) to see what their program offers and share with your students.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732593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Education and Training, Hospitality and Tourism and Human Services clusters contain several CTSOs. The four main CTSOs available for students to participate in are DECA, FCCLA, SkillsUSA and TAFE.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368532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 are many benefits of joining a club or organization. What do you think some of the benefits are? Allow time for student responses.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CTSOs offer students a variety of ways to acquire new skills useful in the classroom and workplace. CTSOs teach organization because students must be able to balance both classroom work and the duties that come with joining an organization. Students can also learn professionalism and communication skills through peer interactions.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Students can develop social skills through attending meetings, social gatherings, competitions, participation in community service projects and more.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Through CTSOs, you will have the opportunity to meet new people around your school, community, state and nation through local, regional, state and national meetings.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Through CTSOs students are able to meet a variety of people within their field of interest who serve as their social network of friends, team mates, colleagues and references for school and work.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067682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a student joins a CTSO, they become involved in several new experiences such as competitions, travel and new friendships.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Through competitive speaking events, students in CTSOs have the ability to improve their communication skills.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CTSOs allow students to build their resume by adding skills, experiences, activities, awards and professional references from participation in the organization.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Several areas for competitions are available through CTSOs through the local, regional, state and national level. </a:t>
            </a:r>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016164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a:solidFill>
                  <a:schemeClr val="tx1"/>
                </a:solidFill>
                <a:latin typeface="+mn-lt"/>
                <a:ea typeface="+mn-ea"/>
                <a:cs typeface="+mn-cs"/>
              </a:rPr>
              <a:t>There are several opportunities for travel to new areas through competitions, conferences, workshops and training.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721575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5965499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301070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Curricular activities may take place during the course period or are tied to the course and its credit for the course. Examples of curricular activities may include band, choir, orchestra, journalism or yearbook.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CTSOs include any organization that is a part of the Career and Technical Education department.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Extra-curricular activities includes activities that extend beyond the classroom and are not tied to course credit. Examples of extra-curriculars are DECA, FCCLA, SkillsUSA and TAFE. We will discuss these organizations in more detail later.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An organization of students is necessary for the CTSO to operate.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At this time, discuss with your students the curricular activities that are available on your campus. </a:t>
            </a:r>
          </a:p>
          <a:p>
            <a:r>
              <a:rPr lang="en-US" sz="1200" b="0" i="0" u="none" strike="noStrike" kern="1200" baseline="0" dirty="0">
                <a:solidFill>
                  <a:schemeClr val="tx1"/>
                </a:solidFill>
                <a:latin typeface="+mn-lt"/>
                <a:ea typeface="+mn-ea"/>
                <a:cs typeface="+mn-cs"/>
              </a:rPr>
              <a:t>At this time, discuss with your students the extra-curricular activities that are available on your campus.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088275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According to the National Center for Educational Statistics, in 2010, 32% of high school students participated in extra-curricular activities. The study conducted also said that students who participated in extra-curricular activities were more likely to attend college.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12244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At this time, discuss with your students the curricular and extra-curricular activities that are available on your local high school(s).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50797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One curricular activity that career and technical students can participate in is Career Preparation Course I and II. This course is an articulation between the teacher, student and employer in which the student agrees to take courses and work a minimum of 15 hours per week.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92805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Career preparation courses give students a real-world experience that provide them with a wide variety of skills while the student is getting paid for the position.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438155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Practicum courses provide students with real-world experiences, however usually without pay. An internship is a method of on-the-job training.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1650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Students who enroll in the Education and Training career cluster pathway can take a class during their senior year that allows them to work in the elementary classroom, one-on-one with students. Check with your local high school(s) to see what their program offers and share with your students.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0417292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Sign Me Up!</a:t>
            </a:r>
          </a:p>
        </p:txBody>
      </p:sp>
      <p:sp>
        <p:nvSpPr>
          <p:cNvPr id="2" name="Rectangle 1">
            <a:extLst>
              <a:ext uri="{FF2B5EF4-FFF2-40B4-BE49-F238E27FC236}">
                <a16:creationId xmlns:a16="http://schemas.microsoft.com/office/drawing/2014/main" id="{700A308C-187E-4575-A584-4D3DCBF6EF4D}"/>
              </a:ext>
            </a:extLst>
          </p:cNvPr>
          <p:cNvSpPr/>
          <p:nvPr/>
        </p:nvSpPr>
        <p:spPr>
          <a:xfrm>
            <a:off x="4664646" y="3295134"/>
            <a:ext cx="7323635" cy="1446550"/>
          </a:xfrm>
          <a:prstGeom prst="rect">
            <a:avLst/>
          </a:prstGeom>
        </p:spPr>
        <p:txBody>
          <a:bodyPr wrap="square">
            <a:spAutoFit/>
          </a:bodyPr>
          <a:lstStyle/>
          <a:p>
            <a:r>
              <a:rPr lang="en-US" sz="4400" dirty="0">
                <a:solidFill>
                  <a:schemeClr val="accent2">
                    <a:lumMod val="60000"/>
                    <a:lumOff val="40000"/>
                  </a:schemeClr>
                </a:solidFill>
                <a:latin typeface="Open Sans"/>
              </a:rPr>
              <a:t>Curricular and Extra-Curricular Activities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Education and Training</a:t>
            </a:r>
          </a:p>
        </p:txBody>
      </p:sp>
      <p:pic>
        <p:nvPicPr>
          <p:cNvPr id="4" name="Picture 3">
            <a:extLst>
              <a:ext uri="{FF2B5EF4-FFF2-40B4-BE49-F238E27FC236}">
                <a16:creationId xmlns:a16="http://schemas.microsoft.com/office/drawing/2014/main" id="{C08920FD-BB34-43B2-A2F1-7EE23E374157}"/>
              </a:ext>
            </a:extLst>
          </p:cNvPr>
          <p:cNvPicPr>
            <a:picLocks noChangeAspect="1"/>
          </p:cNvPicPr>
          <p:nvPr/>
        </p:nvPicPr>
        <p:blipFill>
          <a:blip r:embed="rId3"/>
          <a:stretch>
            <a:fillRect/>
          </a:stretch>
        </p:blipFill>
        <p:spPr>
          <a:xfrm>
            <a:off x="4568249" y="1420420"/>
            <a:ext cx="2794894" cy="4562475"/>
          </a:xfrm>
          <a:prstGeom prst="rect">
            <a:avLst/>
          </a:prstGeom>
        </p:spPr>
      </p:pic>
    </p:spTree>
    <p:extLst>
      <p:ext uri="{BB962C8B-B14F-4D97-AF65-F5344CB8AC3E}">
        <p14:creationId xmlns:p14="http://schemas.microsoft.com/office/powerpoint/2010/main" val="2375161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pic>
        <p:nvPicPr>
          <p:cNvPr id="6" name="Picture 5">
            <a:extLst>
              <a:ext uri="{FF2B5EF4-FFF2-40B4-BE49-F238E27FC236}">
                <a16:creationId xmlns:a16="http://schemas.microsoft.com/office/drawing/2014/main" id="{F4628463-DA5C-472A-8783-873E0B52872B}"/>
              </a:ext>
            </a:extLst>
          </p:cNvPr>
          <p:cNvPicPr>
            <a:picLocks noChangeAspect="1"/>
          </p:cNvPicPr>
          <p:nvPr/>
        </p:nvPicPr>
        <p:blipFill>
          <a:blip r:embed="rId3"/>
          <a:stretch>
            <a:fillRect/>
          </a:stretch>
        </p:blipFill>
        <p:spPr>
          <a:xfrm>
            <a:off x="2661920" y="1420494"/>
            <a:ext cx="7456488" cy="4758101"/>
          </a:xfrm>
          <a:prstGeom prst="rect">
            <a:avLst/>
          </a:prstGeom>
        </p:spPr>
      </p:pic>
    </p:spTree>
    <p:extLst>
      <p:ext uri="{BB962C8B-B14F-4D97-AF65-F5344CB8AC3E}">
        <p14:creationId xmlns:p14="http://schemas.microsoft.com/office/powerpoint/2010/main" val="238396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a:t>
            </a:r>
          </a:p>
        </p:txBody>
      </p:sp>
      <p:pic>
        <p:nvPicPr>
          <p:cNvPr id="6" name="Picture 5">
            <a:extLst>
              <a:ext uri="{FF2B5EF4-FFF2-40B4-BE49-F238E27FC236}">
                <a16:creationId xmlns:a16="http://schemas.microsoft.com/office/drawing/2014/main" id="{79F09091-BA1B-47AC-88A5-6A4FA968876E}"/>
              </a:ext>
            </a:extLst>
          </p:cNvPr>
          <p:cNvPicPr>
            <a:picLocks noChangeAspect="1"/>
          </p:cNvPicPr>
          <p:nvPr/>
        </p:nvPicPr>
        <p:blipFill>
          <a:blip r:embed="rId3"/>
          <a:stretch>
            <a:fillRect/>
          </a:stretch>
        </p:blipFill>
        <p:spPr>
          <a:xfrm>
            <a:off x="1742944" y="1606073"/>
            <a:ext cx="8346253" cy="4133533"/>
          </a:xfrm>
          <a:prstGeom prst="rect">
            <a:avLst/>
          </a:prstGeom>
        </p:spPr>
      </p:pic>
    </p:spTree>
    <p:extLst>
      <p:ext uri="{BB962C8B-B14F-4D97-AF65-F5344CB8AC3E}">
        <p14:creationId xmlns:p14="http://schemas.microsoft.com/office/powerpoint/2010/main" val="2345381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783129"/>
            <a:ext cx="10059452" cy="876300"/>
          </a:xfrm>
        </p:spPr>
        <p:txBody>
          <a:bodyPr/>
          <a:lstStyle/>
          <a:p>
            <a:r>
              <a:rPr lang="en-US" dirty="0"/>
              <a:t>Career and Technical Students Organizations (CTSOs)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86180"/>
            <a:ext cx="10741802" cy="4734318"/>
          </a:xfrm>
        </p:spPr>
        <p:txBody>
          <a:bodyPr/>
          <a:lstStyle/>
          <a:p>
            <a:pPr lvl="1"/>
            <a:r>
              <a:rPr lang="en-US" dirty="0"/>
              <a:t>Family and Community Leaders of America (FCCLA)</a:t>
            </a:r>
          </a:p>
          <a:p>
            <a:pPr lvl="1"/>
            <a:r>
              <a:rPr lang="en-US" dirty="0"/>
              <a:t>SkillsUSA</a:t>
            </a:r>
          </a:p>
          <a:p>
            <a:pPr lvl="1"/>
            <a:r>
              <a:rPr lang="en-US" dirty="0"/>
              <a:t>Texas Association of Future Educators (TAFE)</a:t>
            </a:r>
          </a:p>
        </p:txBody>
      </p:sp>
    </p:spTree>
    <p:extLst>
      <p:ext uri="{BB962C8B-B14F-4D97-AF65-F5344CB8AC3E}">
        <p14:creationId xmlns:p14="http://schemas.microsoft.com/office/powerpoint/2010/main" val="3868349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Benefits of Joining Clubs/Organizations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538216" cy="4734318"/>
          </a:xfrm>
        </p:spPr>
        <p:txBody>
          <a:bodyPr/>
          <a:lstStyle/>
          <a:p>
            <a:pPr lvl="1"/>
            <a:r>
              <a:rPr lang="en-US" dirty="0"/>
              <a:t>Acquiring/Developing New Skills</a:t>
            </a:r>
          </a:p>
          <a:p>
            <a:pPr lvl="2"/>
            <a:r>
              <a:rPr lang="en-US" sz="2400" dirty="0"/>
              <a:t>Organization</a:t>
            </a:r>
          </a:p>
          <a:p>
            <a:pPr lvl="2"/>
            <a:r>
              <a:rPr lang="en-US" sz="2400" dirty="0"/>
              <a:t>Professionalism</a:t>
            </a:r>
          </a:p>
          <a:p>
            <a:pPr lvl="2"/>
            <a:r>
              <a:rPr lang="en-US" sz="2400" dirty="0"/>
              <a:t>Communication</a:t>
            </a:r>
          </a:p>
          <a:p>
            <a:pPr lvl="1"/>
            <a:r>
              <a:rPr lang="en-US" dirty="0"/>
              <a:t>Acquiring/ Developing Social Skills</a:t>
            </a:r>
          </a:p>
          <a:p>
            <a:pPr lvl="2"/>
            <a:r>
              <a:rPr lang="en-US" sz="2400" dirty="0"/>
              <a:t>Meetings</a:t>
            </a:r>
          </a:p>
          <a:p>
            <a:pPr lvl="2"/>
            <a:r>
              <a:rPr lang="en-US" sz="2400" dirty="0"/>
              <a:t>Social gatherings</a:t>
            </a:r>
          </a:p>
          <a:p>
            <a:pPr lvl="2"/>
            <a:r>
              <a:rPr lang="en-US" sz="2400" dirty="0"/>
              <a:t>Competitions</a:t>
            </a:r>
          </a:p>
          <a:p>
            <a:pPr lvl="2"/>
            <a:r>
              <a:rPr lang="en-US" sz="2400" dirty="0"/>
              <a:t>Community service projects</a:t>
            </a:r>
          </a:p>
          <a:p>
            <a:endParaRPr lang="en-US" dirty="0"/>
          </a:p>
        </p:txBody>
      </p:sp>
      <p:sp>
        <p:nvSpPr>
          <p:cNvPr id="4" name="Content Placeholder 2">
            <a:extLst>
              <a:ext uri="{FF2B5EF4-FFF2-40B4-BE49-F238E27FC236}">
                <a16:creationId xmlns:a16="http://schemas.microsoft.com/office/drawing/2014/main" id="{D50ADB92-F4AB-4C65-9B64-D54DFF657DC9}"/>
              </a:ext>
            </a:extLst>
          </p:cNvPr>
          <p:cNvSpPr txBox="1">
            <a:spLocks/>
          </p:cNvSpPr>
          <p:nvPr/>
        </p:nvSpPr>
        <p:spPr>
          <a:xfrm>
            <a:off x="6695440" y="1413609"/>
            <a:ext cx="4858146"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Meeting New People</a:t>
            </a:r>
          </a:p>
          <a:p>
            <a:pPr lvl="2"/>
            <a:r>
              <a:rPr lang="en-US" sz="2400" dirty="0"/>
              <a:t>School</a:t>
            </a:r>
          </a:p>
          <a:p>
            <a:pPr lvl="2"/>
            <a:r>
              <a:rPr lang="en-US" sz="2400" dirty="0"/>
              <a:t>Community</a:t>
            </a:r>
          </a:p>
          <a:p>
            <a:pPr lvl="2"/>
            <a:r>
              <a:rPr lang="en-US" sz="2400" dirty="0"/>
              <a:t>State</a:t>
            </a:r>
          </a:p>
          <a:p>
            <a:pPr lvl="2"/>
            <a:r>
              <a:rPr lang="en-US" sz="2400" dirty="0"/>
              <a:t>Nation</a:t>
            </a:r>
          </a:p>
          <a:p>
            <a:pPr lvl="1"/>
            <a:r>
              <a:rPr lang="en-US" dirty="0"/>
              <a:t>Social Networking</a:t>
            </a:r>
          </a:p>
          <a:p>
            <a:pPr lvl="2"/>
            <a:r>
              <a:rPr lang="en-US" sz="2400" dirty="0"/>
              <a:t>Friends</a:t>
            </a:r>
          </a:p>
          <a:p>
            <a:pPr lvl="2"/>
            <a:r>
              <a:rPr lang="en-US" sz="2400" dirty="0"/>
              <a:t>Team mates</a:t>
            </a:r>
          </a:p>
          <a:p>
            <a:pPr lvl="2"/>
            <a:r>
              <a:rPr lang="en-US" sz="2400" dirty="0"/>
              <a:t>Colleagues</a:t>
            </a:r>
          </a:p>
          <a:p>
            <a:pPr lvl="2"/>
            <a:r>
              <a:rPr lang="en-US" sz="2400" dirty="0"/>
              <a:t>References</a:t>
            </a:r>
          </a:p>
        </p:txBody>
      </p:sp>
    </p:spTree>
    <p:extLst>
      <p:ext uri="{BB962C8B-B14F-4D97-AF65-F5344CB8AC3E}">
        <p14:creationId xmlns:p14="http://schemas.microsoft.com/office/powerpoint/2010/main" val="3484622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Benefits of Joining Clubs/Organizations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162296" cy="4734318"/>
          </a:xfrm>
        </p:spPr>
        <p:txBody>
          <a:bodyPr/>
          <a:lstStyle/>
          <a:p>
            <a:pPr lvl="1"/>
            <a:r>
              <a:rPr lang="en-US" dirty="0"/>
              <a:t>New Experiences</a:t>
            </a:r>
          </a:p>
          <a:p>
            <a:pPr lvl="2"/>
            <a:r>
              <a:rPr lang="en-US" sz="2400" dirty="0"/>
              <a:t>Competitions</a:t>
            </a:r>
          </a:p>
          <a:p>
            <a:pPr lvl="2"/>
            <a:r>
              <a:rPr lang="en-US" sz="2400" dirty="0"/>
              <a:t>Travel</a:t>
            </a:r>
          </a:p>
          <a:p>
            <a:pPr lvl="2"/>
            <a:r>
              <a:rPr lang="en-US" sz="2400" dirty="0"/>
              <a:t>Friendships</a:t>
            </a:r>
          </a:p>
          <a:p>
            <a:pPr lvl="1"/>
            <a:r>
              <a:rPr lang="en-US" dirty="0"/>
              <a:t>Improve Communication Skills</a:t>
            </a:r>
          </a:p>
          <a:p>
            <a:pPr lvl="2"/>
            <a:r>
              <a:rPr lang="en-US" sz="2400" dirty="0"/>
              <a:t>Running student meetings</a:t>
            </a:r>
          </a:p>
          <a:p>
            <a:pPr lvl="2"/>
            <a:r>
              <a:rPr lang="en-US" sz="2400" dirty="0"/>
              <a:t>Competing in speaking events</a:t>
            </a:r>
          </a:p>
          <a:p>
            <a:pPr lvl="2"/>
            <a:endParaRPr lang="en-US" sz="2400" dirty="0"/>
          </a:p>
        </p:txBody>
      </p:sp>
      <p:sp>
        <p:nvSpPr>
          <p:cNvPr id="5" name="Rectangle 4">
            <a:extLst>
              <a:ext uri="{FF2B5EF4-FFF2-40B4-BE49-F238E27FC236}">
                <a16:creationId xmlns:a16="http://schemas.microsoft.com/office/drawing/2014/main" id="{6E9A2CD0-54A1-4896-8672-998F37963B9A}"/>
              </a:ext>
            </a:extLst>
          </p:cNvPr>
          <p:cNvSpPr/>
          <p:nvPr/>
        </p:nvSpPr>
        <p:spPr>
          <a:xfrm>
            <a:off x="6461760" y="1420420"/>
            <a:ext cx="6096000" cy="5478423"/>
          </a:xfrm>
          <a:prstGeom prst="rect">
            <a:avLst/>
          </a:prstGeom>
        </p:spPr>
        <p:txBody>
          <a:bodyPr>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Resume Building</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Newly acquired skills</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Experiences</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Activities</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Awards</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Professional references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Participate in Competitions</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Local</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Regional</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State</a:t>
            </a:r>
          </a:p>
          <a:p>
            <a:pPr marL="685800" lvl="2" indent="-228600" defTabSz="914400">
              <a:spcBef>
                <a:spcPts val="500"/>
              </a:spcBef>
              <a:buClr>
                <a:srgbClr val="4E7CBE"/>
              </a:buClr>
              <a:buFont typeface="Arial" panose="020B0604020202020204" pitchFamily="34" charset="0"/>
              <a:buChar char="•"/>
            </a:pPr>
            <a:r>
              <a:rPr lang="en-US" sz="2400" dirty="0">
                <a:solidFill>
                  <a:srgbClr val="000000"/>
                </a:solidFill>
                <a:latin typeface="Open Sans"/>
              </a:rPr>
              <a:t>National</a:t>
            </a:r>
          </a:p>
          <a:p>
            <a:pPr marL="685800" lvl="2" indent="-228600" defTabSz="914400">
              <a:spcBef>
                <a:spcPts val="500"/>
              </a:spcBef>
              <a:buClr>
                <a:srgbClr val="4E7CBE"/>
              </a:buClr>
              <a:buFont typeface="Arial" panose="020B0604020202020204" pitchFamily="34" charset="0"/>
              <a:buChar char="•"/>
            </a:pPr>
            <a:endParaRPr lang="en-US" sz="2400" dirty="0">
              <a:solidFill>
                <a:srgbClr val="000000"/>
              </a:solidFill>
              <a:latin typeface="Open Sans"/>
            </a:endParaRPr>
          </a:p>
        </p:txBody>
      </p:sp>
    </p:spTree>
    <p:extLst>
      <p:ext uri="{BB962C8B-B14F-4D97-AF65-F5344CB8AC3E}">
        <p14:creationId xmlns:p14="http://schemas.microsoft.com/office/powerpoint/2010/main" val="106158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Benefits of Joining Clubs/Organizations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Opportunities to Travel</a:t>
            </a:r>
          </a:p>
          <a:p>
            <a:pPr lvl="2"/>
            <a:r>
              <a:rPr lang="en-US" sz="2400" dirty="0"/>
              <a:t>Competitions</a:t>
            </a:r>
          </a:p>
          <a:p>
            <a:pPr lvl="2"/>
            <a:r>
              <a:rPr lang="en-US" sz="2400" dirty="0"/>
              <a:t>Conferences</a:t>
            </a:r>
          </a:p>
          <a:p>
            <a:pPr lvl="2"/>
            <a:r>
              <a:rPr lang="en-US" sz="2400" dirty="0"/>
              <a:t>Workshops</a:t>
            </a:r>
          </a:p>
          <a:p>
            <a:pPr lvl="2"/>
            <a:r>
              <a:rPr lang="en-US" sz="2400" dirty="0"/>
              <a:t>Training</a:t>
            </a:r>
          </a:p>
        </p:txBody>
      </p:sp>
    </p:spTree>
    <p:extLst>
      <p:ext uri="{BB962C8B-B14F-4D97-AF65-F5344CB8AC3E}">
        <p14:creationId xmlns:p14="http://schemas.microsoft.com/office/powerpoint/2010/main" val="3622527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1A8FB299-EFDF-4315-A2B2-1A7CC3FAD294}"/>
              </a:ext>
            </a:extLst>
          </p:cNvPr>
          <p:cNvPicPr>
            <a:picLocks noChangeAspect="1"/>
          </p:cNvPicPr>
          <p:nvPr/>
        </p:nvPicPr>
        <p:blipFill>
          <a:blip r:embed="rId3"/>
          <a:stretch>
            <a:fillRect/>
          </a:stretch>
        </p:blipFill>
        <p:spPr>
          <a:xfrm>
            <a:off x="4856480" y="2382530"/>
            <a:ext cx="2158425" cy="2394976"/>
          </a:xfrm>
          <a:prstGeom prst="rect">
            <a:avLst/>
          </a:prstGeom>
        </p:spPr>
      </p:pic>
    </p:spTree>
    <p:extLst>
      <p:ext uri="{BB962C8B-B14F-4D97-AF65-F5344CB8AC3E}">
        <p14:creationId xmlns:p14="http://schemas.microsoft.com/office/powerpoint/2010/main" val="1537499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Fiscus, L. and </a:t>
            </a:r>
            <a:r>
              <a:rPr lang="en-US" sz="2000" dirty="0" err="1"/>
              <a:t>Hyslop</a:t>
            </a:r>
            <a:r>
              <a:rPr lang="en-US" sz="2000" dirty="0"/>
              <a:t> Dixon, A. (2010). Career and Technical Student Organizations: A Reference Guide (3rd ed.). The 2010 High School Graduate. Retrieved from www.thehighschoolgraduate.com/editorial/UStraining.htm</a:t>
            </a:r>
          </a:p>
          <a:p>
            <a:pPr lvl="1"/>
            <a:r>
              <a:rPr lang="en-US" sz="2000" dirty="0"/>
              <a:t>National Center for Educational Statistics. (2013). Extracurricular activities of high school students. Retrieved from http://nces.ed.gov/programs/coe/indicator_exa.asp</a:t>
            </a:r>
          </a:p>
        </p:txBody>
      </p:sp>
    </p:spTree>
    <p:extLst>
      <p:ext uri="{BB962C8B-B14F-4D97-AF65-F5344CB8AC3E}">
        <p14:creationId xmlns:p14="http://schemas.microsoft.com/office/powerpoint/2010/main" val="2353673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Curricular</a:t>
            </a:r>
          </a:p>
          <a:p>
            <a:pPr lvl="2"/>
            <a:r>
              <a:rPr lang="en-US" sz="2400" dirty="0"/>
              <a:t>Activities that are connected to the regular curriculum or program of courses and may carry academic credit</a:t>
            </a:r>
          </a:p>
          <a:p>
            <a:pPr lvl="1"/>
            <a:r>
              <a:rPr lang="en-US" dirty="0"/>
              <a:t>CTSO</a:t>
            </a:r>
          </a:p>
          <a:p>
            <a:pPr lvl="2"/>
            <a:r>
              <a:rPr lang="en-US" sz="2400" dirty="0"/>
              <a:t>Acronym for Career and Technology Student Organization</a:t>
            </a:r>
          </a:p>
          <a:p>
            <a:pPr lvl="1"/>
            <a:r>
              <a:rPr lang="en-US" dirty="0"/>
              <a:t>Extra-curricular</a:t>
            </a:r>
          </a:p>
          <a:p>
            <a:pPr lvl="2"/>
            <a:r>
              <a:rPr lang="en-US" sz="2400" dirty="0"/>
              <a:t>Outside the regular curriculum or program of courses, usually carrying no academic credit</a:t>
            </a:r>
          </a:p>
          <a:p>
            <a:pPr lvl="1"/>
            <a:r>
              <a:rPr lang="en-US" dirty="0"/>
              <a:t>Organization</a:t>
            </a:r>
          </a:p>
          <a:p>
            <a:pPr lvl="2"/>
            <a:r>
              <a:rPr lang="en-US" sz="2400" dirty="0"/>
              <a:t>An administrative and functional structure</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Curricular Activities available on campus</a:t>
            </a:r>
          </a:p>
          <a:p>
            <a:pPr lvl="1"/>
            <a:r>
              <a:rPr lang="en-US" dirty="0"/>
              <a:t>Extra-curricular Activities available on campus </a:t>
            </a:r>
          </a:p>
          <a:p>
            <a:pPr marL="0" lvl="1" indent="0">
              <a:buNone/>
            </a:pPr>
            <a:endParaRPr lang="en-US" dirty="0"/>
          </a:p>
          <a:p>
            <a:endParaRPr lang="en-US" dirty="0"/>
          </a:p>
        </p:txBody>
      </p:sp>
    </p:spTree>
    <p:extLst>
      <p:ext uri="{BB962C8B-B14F-4D97-AF65-F5344CB8AC3E}">
        <p14:creationId xmlns:p14="http://schemas.microsoft.com/office/powerpoint/2010/main" val="3567026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Get a Head Start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2010 Facts:</a:t>
            </a:r>
          </a:p>
          <a:p>
            <a:pPr lvl="2"/>
            <a:r>
              <a:rPr lang="en-US" sz="2400" dirty="0"/>
              <a:t>32% of HS students participated in extracurricular activities</a:t>
            </a:r>
          </a:p>
          <a:p>
            <a:pPr lvl="2"/>
            <a:r>
              <a:rPr lang="en-US" sz="2400" dirty="0"/>
              <a:t>Students who participate in extra-curricular activities are more likely to attend college</a:t>
            </a:r>
          </a:p>
        </p:txBody>
      </p:sp>
    </p:spTree>
    <p:extLst>
      <p:ext uri="{BB962C8B-B14F-4D97-AF65-F5344CB8AC3E}">
        <p14:creationId xmlns:p14="http://schemas.microsoft.com/office/powerpoint/2010/main" val="177967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54249"/>
            <a:ext cx="10059452" cy="876300"/>
          </a:xfrm>
        </p:spPr>
        <p:txBody>
          <a:bodyPr/>
          <a:lstStyle/>
          <a:p>
            <a:r>
              <a:rPr lang="en-US" dirty="0"/>
              <a:t>Curricular and Extra-Curricular Activities Available at Our local High School(s)</a:t>
            </a:r>
          </a:p>
        </p:txBody>
      </p:sp>
    </p:spTree>
    <p:extLst>
      <p:ext uri="{BB962C8B-B14F-4D97-AF65-F5344CB8AC3E}">
        <p14:creationId xmlns:p14="http://schemas.microsoft.com/office/powerpoint/2010/main" val="3531979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Preparation Courses I &amp; II</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or three-elective credits</a:t>
            </a:r>
          </a:p>
          <a:p>
            <a:pPr lvl="1"/>
            <a:r>
              <a:rPr lang="en-US" dirty="0"/>
              <a:t>Available to juniors and seniors</a:t>
            </a:r>
          </a:p>
          <a:p>
            <a:pPr lvl="1"/>
            <a:r>
              <a:rPr lang="en-US" dirty="0"/>
              <a:t>Partnership between the coordinator (teacher), the student, and the student’s employer</a:t>
            </a:r>
          </a:p>
          <a:p>
            <a:pPr lvl="1"/>
            <a:r>
              <a:rPr lang="en-US" dirty="0"/>
              <a:t>Course work</a:t>
            </a:r>
          </a:p>
          <a:p>
            <a:pPr lvl="1"/>
            <a:r>
              <a:rPr lang="en-US" dirty="0"/>
              <a:t>Students work a minimum of 15 hours a week</a:t>
            </a:r>
          </a:p>
        </p:txBody>
      </p:sp>
    </p:spTree>
    <p:extLst>
      <p:ext uri="{BB962C8B-B14F-4D97-AF65-F5344CB8AC3E}">
        <p14:creationId xmlns:p14="http://schemas.microsoft.com/office/powerpoint/2010/main" val="2979513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Benefits of Career Preparation I &amp; II</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Discover details about a specific industry</a:t>
            </a:r>
          </a:p>
          <a:p>
            <a:pPr lvl="1"/>
            <a:r>
              <a:rPr lang="en-US" dirty="0"/>
              <a:t>Acquire transferable skills</a:t>
            </a:r>
          </a:p>
          <a:p>
            <a:pPr lvl="1"/>
            <a:r>
              <a:rPr lang="en-US" dirty="0"/>
              <a:t>Balance school, work, extra-curriculars, etc.</a:t>
            </a:r>
          </a:p>
          <a:p>
            <a:pPr lvl="1"/>
            <a:r>
              <a:rPr lang="en-US" dirty="0"/>
              <a:t>Learn to work with others</a:t>
            </a:r>
          </a:p>
          <a:p>
            <a:pPr lvl="1"/>
            <a:r>
              <a:rPr lang="en-US" dirty="0"/>
              <a:t>Experience what the “real world” expects of you</a:t>
            </a:r>
          </a:p>
          <a:p>
            <a:pPr lvl="1"/>
            <a:r>
              <a:rPr lang="en-US" dirty="0"/>
              <a:t>Get paid!</a:t>
            </a:r>
          </a:p>
        </p:txBody>
      </p:sp>
      <p:pic>
        <p:nvPicPr>
          <p:cNvPr id="4" name="Picture 3">
            <a:extLst>
              <a:ext uri="{FF2B5EF4-FFF2-40B4-BE49-F238E27FC236}">
                <a16:creationId xmlns:a16="http://schemas.microsoft.com/office/drawing/2014/main" id="{FCD55908-5442-442E-923F-DE1E24A51DA1}"/>
              </a:ext>
            </a:extLst>
          </p:cNvPr>
          <p:cNvPicPr>
            <a:picLocks noChangeAspect="1"/>
          </p:cNvPicPr>
          <p:nvPr/>
        </p:nvPicPr>
        <p:blipFill>
          <a:blip r:embed="rId3"/>
          <a:stretch>
            <a:fillRect/>
          </a:stretch>
        </p:blipFill>
        <p:spPr>
          <a:xfrm>
            <a:off x="4890016" y="4564603"/>
            <a:ext cx="1795264" cy="1745954"/>
          </a:xfrm>
          <a:prstGeom prst="rect">
            <a:avLst/>
          </a:prstGeom>
        </p:spPr>
      </p:pic>
    </p:spTree>
    <p:extLst>
      <p:ext uri="{BB962C8B-B14F-4D97-AF65-F5344CB8AC3E}">
        <p14:creationId xmlns:p14="http://schemas.microsoft.com/office/powerpoint/2010/main" val="2130154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Practicum Courses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Field based internship within an area of interest</a:t>
            </a:r>
          </a:p>
          <a:p>
            <a:pPr lvl="1"/>
            <a:r>
              <a:rPr lang="en-US" dirty="0"/>
              <a:t>Can be a paid or non-paid status</a:t>
            </a:r>
          </a:p>
          <a:p>
            <a:pPr lvl="1"/>
            <a:r>
              <a:rPr lang="en-US" dirty="0"/>
              <a:t>Usually integrated part of the school day</a:t>
            </a:r>
          </a:p>
        </p:txBody>
      </p:sp>
      <p:pic>
        <p:nvPicPr>
          <p:cNvPr id="4" name="Picture 3">
            <a:extLst>
              <a:ext uri="{FF2B5EF4-FFF2-40B4-BE49-F238E27FC236}">
                <a16:creationId xmlns:a16="http://schemas.microsoft.com/office/drawing/2014/main" id="{D0F6B2E3-1080-419C-BFE7-7720FEEAC3C0}"/>
              </a:ext>
            </a:extLst>
          </p:cNvPr>
          <p:cNvPicPr>
            <a:picLocks noChangeAspect="1"/>
          </p:cNvPicPr>
          <p:nvPr/>
        </p:nvPicPr>
        <p:blipFill>
          <a:blip r:embed="rId3"/>
          <a:stretch>
            <a:fillRect/>
          </a:stretch>
        </p:blipFill>
        <p:spPr>
          <a:xfrm>
            <a:off x="4511040" y="3320732"/>
            <a:ext cx="2586037" cy="2520979"/>
          </a:xfrm>
          <a:prstGeom prst="rect">
            <a:avLst/>
          </a:prstGeom>
        </p:spPr>
      </p:pic>
    </p:spTree>
    <p:extLst>
      <p:ext uri="{BB962C8B-B14F-4D97-AF65-F5344CB8AC3E}">
        <p14:creationId xmlns:p14="http://schemas.microsoft.com/office/powerpoint/2010/main" val="235355528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66</TotalTime>
  <Words>1206</Words>
  <Application>Microsoft Office PowerPoint</Application>
  <PresentationFormat>Widescreen</PresentationFormat>
  <Paragraphs>144</Paragraphs>
  <Slides>18</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.AppleSystemUIFont</vt:lpstr>
      <vt:lpstr>Arial</vt:lpstr>
      <vt:lpstr>Calibri</vt:lpstr>
      <vt:lpstr>Open Sans</vt:lpstr>
      <vt:lpstr>Open Sans SemiBold</vt:lpstr>
      <vt:lpstr>2_Office Theme</vt:lpstr>
      <vt:lpstr>3_Office Theme</vt:lpstr>
      <vt:lpstr>Sign Me Up!</vt:lpstr>
      <vt:lpstr>PowerPoint Presentation</vt:lpstr>
      <vt:lpstr>Terms</vt:lpstr>
      <vt:lpstr>Discussion</vt:lpstr>
      <vt:lpstr>Get a Head Start</vt:lpstr>
      <vt:lpstr>Curricular and Extra-Curricular Activities Available at Our local High School(s)</vt:lpstr>
      <vt:lpstr>Career Preparation Courses I &amp; II</vt:lpstr>
      <vt:lpstr>Benefits of Career Preparation I &amp; II</vt:lpstr>
      <vt:lpstr>Practicum Courses</vt:lpstr>
      <vt:lpstr>Education and Training</vt:lpstr>
      <vt:lpstr>Hospitality and Tourism</vt:lpstr>
      <vt:lpstr>Human Services</vt:lpstr>
      <vt:lpstr>Career and Technical Students Organizations (CTSOs)</vt:lpstr>
      <vt:lpstr>Benefits of Joining Clubs/Organizations </vt:lpstr>
      <vt:lpstr>Benefits of Joining Clubs/Organizations </vt:lpstr>
      <vt:lpstr>Benefits of Joining Clubs/Organizations </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9</cp:revision>
  <cp:lastPrinted>2017-07-07T16:17:37Z</cp:lastPrinted>
  <dcterms:created xsi:type="dcterms:W3CDTF">2017-07-11T23:58:30Z</dcterms:created>
  <dcterms:modified xsi:type="dcterms:W3CDTF">2018-01-20T22:30:40Z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