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handoutMasterIdLst>
    <p:handoutMasterId r:id="rId20"/>
  </p:handoutMasterIdLst>
  <p:sldIdLst>
    <p:sldId id="322" r:id="rId6"/>
    <p:sldId id="319" r:id="rId7"/>
    <p:sldId id="360" r:id="rId8"/>
    <p:sldId id="460" r:id="rId9"/>
    <p:sldId id="471" r:id="rId10"/>
    <p:sldId id="472" r:id="rId11"/>
    <p:sldId id="473" r:id="rId12"/>
    <p:sldId id="474" r:id="rId13"/>
    <p:sldId id="475" r:id="rId14"/>
    <p:sldId id="476" r:id="rId15"/>
    <p:sldId id="477" r:id="rId16"/>
    <p:sldId id="478" r:id="rId17"/>
    <p:sldId id="43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5" autoAdjust="0"/>
    <p:restoredTop sz="91071" autoAdjust="0"/>
  </p:normalViewPr>
  <p:slideViewPr>
    <p:cSldViewPr snapToGrid="0">
      <p:cViewPr varScale="1">
        <p:scale>
          <a:sx n="87" d="100"/>
          <a:sy n="87" d="100"/>
        </p:scale>
        <p:origin x="784" y="18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1/30/18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1/30/18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9307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Referring to the Name Game - learning each others names is easy. How can were member what we have learned from our internship and mentors during the school year? To get the most out of your internship, you should write about what you did, what you learned, and what questions you want more information about. This is called reflective writing and completing a rotation log every week. Let’s complete our first rotation log together. Learning each others names is easy. How can we remember what we have learned from our internship and mentors during the school year? To get the most out of your internship, you should write about what you did, what you learned, and what questions you want more information about. This is called reflective writing and completing a rotation log every week. Like notes, rotation logs record knowledge about what you have learning during your internship. Distribute sentence starters’ handout as a guideline. This assignment is due every Monday morning. I will accept handwritten and/or computer generated answers. Note: There are a total of seven templates. Please rotate the templates every week. This will encourage variety and not routine answers.</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201900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categories are how your rotation log rubric will be evaluated: Quality of Reflections, Directions, Completeness, neatness and Proper heading.</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11940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assignment is due every Monday morning. I will accept handwritten and/or computer generated answers. Note: There are a total of seven templates. Please rotate the templates every week. This will encourage variety and not routine answers.</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28396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asking your students what they think good work habits are. Work habits are the basic, routine actions that you carry out every day at work. They provide the foundation for success at work.</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54735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know if you have a good work ethic? Ask yourself the following questions:• Do you value your work?• Do you refuse to look for the easy way out?• Do you always take pride in the results of your work?• Do you look for ways to make your job more efficient?• Do you sometimes even work later than scheduled, if necessary? If you answered yes, to any of these questions – Congratulations! You probably have a good work ethic.</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65023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work, make sure the you always act in a professional manner. No profanity, avoid gossip and practice good ethical behavior.</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7407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coworkers do not need to know about your personal life. Personal life may distract you and your coworkers from your work. Discuss social media (</a:t>
            </a:r>
            <a:r>
              <a:rPr lang="en-US" dirty="0" err="1"/>
              <a:t>facebook</a:t>
            </a:r>
            <a:r>
              <a:rPr lang="en-US" dirty="0"/>
              <a:t>) as well.</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61302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Embezzlement occurs when a trusted employee takes either money or good entrusted to him or her. An employee caught stealing can be punished with a fine, prison sentence, or both. Discuss with the students that they should not give free food to their friends or take any money from the register. This can lead to life long consequences.</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7804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Wasting resources can cost lots of money for the company and lead to environmental problems. Encourage recycling.</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103285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the above Rotation Log for each intern. Step-by-step review/write in each box.</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705922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fontScale="90000"/>
          </a:bodyPr>
          <a:lstStyle/>
          <a:p>
            <a:r>
              <a:rPr lang="en-US" sz="6000" spc="-240" dirty="0"/>
              <a:t>Skills for Success in the Workplace</a:t>
            </a:r>
            <a:br>
              <a:rPr lang="en-US" sz="6000" spc="-240" dirty="0"/>
            </a:br>
            <a:br>
              <a:rPr lang="en-US" sz="6000" spc="-165" dirty="0"/>
            </a:br>
            <a:r>
              <a:rPr lang="en-US" sz="4400" spc="-165" dirty="0"/>
              <a:t>Weekly Rotation Logs</a:t>
            </a:r>
            <a:br>
              <a:rPr lang="en-US" sz="4400" spc="-165" dirty="0"/>
            </a:br>
            <a:endParaRPr lang="en-US" sz="54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Weekly Rotation Log</a:t>
            </a:r>
          </a:p>
          <a:p>
            <a:pPr lvl="2"/>
            <a:r>
              <a:rPr lang="en-US" dirty="0"/>
              <a:t>What did you do?</a:t>
            </a:r>
          </a:p>
          <a:p>
            <a:pPr lvl="2"/>
            <a:r>
              <a:rPr lang="en-US" dirty="0"/>
              <a:t>What did you learn?</a:t>
            </a:r>
          </a:p>
          <a:p>
            <a:pPr lvl="2"/>
            <a:r>
              <a:rPr lang="en-US" dirty="0"/>
              <a:t>What did you find interesting?</a:t>
            </a:r>
          </a:p>
          <a:p>
            <a:pPr lvl="2"/>
            <a:r>
              <a:rPr lang="en-US" dirty="0"/>
              <a:t>What questions do you want more information about?</a:t>
            </a:r>
          </a:p>
          <a:p>
            <a:pPr lvl="2"/>
            <a:r>
              <a:rPr lang="en-US" dirty="0"/>
              <a:t>What connections did you make to previous ideas?</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Reflective Writing</a:t>
            </a:r>
          </a:p>
        </p:txBody>
      </p:sp>
    </p:spTree>
    <p:extLst>
      <p:ext uri="{BB962C8B-B14F-4D97-AF65-F5344CB8AC3E}">
        <p14:creationId xmlns:p14="http://schemas.microsoft.com/office/powerpoint/2010/main" val="188342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Quality of Reflections</a:t>
            </a:r>
          </a:p>
          <a:p>
            <a:pPr lvl="1"/>
            <a:r>
              <a:rPr lang="en-US" dirty="0"/>
              <a:t>Directions</a:t>
            </a:r>
          </a:p>
          <a:p>
            <a:pPr lvl="1"/>
            <a:r>
              <a:rPr lang="en-US" dirty="0"/>
              <a:t>Completeness</a:t>
            </a:r>
          </a:p>
          <a:p>
            <a:pPr lvl="1"/>
            <a:r>
              <a:rPr lang="en-US" dirty="0"/>
              <a:t>Neatness</a:t>
            </a:r>
          </a:p>
          <a:p>
            <a:pPr lvl="1"/>
            <a:r>
              <a:rPr lang="en-US" dirty="0"/>
              <a:t>Proper Heading</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Rotation Log Rubric Categories</a:t>
            </a:r>
          </a:p>
        </p:txBody>
      </p:sp>
    </p:spTree>
    <p:extLst>
      <p:ext uri="{BB962C8B-B14F-4D97-AF65-F5344CB8AC3E}">
        <p14:creationId xmlns:p14="http://schemas.microsoft.com/office/powerpoint/2010/main" val="28055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Handwritten and/or computer generated</a:t>
            </a:r>
          </a:p>
          <a:p>
            <a:pPr lvl="1"/>
            <a:r>
              <a:rPr lang="en-US" dirty="0"/>
              <a:t>Complete sentences</a:t>
            </a:r>
          </a:p>
          <a:p>
            <a:pPr lvl="1"/>
            <a:r>
              <a:rPr lang="en-US" dirty="0"/>
              <a:t>If needed, use sentence starters</a:t>
            </a:r>
          </a:p>
          <a:p>
            <a:pPr lvl="1"/>
            <a:r>
              <a:rPr lang="en-US" dirty="0"/>
              <a:t>Assignment Due: Every Monday</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Rotation Log Reminders</a:t>
            </a:r>
          </a:p>
        </p:txBody>
      </p:sp>
    </p:spTree>
    <p:extLst>
      <p:ext uri="{BB962C8B-B14F-4D97-AF65-F5344CB8AC3E}">
        <p14:creationId xmlns:p14="http://schemas.microsoft.com/office/powerpoint/2010/main" val="102905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a:bodyPr>
          <a:lstStyle/>
          <a:p>
            <a:pPr lvl="2"/>
            <a:endParaRPr lang="en-US" sz="1500" dirty="0"/>
          </a:p>
          <a:p>
            <a:pPr lvl="1"/>
            <a:r>
              <a:rPr lang="en-US" sz="1900" dirty="0"/>
              <a:t>Textbook:</a:t>
            </a:r>
          </a:p>
          <a:p>
            <a:pPr lvl="2"/>
            <a:r>
              <a:rPr lang="en-US" sz="1700" dirty="0"/>
              <a:t>Reynolds, Johnny Sue. Hospitality Services  Food &amp; Lodging. Second. Tinley Park: The </a:t>
            </a:r>
            <a:r>
              <a:rPr lang="en-US" sz="1700" dirty="0" err="1"/>
              <a:t>Goodheart-Willcox</a:t>
            </a:r>
            <a:r>
              <a:rPr lang="en-US" sz="1700" dirty="0"/>
              <a:t> Company, Inc., 2010.  Print.</a:t>
            </a:r>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84254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Be on time</a:t>
            </a:r>
          </a:p>
          <a:p>
            <a:pPr lvl="1"/>
            <a:r>
              <a:rPr lang="en-US" dirty="0"/>
              <a:t>Be at work every day you are scheduled</a:t>
            </a:r>
          </a:p>
          <a:p>
            <a:pPr lvl="1"/>
            <a:r>
              <a:rPr lang="en-US" dirty="0"/>
              <a:t>Call supervisor if ill</a:t>
            </a:r>
          </a:p>
          <a:p>
            <a:pPr lvl="1"/>
            <a:r>
              <a:rPr lang="en-US" dirty="0"/>
              <a:t>Complete all work quickly, but carefully</a:t>
            </a:r>
          </a:p>
          <a:p>
            <a:pPr lvl="1"/>
            <a:r>
              <a:rPr lang="en-US" dirty="0"/>
              <a:t>Be neat and organized</a:t>
            </a:r>
          </a:p>
          <a:p>
            <a:pPr lvl="1"/>
            <a:r>
              <a:rPr lang="en-US" dirty="0"/>
              <a:t>Report mistakes immediately</a:t>
            </a:r>
          </a:p>
          <a:p>
            <a:pPr lvl="1"/>
            <a:r>
              <a:rPr lang="en-US" dirty="0"/>
              <a:t>No personal calls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Good Work Habits</a:t>
            </a:r>
          </a:p>
        </p:txBody>
      </p:sp>
    </p:spTree>
    <p:extLst>
      <p:ext uri="{BB962C8B-B14F-4D97-AF65-F5344CB8AC3E}">
        <p14:creationId xmlns:p14="http://schemas.microsoft.com/office/powerpoint/2010/main" val="55518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Attitude</a:t>
            </a:r>
          </a:p>
          <a:p>
            <a:pPr lvl="1"/>
            <a:r>
              <a:rPr lang="en-US" dirty="0"/>
              <a:t>Hard work</a:t>
            </a:r>
          </a:p>
          <a:p>
            <a:pPr lvl="1"/>
            <a:r>
              <a:rPr lang="en-US" dirty="0"/>
              <a:t>Good performance</a:t>
            </a:r>
          </a:p>
          <a:p>
            <a:pPr lvl="1"/>
            <a:r>
              <a:rPr lang="en-US" dirty="0"/>
              <a:t>Dependable results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Good Work Ethic</a:t>
            </a:r>
          </a:p>
        </p:txBody>
      </p:sp>
      <p:sp>
        <p:nvSpPr>
          <p:cNvPr id="5" name="object 4">
            <a:extLst>
              <a:ext uri="{FF2B5EF4-FFF2-40B4-BE49-F238E27FC236}">
                <a16:creationId xmlns:a16="http://schemas.microsoft.com/office/drawing/2014/main" id="{6B57BB76-3EE3-B44A-890E-14869E0FBEAF}"/>
              </a:ext>
            </a:extLst>
          </p:cNvPr>
          <p:cNvSpPr/>
          <p:nvPr/>
        </p:nvSpPr>
        <p:spPr>
          <a:xfrm>
            <a:off x="6627987" y="2460842"/>
            <a:ext cx="4172129" cy="369389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4064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Be on time</a:t>
            </a:r>
          </a:p>
          <a:p>
            <a:pPr lvl="1"/>
            <a:r>
              <a:rPr lang="en-US" dirty="0"/>
              <a:t>Be polite</a:t>
            </a:r>
          </a:p>
          <a:p>
            <a:pPr lvl="1"/>
            <a:r>
              <a:rPr lang="en-US" dirty="0"/>
              <a:t>Be respectful</a:t>
            </a:r>
          </a:p>
          <a:p>
            <a:pPr lvl="1"/>
            <a:r>
              <a:rPr lang="en-US" dirty="0"/>
              <a:t>Be dependable</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Act in a Professional Manner</a:t>
            </a:r>
          </a:p>
        </p:txBody>
      </p:sp>
      <p:sp>
        <p:nvSpPr>
          <p:cNvPr id="7" name="object 4">
            <a:extLst>
              <a:ext uri="{FF2B5EF4-FFF2-40B4-BE49-F238E27FC236}">
                <a16:creationId xmlns:a16="http://schemas.microsoft.com/office/drawing/2014/main" id="{88950C05-374C-4A41-90C6-20FDAB55D20F}"/>
              </a:ext>
            </a:extLst>
          </p:cNvPr>
          <p:cNvSpPr/>
          <p:nvPr/>
        </p:nvSpPr>
        <p:spPr>
          <a:xfrm>
            <a:off x="6375754" y="2753971"/>
            <a:ext cx="4424362" cy="340076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7357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Separate work life from personal life</a:t>
            </a:r>
          </a:p>
          <a:p>
            <a:pPr lvl="1"/>
            <a:r>
              <a:rPr lang="en-US" dirty="0"/>
              <a:t>Avoid discussing personal problems</a:t>
            </a:r>
          </a:p>
          <a:p>
            <a:pPr lvl="1"/>
            <a:r>
              <a:rPr lang="en-US" dirty="0"/>
              <a:t>Keep telephone calls to a minimum</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Keep Your Personal Life Private</a:t>
            </a:r>
          </a:p>
        </p:txBody>
      </p:sp>
    </p:spTree>
    <p:extLst>
      <p:ext uri="{BB962C8B-B14F-4D97-AF65-F5344CB8AC3E}">
        <p14:creationId xmlns:p14="http://schemas.microsoft.com/office/powerpoint/2010/main" val="316885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Illegal</a:t>
            </a:r>
          </a:p>
          <a:p>
            <a:pPr lvl="1"/>
            <a:r>
              <a:rPr lang="en-US" dirty="0"/>
              <a:t>Unethical</a:t>
            </a:r>
          </a:p>
          <a:p>
            <a:pPr lvl="1"/>
            <a:r>
              <a:rPr lang="en-US" dirty="0"/>
              <a:t>Embezzlement (stealing)</a:t>
            </a:r>
          </a:p>
          <a:p>
            <a:pPr lvl="1"/>
            <a:r>
              <a:rPr lang="en-US" dirty="0"/>
              <a:t>Punished with fine, prison, or both</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Do Not Steal</a:t>
            </a:r>
          </a:p>
        </p:txBody>
      </p:sp>
      <p:sp>
        <p:nvSpPr>
          <p:cNvPr id="5" name="object 4">
            <a:extLst>
              <a:ext uri="{FF2B5EF4-FFF2-40B4-BE49-F238E27FC236}">
                <a16:creationId xmlns:a16="http://schemas.microsoft.com/office/drawing/2014/main" id="{41901320-9EE5-674E-A595-4A4EEA86A96F}"/>
              </a:ext>
            </a:extLst>
          </p:cNvPr>
          <p:cNvSpPr/>
          <p:nvPr/>
        </p:nvSpPr>
        <p:spPr>
          <a:xfrm>
            <a:off x="8852055" y="4206686"/>
            <a:ext cx="1948061" cy="194805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8345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Recycle</a:t>
            </a:r>
          </a:p>
          <a:p>
            <a:pPr lvl="2"/>
            <a:r>
              <a:rPr lang="en-US" dirty="0"/>
              <a:t>Paper products</a:t>
            </a:r>
          </a:p>
          <a:p>
            <a:pPr lvl="2"/>
            <a:r>
              <a:rPr lang="en-US" dirty="0"/>
              <a:t>Grease</a:t>
            </a:r>
          </a:p>
          <a:p>
            <a:pPr lvl="2"/>
            <a:r>
              <a:rPr lang="en-US" dirty="0"/>
              <a:t>Oil</a:t>
            </a:r>
          </a:p>
          <a:p>
            <a:pPr lvl="1"/>
            <a:r>
              <a:rPr lang="en-US" dirty="0"/>
              <a:t>Avoid</a:t>
            </a:r>
          </a:p>
          <a:p>
            <a:pPr lvl="2"/>
            <a:r>
              <a:rPr lang="en-US" dirty="0"/>
              <a:t>Environmental problems</a:t>
            </a:r>
          </a:p>
          <a:p>
            <a:pPr lvl="2"/>
            <a:r>
              <a:rPr lang="en-US" dirty="0"/>
              <a:t>Waste disposal problems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Do Not Waste Resources</a:t>
            </a:r>
          </a:p>
        </p:txBody>
      </p:sp>
      <p:sp>
        <p:nvSpPr>
          <p:cNvPr id="7" name="object 4">
            <a:extLst>
              <a:ext uri="{FF2B5EF4-FFF2-40B4-BE49-F238E27FC236}">
                <a16:creationId xmlns:a16="http://schemas.microsoft.com/office/drawing/2014/main" id="{18C6584C-2F12-7049-AD76-D09269147867}"/>
              </a:ext>
            </a:extLst>
          </p:cNvPr>
          <p:cNvSpPr/>
          <p:nvPr/>
        </p:nvSpPr>
        <p:spPr>
          <a:xfrm>
            <a:off x="6532708" y="2436256"/>
            <a:ext cx="4267408" cy="371848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0524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algn="ctr">
              <a:lnSpc>
                <a:spcPct val="90000"/>
              </a:lnSpc>
              <a:spcBef>
                <a:spcPct val="0"/>
              </a:spcBef>
            </a:pPr>
            <a:r>
              <a:rPr lang="en-US" sz="1600" b="1" spc="-60" dirty="0">
                <a:solidFill>
                  <a:schemeClr val="accent2"/>
                </a:solidFill>
                <a:latin typeface="Open Sans SemiBold" charset="0"/>
                <a:ea typeface="Open Sans SemiBold" charset="0"/>
                <a:cs typeface="Open Sans SemiBold" charset="0"/>
              </a:rPr>
              <a:t>Weekly Intern Rotation Log</a:t>
            </a:r>
          </a:p>
          <a:p>
            <a:pPr algn="ctr">
              <a:lnSpc>
                <a:spcPct val="90000"/>
              </a:lnSpc>
              <a:spcBef>
                <a:spcPct val="0"/>
              </a:spcBef>
              <a:tabLst>
                <a:tab pos="1247775" algn="l"/>
                <a:tab pos="2085975" algn="l"/>
              </a:tabLst>
            </a:pPr>
            <a:r>
              <a:rPr lang="en-US" sz="1400" b="1" spc="-60" dirty="0">
                <a:solidFill>
                  <a:schemeClr val="accent2"/>
                </a:solidFill>
                <a:latin typeface="Open Sans SemiBold" charset="0"/>
                <a:ea typeface="Open Sans SemiBold" charset="0"/>
                <a:cs typeface="Open Sans SemiBold" charset="0"/>
              </a:rPr>
              <a:t>Week of _____________ to _____________</a:t>
            </a:r>
          </a:p>
          <a:p>
            <a:pPr algn="ctr">
              <a:lnSpc>
                <a:spcPct val="90000"/>
              </a:lnSpc>
              <a:spcBef>
                <a:spcPct val="0"/>
              </a:spcBef>
              <a:tabLst>
                <a:tab pos="1247775" algn="l"/>
                <a:tab pos="2085975" algn="l"/>
              </a:tabLst>
            </a:pPr>
            <a:endParaRPr lang="en-US" sz="3600" b="1" spc="-60" dirty="0">
              <a:solidFill>
                <a:schemeClr val="accent2"/>
              </a:solidFill>
              <a:latin typeface="Open Sans SemiBold" charset="0"/>
              <a:ea typeface="Open Sans SemiBold" charset="0"/>
              <a:cs typeface="Open Sans SemiBold" charset="0"/>
            </a:endParaRP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Guided Practice</a:t>
            </a:r>
          </a:p>
        </p:txBody>
      </p:sp>
      <p:graphicFrame>
        <p:nvGraphicFramePr>
          <p:cNvPr id="5" name="object 4">
            <a:extLst>
              <a:ext uri="{FF2B5EF4-FFF2-40B4-BE49-F238E27FC236}">
                <a16:creationId xmlns:a16="http://schemas.microsoft.com/office/drawing/2014/main" id="{C44B6037-51AA-8D41-A6A8-7878D3511620}"/>
              </a:ext>
            </a:extLst>
          </p:cNvPr>
          <p:cNvGraphicFramePr>
            <a:graphicFrameLocks noGrp="1"/>
          </p:cNvGraphicFramePr>
          <p:nvPr>
            <p:extLst>
              <p:ext uri="{D42A27DB-BD31-4B8C-83A1-F6EECF244321}">
                <p14:modId xmlns:p14="http://schemas.microsoft.com/office/powerpoint/2010/main" val="3379778816"/>
              </p:ext>
            </p:extLst>
          </p:nvPr>
        </p:nvGraphicFramePr>
        <p:xfrm>
          <a:off x="3863602" y="1988029"/>
          <a:ext cx="4587224" cy="3955571"/>
        </p:xfrm>
        <a:graphic>
          <a:graphicData uri="http://schemas.openxmlformats.org/drawingml/2006/table">
            <a:tbl>
              <a:tblPr firstRow="1" bandRow="1">
                <a:tableStyleId>{2D5ABB26-0587-4C30-8999-92F81FD0307C}</a:tableStyleId>
              </a:tblPr>
              <a:tblGrid>
                <a:gridCol w="2297909">
                  <a:extLst>
                    <a:ext uri="{9D8B030D-6E8A-4147-A177-3AD203B41FA5}">
                      <a16:colId xmlns:a16="http://schemas.microsoft.com/office/drawing/2014/main" val="20000"/>
                    </a:ext>
                  </a:extLst>
                </a:gridCol>
                <a:gridCol w="2289315">
                  <a:extLst>
                    <a:ext uri="{9D8B030D-6E8A-4147-A177-3AD203B41FA5}">
                      <a16:colId xmlns:a16="http://schemas.microsoft.com/office/drawing/2014/main" val="20001"/>
                    </a:ext>
                  </a:extLst>
                </a:gridCol>
              </a:tblGrid>
              <a:tr h="790902">
                <a:tc>
                  <a:txBody>
                    <a:bodyPr/>
                    <a:lstStyle/>
                    <a:p>
                      <a:pPr marL="51435">
                        <a:lnSpc>
                          <a:spcPts val="1019"/>
                        </a:lnSpc>
                      </a:pPr>
                      <a:r>
                        <a:rPr sz="900" b="1" spc="-20" dirty="0">
                          <a:latin typeface="Times New Roman"/>
                          <a:cs typeface="Times New Roman"/>
                        </a:rPr>
                        <a:t>English/Language Arts: </a:t>
                      </a:r>
                      <a:r>
                        <a:rPr sz="800" spc="-55" dirty="0">
                          <a:solidFill>
                            <a:srgbClr val="818181"/>
                          </a:solidFill>
                          <a:latin typeface="Arial"/>
                          <a:cs typeface="Arial"/>
                        </a:rPr>
                        <a:t>Click </a:t>
                      </a:r>
                      <a:r>
                        <a:rPr sz="800" spc="-30" dirty="0">
                          <a:solidFill>
                            <a:srgbClr val="818181"/>
                          </a:solidFill>
                          <a:latin typeface="Arial"/>
                          <a:cs typeface="Arial"/>
                        </a:rPr>
                        <a:t>here </a:t>
                      </a:r>
                      <a:r>
                        <a:rPr sz="800" spc="5" dirty="0">
                          <a:solidFill>
                            <a:srgbClr val="818181"/>
                          </a:solidFill>
                          <a:latin typeface="Arial"/>
                          <a:cs typeface="Arial"/>
                        </a:rPr>
                        <a:t>to </a:t>
                      </a:r>
                      <a:r>
                        <a:rPr sz="800" spc="-15" dirty="0">
                          <a:solidFill>
                            <a:srgbClr val="818181"/>
                          </a:solidFill>
                          <a:latin typeface="Arial"/>
                          <a:cs typeface="Arial"/>
                        </a:rPr>
                        <a:t>enter</a:t>
                      </a:r>
                      <a:r>
                        <a:rPr sz="800" spc="-40" dirty="0">
                          <a:solidFill>
                            <a:srgbClr val="818181"/>
                          </a:solidFill>
                          <a:latin typeface="Arial"/>
                          <a:cs typeface="Arial"/>
                        </a:rPr>
                        <a:t> </a:t>
                      </a:r>
                      <a:r>
                        <a:rPr sz="800" spc="-10" dirty="0">
                          <a:solidFill>
                            <a:srgbClr val="818181"/>
                          </a:solidFill>
                          <a:latin typeface="Arial"/>
                          <a:cs typeface="Arial"/>
                        </a:rPr>
                        <a:t>text.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1435">
                        <a:lnSpc>
                          <a:spcPts val="1019"/>
                        </a:lnSpc>
                      </a:pPr>
                      <a:r>
                        <a:rPr sz="900" b="1" spc="-25" dirty="0">
                          <a:latin typeface="Times New Roman"/>
                          <a:cs typeface="Times New Roman"/>
                        </a:rPr>
                        <a:t>My </a:t>
                      </a:r>
                      <a:r>
                        <a:rPr sz="900" b="1" spc="-15" dirty="0">
                          <a:latin typeface="Times New Roman"/>
                          <a:cs typeface="Times New Roman"/>
                        </a:rPr>
                        <a:t>favorite activity: </a:t>
                      </a:r>
                      <a:r>
                        <a:rPr sz="800" spc="-50" dirty="0">
                          <a:solidFill>
                            <a:srgbClr val="818181"/>
                          </a:solidFill>
                          <a:latin typeface="Arial"/>
                          <a:cs typeface="Arial"/>
                        </a:rPr>
                        <a:t>Click </a:t>
                      </a:r>
                      <a:r>
                        <a:rPr sz="800" spc="-30" dirty="0">
                          <a:solidFill>
                            <a:srgbClr val="818181"/>
                          </a:solidFill>
                          <a:latin typeface="Arial"/>
                          <a:cs typeface="Arial"/>
                        </a:rPr>
                        <a:t>here </a:t>
                      </a:r>
                      <a:r>
                        <a:rPr sz="800" spc="5" dirty="0">
                          <a:solidFill>
                            <a:srgbClr val="818181"/>
                          </a:solidFill>
                          <a:latin typeface="Arial"/>
                          <a:cs typeface="Arial"/>
                        </a:rPr>
                        <a:t>to </a:t>
                      </a:r>
                      <a:r>
                        <a:rPr sz="800" spc="-15" dirty="0">
                          <a:solidFill>
                            <a:srgbClr val="818181"/>
                          </a:solidFill>
                          <a:latin typeface="Arial"/>
                          <a:cs typeface="Arial"/>
                        </a:rPr>
                        <a:t>enter</a:t>
                      </a:r>
                      <a:r>
                        <a:rPr sz="800" spc="-90" dirty="0">
                          <a:solidFill>
                            <a:srgbClr val="818181"/>
                          </a:solidFill>
                          <a:latin typeface="Arial"/>
                          <a:cs typeface="Arial"/>
                        </a:rPr>
                        <a:t> </a:t>
                      </a:r>
                      <a:r>
                        <a:rPr sz="800" spc="-10" dirty="0">
                          <a:solidFill>
                            <a:srgbClr val="818181"/>
                          </a:solidFill>
                          <a:latin typeface="Arial"/>
                          <a:cs typeface="Arial"/>
                        </a:rPr>
                        <a:t>text.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790902">
                <a:tc>
                  <a:txBody>
                    <a:bodyPr/>
                    <a:lstStyle/>
                    <a:p>
                      <a:pPr marL="51435">
                        <a:lnSpc>
                          <a:spcPts val="1019"/>
                        </a:lnSpc>
                      </a:pPr>
                      <a:r>
                        <a:rPr sz="900" b="1" spc="-20" dirty="0">
                          <a:latin typeface="Times New Roman"/>
                          <a:cs typeface="Times New Roman"/>
                        </a:rPr>
                        <a:t>Mathematics</a:t>
                      </a:r>
                      <a:r>
                        <a:rPr sz="900" spc="-20" dirty="0">
                          <a:latin typeface="Times New Roman"/>
                          <a:cs typeface="Times New Roman"/>
                        </a:rPr>
                        <a:t>: </a:t>
                      </a:r>
                      <a:r>
                        <a:rPr sz="800" spc="-55" dirty="0">
                          <a:solidFill>
                            <a:srgbClr val="818181"/>
                          </a:solidFill>
                          <a:latin typeface="Arial"/>
                          <a:cs typeface="Arial"/>
                        </a:rPr>
                        <a:t>Click </a:t>
                      </a:r>
                      <a:r>
                        <a:rPr sz="800" spc="-30" dirty="0">
                          <a:solidFill>
                            <a:srgbClr val="818181"/>
                          </a:solidFill>
                          <a:latin typeface="Arial"/>
                          <a:cs typeface="Arial"/>
                        </a:rPr>
                        <a:t>here </a:t>
                      </a:r>
                      <a:r>
                        <a:rPr sz="800" spc="10" dirty="0">
                          <a:solidFill>
                            <a:srgbClr val="818181"/>
                          </a:solidFill>
                          <a:latin typeface="Arial"/>
                          <a:cs typeface="Arial"/>
                        </a:rPr>
                        <a:t>to </a:t>
                      </a:r>
                      <a:r>
                        <a:rPr sz="800" spc="-15" dirty="0">
                          <a:solidFill>
                            <a:srgbClr val="818181"/>
                          </a:solidFill>
                          <a:latin typeface="Arial"/>
                          <a:cs typeface="Arial"/>
                        </a:rPr>
                        <a:t>enter</a:t>
                      </a:r>
                      <a:r>
                        <a:rPr sz="800" spc="-90" dirty="0">
                          <a:solidFill>
                            <a:srgbClr val="818181"/>
                          </a:solidFill>
                          <a:latin typeface="Arial"/>
                          <a:cs typeface="Arial"/>
                        </a:rPr>
                        <a:t> </a:t>
                      </a:r>
                      <a:r>
                        <a:rPr sz="800" spc="-10" dirty="0">
                          <a:solidFill>
                            <a:srgbClr val="818181"/>
                          </a:solidFill>
                          <a:latin typeface="Arial"/>
                          <a:cs typeface="Arial"/>
                        </a:rPr>
                        <a:t>text.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1435">
                        <a:lnSpc>
                          <a:spcPts val="1019"/>
                        </a:lnSpc>
                      </a:pPr>
                      <a:r>
                        <a:rPr sz="900" b="1" spc="-25" dirty="0">
                          <a:latin typeface="Times New Roman"/>
                          <a:cs typeface="Times New Roman"/>
                        </a:rPr>
                        <a:t>An </a:t>
                      </a:r>
                      <a:r>
                        <a:rPr sz="900" b="1" spc="-20" dirty="0">
                          <a:latin typeface="Times New Roman"/>
                          <a:cs typeface="Times New Roman"/>
                        </a:rPr>
                        <a:t>area </a:t>
                      </a:r>
                      <a:r>
                        <a:rPr sz="900" b="1" spc="-15" dirty="0">
                          <a:latin typeface="Times New Roman"/>
                          <a:cs typeface="Times New Roman"/>
                        </a:rPr>
                        <a:t>of </a:t>
                      </a:r>
                      <a:r>
                        <a:rPr sz="900" b="1" spc="-20" dirty="0">
                          <a:latin typeface="Times New Roman"/>
                          <a:cs typeface="Times New Roman"/>
                        </a:rPr>
                        <a:t>improvement: </a:t>
                      </a:r>
                      <a:r>
                        <a:rPr sz="800" spc="-55" dirty="0">
                          <a:solidFill>
                            <a:srgbClr val="818181"/>
                          </a:solidFill>
                          <a:latin typeface="Arial"/>
                          <a:cs typeface="Arial"/>
                        </a:rPr>
                        <a:t>Click </a:t>
                      </a:r>
                      <a:r>
                        <a:rPr sz="800" spc="-30" dirty="0">
                          <a:solidFill>
                            <a:srgbClr val="818181"/>
                          </a:solidFill>
                          <a:latin typeface="Arial"/>
                          <a:cs typeface="Arial"/>
                        </a:rPr>
                        <a:t>here </a:t>
                      </a:r>
                      <a:r>
                        <a:rPr sz="800" spc="5" dirty="0">
                          <a:solidFill>
                            <a:srgbClr val="818181"/>
                          </a:solidFill>
                          <a:latin typeface="Arial"/>
                          <a:cs typeface="Arial"/>
                        </a:rPr>
                        <a:t>to </a:t>
                      </a:r>
                      <a:r>
                        <a:rPr sz="800" spc="-15" dirty="0">
                          <a:solidFill>
                            <a:srgbClr val="818181"/>
                          </a:solidFill>
                          <a:latin typeface="Arial"/>
                          <a:cs typeface="Arial"/>
                        </a:rPr>
                        <a:t>enter </a:t>
                      </a:r>
                      <a:r>
                        <a:rPr sz="800" spc="-10" dirty="0">
                          <a:solidFill>
                            <a:srgbClr val="818181"/>
                          </a:solidFill>
                          <a:latin typeface="Arial"/>
                          <a:cs typeface="Arial"/>
                        </a:rPr>
                        <a:t>text.</a:t>
                      </a:r>
                      <a:endParaRPr sz="800" dirty="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790902">
                <a:tc>
                  <a:txBody>
                    <a:bodyPr/>
                    <a:lstStyle/>
                    <a:p>
                      <a:pPr marL="51435">
                        <a:lnSpc>
                          <a:spcPts val="1019"/>
                        </a:lnSpc>
                      </a:pPr>
                      <a:r>
                        <a:rPr sz="900" b="1" spc="-15" dirty="0">
                          <a:latin typeface="Times New Roman"/>
                          <a:cs typeface="Times New Roman"/>
                        </a:rPr>
                        <a:t>Social Studies: </a:t>
                      </a:r>
                      <a:r>
                        <a:rPr sz="800" spc="-55" dirty="0">
                          <a:solidFill>
                            <a:srgbClr val="818181"/>
                          </a:solidFill>
                          <a:latin typeface="Arial"/>
                          <a:cs typeface="Arial"/>
                        </a:rPr>
                        <a:t>Click </a:t>
                      </a:r>
                      <a:r>
                        <a:rPr sz="800" spc="-30" dirty="0">
                          <a:solidFill>
                            <a:srgbClr val="818181"/>
                          </a:solidFill>
                          <a:latin typeface="Arial"/>
                          <a:cs typeface="Arial"/>
                        </a:rPr>
                        <a:t>here </a:t>
                      </a:r>
                      <a:r>
                        <a:rPr sz="800" spc="5" dirty="0">
                          <a:solidFill>
                            <a:srgbClr val="818181"/>
                          </a:solidFill>
                          <a:latin typeface="Arial"/>
                          <a:cs typeface="Arial"/>
                        </a:rPr>
                        <a:t>to </a:t>
                      </a:r>
                      <a:r>
                        <a:rPr sz="800" spc="-15" dirty="0">
                          <a:solidFill>
                            <a:srgbClr val="818181"/>
                          </a:solidFill>
                          <a:latin typeface="Arial"/>
                          <a:cs typeface="Arial"/>
                        </a:rPr>
                        <a:t>enter</a:t>
                      </a:r>
                      <a:r>
                        <a:rPr sz="800" spc="-90" dirty="0">
                          <a:solidFill>
                            <a:srgbClr val="818181"/>
                          </a:solidFill>
                          <a:latin typeface="Arial"/>
                          <a:cs typeface="Arial"/>
                        </a:rPr>
                        <a:t> </a:t>
                      </a:r>
                      <a:r>
                        <a:rPr sz="800" spc="-10" dirty="0">
                          <a:solidFill>
                            <a:srgbClr val="818181"/>
                          </a:solidFill>
                          <a:latin typeface="Arial"/>
                          <a:cs typeface="Arial"/>
                        </a:rPr>
                        <a:t>text.</a:t>
                      </a:r>
                      <a:endParaRPr sz="800" dirty="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1435" marR="98425">
                        <a:lnSpc>
                          <a:spcPts val="1000"/>
                        </a:lnSpc>
                        <a:spcBef>
                          <a:spcPts val="40"/>
                        </a:spcBef>
                      </a:pPr>
                      <a:r>
                        <a:rPr sz="900" b="1" spc="-25" dirty="0">
                          <a:latin typeface="Times New Roman"/>
                          <a:cs typeface="Times New Roman"/>
                        </a:rPr>
                        <a:t>My </a:t>
                      </a:r>
                      <a:r>
                        <a:rPr sz="900" b="1" spc="-15" dirty="0">
                          <a:latin typeface="Times New Roman"/>
                          <a:cs typeface="Times New Roman"/>
                        </a:rPr>
                        <a:t>greatest </a:t>
                      </a:r>
                      <a:r>
                        <a:rPr sz="900" b="1" spc="-20" dirty="0">
                          <a:latin typeface="Times New Roman"/>
                          <a:cs typeface="Times New Roman"/>
                        </a:rPr>
                        <a:t>accomplishment: </a:t>
                      </a:r>
                      <a:r>
                        <a:rPr sz="800" spc="-55" dirty="0">
                          <a:solidFill>
                            <a:srgbClr val="818181"/>
                          </a:solidFill>
                          <a:latin typeface="Arial"/>
                          <a:cs typeface="Arial"/>
                        </a:rPr>
                        <a:t>Click </a:t>
                      </a:r>
                      <a:r>
                        <a:rPr sz="800" spc="-30" dirty="0">
                          <a:solidFill>
                            <a:srgbClr val="818181"/>
                          </a:solidFill>
                          <a:latin typeface="Arial"/>
                          <a:cs typeface="Arial"/>
                        </a:rPr>
                        <a:t>here </a:t>
                      </a:r>
                      <a:r>
                        <a:rPr sz="800" spc="5" dirty="0">
                          <a:solidFill>
                            <a:srgbClr val="818181"/>
                          </a:solidFill>
                          <a:latin typeface="Arial"/>
                          <a:cs typeface="Arial"/>
                        </a:rPr>
                        <a:t>to </a:t>
                      </a:r>
                      <a:r>
                        <a:rPr sz="800" spc="-15" dirty="0">
                          <a:solidFill>
                            <a:srgbClr val="818181"/>
                          </a:solidFill>
                          <a:latin typeface="Arial"/>
                          <a:cs typeface="Arial"/>
                        </a:rPr>
                        <a:t>enter  </a:t>
                      </a:r>
                      <a:r>
                        <a:rPr sz="800" spc="-10" dirty="0">
                          <a:solidFill>
                            <a:srgbClr val="818181"/>
                          </a:solidFill>
                          <a:latin typeface="Arial"/>
                          <a:cs typeface="Arial"/>
                        </a:rPr>
                        <a:t>text.</a:t>
                      </a:r>
                      <a:endParaRPr sz="800" dirty="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791963">
                <a:tc>
                  <a:txBody>
                    <a:bodyPr/>
                    <a:lstStyle/>
                    <a:p>
                      <a:pPr marL="51435">
                        <a:lnSpc>
                          <a:spcPts val="1030"/>
                        </a:lnSpc>
                      </a:pPr>
                      <a:r>
                        <a:rPr sz="900" b="1" spc="-20" dirty="0">
                          <a:latin typeface="Times New Roman"/>
                          <a:cs typeface="Times New Roman"/>
                        </a:rPr>
                        <a:t>Science: </a:t>
                      </a:r>
                      <a:r>
                        <a:rPr sz="800" spc="-55" dirty="0">
                          <a:solidFill>
                            <a:srgbClr val="818181"/>
                          </a:solidFill>
                          <a:latin typeface="Arial"/>
                          <a:cs typeface="Arial"/>
                        </a:rPr>
                        <a:t>Click </a:t>
                      </a:r>
                      <a:r>
                        <a:rPr sz="800" spc="-30" dirty="0">
                          <a:solidFill>
                            <a:srgbClr val="818181"/>
                          </a:solidFill>
                          <a:latin typeface="Arial"/>
                          <a:cs typeface="Arial"/>
                        </a:rPr>
                        <a:t>here </a:t>
                      </a:r>
                      <a:r>
                        <a:rPr sz="800" spc="5" dirty="0">
                          <a:solidFill>
                            <a:srgbClr val="818181"/>
                          </a:solidFill>
                          <a:latin typeface="Arial"/>
                          <a:cs typeface="Arial"/>
                        </a:rPr>
                        <a:t>to </a:t>
                      </a:r>
                      <a:r>
                        <a:rPr sz="800" spc="-15" dirty="0">
                          <a:solidFill>
                            <a:srgbClr val="818181"/>
                          </a:solidFill>
                          <a:latin typeface="Arial"/>
                          <a:cs typeface="Arial"/>
                        </a:rPr>
                        <a:t>enter</a:t>
                      </a:r>
                      <a:r>
                        <a:rPr sz="800" spc="-75" dirty="0">
                          <a:solidFill>
                            <a:srgbClr val="818181"/>
                          </a:solidFill>
                          <a:latin typeface="Arial"/>
                          <a:cs typeface="Arial"/>
                        </a:rPr>
                        <a:t> </a:t>
                      </a:r>
                      <a:r>
                        <a:rPr sz="800" spc="-10" dirty="0">
                          <a:solidFill>
                            <a:srgbClr val="818181"/>
                          </a:solidFill>
                          <a:latin typeface="Arial"/>
                          <a:cs typeface="Arial"/>
                        </a:rPr>
                        <a:t>text.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1435">
                        <a:lnSpc>
                          <a:spcPts val="1030"/>
                        </a:lnSpc>
                      </a:pPr>
                      <a:r>
                        <a:rPr sz="900" b="1" spc="-20" dirty="0">
                          <a:latin typeface="Times New Roman"/>
                          <a:cs typeface="Times New Roman"/>
                        </a:rPr>
                        <a:t>Something </a:t>
                      </a:r>
                      <a:r>
                        <a:rPr sz="900" b="1" spc="-15" dirty="0">
                          <a:latin typeface="Times New Roman"/>
                          <a:cs typeface="Times New Roman"/>
                        </a:rPr>
                        <a:t>I </a:t>
                      </a:r>
                      <a:r>
                        <a:rPr sz="900" b="1" spc="-20" dirty="0">
                          <a:latin typeface="Times New Roman"/>
                          <a:cs typeface="Times New Roman"/>
                        </a:rPr>
                        <a:t>need </a:t>
                      </a:r>
                      <a:r>
                        <a:rPr sz="900" b="1" spc="-15" dirty="0">
                          <a:latin typeface="Times New Roman"/>
                          <a:cs typeface="Times New Roman"/>
                        </a:rPr>
                        <a:t>help on: </a:t>
                      </a:r>
                      <a:r>
                        <a:rPr sz="800" spc="-55" dirty="0">
                          <a:solidFill>
                            <a:srgbClr val="818181"/>
                          </a:solidFill>
                          <a:latin typeface="Arial"/>
                          <a:cs typeface="Arial"/>
                        </a:rPr>
                        <a:t>Click </a:t>
                      </a:r>
                      <a:r>
                        <a:rPr sz="800" spc="-30" dirty="0">
                          <a:solidFill>
                            <a:srgbClr val="818181"/>
                          </a:solidFill>
                          <a:latin typeface="Arial"/>
                          <a:cs typeface="Arial"/>
                        </a:rPr>
                        <a:t>here </a:t>
                      </a:r>
                      <a:r>
                        <a:rPr sz="800" spc="5" dirty="0">
                          <a:solidFill>
                            <a:srgbClr val="818181"/>
                          </a:solidFill>
                          <a:latin typeface="Arial"/>
                          <a:cs typeface="Arial"/>
                        </a:rPr>
                        <a:t>to </a:t>
                      </a:r>
                      <a:r>
                        <a:rPr sz="800" spc="-15" dirty="0">
                          <a:solidFill>
                            <a:srgbClr val="818181"/>
                          </a:solidFill>
                          <a:latin typeface="Arial"/>
                          <a:cs typeface="Arial"/>
                        </a:rPr>
                        <a:t>enter</a:t>
                      </a:r>
                      <a:r>
                        <a:rPr sz="800" spc="-50" dirty="0">
                          <a:solidFill>
                            <a:srgbClr val="818181"/>
                          </a:solidFill>
                          <a:latin typeface="Arial"/>
                          <a:cs typeface="Arial"/>
                        </a:rPr>
                        <a:t> </a:t>
                      </a:r>
                      <a:r>
                        <a:rPr sz="800" spc="-10" dirty="0">
                          <a:solidFill>
                            <a:srgbClr val="818181"/>
                          </a:solidFill>
                          <a:latin typeface="Arial"/>
                          <a:cs typeface="Arial"/>
                        </a:rPr>
                        <a:t>text.</a:t>
                      </a:r>
                      <a:endParaRPr sz="8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790902">
                <a:tc>
                  <a:txBody>
                    <a:bodyPr/>
                    <a:lstStyle/>
                    <a:p>
                      <a:pPr marL="51435" marR="120650">
                        <a:lnSpc>
                          <a:spcPts val="1000"/>
                        </a:lnSpc>
                        <a:spcBef>
                          <a:spcPts val="40"/>
                        </a:spcBef>
                      </a:pPr>
                      <a:r>
                        <a:rPr sz="900" b="1" spc="-15" dirty="0">
                          <a:latin typeface="Times New Roman"/>
                          <a:cs typeface="Times New Roman"/>
                        </a:rPr>
                        <a:t>Hospitality </a:t>
                      </a:r>
                      <a:r>
                        <a:rPr sz="900" b="1" spc="-20" dirty="0">
                          <a:latin typeface="Times New Roman"/>
                          <a:cs typeface="Times New Roman"/>
                        </a:rPr>
                        <a:t>Practicum </a:t>
                      </a:r>
                      <a:r>
                        <a:rPr sz="900" b="1" spc="-15" dirty="0">
                          <a:latin typeface="Times New Roman"/>
                          <a:cs typeface="Times New Roman"/>
                        </a:rPr>
                        <a:t>I </a:t>
                      </a:r>
                      <a:r>
                        <a:rPr sz="900" b="1" spc="-25" dirty="0">
                          <a:latin typeface="Times New Roman"/>
                          <a:cs typeface="Times New Roman"/>
                        </a:rPr>
                        <a:t>&amp; </a:t>
                      </a:r>
                      <a:r>
                        <a:rPr sz="900" b="1" spc="-15" dirty="0">
                          <a:latin typeface="Times New Roman"/>
                          <a:cs typeface="Times New Roman"/>
                        </a:rPr>
                        <a:t>II: </a:t>
                      </a:r>
                      <a:r>
                        <a:rPr sz="800" spc="-55" dirty="0">
                          <a:solidFill>
                            <a:srgbClr val="818181"/>
                          </a:solidFill>
                          <a:latin typeface="Arial"/>
                          <a:cs typeface="Arial"/>
                        </a:rPr>
                        <a:t>Click </a:t>
                      </a:r>
                      <a:r>
                        <a:rPr sz="800" spc="-30" dirty="0">
                          <a:solidFill>
                            <a:srgbClr val="818181"/>
                          </a:solidFill>
                          <a:latin typeface="Arial"/>
                          <a:cs typeface="Arial"/>
                        </a:rPr>
                        <a:t>here </a:t>
                      </a:r>
                      <a:r>
                        <a:rPr sz="800" spc="10" dirty="0">
                          <a:solidFill>
                            <a:srgbClr val="818181"/>
                          </a:solidFill>
                          <a:latin typeface="Arial"/>
                          <a:cs typeface="Arial"/>
                        </a:rPr>
                        <a:t>to </a:t>
                      </a:r>
                      <a:r>
                        <a:rPr sz="800" spc="-15" dirty="0">
                          <a:solidFill>
                            <a:srgbClr val="818181"/>
                          </a:solidFill>
                          <a:latin typeface="Arial"/>
                          <a:cs typeface="Arial"/>
                        </a:rPr>
                        <a:t>enter  </a:t>
                      </a:r>
                      <a:r>
                        <a:rPr sz="800" spc="-10" dirty="0">
                          <a:solidFill>
                            <a:srgbClr val="818181"/>
                          </a:solidFill>
                          <a:latin typeface="Arial"/>
                          <a:cs typeface="Arial"/>
                        </a:rPr>
                        <a:t>text.</a:t>
                      </a:r>
                      <a:endParaRPr sz="800">
                        <a:latin typeface="Arial"/>
                        <a:cs typeface="Arial"/>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1435">
                        <a:lnSpc>
                          <a:spcPts val="1019"/>
                        </a:lnSpc>
                      </a:pPr>
                      <a:r>
                        <a:rPr sz="900" b="1" spc="-20" dirty="0">
                          <a:latin typeface="Times New Roman"/>
                          <a:cs typeface="Times New Roman"/>
                        </a:rPr>
                        <a:t>Something </a:t>
                      </a:r>
                      <a:r>
                        <a:rPr sz="900" b="1" spc="-15" dirty="0">
                          <a:latin typeface="Times New Roman"/>
                          <a:cs typeface="Times New Roman"/>
                        </a:rPr>
                        <a:t>I </a:t>
                      </a:r>
                      <a:r>
                        <a:rPr sz="900" b="1" spc="-20" dirty="0">
                          <a:latin typeface="Times New Roman"/>
                          <a:cs typeface="Times New Roman"/>
                        </a:rPr>
                        <a:t>want </a:t>
                      </a:r>
                      <a:r>
                        <a:rPr sz="900" b="1" spc="-15" dirty="0">
                          <a:latin typeface="Times New Roman"/>
                          <a:cs typeface="Times New Roman"/>
                        </a:rPr>
                        <a:t>to </a:t>
                      </a:r>
                      <a:r>
                        <a:rPr sz="900" b="1" spc="-20" dirty="0">
                          <a:latin typeface="Times New Roman"/>
                          <a:cs typeface="Times New Roman"/>
                        </a:rPr>
                        <a:t>share: </a:t>
                      </a:r>
                      <a:r>
                        <a:rPr sz="800" spc="-65" dirty="0">
                          <a:solidFill>
                            <a:srgbClr val="818181"/>
                          </a:solidFill>
                          <a:latin typeface="Arial"/>
                          <a:cs typeface="Arial"/>
                        </a:rPr>
                        <a:t>Choose </a:t>
                      </a:r>
                      <a:r>
                        <a:rPr sz="800" spc="-50" dirty="0">
                          <a:solidFill>
                            <a:srgbClr val="818181"/>
                          </a:solidFill>
                          <a:latin typeface="Arial"/>
                          <a:cs typeface="Arial"/>
                        </a:rPr>
                        <a:t>an</a:t>
                      </a:r>
                      <a:r>
                        <a:rPr sz="800" spc="40" dirty="0">
                          <a:solidFill>
                            <a:srgbClr val="818181"/>
                          </a:solidFill>
                          <a:latin typeface="Arial"/>
                          <a:cs typeface="Arial"/>
                        </a:rPr>
                        <a:t> </a:t>
                      </a:r>
                      <a:r>
                        <a:rPr sz="800" spc="-15" dirty="0">
                          <a:solidFill>
                            <a:srgbClr val="818181"/>
                          </a:solidFill>
                          <a:latin typeface="Arial"/>
                          <a:cs typeface="Arial"/>
                        </a:rPr>
                        <a:t>item.</a:t>
                      </a:r>
                      <a:endParaRPr sz="800" dirty="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0225350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1280</TotalTime>
  <Words>926</Words>
  <Application>Microsoft Macintosh PowerPoint</Application>
  <PresentationFormat>Widescreen</PresentationFormat>
  <Paragraphs>97</Paragraphs>
  <Slides>13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.AppleSystemUIFont</vt:lpstr>
      <vt:lpstr>Arial</vt:lpstr>
      <vt:lpstr>Calibri</vt:lpstr>
      <vt:lpstr>Open Sans</vt:lpstr>
      <vt:lpstr>Open Sans SemiBold</vt:lpstr>
      <vt:lpstr>Times New Roman</vt:lpstr>
      <vt:lpstr>2_Office Theme</vt:lpstr>
      <vt:lpstr>3_Office Theme</vt:lpstr>
      <vt:lpstr>Skills for Success in the Workplace  Weekly Rotation Logs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References/Resources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110</cp:revision>
  <cp:lastPrinted>2017-07-07T16:17:37Z</cp:lastPrinted>
  <dcterms:created xsi:type="dcterms:W3CDTF">2017-07-11T23:58:30Z</dcterms:created>
  <dcterms:modified xsi:type="dcterms:W3CDTF">2018-01-30T15:10:46Z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