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6"/>
  </p:notesMasterIdLst>
  <p:sldIdLst>
    <p:sldId id="321" r:id="rId6"/>
    <p:sldId id="319" r:id="rId7"/>
    <p:sldId id="323" r:id="rId8"/>
    <p:sldId id="324" r:id="rId9"/>
    <p:sldId id="325" r:id="rId10"/>
    <p:sldId id="351" r:id="rId11"/>
    <p:sldId id="352" r:id="rId12"/>
    <p:sldId id="353" r:id="rId13"/>
    <p:sldId id="354" r:id="rId14"/>
    <p:sldId id="355"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5190" autoAdjust="0"/>
  </p:normalViewPr>
  <p:slideViewPr>
    <p:cSldViewPr snapToGrid="0">
      <p:cViewPr varScale="1">
        <p:scale>
          <a:sx n="110" d="100"/>
          <a:sy n="110" d="100"/>
        </p:scale>
        <p:origin x="610" y="6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11/29/2017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 proper nutrition, an athlete will not be able to achieve his or her maximum athletic potential.</a:t>
            </a:r>
          </a:p>
          <a:p>
            <a:endParaRPr lang="en-US" dirty="0"/>
          </a:p>
          <a:p>
            <a:r>
              <a:rPr lang="en-US" dirty="0"/>
              <a:t>Click on hyperlink to view video:</a:t>
            </a:r>
          </a:p>
          <a:p>
            <a:r>
              <a:rPr lang="en-US" dirty="0"/>
              <a:t>Sports Nutrition: Who Delivers?</a:t>
            </a:r>
          </a:p>
          <a:p>
            <a:r>
              <a:rPr lang="en-US" dirty="0"/>
              <a:t>A sports dietitian is the smart choice for high quality sports nutrition guidance and other sports nutrition services, including sports nutrition program development and management. </a:t>
            </a:r>
          </a:p>
          <a:p>
            <a:r>
              <a:rPr lang="en-US" dirty="0"/>
              <a:t>http://www.scandpg.org/sports-nutrition/working-with-a-sports-nutritionist/#who-delivers</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34982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athletes can meet their nutritional needs by following the Dietary Guidelines for Americans. </a:t>
            </a:r>
          </a:p>
          <a:p>
            <a:endParaRPr lang="en-US" dirty="0"/>
          </a:p>
          <a:p>
            <a:r>
              <a:rPr lang="en-US" dirty="0"/>
              <a:t>If extra calories are needed, they should come from nutrient dense foods high in starches or complex carbohydrates.</a:t>
            </a:r>
          </a:p>
          <a:p>
            <a:endParaRPr lang="en-US" dirty="0"/>
          </a:p>
          <a:p>
            <a:r>
              <a:rPr lang="en-US" dirty="0"/>
              <a:t>Drink plenty of fluids to avoid dehydration.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031068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foods to eat before exercising:</a:t>
            </a:r>
          </a:p>
          <a:p>
            <a:r>
              <a:rPr lang="en-US" dirty="0"/>
              <a:t>apple slices</a:t>
            </a:r>
          </a:p>
          <a:p>
            <a:r>
              <a:rPr lang="en-US" dirty="0"/>
              <a:t>fruit and yogurt smoothie</a:t>
            </a:r>
          </a:p>
          <a:p>
            <a:r>
              <a:rPr lang="en-US" dirty="0"/>
              <a:t>grilled cheese sandwich</a:t>
            </a:r>
          </a:p>
          <a:p>
            <a:r>
              <a:rPr lang="en-US" dirty="0"/>
              <a:t>oatmeal</a:t>
            </a:r>
          </a:p>
          <a:p>
            <a:r>
              <a:rPr lang="en-US" dirty="0"/>
              <a:t>peanut butter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3071638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 name any other endurance events?</a:t>
            </a:r>
          </a:p>
          <a:p>
            <a:endParaRPr lang="en-US" dirty="0"/>
          </a:p>
          <a:p>
            <a:r>
              <a:rPr lang="en-US" dirty="0"/>
              <a:t>Nutritional needs increase depending on length of event, fitness level and gender.</a:t>
            </a:r>
          </a:p>
          <a:p>
            <a:endParaRPr lang="en-US" dirty="0"/>
          </a:p>
          <a:p>
            <a:r>
              <a:rPr lang="en-US" dirty="0"/>
              <a:t>Sports drinks are recommended to replace electrolytes lost.</a:t>
            </a:r>
          </a:p>
          <a:p>
            <a:endParaRPr lang="en-US" dirty="0"/>
          </a:p>
          <a:p>
            <a:r>
              <a:rPr lang="en-US" dirty="0"/>
              <a:t>Drink plenty of water.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976581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foods after physical activity:</a:t>
            </a:r>
          </a:p>
          <a:p>
            <a:r>
              <a:rPr lang="en-US" dirty="0"/>
              <a:t>fruits smoothie</a:t>
            </a:r>
          </a:p>
          <a:p>
            <a:r>
              <a:rPr lang="en-US" dirty="0"/>
              <a:t>graham crackers with peanut butter</a:t>
            </a:r>
          </a:p>
          <a:p>
            <a:r>
              <a:rPr lang="en-US" dirty="0"/>
              <a:t>rice bowl</a:t>
            </a:r>
          </a:p>
          <a:p>
            <a:r>
              <a:rPr lang="en-US" dirty="0"/>
              <a:t>sports drink</a:t>
            </a:r>
          </a:p>
          <a:p>
            <a:r>
              <a:rPr lang="en-US" dirty="0"/>
              <a:t>stir fry</a:t>
            </a:r>
          </a:p>
          <a:p>
            <a:r>
              <a:rPr lang="en-US" dirty="0"/>
              <a:t>whole wheat sandwich</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49921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sorts of dietary supplements claim to make you faster, stronger, more energized and slimmer. </a:t>
            </a:r>
          </a:p>
          <a:p>
            <a:endParaRPr lang="en-US" dirty="0"/>
          </a:p>
          <a:p>
            <a:r>
              <a:rPr lang="en-US" dirty="0"/>
              <a:t>Athletes train hard to reach their peak performance, so products that offer an edge can be enticing. </a:t>
            </a:r>
          </a:p>
          <a:p>
            <a:endParaRPr lang="en-US" dirty="0"/>
          </a:p>
          <a:p>
            <a:r>
              <a:rPr lang="en-US" dirty="0"/>
              <a:t>But, Buyer Beware - Effectiveness and safety do not have to be confirmed before supplements hit store shelves. Learn how to spot a fraud and where to find trustworthy information</a:t>
            </a:r>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6563166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www.scandpg.org/sports-nutrition/working-with-a-sports-nutritionist/#who-deliver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Sports Nutrition</a:t>
            </a:r>
          </a:p>
          <a:p>
            <a:endParaRPr lang="en-US" dirty="0"/>
          </a:p>
          <a:p>
            <a:pPr lvl="1"/>
            <a:r>
              <a:rPr lang="en-US" dirty="0"/>
              <a:t>Eating Healthy and Keeping Fit</a:t>
            </a:r>
          </a:p>
          <a:p>
            <a:pPr lvl="1"/>
            <a:endParaRPr lang="en-US" dirty="0"/>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Video:</a:t>
            </a:r>
          </a:p>
          <a:p>
            <a:pPr lvl="2"/>
            <a:r>
              <a:rPr lang="en-US" sz="2000" dirty="0"/>
              <a:t>Sport Nutrition: Who Delivers?</a:t>
            </a:r>
          </a:p>
          <a:p>
            <a:pPr lvl="2"/>
            <a:r>
              <a:rPr lang="en-US" sz="2000" dirty="0"/>
              <a:t>A sports dietitian is the smart choice for high quality sports nutrition guidance and other sports nutrition services, including sports nutrition program development and management. </a:t>
            </a:r>
          </a:p>
          <a:p>
            <a:pPr lvl="2"/>
            <a:r>
              <a:rPr lang="en-US" sz="2000" dirty="0"/>
              <a:t>http://www.scandpg.org/sports-nutrition/working-with-a-sports-nutritionist/#who-delivers</a:t>
            </a:r>
          </a:p>
          <a:p>
            <a:pPr lvl="1"/>
            <a:r>
              <a:rPr lang="en-US" sz="2000" dirty="0"/>
              <a:t>Website:</a:t>
            </a:r>
          </a:p>
          <a:p>
            <a:pPr lvl="2"/>
            <a:r>
              <a:rPr lang="en-US" sz="2000" dirty="0"/>
              <a:t>Academy of Nutrition an Dietetics</a:t>
            </a:r>
          </a:p>
          <a:p>
            <a:pPr lvl="2"/>
            <a:r>
              <a:rPr lang="en-US" sz="2000" dirty="0"/>
              <a:t>The worlds largest organization of food and nutrition professionals </a:t>
            </a:r>
          </a:p>
          <a:p>
            <a:pPr lvl="2"/>
            <a:r>
              <a:rPr lang="en-US" sz="2000" dirty="0"/>
              <a:t>www.eatright.org</a:t>
            </a:r>
          </a:p>
          <a:p>
            <a:pPr lvl="1"/>
            <a:endParaRPr lang="en-US" dirty="0"/>
          </a:p>
        </p:txBody>
      </p:sp>
    </p:spTree>
    <p:extLst>
      <p:ext uri="{BB962C8B-B14F-4D97-AF65-F5344CB8AC3E}">
        <p14:creationId xmlns:p14="http://schemas.microsoft.com/office/powerpoint/2010/main" val="2274864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Nutrition for athletes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Body needs the right amount of:</a:t>
            </a:r>
          </a:p>
          <a:p>
            <a:pPr lvl="2"/>
            <a:r>
              <a:rPr lang="en-US" dirty="0"/>
              <a:t>Carbohydrates</a:t>
            </a:r>
          </a:p>
          <a:p>
            <a:pPr lvl="2"/>
            <a:r>
              <a:rPr lang="en-US" dirty="0"/>
              <a:t>Protein</a:t>
            </a:r>
          </a:p>
          <a:p>
            <a:pPr lvl="2"/>
            <a:r>
              <a:rPr lang="en-US" dirty="0"/>
              <a:t>Fats		</a:t>
            </a:r>
          </a:p>
          <a:p>
            <a:pPr lvl="2"/>
            <a:r>
              <a:rPr lang="en-US" dirty="0"/>
              <a:t>Vitamins</a:t>
            </a:r>
          </a:p>
          <a:p>
            <a:pPr lvl="2"/>
            <a:r>
              <a:rPr lang="en-US" dirty="0"/>
              <a:t>Minerals </a:t>
            </a:r>
          </a:p>
          <a:p>
            <a:pPr lvl="2"/>
            <a:r>
              <a:rPr lang="en-US" dirty="0"/>
              <a:t>Fluids</a:t>
            </a:r>
          </a:p>
          <a:p>
            <a:pPr lvl="1"/>
            <a:endParaRPr lang="en-US" dirty="0"/>
          </a:p>
        </p:txBody>
      </p:sp>
      <p:pic>
        <p:nvPicPr>
          <p:cNvPr id="4" name="Picture 3">
            <a:extLst>
              <a:ext uri="{FF2B5EF4-FFF2-40B4-BE49-F238E27FC236}">
                <a16:creationId xmlns:a16="http://schemas.microsoft.com/office/drawing/2014/main" id="{68CC4285-29C4-4105-9CD1-03CB18ACB4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4162"/>
          <a:stretch/>
        </p:blipFill>
        <p:spPr>
          <a:xfrm>
            <a:off x="6640136" y="1922929"/>
            <a:ext cx="3641114" cy="1787257"/>
          </a:xfrm>
          <a:prstGeom prst="rect">
            <a:avLst/>
          </a:prstGeom>
        </p:spPr>
      </p:pic>
      <p:sp>
        <p:nvSpPr>
          <p:cNvPr id="5" name="Rectangle 4">
            <a:extLst>
              <a:ext uri="{FF2B5EF4-FFF2-40B4-BE49-F238E27FC236}">
                <a16:creationId xmlns:a16="http://schemas.microsoft.com/office/drawing/2014/main" id="{D3029F12-3415-4996-A752-9166A8FE2262}"/>
              </a:ext>
            </a:extLst>
          </p:cNvPr>
          <p:cNvSpPr/>
          <p:nvPr/>
        </p:nvSpPr>
        <p:spPr>
          <a:xfrm>
            <a:off x="5412693" y="3842932"/>
            <a:ext cx="6096000" cy="1089529"/>
          </a:xfrm>
          <a:prstGeom prst="rect">
            <a:avLst/>
          </a:prstGeom>
        </p:spPr>
        <p:txBody>
          <a:bodyPr>
            <a:spAutoFit/>
          </a:bodyPr>
          <a:lstStyle/>
          <a:p>
            <a:pPr marL="274320" marR="0" lvl="0" indent="-228600" algn="ctr" defTabSz="914400" eaLnBrk="1" fontAlgn="auto" latinLnBrk="0" hangingPunct="1">
              <a:lnSpc>
                <a:spcPct val="90000"/>
              </a:lnSpc>
              <a:spcBef>
                <a:spcPts val="1800"/>
              </a:spcBef>
              <a:spcAft>
                <a:spcPts val="0"/>
              </a:spcAft>
              <a:buClr>
                <a:srgbClr val="87A91B"/>
              </a:buClr>
              <a:buSzPct val="100000"/>
              <a:buFontTx/>
              <a:buNone/>
              <a:tabLst/>
              <a:defRPr/>
            </a:pPr>
            <a:r>
              <a:rPr kumimoji="0" lang="en-US" sz="3600" b="0" i="0" u="none" strike="noStrike" kern="0" cap="none" spc="0" normalizeH="0" baseline="0" noProof="0" dirty="0">
                <a:ln>
                  <a:noFill/>
                </a:ln>
                <a:solidFill>
                  <a:srgbClr val="595959"/>
                </a:solidFill>
                <a:effectLst/>
                <a:uLnTx/>
                <a:uFillTx/>
                <a:hlinkClick r:id="rId4"/>
              </a:rPr>
              <a:t>Sports Nutrition: Who Delivers?</a:t>
            </a:r>
            <a:endParaRPr kumimoji="0" lang="en-US" sz="3600" b="0" i="0" u="none" strike="noStrike" kern="0" cap="none" spc="0" normalizeH="0" baseline="0" noProof="0" dirty="0">
              <a:ln>
                <a:noFill/>
              </a:ln>
              <a:solidFill>
                <a:srgbClr val="595959"/>
              </a:solidFill>
              <a:effectLst/>
              <a:uLnTx/>
              <a:uFillTx/>
            </a:endParaRPr>
          </a:p>
        </p:txBody>
      </p:sp>
      <p:pic>
        <p:nvPicPr>
          <p:cNvPr id="6" name="Picture 5">
            <a:extLst>
              <a:ext uri="{FF2B5EF4-FFF2-40B4-BE49-F238E27FC236}">
                <a16:creationId xmlns:a16="http://schemas.microsoft.com/office/drawing/2014/main" id="{C9F19B42-8C5A-403D-919A-B3D9526D3A32}"/>
              </a:ext>
            </a:extLst>
          </p:cNvPr>
          <p:cNvPicPr>
            <a:picLocks noChangeAspect="1"/>
          </p:cNvPicPr>
          <p:nvPr/>
        </p:nvPicPr>
        <p:blipFill>
          <a:blip r:embed="rId5"/>
          <a:stretch>
            <a:fillRect/>
          </a:stretch>
        </p:blipFill>
        <p:spPr>
          <a:xfrm>
            <a:off x="7924198" y="4903649"/>
            <a:ext cx="1072989" cy="323116"/>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Eating Right will</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Help you train longer and at a higher intensity</a:t>
            </a:r>
          </a:p>
          <a:p>
            <a:pPr lvl="1"/>
            <a:r>
              <a:rPr lang="en-US" dirty="0"/>
              <a:t>Delay the onset of fatigue</a:t>
            </a:r>
          </a:p>
          <a:p>
            <a:pPr lvl="1"/>
            <a:r>
              <a:rPr lang="en-US" dirty="0"/>
              <a:t>Promote recovery</a:t>
            </a:r>
          </a:p>
          <a:p>
            <a:pPr lvl="1"/>
            <a:r>
              <a:rPr lang="en-US" dirty="0"/>
              <a:t>Help your body adapt to workouts</a:t>
            </a:r>
          </a:p>
          <a:p>
            <a:pPr lvl="1"/>
            <a:r>
              <a:rPr lang="en-US" dirty="0"/>
              <a:t>Improve body composition and strength</a:t>
            </a:r>
          </a:p>
          <a:p>
            <a:pPr lvl="1"/>
            <a:r>
              <a:rPr lang="en-US" dirty="0"/>
              <a:t>Enhance concentration</a:t>
            </a:r>
          </a:p>
          <a:p>
            <a:pPr lvl="1"/>
            <a:r>
              <a:rPr lang="en-US" dirty="0"/>
              <a:t>Help maintain healthy immune function</a:t>
            </a:r>
          </a:p>
          <a:p>
            <a:pPr lvl="1"/>
            <a:r>
              <a:rPr lang="en-US" dirty="0"/>
              <a:t>Reduce the chance of injury</a:t>
            </a:r>
          </a:p>
          <a:p>
            <a:pPr lvl="1"/>
            <a:r>
              <a:rPr lang="en-US" dirty="0"/>
              <a:t>Reduce the risk of heat cramps and stomach aches</a:t>
            </a:r>
          </a:p>
          <a:p>
            <a:pPr lvl="1"/>
            <a:endParaRPr lang="en-US" dirty="0"/>
          </a:p>
        </p:txBody>
      </p:sp>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Eat Before exercising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Three to four hours before</a:t>
            </a:r>
          </a:p>
          <a:p>
            <a:pPr lvl="1"/>
            <a:r>
              <a:rPr lang="en-US" dirty="0"/>
              <a:t>Meals high in carbohydrates and low in fat</a:t>
            </a:r>
          </a:p>
          <a:p>
            <a:pPr lvl="1"/>
            <a:r>
              <a:rPr lang="en-US" dirty="0"/>
              <a:t>Food that are easy to digest</a:t>
            </a:r>
          </a:p>
          <a:p>
            <a:pPr lvl="1"/>
            <a:r>
              <a:rPr lang="en-US" dirty="0"/>
              <a:t>Do not overeat</a:t>
            </a:r>
          </a:p>
          <a:p>
            <a:pPr lvl="1"/>
            <a:r>
              <a:rPr lang="en-US" dirty="0"/>
              <a:t>Drink plenty of water</a:t>
            </a:r>
          </a:p>
          <a:p>
            <a:pPr lvl="1"/>
            <a:endParaRPr lang="en-US" dirty="0"/>
          </a:p>
        </p:txBody>
      </p:sp>
      <p:pic>
        <p:nvPicPr>
          <p:cNvPr id="4" name="Picture 3">
            <a:extLst>
              <a:ext uri="{FF2B5EF4-FFF2-40B4-BE49-F238E27FC236}">
                <a16:creationId xmlns:a16="http://schemas.microsoft.com/office/drawing/2014/main" id="{ACB4B1D3-7A51-4CE8-AA64-35D5F7F557A7}"/>
              </a:ext>
            </a:extLst>
          </p:cNvPr>
          <p:cNvPicPr>
            <a:picLocks noChangeAspect="1"/>
          </p:cNvPicPr>
          <p:nvPr/>
        </p:nvPicPr>
        <p:blipFill>
          <a:blip r:embed="rId3"/>
          <a:stretch>
            <a:fillRect/>
          </a:stretch>
        </p:blipFill>
        <p:spPr>
          <a:xfrm>
            <a:off x="8956383" y="2775571"/>
            <a:ext cx="2145978" cy="3237257"/>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Endurance events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Gaining in popularity</a:t>
            </a:r>
          </a:p>
          <a:p>
            <a:pPr lvl="1"/>
            <a:r>
              <a:rPr lang="en-US" dirty="0"/>
              <a:t> 5K, 10K </a:t>
            </a:r>
          </a:p>
          <a:p>
            <a:pPr lvl="1"/>
            <a:r>
              <a:rPr lang="en-US" dirty="0"/>
              <a:t> Marathons</a:t>
            </a:r>
          </a:p>
          <a:p>
            <a:pPr lvl="1"/>
            <a:r>
              <a:rPr lang="en-US" dirty="0"/>
              <a:t> Triathlons</a:t>
            </a:r>
          </a:p>
          <a:p>
            <a:pPr lvl="1"/>
            <a:endParaRPr lang="en-US" dirty="0"/>
          </a:p>
        </p:txBody>
      </p:sp>
      <p:pic>
        <p:nvPicPr>
          <p:cNvPr id="4" name="Picture 3">
            <a:extLst>
              <a:ext uri="{FF2B5EF4-FFF2-40B4-BE49-F238E27FC236}">
                <a16:creationId xmlns:a16="http://schemas.microsoft.com/office/drawing/2014/main" id="{33C69482-2E45-4834-803E-BCD854BFA8D1}"/>
              </a:ext>
            </a:extLst>
          </p:cNvPr>
          <p:cNvPicPr>
            <a:picLocks noChangeAspect="1"/>
          </p:cNvPicPr>
          <p:nvPr/>
        </p:nvPicPr>
        <p:blipFill>
          <a:blip r:embed="rId3"/>
          <a:stretch>
            <a:fillRect/>
          </a:stretch>
        </p:blipFill>
        <p:spPr>
          <a:xfrm>
            <a:off x="4311341" y="2764971"/>
            <a:ext cx="4143507" cy="3109603"/>
          </a:xfrm>
          <a:prstGeom prst="rect">
            <a:avLst/>
          </a:prstGeom>
        </p:spPr>
      </p:pic>
    </p:spTree>
    <p:extLst>
      <p:ext uri="{BB962C8B-B14F-4D97-AF65-F5344CB8AC3E}">
        <p14:creationId xmlns:p14="http://schemas.microsoft.com/office/powerpoint/2010/main" val="4168234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After physical activity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Continue with plenty of fluids</a:t>
            </a:r>
          </a:p>
          <a:p>
            <a:pPr lvl="1"/>
            <a:r>
              <a:rPr lang="en-US" dirty="0"/>
              <a:t>Protein to aid muscle tissue</a:t>
            </a:r>
          </a:p>
          <a:p>
            <a:pPr lvl="1"/>
            <a:r>
              <a:rPr lang="en-US" dirty="0"/>
              <a:t>Carbohydrates</a:t>
            </a:r>
          </a:p>
          <a:p>
            <a:pPr lvl="1"/>
            <a:endParaRPr lang="en-US" dirty="0"/>
          </a:p>
        </p:txBody>
      </p:sp>
      <p:pic>
        <p:nvPicPr>
          <p:cNvPr id="4" name="Picture 3">
            <a:extLst>
              <a:ext uri="{FF2B5EF4-FFF2-40B4-BE49-F238E27FC236}">
                <a16:creationId xmlns:a16="http://schemas.microsoft.com/office/drawing/2014/main" id="{FE7951DF-618E-41D8-8EE2-82EF3C99D654}"/>
              </a:ext>
            </a:extLst>
          </p:cNvPr>
          <p:cNvPicPr>
            <a:picLocks noChangeAspect="1"/>
          </p:cNvPicPr>
          <p:nvPr/>
        </p:nvPicPr>
        <p:blipFill>
          <a:blip r:embed="rId3"/>
          <a:stretch>
            <a:fillRect/>
          </a:stretch>
        </p:blipFill>
        <p:spPr>
          <a:xfrm>
            <a:off x="5195238" y="2685142"/>
            <a:ext cx="2406985" cy="3374278"/>
          </a:xfrm>
          <a:prstGeom prst="rect">
            <a:avLst/>
          </a:prstGeom>
        </p:spPr>
      </p:pic>
    </p:spTree>
    <p:extLst>
      <p:ext uri="{BB962C8B-B14F-4D97-AF65-F5344CB8AC3E}">
        <p14:creationId xmlns:p14="http://schemas.microsoft.com/office/powerpoint/2010/main" val="2828578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Supplements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No need if eating balanced diet</a:t>
            </a:r>
          </a:p>
          <a:p>
            <a:pPr lvl="1"/>
            <a:r>
              <a:rPr lang="en-US" dirty="0"/>
              <a:t>Not proven that  extra vitamins  and minerals enhance athletic performance</a:t>
            </a:r>
          </a:p>
          <a:p>
            <a:pPr lvl="1"/>
            <a:r>
              <a:rPr lang="en-US" dirty="0"/>
              <a:t>Should be monitored by a physician</a:t>
            </a:r>
          </a:p>
          <a:p>
            <a:pPr lvl="1"/>
            <a:endParaRPr lang="en-US" dirty="0"/>
          </a:p>
        </p:txBody>
      </p:sp>
      <p:pic>
        <p:nvPicPr>
          <p:cNvPr id="4" name="Picture 3">
            <a:extLst>
              <a:ext uri="{FF2B5EF4-FFF2-40B4-BE49-F238E27FC236}">
                <a16:creationId xmlns:a16="http://schemas.microsoft.com/office/drawing/2014/main" id="{F94DA55E-2A4D-44E6-AA73-7F8E87D61115}"/>
              </a:ext>
            </a:extLst>
          </p:cNvPr>
          <p:cNvPicPr>
            <a:picLocks noChangeAspect="1"/>
          </p:cNvPicPr>
          <p:nvPr/>
        </p:nvPicPr>
        <p:blipFill>
          <a:blip r:embed="rId3"/>
          <a:stretch>
            <a:fillRect/>
          </a:stretch>
        </p:blipFill>
        <p:spPr>
          <a:xfrm>
            <a:off x="8692283" y="3122234"/>
            <a:ext cx="2163514" cy="3032504"/>
          </a:xfrm>
          <a:prstGeom prst="rect">
            <a:avLst/>
          </a:prstGeom>
        </p:spPr>
      </p:pic>
    </p:spTree>
    <p:extLst>
      <p:ext uri="{BB962C8B-B14F-4D97-AF65-F5344CB8AC3E}">
        <p14:creationId xmlns:p14="http://schemas.microsoft.com/office/powerpoint/2010/main" val="3719737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Images:</a:t>
            </a:r>
          </a:p>
          <a:p>
            <a:pPr lvl="2"/>
            <a:r>
              <a:rPr lang="en-US" sz="2000" dirty="0"/>
              <a:t>Microsoft Office Clip Art: Used with permission from Microsoft.</a:t>
            </a:r>
          </a:p>
          <a:p>
            <a:pPr lvl="1"/>
            <a:r>
              <a:rPr lang="en-US" sz="2000" dirty="0"/>
              <a:t>Textbooks:</a:t>
            </a:r>
          </a:p>
          <a:p>
            <a:pPr lvl="2"/>
            <a:r>
              <a:rPr lang="en-US" sz="2000" dirty="0" err="1"/>
              <a:t>Duyff</a:t>
            </a:r>
            <a:r>
              <a:rPr lang="en-US" sz="2000" dirty="0"/>
              <a:t>, R. L. (2010). Food, nutrition &amp; wellness. Columbus, OH: Glencoe/McGraw-Hill.</a:t>
            </a:r>
          </a:p>
          <a:p>
            <a:pPr lvl="2"/>
            <a:r>
              <a:rPr lang="en-US" sz="2000" dirty="0" err="1"/>
              <a:t>Kowtaluk</a:t>
            </a:r>
            <a:r>
              <a:rPr lang="en-US" sz="2000" dirty="0"/>
              <a:t>, H. (2010) Food for today. Columbus, OH: Glencoe/McGraw-Hill.</a:t>
            </a:r>
          </a:p>
          <a:p>
            <a:pPr lvl="2"/>
            <a:r>
              <a:rPr lang="en-US" sz="2000" dirty="0"/>
              <a:t>Weixel, S., &amp; </a:t>
            </a:r>
            <a:r>
              <a:rPr lang="en-US" sz="2000" dirty="0" err="1"/>
              <a:t>Wempen</a:t>
            </a:r>
            <a:r>
              <a:rPr lang="en-US" sz="2000" dirty="0"/>
              <a:t>, F. (2010). Food &amp; nutrition and you.  Upper Saddle River, NJ: Pearson/Prentice Hall.</a:t>
            </a:r>
          </a:p>
          <a:p>
            <a:pPr lvl="1"/>
            <a:endParaRPr lang="en-US" dirty="0"/>
          </a:p>
        </p:txBody>
      </p:sp>
    </p:spTree>
    <p:extLst>
      <p:ext uri="{BB962C8B-B14F-4D97-AF65-F5344CB8AC3E}">
        <p14:creationId xmlns:p14="http://schemas.microsoft.com/office/powerpoint/2010/main" val="381579210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B5C7F-2497-4FAB-9E2E-E6A7EB669C3E}">
  <ds:schemaRefs>
    <ds:schemaRef ds:uri="http://purl.org/dc/terms/"/>
    <ds:schemaRef ds:uri="http://purl.org/dc/elements/1.1/"/>
    <ds:schemaRef ds:uri="http://purl.org/dc/dcmitype/"/>
    <ds:schemaRef ds:uri="http://schemas.openxmlformats.org/package/2006/metadata/core-properties"/>
    <ds:schemaRef ds:uri="http://schemas.microsoft.com/sharepoint/v3"/>
    <ds:schemaRef ds:uri="http://schemas.microsoft.com/office/2006/documentManagement/types"/>
    <ds:schemaRef ds:uri="http://www.w3.org/XML/1998/namespace"/>
    <ds:schemaRef ds:uri="http://schemas.microsoft.com/office/infopath/2007/PartnerControls"/>
    <ds:schemaRef ds:uri="05d88611-e516-4d1a-b12e-39107e78b3d0"/>
    <ds:schemaRef ds:uri="56ea17bb-c96d-4826-b465-01eec0dd23dd"/>
    <ds:schemaRef ds:uri="http://schemas.microsoft.com/office/2006/metadata/properties"/>
  </ds:schemaRefs>
</ds:datastoreItem>
</file>

<file path=customXml/itemProps2.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151</TotalTime>
  <Words>584</Words>
  <Application>Microsoft Office PowerPoint</Application>
  <PresentationFormat>Widescreen</PresentationFormat>
  <Paragraphs>99</Paragraphs>
  <Slides>10</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Nutrition for athletes</vt:lpstr>
      <vt:lpstr>Eating Right will</vt:lpstr>
      <vt:lpstr>Eat Before exercising</vt:lpstr>
      <vt:lpstr>Endurance events</vt:lpstr>
      <vt:lpstr>After physical activity</vt:lpstr>
      <vt:lpstr>Supplements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7</cp:revision>
  <cp:lastPrinted>2017-07-07T16:17:37Z</cp:lastPrinted>
  <dcterms:created xsi:type="dcterms:W3CDTF">2017-07-11T23:58:30Z</dcterms:created>
  <dcterms:modified xsi:type="dcterms:W3CDTF">2017-11-29T21:47:21Z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