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7" r:id="rId17"/>
    <p:sldId id="333" r:id="rId18"/>
    <p:sldId id="338" r:id="rId19"/>
    <p:sldId id="334" r:id="rId20"/>
    <p:sldId id="33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7244" autoAdjust="0"/>
  </p:normalViewPr>
  <p:slideViewPr>
    <p:cSldViewPr snapToGrid="0">
      <p:cViewPr varScale="1">
        <p:scale>
          <a:sx n="45" d="100"/>
          <a:sy n="45" d="100"/>
        </p:scale>
        <p:origin x="1516" y="5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order for the lab to run smoothly, lab and food safety rules must be followed</a:t>
            </a:r>
            <a:r>
              <a:rPr lang="en-US" sz="1200" baseline="0" dirty="0"/>
              <a:t> so that everyone will have a successful learning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following guidelines are suggested activities. Be sure to follow your school district guidelines.</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91920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Cooking</a:t>
            </a:r>
            <a:r>
              <a:rPr lang="en-US" baseline="0" dirty="0"/>
              <a:t> Terms may be divided into four categories:</a:t>
            </a:r>
          </a:p>
          <a:p>
            <a:pPr marL="171450" indent="-171450">
              <a:buFont typeface="Arial" panose="020B0604020202020204" pitchFamily="34" charset="0"/>
              <a:buChar char="•"/>
            </a:pPr>
            <a:r>
              <a:rPr lang="en-US" baseline="0" dirty="0"/>
              <a:t>Cutting foods</a:t>
            </a:r>
          </a:p>
          <a:p>
            <a:pPr marL="171450" indent="-171450">
              <a:buFont typeface="Arial" panose="020B0604020202020204" pitchFamily="34" charset="0"/>
              <a:buChar char="•"/>
            </a:pPr>
            <a:r>
              <a:rPr lang="en-US" baseline="0" dirty="0"/>
              <a:t>Mixing ingredients</a:t>
            </a:r>
          </a:p>
          <a:p>
            <a:pPr marL="171450" indent="-171450">
              <a:buFont typeface="Arial" panose="020B0604020202020204" pitchFamily="34" charset="0"/>
              <a:buChar char="•"/>
            </a:pPr>
            <a:r>
              <a:rPr lang="en-US" baseline="0" dirty="0"/>
              <a:t>Cooking techniques</a:t>
            </a:r>
          </a:p>
          <a:p>
            <a:pPr marL="171450" indent="-171450">
              <a:buFont typeface="Arial" panose="020B0604020202020204" pitchFamily="34" charset="0"/>
              <a:buChar char="•"/>
            </a:pPr>
            <a:r>
              <a:rPr lang="en-US" baseline="0" dirty="0"/>
              <a:t>Other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Definitions may vary from textbook to Internet but the following slide will include basic definitions.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471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a:solidFill>
                  <a:schemeClr val="tx1"/>
                </a:solidFill>
                <a:effectLst/>
                <a:latin typeface="+mn-lt"/>
                <a:ea typeface="+mn-ea"/>
                <a:cs typeface="+mn-cs"/>
              </a:rPr>
              <a:t>Baking</a:t>
            </a:r>
            <a:r>
              <a:rPr lang="en-US" sz="1200" b="1" u="sng" kern="1200" baseline="0" dirty="0">
                <a:solidFill>
                  <a:schemeClr val="tx1"/>
                </a:solidFill>
                <a:effectLst/>
                <a:latin typeface="+mn-lt"/>
                <a:ea typeface="+mn-ea"/>
                <a:cs typeface="+mn-cs"/>
              </a:rPr>
              <a:t> and cooking techniques</a:t>
            </a:r>
            <a:endParaRPr lang="en-US" sz="1200" b="1" u="sng"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Bake</a:t>
            </a:r>
            <a:r>
              <a:rPr lang="en-US" sz="1200" kern="1200" dirty="0">
                <a:solidFill>
                  <a:schemeClr val="tx1"/>
                </a:solidFill>
                <a:effectLst/>
                <a:latin typeface="+mn-lt"/>
                <a:ea typeface="+mn-ea"/>
                <a:cs typeface="+mn-cs"/>
              </a:rPr>
              <a:t> – To cook in an oven</a:t>
            </a:r>
          </a:p>
          <a:p>
            <a:pPr lvl="0"/>
            <a:r>
              <a:rPr lang="en-US" sz="1200" b="1" kern="1200" dirty="0">
                <a:solidFill>
                  <a:schemeClr val="tx1"/>
                </a:solidFill>
                <a:effectLst/>
                <a:latin typeface="+mn-lt"/>
                <a:ea typeface="+mn-ea"/>
                <a:cs typeface="+mn-cs"/>
              </a:rPr>
              <a:t>Boil</a:t>
            </a:r>
            <a:r>
              <a:rPr lang="en-US" sz="1200" kern="1200" dirty="0">
                <a:solidFill>
                  <a:schemeClr val="tx1"/>
                </a:solidFill>
                <a:effectLst/>
                <a:latin typeface="+mn-lt"/>
                <a:ea typeface="+mn-ea"/>
                <a:cs typeface="+mn-cs"/>
              </a:rPr>
              <a:t> – To heat a food so that the liquid gets hot enough for bubbles to rise and break the surface</a:t>
            </a:r>
          </a:p>
          <a:p>
            <a:pPr lvl="0"/>
            <a:r>
              <a:rPr lang="en-US" sz="1200" b="1" kern="1200" dirty="0">
                <a:solidFill>
                  <a:schemeClr val="tx1"/>
                </a:solidFill>
                <a:effectLst/>
                <a:latin typeface="+mn-lt"/>
                <a:ea typeface="+mn-ea"/>
                <a:cs typeface="+mn-cs"/>
              </a:rPr>
              <a:t>Broil </a:t>
            </a:r>
            <a:r>
              <a:rPr lang="en-US" sz="1200" kern="1200" dirty="0">
                <a:solidFill>
                  <a:schemeClr val="tx1"/>
                </a:solidFill>
                <a:effectLst/>
                <a:latin typeface="+mn-lt"/>
                <a:ea typeface="+mn-ea"/>
                <a:cs typeface="+mn-cs"/>
              </a:rPr>
              <a:t>– To cook under direct heat</a:t>
            </a:r>
          </a:p>
          <a:p>
            <a:pPr lvl="0"/>
            <a:r>
              <a:rPr lang="en-US" sz="1200" b="1" kern="1200" dirty="0">
                <a:solidFill>
                  <a:schemeClr val="tx1"/>
                </a:solidFill>
                <a:effectLst/>
                <a:latin typeface="+mn-lt"/>
                <a:ea typeface="+mn-ea"/>
                <a:cs typeface="+mn-cs"/>
              </a:rPr>
              <a:t>Brown</a:t>
            </a:r>
            <a:r>
              <a:rPr lang="en-US" sz="1200" kern="1200" dirty="0">
                <a:solidFill>
                  <a:schemeClr val="tx1"/>
                </a:solidFill>
                <a:effectLst/>
                <a:latin typeface="+mn-lt"/>
                <a:ea typeface="+mn-ea"/>
                <a:cs typeface="+mn-cs"/>
              </a:rPr>
              <a:t> – To cook over medium or high heat until the surface of food browns or darkens</a:t>
            </a:r>
          </a:p>
          <a:p>
            <a:r>
              <a:rPr lang="en-US" sz="1200" b="1" kern="1200" dirty="0">
                <a:solidFill>
                  <a:schemeClr val="tx1"/>
                </a:solidFill>
                <a:effectLst/>
                <a:latin typeface="+mn-lt"/>
                <a:ea typeface="+mn-ea"/>
                <a:cs typeface="+mn-cs"/>
              </a:rPr>
              <a:t>Sauté</a:t>
            </a:r>
            <a:r>
              <a:rPr lang="en-US" sz="1200" kern="1200" dirty="0">
                <a:solidFill>
                  <a:schemeClr val="tx1"/>
                </a:solidFill>
                <a:effectLst/>
                <a:latin typeface="+mn-lt"/>
                <a:ea typeface="+mn-ea"/>
                <a:cs typeface="+mn-cs"/>
              </a:rPr>
              <a:t> – To cook quickly in a little oil, butter, or margarine</a:t>
            </a:r>
          </a:p>
          <a:p>
            <a:pPr lvl="0"/>
            <a:r>
              <a:rPr lang="en-US" sz="1200" b="1" kern="1200" dirty="0">
                <a:solidFill>
                  <a:schemeClr val="tx1"/>
                </a:solidFill>
                <a:effectLst/>
                <a:latin typeface="+mn-lt"/>
                <a:ea typeface="+mn-ea"/>
                <a:cs typeface="+mn-cs"/>
              </a:rPr>
              <a:t>Simmer</a:t>
            </a:r>
            <a:r>
              <a:rPr lang="en-US" sz="1200" kern="1200" dirty="0">
                <a:solidFill>
                  <a:schemeClr val="tx1"/>
                </a:solidFill>
                <a:effectLst/>
                <a:latin typeface="+mn-lt"/>
                <a:ea typeface="+mn-ea"/>
                <a:cs typeface="+mn-cs"/>
              </a:rPr>
              <a:t> – To cook in liquid over low heat (low boil) so that bubbles just begin to break the surface</a:t>
            </a:r>
          </a:p>
          <a:p>
            <a:r>
              <a:rPr lang="en-US" sz="1200" b="1" kern="1200" dirty="0">
                <a:solidFill>
                  <a:schemeClr val="tx1"/>
                </a:solidFill>
                <a:effectLst/>
                <a:latin typeface="+mn-lt"/>
                <a:ea typeface="+mn-ea"/>
                <a:cs typeface="+mn-cs"/>
              </a:rPr>
              <a:t>Steam – </a:t>
            </a:r>
            <a:r>
              <a:rPr lang="en-US" sz="1200" kern="1200" dirty="0">
                <a:solidFill>
                  <a:schemeClr val="tx1"/>
                </a:solidFill>
                <a:effectLst/>
                <a:latin typeface="+mn-lt"/>
                <a:ea typeface="+mn-ea"/>
                <a:cs typeface="+mn-cs"/>
              </a:rPr>
              <a:t>To cook food over steam without putting the food directly in water (usually done with a steamer)</a:t>
            </a:r>
          </a:p>
          <a:p>
            <a:r>
              <a:rPr lang="en-US" sz="1200" b="1" kern="1200" dirty="0">
                <a:solidFill>
                  <a:schemeClr val="tx1"/>
                </a:solidFill>
                <a:effectLst/>
                <a:latin typeface="+mn-lt"/>
                <a:ea typeface="+mn-ea"/>
                <a:cs typeface="+mn-cs"/>
              </a:rPr>
              <a:t>Stir Fry</a:t>
            </a:r>
            <a:r>
              <a:rPr lang="en-US" sz="1200" kern="1200" dirty="0">
                <a:solidFill>
                  <a:schemeClr val="tx1"/>
                </a:solidFill>
                <a:effectLst/>
                <a:latin typeface="+mn-lt"/>
                <a:ea typeface="+mn-ea"/>
                <a:cs typeface="+mn-cs"/>
              </a:rPr>
              <a:t> – To quickly cook small pieces of food over high heat while constantly stirring the food until it is crisply tender (usually done with a wok)</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Cutting foods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Chop</a:t>
            </a:r>
            <a:r>
              <a:rPr lang="en-US" sz="1200" kern="1200" dirty="0">
                <a:solidFill>
                  <a:schemeClr val="tx1"/>
                </a:solidFill>
                <a:effectLst/>
                <a:latin typeface="+mn-lt"/>
                <a:ea typeface="+mn-ea"/>
                <a:cs typeface="+mn-cs"/>
              </a:rPr>
              <a:t> – To cut into small pieces</a:t>
            </a:r>
          </a:p>
          <a:p>
            <a:pPr lvl="0"/>
            <a:r>
              <a:rPr lang="en-US" sz="1200" b="1" kern="1200" dirty="0">
                <a:solidFill>
                  <a:schemeClr val="tx1"/>
                </a:solidFill>
                <a:effectLst/>
                <a:latin typeface="+mn-lt"/>
                <a:ea typeface="+mn-ea"/>
                <a:cs typeface="+mn-cs"/>
              </a:rPr>
              <a:t>Dice</a:t>
            </a:r>
            <a:r>
              <a:rPr lang="en-US" sz="1200" kern="1200" dirty="0">
                <a:solidFill>
                  <a:schemeClr val="tx1"/>
                </a:solidFill>
                <a:effectLst/>
                <a:latin typeface="+mn-lt"/>
                <a:ea typeface="+mn-ea"/>
                <a:cs typeface="+mn-cs"/>
              </a:rPr>
              <a:t> – To cut into small cubes</a:t>
            </a:r>
          </a:p>
          <a:p>
            <a:pPr lvl="0"/>
            <a:r>
              <a:rPr lang="en-US" sz="1200" b="1" kern="1200" dirty="0">
                <a:solidFill>
                  <a:schemeClr val="tx1"/>
                </a:solidFill>
                <a:effectLst/>
                <a:latin typeface="+mn-lt"/>
                <a:ea typeface="+mn-ea"/>
                <a:cs typeface="+mn-cs"/>
              </a:rPr>
              <a:t>Grate or Shred</a:t>
            </a:r>
            <a:r>
              <a:rPr lang="en-US" sz="1200" kern="1200" dirty="0">
                <a:solidFill>
                  <a:schemeClr val="tx1"/>
                </a:solidFill>
                <a:effectLst/>
                <a:latin typeface="+mn-lt"/>
                <a:ea typeface="+mn-ea"/>
                <a:cs typeface="+mn-cs"/>
              </a:rPr>
              <a:t> – To scrape food against the holes of a grater making thin pieces</a:t>
            </a:r>
          </a:p>
          <a:p>
            <a:r>
              <a:rPr lang="en-US" sz="1200" b="1" kern="1200" dirty="0">
                <a:solidFill>
                  <a:schemeClr val="tx1"/>
                </a:solidFill>
                <a:effectLst/>
                <a:latin typeface="+mn-lt"/>
                <a:ea typeface="+mn-ea"/>
                <a:cs typeface="+mn-cs"/>
              </a:rPr>
              <a:t>Peel </a:t>
            </a:r>
            <a:r>
              <a:rPr lang="en-US" sz="1200" kern="1200" dirty="0">
                <a:solidFill>
                  <a:schemeClr val="tx1"/>
                </a:solidFill>
                <a:effectLst/>
                <a:latin typeface="+mn-lt"/>
                <a:ea typeface="+mn-ea"/>
                <a:cs typeface="+mn-cs"/>
              </a:rPr>
              <a:t>– To strip off the outside skin or peel</a:t>
            </a:r>
          </a:p>
          <a:p>
            <a:r>
              <a:rPr lang="en-US" sz="1200" b="1" kern="1200" dirty="0">
                <a:solidFill>
                  <a:schemeClr val="tx1"/>
                </a:solidFill>
                <a:effectLst/>
                <a:latin typeface="+mn-lt"/>
                <a:ea typeface="+mn-ea"/>
                <a:cs typeface="+mn-cs"/>
              </a:rPr>
              <a:t>Slice </a:t>
            </a:r>
            <a:r>
              <a:rPr lang="en-US" sz="1200" kern="1200" dirty="0">
                <a:solidFill>
                  <a:schemeClr val="tx1"/>
                </a:solidFill>
                <a:effectLst/>
                <a:latin typeface="+mn-lt"/>
                <a:ea typeface="+mn-ea"/>
                <a:cs typeface="+mn-cs"/>
              </a:rPr>
              <a:t>– To cut a food into large, thin pieces with a slicing knife</a:t>
            </a:r>
          </a:p>
          <a:p>
            <a:r>
              <a:rPr lang="en-US" sz="1200" b="1" kern="1200" dirty="0">
                <a:solidFill>
                  <a:schemeClr val="tx1"/>
                </a:solidFill>
                <a:effectLst/>
                <a:latin typeface="+mn-lt"/>
                <a:ea typeface="+mn-ea"/>
                <a:cs typeface="+mn-cs"/>
              </a:rPr>
              <a:t>Mince</a:t>
            </a:r>
            <a:r>
              <a:rPr lang="en-US" sz="1200" kern="1200" dirty="0">
                <a:solidFill>
                  <a:schemeClr val="tx1"/>
                </a:solidFill>
                <a:effectLst/>
                <a:latin typeface="+mn-lt"/>
                <a:ea typeface="+mn-ea"/>
                <a:cs typeface="+mn-cs"/>
              </a:rPr>
              <a:t> – To cut into very small pieces, smaller than chopped or diced pieces</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3177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Mixing ingredients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Beat </a:t>
            </a:r>
            <a:r>
              <a:rPr lang="en-US" sz="1200" kern="1200" dirty="0">
                <a:solidFill>
                  <a:schemeClr val="tx1"/>
                </a:solidFill>
                <a:effectLst/>
                <a:latin typeface="+mn-lt"/>
                <a:ea typeface="+mn-ea"/>
                <a:cs typeface="+mn-cs"/>
              </a:rPr>
              <a:t>– To mix ingredients together using a fast, circular movement with a spoon, fork, whisk, or mixer</a:t>
            </a:r>
          </a:p>
          <a:p>
            <a:r>
              <a:rPr lang="en-US" sz="1200" b="1" kern="1200" dirty="0">
                <a:solidFill>
                  <a:schemeClr val="tx1"/>
                </a:solidFill>
                <a:effectLst/>
                <a:latin typeface="+mn-lt"/>
                <a:ea typeface="+mn-ea"/>
                <a:cs typeface="+mn-cs"/>
              </a:rPr>
              <a:t>Blend</a:t>
            </a:r>
            <a:r>
              <a:rPr lang="en-US" sz="1200" kern="1200" dirty="0">
                <a:solidFill>
                  <a:schemeClr val="tx1"/>
                </a:solidFill>
                <a:effectLst/>
                <a:latin typeface="+mn-lt"/>
                <a:ea typeface="+mn-ea"/>
                <a:cs typeface="+mn-cs"/>
              </a:rPr>
              <a:t> – To mix ingredients together gently with a spoon, fork, or until well-combined</a:t>
            </a:r>
          </a:p>
          <a:p>
            <a:r>
              <a:rPr lang="en-US" sz="1200" b="1" kern="1200" dirty="0">
                <a:solidFill>
                  <a:schemeClr val="tx1"/>
                </a:solidFill>
                <a:effectLst/>
                <a:latin typeface="+mn-lt"/>
                <a:ea typeface="+mn-ea"/>
                <a:cs typeface="+mn-cs"/>
              </a:rPr>
              <a:t>Cream</a:t>
            </a:r>
            <a:r>
              <a:rPr lang="en-US" sz="1200" kern="1200" dirty="0">
                <a:solidFill>
                  <a:schemeClr val="tx1"/>
                </a:solidFill>
                <a:effectLst/>
                <a:latin typeface="+mn-lt"/>
                <a:ea typeface="+mn-ea"/>
                <a:cs typeface="+mn-cs"/>
              </a:rPr>
              <a:t> – To beat ingredients, such as shortening and sugar, until they are soft and creamy</a:t>
            </a:r>
          </a:p>
          <a:p>
            <a:r>
              <a:rPr lang="en-US" sz="1200" b="1" kern="1200" dirty="0">
                <a:solidFill>
                  <a:schemeClr val="tx1"/>
                </a:solidFill>
                <a:effectLst/>
                <a:latin typeface="+mn-lt"/>
                <a:ea typeface="+mn-ea"/>
                <a:cs typeface="+mn-cs"/>
              </a:rPr>
              <a:t>Fold</a:t>
            </a:r>
            <a:r>
              <a:rPr lang="en-US" sz="1200" kern="1200" dirty="0">
                <a:solidFill>
                  <a:schemeClr val="tx1"/>
                </a:solidFill>
                <a:effectLst/>
                <a:latin typeface="+mn-lt"/>
                <a:ea typeface="+mn-ea"/>
                <a:cs typeface="+mn-cs"/>
              </a:rPr>
              <a:t> – To gently mix a light, fluffy mixture into a heavier one</a:t>
            </a:r>
          </a:p>
          <a:p>
            <a:pPr lvl="0"/>
            <a:r>
              <a:rPr lang="en-US" sz="1200" b="1" kern="1200" dirty="0">
                <a:solidFill>
                  <a:schemeClr val="tx1"/>
                </a:solidFill>
                <a:effectLst/>
                <a:latin typeface="+mn-lt"/>
                <a:ea typeface="+mn-ea"/>
                <a:cs typeface="+mn-cs"/>
              </a:rPr>
              <a:t>Knead</a:t>
            </a:r>
            <a:r>
              <a:rPr lang="en-US" sz="1200" kern="1200" dirty="0">
                <a:solidFill>
                  <a:schemeClr val="tx1"/>
                </a:solidFill>
                <a:effectLst/>
                <a:latin typeface="+mn-lt"/>
                <a:ea typeface="+mn-ea"/>
                <a:cs typeface="+mn-cs"/>
              </a:rPr>
              <a:t> – To press, fold and stretch dough until it is smooth and uniform, usually done by pressing with the heels of the hands</a:t>
            </a:r>
          </a:p>
          <a:p>
            <a:r>
              <a:rPr lang="en-US" sz="1200" b="1" kern="1200" dirty="0">
                <a:solidFill>
                  <a:schemeClr val="tx1"/>
                </a:solidFill>
                <a:effectLst/>
                <a:latin typeface="+mn-lt"/>
                <a:ea typeface="+mn-ea"/>
                <a:cs typeface="+mn-cs"/>
              </a:rPr>
              <a:t>Mash </a:t>
            </a:r>
            <a:r>
              <a:rPr lang="en-US" sz="1200" kern="1200" dirty="0">
                <a:solidFill>
                  <a:schemeClr val="tx1"/>
                </a:solidFill>
                <a:effectLst/>
                <a:latin typeface="+mn-lt"/>
                <a:ea typeface="+mn-ea"/>
                <a:cs typeface="+mn-cs"/>
              </a:rPr>
              <a:t>– To squash food with a fork, spoon or masher</a:t>
            </a:r>
          </a:p>
          <a:p>
            <a:pPr lvl="0"/>
            <a:r>
              <a:rPr lang="en-US" sz="1200" b="1" kern="1200" dirty="0">
                <a:solidFill>
                  <a:schemeClr val="tx1"/>
                </a:solidFill>
                <a:effectLst/>
                <a:latin typeface="+mn-lt"/>
                <a:ea typeface="+mn-ea"/>
                <a:cs typeface="+mn-cs"/>
              </a:rPr>
              <a:t>Mix</a:t>
            </a:r>
            <a:r>
              <a:rPr lang="en-US" sz="1200" kern="1200" dirty="0">
                <a:solidFill>
                  <a:schemeClr val="tx1"/>
                </a:solidFill>
                <a:effectLst/>
                <a:latin typeface="+mn-lt"/>
                <a:ea typeface="+mn-ea"/>
                <a:cs typeface="+mn-cs"/>
              </a:rPr>
              <a:t> – To stir ingredients together with a spoon, fork, or electric mixer until well-combined</a:t>
            </a:r>
          </a:p>
          <a:p>
            <a:r>
              <a:rPr lang="en-US" sz="1200" b="1" kern="1200" dirty="0">
                <a:solidFill>
                  <a:schemeClr val="tx1"/>
                </a:solidFill>
                <a:effectLst/>
                <a:latin typeface="+mn-lt"/>
                <a:ea typeface="+mn-ea"/>
                <a:cs typeface="+mn-cs"/>
              </a:rPr>
              <a:t>Toss</a:t>
            </a:r>
            <a:r>
              <a:rPr lang="en-US" sz="1200" kern="1200" dirty="0">
                <a:solidFill>
                  <a:schemeClr val="tx1"/>
                </a:solidFill>
                <a:effectLst/>
                <a:latin typeface="+mn-lt"/>
                <a:ea typeface="+mn-ea"/>
                <a:cs typeface="+mn-cs"/>
              </a:rPr>
              <a:t> – To mix ingredients, such as salad greens and dressing, by tumbling them with tongs or a large spoon and fork</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Other recipe terms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Drain</a:t>
            </a:r>
            <a:r>
              <a:rPr lang="en-US" sz="1200" kern="1200" dirty="0">
                <a:solidFill>
                  <a:schemeClr val="tx1"/>
                </a:solidFill>
                <a:effectLst/>
                <a:latin typeface="+mn-lt"/>
                <a:ea typeface="+mn-ea"/>
                <a:cs typeface="+mn-cs"/>
              </a:rPr>
              <a:t> – To remove all the liquid using a colander or strainer</a:t>
            </a:r>
          </a:p>
          <a:p>
            <a:pPr lvl="0"/>
            <a:r>
              <a:rPr lang="en-US" sz="1200" b="1" kern="1200" dirty="0">
                <a:solidFill>
                  <a:schemeClr val="tx1"/>
                </a:solidFill>
                <a:effectLst/>
                <a:latin typeface="+mn-lt"/>
                <a:ea typeface="+mn-ea"/>
                <a:cs typeface="+mn-cs"/>
              </a:rPr>
              <a:t>Grease</a:t>
            </a:r>
            <a:r>
              <a:rPr lang="en-US" sz="1200" kern="1200" dirty="0">
                <a:solidFill>
                  <a:schemeClr val="tx1"/>
                </a:solidFill>
                <a:effectLst/>
                <a:latin typeface="+mn-lt"/>
                <a:ea typeface="+mn-ea"/>
                <a:cs typeface="+mn-cs"/>
              </a:rPr>
              <a:t> – To lightly coat with oil, butter, margarine, or non-stick spray so food does not stick when cooking or baking</a:t>
            </a:r>
          </a:p>
          <a:p>
            <a:r>
              <a:rPr lang="en-US" sz="1200" b="1" kern="1200" dirty="0">
                <a:solidFill>
                  <a:schemeClr val="tx1"/>
                </a:solidFill>
                <a:effectLst/>
                <a:latin typeface="+mn-lt"/>
                <a:ea typeface="+mn-ea"/>
                <a:cs typeface="+mn-cs"/>
              </a:rPr>
              <a:t>Marinate</a:t>
            </a:r>
            <a:r>
              <a:rPr lang="en-US" sz="1200" kern="1200" dirty="0">
                <a:solidFill>
                  <a:schemeClr val="tx1"/>
                </a:solidFill>
                <a:effectLst/>
                <a:latin typeface="+mn-lt"/>
                <a:ea typeface="+mn-ea"/>
                <a:cs typeface="+mn-cs"/>
              </a:rPr>
              <a:t> – To soak food in a liquid to tenderize or add flavor to it (the liquid is called a “marinade”)</a:t>
            </a:r>
          </a:p>
          <a:p>
            <a:r>
              <a:rPr lang="en-US" sz="1200" b="1" kern="1200" dirty="0">
                <a:solidFill>
                  <a:schemeClr val="tx1"/>
                </a:solidFill>
                <a:effectLst/>
                <a:latin typeface="+mn-lt"/>
                <a:ea typeface="+mn-ea"/>
                <a:cs typeface="+mn-cs"/>
              </a:rPr>
              <a:t>Preheat</a:t>
            </a:r>
            <a:r>
              <a:rPr lang="en-US" sz="1200" kern="1200" dirty="0">
                <a:solidFill>
                  <a:schemeClr val="tx1"/>
                </a:solidFill>
                <a:effectLst/>
                <a:latin typeface="+mn-lt"/>
                <a:ea typeface="+mn-ea"/>
                <a:cs typeface="+mn-cs"/>
              </a:rPr>
              <a:t> – To turn oven on ahead of time so that it is at the desired temperature when needed (usually takes about five to ten minutes)</a:t>
            </a:r>
          </a:p>
          <a:p>
            <a:r>
              <a:rPr lang="en-US" sz="1200" b="1" kern="1200" dirty="0">
                <a:solidFill>
                  <a:schemeClr val="tx1"/>
                </a:solidFill>
                <a:effectLst/>
                <a:latin typeface="+mn-lt"/>
                <a:ea typeface="+mn-ea"/>
                <a:cs typeface="+mn-cs"/>
              </a:rPr>
              <a:t>Season</a:t>
            </a:r>
            <a:r>
              <a:rPr lang="en-US" sz="1200" kern="1200" dirty="0">
                <a:solidFill>
                  <a:schemeClr val="tx1"/>
                </a:solidFill>
                <a:effectLst/>
                <a:latin typeface="+mn-lt"/>
                <a:ea typeface="+mn-ea"/>
                <a:cs typeface="+mn-cs"/>
              </a:rPr>
              <a:t> – To add flavorings such as salt, pepper, herbs and spices to a food before or during cooking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7808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2730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 to discuss lab rules for your classroom so that</a:t>
            </a:r>
            <a:r>
              <a:rPr lang="en-US" baseline="0" dirty="0"/>
              <a:t> the lab runs smoothly. Listed are a few items to discuss.  Other rules may be added.</a:t>
            </a:r>
          </a:p>
          <a:p>
            <a:endParaRPr lang="en-US" baseline="0" dirty="0"/>
          </a:p>
          <a:p>
            <a:r>
              <a:rPr lang="en-US" b="1" baseline="0" dirty="0"/>
              <a:t>Time</a:t>
            </a:r>
            <a:r>
              <a:rPr lang="en-US" baseline="0" dirty="0"/>
              <a:t> – remind students that labs begin promptly when the bell rings so that they may complete their lab in the allotted time</a:t>
            </a:r>
          </a:p>
          <a:p>
            <a:r>
              <a:rPr lang="en-US" b="1" baseline="0" dirty="0"/>
              <a:t>Personal belongings </a:t>
            </a:r>
            <a:r>
              <a:rPr lang="en-US" baseline="0" dirty="0"/>
              <a:t>– backpacks, purses, and other items should be stored away from the kitchen so that items are not in the way. Jewelry should also be removed and stored in a safe place</a:t>
            </a:r>
          </a:p>
          <a:p>
            <a:r>
              <a:rPr lang="en-US" b="1" baseline="0" dirty="0"/>
              <a:t>Personal hygiene </a:t>
            </a:r>
            <a:r>
              <a:rPr lang="en-US" baseline="0" dirty="0"/>
              <a:t>– hair should be pulled back, hands washed, and clean aprons worn the day of lab (hair nets may be provided if studying for food safety)</a:t>
            </a:r>
          </a:p>
          <a:p>
            <a:r>
              <a:rPr lang="en-US" b="1" baseline="0" dirty="0"/>
              <a:t>Food safety </a:t>
            </a:r>
            <a:r>
              <a:rPr lang="en-US" baseline="0" dirty="0"/>
              <a:t>– remind students of food safety rules learned in prior lesson</a:t>
            </a:r>
          </a:p>
          <a:p>
            <a:r>
              <a:rPr lang="en-US" b="1" dirty="0"/>
              <a:t>Duties</a:t>
            </a:r>
            <a:r>
              <a:rPr lang="en-US" dirty="0"/>
              <a:t> – explain the duties and</a:t>
            </a:r>
            <a:r>
              <a:rPr lang="en-US" baseline="0" dirty="0"/>
              <a:t> responsibilities for each person in the group</a:t>
            </a:r>
          </a:p>
          <a:p>
            <a:r>
              <a:rPr lang="en-US" b="1" baseline="0" dirty="0"/>
              <a:t>Teamwork</a:t>
            </a:r>
            <a:r>
              <a:rPr lang="en-US" baseline="0" dirty="0"/>
              <a:t> – remind students that the lab experience is a group activity and everyone should work together to complete the lab. No one in the group should leave the lab until the kitchen is checked and they are dismissed</a:t>
            </a:r>
          </a:p>
          <a:p>
            <a:r>
              <a:rPr lang="en-US" b="1" baseline="0" dirty="0"/>
              <a:t>Laundry </a:t>
            </a:r>
            <a:r>
              <a:rPr lang="en-US" baseline="0" dirty="0"/>
              <a:t>– explain laundry procedures </a:t>
            </a:r>
          </a:p>
          <a:p>
            <a:r>
              <a:rPr lang="en-US" b="1" baseline="0" dirty="0"/>
              <a:t>Absence from lab</a:t>
            </a:r>
            <a:r>
              <a:rPr lang="en-US" baseline="0" dirty="0"/>
              <a:t> – explain how a student who is absent the day of lab can make up the lab grade</a:t>
            </a:r>
          </a:p>
          <a:p>
            <a:r>
              <a:rPr lang="en-US" b="1" baseline="0" dirty="0"/>
              <a:t>Other</a:t>
            </a:r>
            <a:r>
              <a:rPr lang="en-US" baseline="0" dirty="0"/>
              <a:t> – anything else that is important for a successful lab</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55402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58272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76067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presentation will cover the following topics:</a:t>
            </a:r>
          </a:p>
          <a:p>
            <a:pPr marL="171450" indent="-171450">
              <a:buFont typeface="Arial" panose="020B0604020202020204" pitchFamily="34" charset="0"/>
              <a:buChar char="•"/>
            </a:pPr>
            <a:r>
              <a:rPr lang="en-US" baseline="0" dirty="0"/>
              <a:t>Recipes</a:t>
            </a:r>
          </a:p>
          <a:p>
            <a:pPr marL="171450" indent="-171450">
              <a:buFont typeface="Arial" panose="020B0604020202020204" pitchFamily="34" charset="0"/>
              <a:buChar char="•"/>
            </a:pPr>
            <a:r>
              <a:rPr lang="en-US" baseline="0" dirty="0"/>
              <a:t>Measurement standards</a:t>
            </a:r>
          </a:p>
          <a:p>
            <a:pPr marL="171450" indent="-171450">
              <a:buFont typeface="Arial" panose="020B0604020202020204" pitchFamily="34" charset="0"/>
              <a:buChar char="•"/>
            </a:pPr>
            <a:r>
              <a:rPr lang="en-US" baseline="0" dirty="0"/>
              <a:t>Cooking terms</a:t>
            </a:r>
          </a:p>
          <a:p>
            <a:pPr marL="171450" indent="-171450">
              <a:buFont typeface="Arial" panose="020B0604020202020204" pitchFamily="34" charset="0"/>
              <a:buChar char="•"/>
            </a:pPr>
            <a:r>
              <a:rPr lang="en-US" baseline="0" dirty="0"/>
              <a:t>Lab guidelines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lesson may be used in its entirety or used a section at a time.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recipe is a set</a:t>
            </a:r>
            <a:r>
              <a:rPr lang="en-US" baseline="0" dirty="0"/>
              <a:t> of directions for making a food or beverage.</a:t>
            </a:r>
          </a:p>
          <a:p>
            <a:endParaRPr lang="en-US" baseline="0" dirty="0"/>
          </a:p>
          <a:p>
            <a:r>
              <a:rPr lang="en-US" sz="1200" b="0" i="0" kern="1200" dirty="0">
                <a:solidFill>
                  <a:schemeClr val="tx1"/>
                </a:solidFill>
                <a:effectLst/>
                <a:latin typeface="+mn-lt"/>
                <a:ea typeface="+mn-ea"/>
                <a:cs typeface="+mn-cs"/>
              </a:rPr>
              <a:t>As you know, anyone can write a recipe and post it on the Internet and write cookbooks. But are they easy to follow?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recipes should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Recipe name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a:t>
            </a:r>
            <a:r>
              <a:rPr lang="en-US" sz="1200" b="0" i="0" kern="1200" baseline="0" dirty="0">
                <a:solidFill>
                  <a:schemeClr val="tx1"/>
                </a:solidFill>
                <a:effectLst/>
                <a:latin typeface="+mn-lt"/>
                <a:ea typeface="+mn-ea"/>
                <a:cs typeface="+mn-cs"/>
              </a:rPr>
              <a:t> of ingredients – ingredients are given in exact amounts and they are listed in the order they are used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Yield – the amount or the number of servings that the recipe makes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Cooking method, temperature, and time – Cook, bake, chill at certain temperatures and the amount of time needed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Equipment needed – type and size of pan, dish, or container needed to prepare recipe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Step-by-step directions – good recipes have clear, easy-to-follow directions that describe all of the steps in logical order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Nutrition analysis – choose recipes that provide the calories and nutrients you need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54863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a:t>
            </a:r>
            <a:r>
              <a:rPr lang="en-US" baseline="0" dirty="0"/>
              <a:t> start collecting recipes if you have not already begun.  Choose recipes you can prepare successfully. </a:t>
            </a:r>
          </a:p>
          <a:p>
            <a:endParaRPr lang="en-US" baseline="0" dirty="0"/>
          </a:p>
          <a:p>
            <a:r>
              <a:rPr lang="en-US" baseline="0" dirty="0"/>
              <a:t>Places to find recipes:</a:t>
            </a:r>
          </a:p>
          <a:p>
            <a:pPr marL="171450" indent="-171450">
              <a:buFont typeface="Arial" panose="020B0604020202020204" pitchFamily="34" charset="0"/>
              <a:buChar char="•"/>
            </a:pPr>
            <a:r>
              <a:rPr lang="en-US" baseline="0" dirty="0"/>
              <a:t>Cookbooks</a:t>
            </a:r>
          </a:p>
          <a:p>
            <a:pPr marL="171450" indent="-171450">
              <a:buFont typeface="Arial" panose="020B0604020202020204" pitchFamily="34" charset="0"/>
              <a:buChar char="•"/>
            </a:pPr>
            <a:r>
              <a:rPr lang="en-US" baseline="0" dirty="0"/>
              <a:t>Family</a:t>
            </a:r>
          </a:p>
          <a:p>
            <a:pPr marL="171450" indent="-171450">
              <a:buFont typeface="Arial" panose="020B0604020202020204" pitchFamily="34" charset="0"/>
              <a:buChar char="•"/>
            </a:pPr>
            <a:r>
              <a:rPr lang="en-US" baseline="0" dirty="0"/>
              <a:t>Friends</a:t>
            </a:r>
          </a:p>
          <a:p>
            <a:pPr marL="171450" indent="-171450">
              <a:buFont typeface="Arial" panose="020B0604020202020204" pitchFamily="34" charset="0"/>
              <a:buChar char="•"/>
            </a:pPr>
            <a:r>
              <a:rPr lang="en-US" baseline="0" dirty="0"/>
              <a:t>Internet </a:t>
            </a:r>
          </a:p>
          <a:p>
            <a:pPr marL="171450" indent="-171450">
              <a:buFont typeface="Arial" panose="020B0604020202020204" pitchFamily="34" charset="0"/>
              <a:buChar char="•"/>
            </a:pPr>
            <a:r>
              <a:rPr lang="en-US" baseline="0" dirty="0"/>
              <a:t>Magazines</a:t>
            </a:r>
          </a:p>
          <a:p>
            <a:pPr marL="171450" indent="-171450">
              <a:buFont typeface="Arial" panose="020B0604020202020204" pitchFamily="34" charset="0"/>
              <a:buChar char="•"/>
            </a:pPr>
            <a:r>
              <a:rPr lang="en-US" baseline="0" dirty="0"/>
              <a:t>Newspapers</a:t>
            </a:r>
          </a:p>
          <a:p>
            <a:pPr marL="171450" indent="-171450">
              <a:buFont typeface="Arial" panose="020B0604020202020204" pitchFamily="34" charset="0"/>
              <a:buChar char="•"/>
            </a:pPr>
            <a:r>
              <a:rPr lang="en-US" baseline="0" dirty="0"/>
              <a:t>Package labels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Review the recipe carefully to make sure it has all the needed information. Then practice the recipe to work out any problems.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87628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important skill needed for successful food preparation is knowledge of measurements,</a:t>
            </a:r>
            <a:r>
              <a:rPr lang="en-US" baseline="0" dirty="0"/>
              <a:t> measuring equipment, and equivalents.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6226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Coffee</a:t>
            </a:r>
            <a:r>
              <a:rPr lang="en-US" baseline="0" dirty="0"/>
              <a:t> mugs, soup spoons, and juice glasses do not work well as measuring tools as they may vary in sizes.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7207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measuring utensils:</a:t>
            </a:r>
          </a:p>
          <a:p>
            <a:pPr marL="171450" indent="-171450">
              <a:buFont typeface="Arial" panose="020B0604020202020204" pitchFamily="34" charset="0"/>
              <a:buChar char="•"/>
            </a:pPr>
            <a:r>
              <a:rPr lang="en-US" dirty="0"/>
              <a:t>Dry</a:t>
            </a:r>
            <a:r>
              <a:rPr lang="en-US" baseline="0" dirty="0"/>
              <a:t> measuring cups</a:t>
            </a:r>
          </a:p>
          <a:p>
            <a:pPr marL="171450" indent="-171450">
              <a:buFont typeface="Arial" panose="020B0604020202020204" pitchFamily="34" charset="0"/>
              <a:buChar char="•"/>
            </a:pPr>
            <a:r>
              <a:rPr lang="en-US" baseline="0" dirty="0"/>
              <a:t>Liquid measuring cups</a:t>
            </a:r>
          </a:p>
          <a:p>
            <a:pPr marL="171450" indent="-171450">
              <a:buFont typeface="Arial" panose="020B0604020202020204" pitchFamily="34" charset="0"/>
              <a:buChar char="•"/>
            </a:pPr>
            <a:r>
              <a:rPr lang="en-US" baseline="0" dirty="0"/>
              <a:t>Measuring spoons </a:t>
            </a:r>
            <a:endParaRPr lang="en-US" dirty="0"/>
          </a:p>
          <a:p>
            <a:endParaRPr lang="en-US" dirty="0"/>
          </a:p>
          <a:p>
            <a:r>
              <a:rPr lang="en-US" dirty="0"/>
              <a:t>View</a:t>
            </a:r>
            <a:r>
              <a:rPr lang="en-US" baseline="0" dirty="0"/>
              <a:t> </a:t>
            </a:r>
            <a:r>
              <a:rPr lang="en-US" dirty="0"/>
              <a:t>Food Network’s videos on measuring:</a:t>
            </a:r>
          </a:p>
          <a:p>
            <a:pPr marL="171450" indent="-171450">
              <a:buFont typeface="Arial" panose="020B0604020202020204" pitchFamily="34" charset="0"/>
              <a:buChar char="•"/>
            </a:pPr>
            <a:r>
              <a:rPr lang="en-US" dirty="0"/>
              <a:t>How to Measure Dry Ingredients</a:t>
            </a:r>
          </a:p>
          <a:p>
            <a:r>
              <a:rPr lang="en-US" dirty="0"/>
              <a:t>Exact measurement for dry ingredients is key for baking. Use our tricks! </a:t>
            </a:r>
          </a:p>
          <a:p>
            <a:r>
              <a:rPr lang="en-US" dirty="0"/>
              <a:t>http://www.foodnetwork.com/videos/how-to-measure-dry-ingredients/85008.html</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How to Measure Wet Ingredients</a:t>
            </a:r>
          </a:p>
          <a:p>
            <a:pPr marL="0" indent="0">
              <a:buFont typeface="Arial" panose="020B0604020202020204" pitchFamily="34" charset="0"/>
              <a:buNone/>
            </a:pPr>
            <a:r>
              <a:rPr lang="en-US" dirty="0"/>
              <a:t>Here's how to measure liquids for accurate results every time. </a:t>
            </a:r>
          </a:p>
          <a:p>
            <a:pPr marL="0" indent="0">
              <a:buFont typeface="Arial" panose="020B0604020202020204" pitchFamily="34" charset="0"/>
              <a:buNone/>
            </a:pPr>
            <a:r>
              <a:rPr lang="en-US" dirty="0"/>
              <a:t>http://www.foodnetwork.com/videos/how-to-measure-wet-ingredients/85130.html</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7879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85689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foodnetwork.com/videos/how-to-measure-wet-ingredients/85130.html" TargetMode="External"/><Relationship Id="rId5" Type="http://schemas.openxmlformats.org/officeDocument/2006/relationships/hyperlink" Target="http://www.foodnetwork.com/videos/how-to-measure-dry-ingredients/85008.html"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924133"/>
            <a:ext cx="7462935" cy="3413772"/>
          </a:xfrm>
        </p:spPr>
        <p:txBody>
          <a:bodyPr>
            <a:normAutofit/>
          </a:bodyPr>
          <a:lstStyle/>
          <a:p>
            <a:r>
              <a:rPr lang="en-US" dirty="0"/>
              <a:t>Successful Lab Management Guidelines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Cooking Terms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Baking and cooking techniques</a:t>
            </a:r>
          </a:p>
          <a:p>
            <a:pPr lvl="1"/>
            <a:r>
              <a:rPr lang="en-US" dirty="0"/>
              <a:t>Cutting foods</a:t>
            </a:r>
          </a:p>
          <a:p>
            <a:pPr lvl="1"/>
            <a:r>
              <a:rPr lang="en-US" dirty="0"/>
              <a:t>Mixing ingredients</a:t>
            </a:r>
          </a:p>
          <a:p>
            <a:pPr lvl="1"/>
            <a:r>
              <a:rPr lang="en-US" dirty="0"/>
              <a:t>Other terms</a:t>
            </a:r>
          </a:p>
        </p:txBody>
      </p:sp>
      <p:pic>
        <p:nvPicPr>
          <p:cNvPr id="4" name="Picture 3">
            <a:extLst>
              <a:ext uri="{FF2B5EF4-FFF2-40B4-BE49-F238E27FC236}">
                <a16:creationId xmlns:a16="http://schemas.microsoft.com/office/drawing/2014/main" id="{B74CB201-D4E5-4D78-B5CA-C2E625642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714" y="2078594"/>
            <a:ext cx="2438402" cy="3718957"/>
          </a:xfrm>
          <a:prstGeom prst="rect">
            <a:avLst/>
          </a:prstGeom>
        </p:spPr>
      </p:pic>
    </p:spTree>
    <p:extLst>
      <p:ext uri="{BB962C8B-B14F-4D97-AF65-F5344CB8AC3E}">
        <p14:creationId xmlns:p14="http://schemas.microsoft.com/office/powerpoint/2010/main" val="136887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22476-23D9-4424-8C89-29306D451748}"/>
              </a:ext>
            </a:extLst>
          </p:cNvPr>
          <p:cNvSpPr>
            <a:spLocks noGrp="1"/>
          </p:cNvSpPr>
          <p:nvPr>
            <p:ph type="title"/>
          </p:nvPr>
        </p:nvSpPr>
        <p:spPr/>
        <p:txBody>
          <a:bodyPr/>
          <a:lstStyle/>
          <a:p>
            <a:r>
              <a:rPr lang="en-US" dirty="0"/>
              <a:t>Cooking Terms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Baking and Cooking Techniques</a:t>
            </a:r>
          </a:p>
          <a:p>
            <a:pPr lvl="2"/>
            <a:r>
              <a:rPr lang="en-US" dirty="0"/>
              <a:t>Bake</a:t>
            </a:r>
          </a:p>
          <a:p>
            <a:pPr lvl="2"/>
            <a:r>
              <a:rPr lang="en-US" dirty="0"/>
              <a:t>Boil</a:t>
            </a:r>
          </a:p>
          <a:p>
            <a:pPr lvl="2"/>
            <a:r>
              <a:rPr lang="en-US" dirty="0"/>
              <a:t>Broil</a:t>
            </a:r>
          </a:p>
          <a:p>
            <a:pPr lvl="2"/>
            <a:r>
              <a:rPr lang="en-US" dirty="0"/>
              <a:t>Sauté</a:t>
            </a:r>
          </a:p>
          <a:p>
            <a:pPr lvl="2"/>
            <a:r>
              <a:rPr lang="en-US" dirty="0"/>
              <a:t>Simmer</a:t>
            </a:r>
          </a:p>
          <a:p>
            <a:pPr lvl="2"/>
            <a:r>
              <a:rPr lang="en-US" dirty="0"/>
              <a:t>Steam</a:t>
            </a:r>
          </a:p>
          <a:p>
            <a:pPr lvl="2"/>
            <a:r>
              <a:rPr lang="en-US" dirty="0"/>
              <a:t>Stir Fry</a:t>
            </a:r>
          </a:p>
          <a:p>
            <a:endParaRPr lang="en-US" dirty="0"/>
          </a:p>
        </p:txBody>
      </p:sp>
      <p:sp>
        <p:nvSpPr>
          <p:cNvPr id="5" name="Content Placeholder 4">
            <a:extLst>
              <a:ext uri="{FF2B5EF4-FFF2-40B4-BE49-F238E27FC236}">
                <a16:creationId xmlns:a16="http://schemas.microsoft.com/office/drawing/2014/main" id="{0DDD75D9-CA6B-46C3-9BD0-C58C9186D3B1}"/>
              </a:ext>
            </a:extLst>
          </p:cNvPr>
          <p:cNvSpPr>
            <a:spLocks noGrp="1"/>
          </p:cNvSpPr>
          <p:nvPr>
            <p:ph sz="half" idx="10"/>
          </p:nvPr>
        </p:nvSpPr>
        <p:spPr/>
        <p:txBody>
          <a:bodyPr/>
          <a:lstStyle/>
          <a:p>
            <a:pPr lvl="1"/>
            <a:r>
              <a:rPr lang="en-US" dirty="0"/>
              <a:t>Cutting Foods</a:t>
            </a:r>
          </a:p>
          <a:p>
            <a:pPr lvl="2"/>
            <a:r>
              <a:rPr lang="en-US" dirty="0"/>
              <a:t>Chop</a:t>
            </a:r>
          </a:p>
          <a:p>
            <a:pPr lvl="2"/>
            <a:r>
              <a:rPr lang="en-US" dirty="0"/>
              <a:t>Dice</a:t>
            </a:r>
          </a:p>
          <a:p>
            <a:pPr lvl="2"/>
            <a:r>
              <a:rPr lang="en-US" dirty="0"/>
              <a:t>Grate or shred</a:t>
            </a:r>
          </a:p>
          <a:p>
            <a:pPr lvl="2"/>
            <a:r>
              <a:rPr lang="en-US" dirty="0"/>
              <a:t>Peel</a:t>
            </a:r>
          </a:p>
          <a:p>
            <a:pPr lvl="2"/>
            <a:r>
              <a:rPr lang="en-US" dirty="0"/>
              <a:t>Slice</a:t>
            </a:r>
          </a:p>
          <a:p>
            <a:pPr lvl="2"/>
            <a:r>
              <a:rPr lang="en-US" dirty="0"/>
              <a:t>Mince</a:t>
            </a:r>
          </a:p>
          <a:p>
            <a:pPr marL="0" lvl="1" indent="0">
              <a:buNone/>
            </a:pPr>
            <a:endParaRPr lang="en-US" dirty="0"/>
          </a:p>
          <a:p>
            <a:endParaRPr lang="en-US" dirty="0"/>
          </a:p>
          <a:p>
            <a:endParaRPr lang="en-US" dirty="0"/>
          </a:p>
        </p:txBody>
      </p:sp>
    </p:spTree>
    <p:extLst>
      <p:ext uri="{BB962C8B-B14F-4D97-AF65-F5344CB8AC3E}">
        <p14:creationId xmlns:p14="http://schemas.microsoft.com/office/powerpoint/2010/main" val="216404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22476-23D9-4424-8C89-29306D451748}"/>
              </a:ext>
            </a:extLst>
          </p:cNvPr>
          <p:cNvSpPr>
            <a:spLocks noGrp="1"/>
          </p:cNvSpPr>
          <p:nvPr>
            <p:ph type="title"/>
          </p:nvPr>
        </p:nvSpPr>
        <p:spPr/>
        <p:txBody>
          <a:bodyPr/>
          <a:lstStyle/>
          <a:p>
            <a:r>
              <a:rPr lang="en-US" dirty="0"/>
              <a:t>Cooking Terms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Mixing Ingredients </a:t>
            </a:r>
          </a:p>
          <a:p>
            <a:pPr lvl="2"/>
            <a:r>
              <a:rPr lang="en-US" dirty="0"/>
              <a:t>Beat	</a:t>
            </a:r>
          </a:p>
          <a:p>
            <a:pPr lvl="2"/>
            <a:r>
              <a:rPr lang="en-US" dirty="0"/>
              <a:t>Blend</a:t>
            </a:r>
          </a:p>
          <a:p>
            <a:pPr lvl="2"/>
            <a:r>
              <a:rPr lang="en-US" dirty="0"/>
              <a:t>Cream</a:t>
            </a:r>
          </a:p>
          <a:p>
            <a:pPr lvl="2"/>
            <a:r>
              <a:rPr lang="en-US" dirty="0"/>
              <a:t>Fold</a:t>
            </a:r>
          </a:p>
          <a:p>
            <a:pPr lvl="2"/>
            <a:r>
              <a:rPr lang="en-US" dirty="0"/>
              <a:t>Knead</a:t>
            </a:r>
          </a:p>
          <a:p>
            <a:pPr lvl="2"/>
            <a:r>
              <a:rPr lang="en-US" dirty="0"/>
              <a:t>Mash</a:t>
            </a:r>
          </a:p>
          <a:p>
            <a:pPr lvl="2"/>
            <a:r>
              <a:rPr lang="en-US" dirty="0"/>
              <a:t>Mix</a:t>
            </a:r>
          </a:p>
          <a:p>
            <a:pPr lvl="2"/>
            <a:r>
              <a:rPr lang="en-US" dirty="0"/>
              <a:t>Toss</a:t>
            </a:r>
          </a:p>
          <a:p>
            <a:endParaRPr lang="en-US" dirty="0"/>
          </a:p>
        </p:txBody>
      </p:sp>
      <p:sp>
        <p:nvSpPr>
          <p:cNvPr id="5" name="Content Placeholder 4">
            <a:extLst>
              <a:ext uri="{FF2B5EF4-FFF2-40B4-BE49-F238E27FC236}">
                <a16:creationId xmlns:a16="http://schemas.microsoft.com/office/drawing/2014/main" id="{0DDD75D9-CA6B-46C3-9BD0-C58C9186D3B1}"/>
              </a:ext>
            </a:extLst>
          </p:cNvPr>
          <p:cNvSpPr>
            <a:spLocks noGrp="1"/>
          </p:cNvSpPr>
          <p:nvPr>
            <p:ph sz="half" idx="10"/>
          </p:nvPr>
        </p:nvSpPr>
        <p:spPr/>
        <p:txBody>
          <a:bodyPr/>
          <a:lstStyle/>
          <a:p>
            <a:pPr lvl="1"/>
            <a:r>
              <a:rPr lang="en-US" dirty="0"/>
              <a:t>Other Recipe Terms</a:t>
            </a:r>
          </a:p>
          <a:p>
            <a:pPr lvl="2"/>
            <a:r>
              <a:rPr lang="en-US" dirty="0"/>
              <a:t>Drain</a:t>
            </a:r>
          </a:p>
          <a:p>
            <a:pPr lvl="2"/>
            <a:r>
              <a:rPr lang="en-US" dirty="0"/>
              <a:t>Grease</a:t>
            </a:r>
          </a:p>
          <a:p>
            <a:pPr lvl="2"/>
            <a:r>
              <a:rPr lang="en-US" dirty="0"/>
              <a:t>Marinate</a:t>
            </a:r>
          </a:p>
          <a:p>
            <a:pPr lvl="2"/>
            <a:r>
              <a:rPr lang="en-US" dirty="0"/>
              <a:t>Preheat</a:t>
            </a:r>
          </a:p>
          <a:p>
            <a:pPr lvl="2"/>
            <a:r>
              <a:rPr lang="en-US" dirty="0"/>
              <a:t>Season </a:t>
            </a:r>
          </a:p>
          <a:p>
            <a:pPr marL="0" lvl="1" indent="0">
              <a:buNone/>
            </a:pPr>
            <a:endParaRPr lang="en-US" dirty="0"/>
          </a:p>
          <a:p>
            <a:endParaRPr lang="en-US" dirty="0"/>
          </a:p>
          <a:p>
            <a:endParaRPr lang="en-US" dirty="0"/>
          </a:p>
        </p:txBody>
      </p:sp>
    </p:spTree>
    <p:extLst>
      <p:ext uri="{BB962C8B-B14F-4D97-AF65-F5344CB8AC3E}">
        <p14:creationId xmlns:p14="http://schemas.microsoft.com/office/powerpoint/2010/main" val="422092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Lab Guidelines</a:t>
            </a:r>
          </a:p>
        </p:txBody>
      </p:sp>
      <p:pic>
        <p:nvPicPr>
          <p:cNvPr id="6" name="Picture 5">
            <a:extLst>
              <a:ext uri="{FF2B5EF4-FFF2-40B4-BE49-F238E27FC236}">
                <a16:creationId xmlns:a16="http://schemas.microsoft.com/office/drawing/2014/main" id="{061396B9-CCD1-41B6-8ADE-C8C60E35E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2436284"/>
            <a:ext cx="3429000" cy="3445317"/>
          </a:xfrm>
          <a:prstGeom prst="rect">
            <a:avLst/>
          </a:prstGeom>
        </p:spPr>
      </p:pic>
    </p:spTree>
    <p:extLst>
      <p:ext uri="{BB962C8B-B14F-4D97-AF65-F5344CB8AC3E}">
        <p14:creationId xmlns:p14="http://schemas.microsoft.com/office/powerpoint/2010/main" val="360563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22476-23D9-4424-8C89-29306D451748}"/>
              </a:ext>
            </a:extLst>
          </p:cNvPr>
          <p:cNvSpPr>
            <a:spLocks noGrp="1"/>
          </p:cNvSpPr>
          <p:nvPr>
            <p:ph type="title"/>
          </p:nvPr>
        </p:nvSpPr>
        <p:spPr/>
        <p:txBody>
          <a:bodyPr/>
          <a:lstStyle/>
          <a:p>
            <a:r>
              <a:rPr lang="en-US" dirty="0"/>
              <a:t>Rules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Time</a:t>
            </a:r>
          </a:p>
          <a:p>
            <a:pPr lvl="1"/>
            <a:r>
              <a:rPr lang="en-US" dirty="0"/>
              <a:t>Personal belongings</a:t>
            </a:r>
          </a:p>
          <a:p>
            <a:pPr lvl="1"/>
            <a:r>
              <a:rPr lang="en-US" dirty="0"/>
              <a:t>Personal hygiene</a:t>
            </a:r>
          </a:p>
          <a:p>
            <a:pPr lvl="1"/>
            <a:r>
              <a:rPr lang="en-US" dirty="0"/>
              <a:t>Food safety</a:t>
            </a:r>
          </a:p>
          <a:p>
            <a:pPr lvl="1"/>
            <a:r>
              <a:rPr lang="en-US" dirty="0"/>
              <a:t>Duties </a:t>
            </a:r>
          </a:p>
        </p:txBody>
      </p:sp>
      <p:sp>
        <p:nvSpPr>
          <p:cNvPr id="5" name="Content Placeholder 4">
            <a:extLst>
              <a:ext uri="{FF2B5EF4-FFF2-40B4-BE49-F238E27FC236}">
                <a16:creationId xmlns:a16="http://schemas.microsoft.com/office/drawing/2014/main" id="{0DDD75D9-CA6B-46C3-9BD0-C58C9186D3B1}"/>
              </a:ext>
            </a:extLst>
          </p:cNvPr>
          <p:cNvSpPr>
            <a:spLocks noGrp="1"/>
          </p:cNvSpPr>
          <p:nvPr>
            <p:ph sz="half" idx="10"/>
          </p:nvPr>
        </p:nvSpPr>
        <p:spPr/>
        <p:txBody>
          <a:bodyPr/>
          <a:lstStyle/>
          <a:p>
            <a:pPr lvl="1"/>
            <a:r>
              <a:rPr lang="en-US" dirty="0"/>
              <a:t>Teamwork</a:t>
            </a:r>
          </a:p>
          <a:p>
            <a:pPr lvl="1"/>
            <a:r>
              <a:rPr lang="en-US" dirty="0"/>
              <a:t>Laundry </a:t>
            </a:r>
          </a:p>
          <a:p>
            <a:pPr lvl="1"/>
            <a:r>
              <a:rPr lang="en-US" dirty="0"/>
              <a:t>Absence from lab</a:t>
            </a:r>
          </a:p>
          <a:p>
            <a:pPr lvl="1"/>
            <a:r>
              <a:rPr lang="en-US" dirty="0"/>
              <a:t>Other </a:t>
            </a:r>
          </a:p>
          <a:p>
            <a:pPr lvl="1"/>
            <a:endParaRPr lang="en-US" dirty="0"/>
          </a:p>
        </p:txBody>
      </p:sp>
      <p:pic>
        <p:nvPicPr>
          <p:cNvPr id="6" name="Picture 5">
            <a:extLst>
              <a:ext uri="{FF2B5EF4-FFF2-40B4-BE49-F238E27FC236}">
                <a16:creationId xmlns:a16="http://schemas.microsoft.com/office/drawing/2014/main" id="{57E6ED64-60B1-46C3-ACC1-B480E4161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628" y="3921670"/>
            <a:ext cx="2318459" cy="2369979"/>
          </a:xfrm>
          <a:prstGeom prst="rect">
            <a:avLst/>
          </a:prstGeom>
        </p:spPr>
      </p:pic>
    </p:spTree>
    <p:extLst>
      <p:ext uri="{BB962C8B-B14F-4D97-AF65-F5344CB8AC3E}">
        <p14:creationId xmlns:p14="http://schemas.microsoft.com/office/powerpoint/2010/main" val="405795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2">
            <a:extLst>
              <a:ext uri="{FF2B5EF4-FFF2-40B4-BE49-F238E27FC236}">
                <a16:creationId xmlns:a16="http://schemas.microsoft.com/office/drawing/2014/main" id="{210B17C8-047B-4DCC-B6D9-F74EA9DBD7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6612" y="1828800"/>
            <a:ext cx="3149536" cy="3149536"/>
          </a:xfrm>
          <a:prstGeom prst="rect">
            <a:avLst/>
          </a:prstGeom>
          <a:noFill/>
          <a:ln w="9525">
            <a:noFill/>
            <a:miter lim="800000"/>
            <a:headEnd/>
            <a:tailEnd/>
          </a:ln>
          <a:effectLst/>
        </p:spPr>
      </p:pic>
    </p:spTree>
    <p:extLst>
      <p:ext uri="{BB962C8B-B14F-4D97-AF65-F5344CB8AC3E}">
        <p14:creationId xmlns:p14="http://schemas.microsoft.com/office/powerpoint/2010/main" val="85664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err="1"/>
              <a:t>Duyff</a:t>
            </a:r>
            <a:r>
              <a:rPr lang="en-US" sz="2000" dirty="0"/>
              <a:t>, D. L. (2010). Food, nutrition, and wellness. Columbus, OH: </a:t>
            </a:r>
            <a:r>
              <a:rPr lang="en-US" sz="2000" dirty="0" err="1"/>
              <a:t>Glenco</a:t>
            </a:r>
            <a:r>
              <a:rPr lang="en-US" sz="2000" dirty="0"/>
              <a:t>/McGraw-Hill.</a:t>
            </a:r>
          </a:p>
          <a:p>
            <a:pPr lvl="2"/>
            <a:r>
              <a:rPr lang="en-US" sz="2000" dirty="0" err="1"/>
              <a:t>Kowtaluk</a:t>
            </a:r>
            <a:r>
              <a:rPr lang="en-US" sz="2000" dirty="0"/>
              <a:t>, H. (2010). Food for today. Columbus, OH: Glencoe/McGraw-Hill.</a:t>
            </a:r>
          </a:p>
          <a:p>
            <a:pPr lvl="1"/>
            <a:r>
              <a:rPr lang="en-US" sz="2000" dirty="0"/>
              <a:t>Food Network™ Videos:</a:t>
            </a:r>
          </a:p>
          <a:p>
            <a:pPr lvl="2"/>
            <a:r>
              <a:rPr lang="en-US" sz="2000" dirty="0"/>
              <a:t>How to Measure Dry Ingredients</a:t>
            </a:r>
          </a:p>
          <a:p>
            <a:pPr marL="457200" lvl="2" indent="0">
              <a:buNone/>
            </a:pPr>
            <a:r>
              <a:rPr lang="en-US" sz="2000" dirty="0"/>
              <a:t>   Exact measurement for dry ingredients is key for baking. Use our tricks!   </a:t>
            </a:r>
          </a:p>
          <a:p>
            <a:pPr marL="457200" lvl="2" indent="0">
              <a:buNone/>
            </a:pPr>
            <a:r>
              <a:rPr lang="en-US" sz="2000" dirty="0"/>
              <a:t>   http://www.foodnetwork.com/videos/how-to-measure-dry-ingredients/85008.html</a:t>
            </a:r>
          </a:p>
          <a:p>
            <a:pPr lvl="2"/>
            <a:r>
              <a:rPr lang="en-US" sz="2000" dirty="0"/>
              <a:t>How to Measure Wet Ingredients</a:t>
            </a:r>
          </a:p>
          <a:p>
            <a:pPr marL="457200" lvl="2" indent="0">
              <a:buNone/>
            </a:pPr>
            <a:r>
              <a:rPr lang="en-US" sz="2000" dirty="0"/>
              <a:t>   Here's how to measure liquids for accurate results every time. </a:t>
            </a:r>
          </a:p>
          <a:p>
            <a:pPr marL="457200" lvl="2" indent="0">
              <a:buNone/>
            </a:pPr>
            <a:r>
              <a:rPr lang="en-US" sz="2000" dirty="0"/>
              <a:t>   http://www.foodnetwork.com/videos/how-to-measure-wet-ingredients/85130.html</a:t>
            </a:r>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58797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869251" y="878696"/>
            <a:ext cx="10059452" cy="876300"/>
          </a:xfrm>
        </p:spPr>
        <p:txBody>
          <a:bodyPr/>
          <a:lstStyle/>
          <a:p>
            <a:r>
              <a:rPr lang="en-US" dirty="0"/>
              <a:t>Recipes Measurement Standards Baking and Cooking Terms Lab Guidelines</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Recipes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well-written recipe should have:</a:t>
            </a:r>
          </a:p>
          <a:p>
            <a:pPr lvl="2"/>
            <a:r>
              <a:rPr lang="en-US" sz="2400" dirty="0"/>
              <a:t>Recipe name</a:t>
            </a:r>
          </a:p>
          <a:p>
            <a:pPr lvl="2"/>
            <a:r>
              <a:rPr lang="en-US" sz="2400" dirty="0"/>
              <a:t>List of ingredients</a:t>
            </a:r>
          </a:p>
          <a:p>
            <a:pPr lvl="2"/>
            <a:r>
              <a:rPr lang="en-US" sz="2400" dirty="0"/>
              <a:t>Yield </a:t>
            </a:r>
          </a:p>
          <a:p>
            <a:pPr lvl="2"/>
            <a:r>
              <a:rPr lang="en-US" sz="2400" dirty="0"/>
              <a:t>Cooking method, temperature, and time</a:t>
            </a:r>
          </a:p>
          <a:p>
            <a:pPr lvl="2"/>
            <a:r>
              <a:rPr lang="en-US" sz="2400" dirty="0"/>
              <a:t>Equipment needed</a:t>
            </a:r>
          </a:p>
          <a:p>
            <a:pPr lvl="2"/>
            <a:r>
              <a:rPr lang="en-US" sz="2400" dirty="0"/>
              <a:t>Step-by-step directions</a:t>
            </a:r>
          </a:p>
          <a:p>
            <a:pPr lvl="2"/>
            <a:r>
              <a:rPr lang="en-US" sz="2400" dirty="0"/>
              <a:t>Nutritional analysis</a:t>
            </a:r>
          </a:p>
          <a:p>
            <a:pPr lvl="1"/>
            <a:endParaRPr lang="en-US" dirty="0"/>
          </a:p>
        </p:txBody>
      </p:sp>
    </p:spTree>
    <p:extLst>
      <p:ext uri="{BB962C8B-B14F-4D97-AF65-F5344CB8AC3E}">
        <p14:creationId xmlns:p14="http://schemas.microsoft.com/office/powerpoint/2010/main" val="152064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Recipe Tips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Read the recipe thoroughly</a:t>
            </a:r>
          </a:p>
          <a:p>
            <a:pPr lvl="1"/>
            <a:r>
              <a:rPr lang="en-US" dirty="0"/>
              <a:t>Gather ingredients and equipment needed</a:t>
            </a:r>
          </a:p>
          <a:p>
            <a:pPr lvl="1"/>
            <a:r>
              <a:rPr lang="en-US" dirty="0"/>
              <a:t>Multiply or divide recipe if needed</a:t>
            </a:r>
          </a:p>
          <a:p>
            <a:pPr lvl="1"/>
            <a:endParaRPr lang="en-US" dirty="0"/>
          </a:p>
        </p:txBody>
      </p:sp>
      <p:pic>
        <p:nvPicPr>
          <p:cNvPr id="4" name="Picture 3">
            <a:extLst>
              <a:ext uri="{FF2B5EF4-FFF2-40B4-BE49-F238E27FC236}">
                <a16:creationId xmlns:a16="http://schemas.microsoft.com/office/drawing/2014/main" id="{074B723A-5682-4328-9746-32F5850ED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483" y="3557588"/>
            <a:ext cx="2698164" cy="2447561"/>
          </a:xfrm>
          <a:prstGeom prst="rect">
            <a:avLst/>
          </a:prstGeom>
        </p:spPr>
      </p:pic>
    </p:spTree>
    <p:extLst>
      <p:ext uri="{BB962C8B-B14F-4D97-AF65-F5344CB8AC3E}">
        <p14:creationId xmlns:p14="http://schemas.microsoft.com/office/powerpoint/2010/main" val="63609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Measurement Standards</a:t>
            </a:r>
          </a:p>
        </p:txBody>
      </p:sp>
      <p:pic>
        <p:nvPicPr>
          <p:cNvPr id="6" name="Picture 5">
            <a:extLst>
              <a:ext uri="{FF2B5EF4-FFF2-40B4-BE49-F238E27FC236}">
                <a16:creationId xmlns:a16="http://schemas.microsoft.com/office/drawing/2014/main" id="{DDF5FAF0-5F02-4E3B-A3FB-4E3CD2FDE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500" y="2337824"/>
            <a:ext cx="3657600" cy="2612571"/>
          </a:xfrm>
          <a:prstGeom prst="rect">
            <a:avLst/>
          </a:prstGeom>
        </p:spPr>
      </p:pic>
      <p:pic>
        <p:nvPicPr>
          <p:cNvPr id="7" name="Picture 6">
            <a:extLst>
              <a:ext uri="{FF2B5EF4-FFF2-40B4-BE49-F238E27FC236}">
                <a16:creationId xmlns:a16="http://schemas.microsoft.com/office/drawing/2014/main" id="{0BDAE342-5D43-4190-843E-8A0C60F85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625" y="2337824"/>
            <a:ext cx="3886200" cy="2610231"/>
          </a:xfrm>
          <a:prstGeom prst="rect">
            <a:avLst/>
          </a:prstGeom>
        </p:spPr>
      </p:pic>
    </p:spTree>
    <p:extLst>
      <p:ext uri="{BB962C8B-B14F-4D97-AF65-F5344CB8AC3E}">
        <p14:creationId xmlns:p14="http://schemas.microsoft.com/office/powerpoint/2010/main" val="122633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Measuring Standards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Recipe success depends on accurate measuring</a:t>
            </a:r>
          </a:p>
          <a:p>
            <a:pPr lvl="1"/>
            <a:r>
              <a:rPr lang="en-US" dirty="0"/>
              <a:t>Abbreviations may be used to save space</a:t>
            </a:r>
          </a:p>
          <a:p>
            <a:pPr lvl="1"/>
            <a:r>
              <a:rPr lang="en-US" dirty="0"/>
              <a:t>Liquids, dry ingredients, and fats are measured differently</a:t>
            </a:r>
          </a:p>
          <a:p>
            <a:pPr lvl="1"/>
            <a:endParaRPr lang="en-US" dirty="0"/>
          </a:p>
        </p:txBody>
      </p:sp>
      <p:pic>
        <p:nvPicPr>
          <p:cNvPr id="4" name="Picture 3">
            <a:extLst>
              <a:ext uri="{FF2B5EF4-FFF2-40B4-BE49-F238E27FC236}">
                <a16:creationId xmlns:a16="http://schemas.microsoft.com/office/drawing/2014/main" id="{6F615CD2-BD5F-444C-A6DD-14671A243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191" y="3285957"/>
            <a:ext cx="2046397" cy="2868781"/>
          </a:xfrm>
          <a:prstGeom prst="rect">
            <a:avLst/>
          </a:prstGeom>
        </p:spPr>
      </p:pic>
    </p:spTree>
    <p:extLst>
      <p:ext uri="{BB962C8B-B14F-4D97-AF65-F5344CB8AC3E}">
        <p14:creationId xmlns:p14="http://schemas.microsoft.com/office/powerpoint/2010/main" val="86472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Measuring Utensils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Dry measuring cups</a:t>
            </a:r>
          </a:p>
          <a:p>
            <a:pPr lvl="1"/>
            <a:r>
              <a:rPr lang="en-US" dirty="0"/>
              <a:t>Liquid measuring cups</a:t>
            </a:r>
          </a:p>
          <a:p>
            <a:pPr lvl="1"/>
            <a:r>
              <a:rPr lang="en-US" dirty="0"/>
              <a:t>Measuring spoons</a:t>
            </a:r>
          </a:p>
          <a:p>
            <a:pPr lvl="1"/>
            <a:endParaRPr lang="en-US" dirty="0"/>
          </a:p>
          <a:p>
            <a:pPr lvl="1"/>
            <a:endParaRPr lang="en-US" dirty="0"/>
          </a:p>
        </p:txBody>
      </p:sp>
      <p:pic>
        <p:nvPicPr>
          <p:cNvPr id="4" name="Picture 3">
            <a:extLst>
              <a:ext uri="{FF2B5EF4-FFF2-40B4-BE49-F238E27FC236}">
                <a16:creationId xmlns:a16="http://schemas.microsoft.com/office/drawing/2014/main" id="{F6C948BA-0CAE-4EA7-8055-20D9C94316D9}"/>
              </a:ext>
            </a:extLst>
          </p:cNvPr>
          <p:cNvPicPr>
            <a:picLocks noChangeAspect="1"/>
          </p:cNvPicPr>
          <p:nvPr/>
        </p:nvPicPr>
        <p:blipFill rotWithShape="1">
          <a:blip r:embed="rId3"/>
          <a:srcRect l="7833" t="35417" r="40630" b="17708"/>
          <a:stretch/>
        </p:blipFill>
        <p:spPr>
          <a:xfrm>
            <a:off x="740664" y="3195637"/>
            <a:ext cx="4749497" cy="2428720"/>
          </a:xfrm>
          <a:prstGeom prst="rect">
            <a:avLst/>
          </a:prstGeom>
        </p:spPr>
      </p:pic>
      <p:pic>
        <p:nvPicPr>
          <p:cNvPr id="5" name="Picture 4">
            <a:extLst>
              <a:ext uri="{FF2B5EF4-FFF2-40B4-BE49-F238E27FC236}">
                <a16:creationId xmlns:a16="http://schemas.microsoft.com/office/drawing/2014/main" id="{238E15FF-DF7A-44FA-9D8E-67EE91849497}"/>
              </a:ext>
            </a:extLst>
          </p:cNvPr>
          <p:cNvPicPr>
            <a:picLocks noChangeAspect="1"/>
          </p:cNvPicPr>
          <p:nvPr/>
        </p:nvPicPr>
        <p:blipFill rotWithShape="1">
          <a:blip r:embed="rId4"/>
          <a:srcRect l="8418" t="35416" r="41215" b="15625"/>
          <a:stretch/>
        </p:blipFill>
        <p:spPr>
          <a:xfrm>
            <a:off x="6314612" y="3195637"/>
            <a:ext cx="4485503" cy="2451380"/>
          </a:xfrm>
          <a:prstGeom prst="rect">
            <a:avLst/>
          </a:prstGeom>
        </p:spPr>
      </p:pic>
      <p:sp>
        <p:nvSpPr>
          <p:cNvPr id="6" name="Rectangle 5">
            <a:extLst>
              <a:ext uri="{FF2B5EF4-FFF2-40B4-BE49-F238E27FC236}">
                <a16:creationId xmlns:a16="http://schemas.microsoft.com/office/drawing/2014/main" id="{004A2EDF-AB84-42BD-92E4-369578005EA8}"/>
              </a:ext>
            </a:extLst>
          </p:cNvPr>
          <p:cNvSpPr/>
          <p:nvPr/>
        </p:nvSpPr>
        <p:spPr>
          <a:xfrm>
            <a:off x="863353" y="5658715"/>
            <a:ext cx="4504118" cy="461665"/>
          </a:xfrm>
          <a:prstGeom prst="rect">
            <a:avLst/>
          </a:prstGeom>
        </p:spPr>
        <p:txBody>
          <a:bodyPr wrap="none">
            <a:spAutoFit/>
          </a:bodyPr>
          <a:lstStyle/>
          <a:p>
            <a:pPr marL="45720" indent="0" algn="ctr">
              <a:buNone/>
            </a:pPr>
            <a:r>
              <a:rPr lang="en-US" sz="2400" dirty="0">
                <a:hlinkClick r:id="rId5"/>
              </a:rPr>
              <a:t>How to Measure Dry Ingredients</a:t>
            </a:r>
            <a:endParaRPr lang="en-US" sz="2400" dirty="0"/>
          </a:p>
        </p:txBody>
      </p:sp>
      <p:sp>
        <p:nvSpPr>
          <p:cNvPr id="7" name="Rectangle 6">
            <a:extLst>
              <a:ext uri="{FF2B5EF4-FFF2-40B4-BE49-F238E27FC236}">
                <a16:creationId xmlns:a16="http://schemas.microsoft.com/office/drawing/2014/main" id="{E7B1AD54-2D4B-4261-B259-463F8F15212B}"/>
              </a:ext>
            </a:extLst>
          </p:cNvPr>
          <p:cNvSpPr/>
          <p:nvPr/>
        </p:nvSpPr>
        <p:spPr>
          <a:xfrm>
            <a:off x="5490161" y="5629319"/>
            <a:ext cx="6092825" cy="461665"/>
          </a:xfrm>
          <a:prstGeom prst="rect">
            <a:avLst/>
          </a:prstGeom>
        </p:spPr>
        <p:txBody>
          <a:bodyPr>
            <a:spAutoFit/>
          </a:bodyPr>
          <a:lstStyle/>
          <a:p>
            <a:pPr marL="45720" indent="0" algn="ctr">
              <a:buNone/>
            </a:pPr>
            <a:r>
              <a:rPr lang="en-US" sz="2400" dirty="0">
                <a:hlinkClick r:id="rId6"/>
              </a:rPr>
              <a:t>How to Measure Wet Ingredients</a:t>
            </a:r>
            <a:endParaRPr lang="en-US" dirty="0"/>
          </a:p>
        </p:txBody>
      </p:sp>
      <p:sp>
        <p:nvSpPr>
          <p:cNvPr id="8" name="Rectangle 7">
            <a:extLst>
              <a:ext uri="{FF2B5EF4-FFF2-40B4-BE49-F238E27FC236}">
                <a16:creationId xmlns:a16="http://schemas.microsoft.com/office/drawing/2014/main" id="{08861F18-DB64-4C9B-9886-342AD6791280}"/>
              </a:ext>
            </a:extLst>
          </p:cNvPr>
          <p:cNvSpPr/>
          <p:nvPr/>
        </p:nvSpPr>
        <p:spPr>
          <a:xfrm>
            <a:off x="4959911" y="6219873"/>
            <a:ext cx="1620957" cy="400110"/>
          </a:xfrm>
          <a:prstGeom prst="rect">
            <a:avLst/>
          </a:prstGeom>
        </p:spPr>
        <p:txBody>
          <a:bodyPr wrap="none">
            <a:spAutoFit/>
          </a:bodyPr>
          <a:lstStyle/>
          <a:p>
            <a:r>
              <a:rPr lang="en-US" sz="2000" dirty="0">
                <a:latin typeface="Open Sans"/>
              </a:rPr>
              <a:t>click on links</a:t>
            </a:r>
          </a:p>
        </p:txBody>
      </p:sp>
    </p:spTree>
    <p:extLst>
      <p:ext uri="{BB962C8B-B14F-4D97-AF65-F5344CB8AC3E}">
        <p14:creationId xmlns:p14="http://schemas.microsoft.com/office/powerpoint/2010/main" val="223577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Baking and Cooking Terms</a:t>
            </a:r>
          </a:p>
        </p:txBody>
      </p:sp>
      <p:pic>
        <p:nvPicPr>
          <p:cNvPr id="6" name="Picture 5">
            <a:extLst>
              <a:ext uri="{FF2B5EF4-FFF2-40B4-BE49-F238E27FC236}">
                <a16:creationId xmlns:a16="http://schemas.microsoft.com/office/drawing/2014/main" id="{40E26DCB-09A5-4845-91BF-1CB6C8611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890" y="2243138"/>
            <a:ext cx="2667000" cy="3390341"/>
          </a:xfrm>
          <a:prstGeom prst="rect">
            <a:avLst/>
          </a:prstGeom>
        </p:spPr>
      </p:pic>
    </p:spTree>
    <p:extLst>
      <p:ext uri="{BB962C8B-B14F-4D97-AF65-F5344CB8AC3E}">
        <p14:creationId xmlns:p14="http://schemas.microsoft.com/office/powerpoint/2010/main" val="393775857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purl.org/dc/elements/1.1/"/>
    <ds:schemaRef ds:uri="http://schemas.microsoft.com/office/infopath/2007/PartnerControl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1173</TotalTime>
  <Words>1368</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Successful Lab Management Guidelines</vt:lpstr>
      <vt:lpstr>PowerPoint Presentation</vt:lpstr>
      <vt:lpstr>Recipes Measurement Standards Baking and Cooking Terms Lab Guidelines</vt:lpstr>
      <vt:lpstr>Recipes</vt:lpstr>
      <vt:lpstr>Recipe Tips</vt:lpstr>
      <vt:lpstr>Measurement Standards</vt:lpstr>
      <vt:lpstr>Measuring Standards</vt:lpstr>
      <vt:lpstr>Measuring Utensils </vt:lpstr>
      <vt:lpstr>Baking and Cooking Terms</vt:lpstr>
      <vt:lpstr>Cooking Terms</vt:lpstr>
      <vt:lpstr>Cooking Terms</vt:lpstr>
      <vt:lpstr>Cooking Terms</vt:lpstr>
      <vt:lpstr>Lab Guidelines</vt:lpstr>
      <vt:lpstr>Rules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2017-11-23T12:59:28Z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