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53"/>
  </p:notesMasterIdLst>
  <p:handoutMasterIdLst>
    <p:handoutMasterId r:id="rId54"/>
  </p:handoutMasterIdLst>
  <p:sldIdLst>
    <p:sldId id="322" r:id="rId6"/>
    <p:sldId id="319" r:id="rId7"/>
    <p:sldId id="323" r:id="rId8"/>
    <p:sldId id="324" r:id="rId9"/>
    <p:sldId id="325" r:id="rId10"/>
    <p:sldId id="326" r:id="rId11"/>
    <p:sldId id="327" r:id="rId12"/>
    <p:sldId id="362" r:id="rId13"/>
    <p:sldId id="363" r:id="rId14"/>
    <p:sldId id="328" r:id="rId15"/>
    <p:sldId id="329" r:id="rId16"/>
    <p:sldId id="330" r:id="rId17"/>
    <p:sldId id="331" r:id="rId18"/>
    <p:sldId id="332" r:id="rId19"/>
    <p:sldId id="333" r:id="rId20"/>
    <p:sldId id="334" r:id="rId21"/>
    <p:sldId id="335" r:id="rId22"/>
    <p:sldId id="364" r:id="rId23"/>
    <p:sldId id="336" r:id="rId24"/>
    <p:sldId id="365" r:id="rId25"/>
    <p:sldId id="366" r:id="rId26"/>
    <p:sldId id="367" r:id="rId27"/>
    <p:sldId id="337" r:id="rId28"/>
    <p:sldId id="338" r:id="rId29"/>
    <p:sldId id="339" r:id="rId30"/>
    <p:sldId id="340" r:id="rId31"/>
    <p:sldId id="341" r:id="rId32"/>
    <p:sldId id="368" r:id="rId33"/>
    <p:sldId id="369" r:id="rId34"/>
    <p:sldId id="370" r:id="rId35"/>
    <p:sldId id="371" r:id="rId36"/>
    <p:sldId id="372" r:id="rId37"/>
    <p:sldId id="373" r:id="rId38"/>
    <p:sldId id="374" r:id="rId39"/>
    <p:sldId id="375"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559" autoAdjust="0"/>
  </p:normalViewPr>
  <p:slideViewPr>
    <p:cSldViewPr snapToGrid="0">
      <p:cViewPr varScale="1">
        <p:scale>
          <a:sx n="54" d="100"/>
          <a:sy n="54" d="100"/>
        </p:scale>
        <p:origin x="1168" y="5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04-Jan-18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04-Jan-18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573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07777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9451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97027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20713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63140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030606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37263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77460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50492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279753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69501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57772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30011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512583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449066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106408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3575662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571854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78981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806988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1946820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780348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543635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2215278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2563730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3718755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3215086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2740060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39</a:t>
            </a:fld>
            <a:endParaRPr lang="en-US"/>
          </a:p>
        </p:txBody>
      </p:sp>
    </p:spTree>
    <p:extLst>
      <p:ext uri="{BB962C8B-B14F-4D97-AF65-F5344CB8AC3E}">
        <p14:creationId xmlns:p14="http://schemas.microsoft.com/office/powerpoint/2010/main" val="690455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40</a:t>
            </a:fld>
            <a:endParaRPr lang="en-US"/>
          </a:p>
        </p:txBody>
      </p:sp>
    </p:spTree>
    <p:extLst>
      <p:ext uri="{BB962C8B-B14F-4D97-AF65-F5344CB8AC3E}">
        <p14:creationId xmlns:p14="http://schemas.microsoft.com/office/powerpoint/2010/main" val="310911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279312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41</a:t>
            </a:fld>
            <a:endParaRPr lang="en-US"/>
          </a:p>
        </p:txBody>
      </p:sp>
    </p:spTree>
    <p:extLst>
      <p:ext uri="{BB962C8B-B14F-4D97-AF65-F5344CB8AC3E}">
        <p14:creationId xmlns:p14="http://schemas.microsoft.com/office/powerpoint/2010/main" val="487703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42</a:t>
            </a:fld>
            <a:endParaRPr lang="en-US"/>
          </a:p>
        </p:txBody>
      </p:sp>
    </p:spTree>
    <p:extLst>
      <p:ext uri="{BB962C8B-B14F-4D97-AF65-F5344CB8AC3E}">
        <p14:creationId xmlns:p14="http://schemas.microsoft.com/office/powerpoint/2010/main" val="1653504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43</a:t>
            </a:fld>
            <a:endParaRPr lang="en-US"/>
          </a:p>
        </p:txBody>
      </p:sp>
    </p:spTree>
    <p:extLst>
      <p:ext uri="{BB962C8B-B14F-4D97-AF65-F5344CB8AC3E}">
        <p14:creationId xmlns:p14="http://schemas.microsoft.com/office/powerpoint/2010/main" val="2155177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44</a:t>
            </a:fld>
            <a:endParaRPr lang="en-US"/>
          </a:p>
        </p:txBody>
      </p:sp>
    </p:spTree>
    <p:extLst>
      <p:ext uri="{BB962C8B-B14F-4D97-AF65-F5344CB8AC3E}">
        <p14:creationId xmlns:p14="http://schemas.microsoft.com/office/powerpoint/2010/main" val="2140277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45</a:t>
            </a:fld>
            <a:endParaRPr lang="en-US"/>
          </a:p>
        </p:txBody>
      </p:sp>
    </p:spTree>
    <p:extLst>
      <p:ext uri="{BB962C8B-B14F-4D97-AF65-F5344CB8AC3E}">
        <p14:creationId xmlns:p14="http://schemas.microsoft.com/office/powerpoint/2010/main" val="1456041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46</a:t>
            </a:fld>
            <a:endParaRPr lang="en-US"/>
          </a:p>
        </p:txBody>
      </p:sp>
    </p:spTree>
    <p:extLst>
      <p:ext uri="{BB962C8B-B14F-4D97-AF65-F5344CB8AC3E}">
        <p14:creationId xmlns:p14="http://schemas.microsoft.com/office/powerpoint/2010/main" val="3727860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47</a:t>
            </a:fld>
            <a:endParaRPr lang="en-US"/>
          </a:p>
        </p:txBody>
      </p:sp>
    </p:spTree>
    <p:extLst>
      <p:ext uri="{BB962C8B-B14F-4D97-AF65-F5344CB8AC3E}">
        <p14:creationId xmlns:p14="http://schemas.microsoft.com/office/powerpoint/2010/main" val="106302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96741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9958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29862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98481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34063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Talking Safety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Teen Work Injury Statistics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Many youth are injured on the job:</a:t>
            </a:r>
          </a:p>
          <a:p>
            <a:pPr lvl="2"/>
            <a:r>
              <a:rPr lang="en-US" sz="2400" dirty="0"/>
              <a:t>158,000 &lt;18-year-olds injured/year  in the US</a:t>
            </a:r>
          </a:p>
          <a:p>
            <a:pPr lvl="2"/>
            <a:r>
              <a:rPr lang="en-US" sz="2400" dirty="0"/>
              <a:t>52,600 &lt;18-year-olds to the ER for  work injuries</a:t>
            </a:r>
          </a:p>
          <a:p>
            <a:pPr lvl="2"/>
            <a:r>
              <a:rPr lang="en-US" sz="2400" dirty="0"/>
              <a:t>38 &lt;18-year-olds die each year</a:t>
            </a:r>
          </a:p>
          <a:p>
            <a:pPr lvl="1"/>
            <a:r>
              <a:rPr lang="en-US" dirty="0"/>
              <a:t>Young workers are injured at a higher  rate than adult workers.</a:t>
            </a:r>
          </a:p>
        </p:txBody>
      </p:sp>
    </p:spTree>
    <p:extLst>
      <p:ext uri="{BB962C8B-B14F-4D97-AF65-F5344CB8AC3E}">
        <p14:creationId xmlns:p14="http://schemas.microsoft.com/office/powerpoint/2010/main" val="322375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Where Teens are Injured</a:t>
            </a:r>
          </a:p>
        </p:txBody>
      </p:sp>
      <p:sp>
        <p:nvSpPr>
          <p:cNvPr id="5" name="object 39">
            <a:extLst>
              <a:ext uri="{FF2B5EF4-FFF2-40B4-BE49-F238E27FC236}">
                <a16:creationId xmlns:a16="http://schemas.microsoft.com/office/drawing/2014/main" id="{D929EB01-EDB8-4919-B4E0-12C59B82F528}"/>
              </a:ext>
            </a:extLst>
          </p:cNvPr>
          <p:cNvSpPr/>
          <p:nvPr/>
        </p:nvSpPr>
        <p:spPr>
          <a:xfrm>
            <a:off x="2582460" y="2658245"/>
            <a:ext cx="1532255" cy="2994660"/>
          </a:xfrm>
          <a:custGeom>
            <a:avLst/>
            <a:gdLst/>
            <a:ahLst/>
            <a:cxnLst/>
            <a:rect l="l" t="t" r="r" b="b"/>
            <a:pathLst>
              <a:path w="1532254" h="2994660">
                <a:moveTo>
                  <a:pt x="0" y="0"/>
                </a:moveTo>
                <a:lnTo>
                  <a:pt x="0" y="1522968"/>
                </a:lnTo>
                <a:lnTo>
                  <a:pt x="395963" y="2994389"/>
                </a:lnTo>
                <a:lnTo>
                  <a:pt x="442969" y="2981348"/>
                </a:lnTo>
                <a:lnTo>
                  <a:pt x="489309" y="2966844"/>
                </a:lnTo>
                <a:lnTo>
                  <a:pt x="534958" y="2950907"/>
                </a:lnTo>
                <a:lnTo>
                  <a:pt x="579895" y="2933566"/>
                </a:lnTo>
                <a:lnTo>
                  <a:pt x="624095" y="2914851"/>
                </a:lnTo>
                <a:lnTo>
                  <a:pt x="667537" y="2894790"/>
                </a:lnTo>
                <a:lnTo>
                  <a:pt x="710197" y="2873412"/>
                </a:lnTo>
                <a:lnTo>
                  <a:pt x="752051" y="2850748"/>
                </a:lnTo>
                <a:lnTo>
                  <a:pt x="793078" y="2826826"/>
                </a:lnTo>
                <a:lnTo>
                  <a:pt x="833254" y="2801675"/>
                </a:lnTo>
                <a:lnTo>
                  <a:pt x="872555" y="2775324"/>
                </a:lnTo>
                <a:lnTo>
                  <a:pt x="910960" y="2747804"/>
                </a:lnTo>
                <a:lnTo>
                  <a:pt x="948445" y="2719142"/>
                </a:lnTo>
                <a:lnTo>
                  <a:pt x="984987" y="2689369"/>
                </a:lnTo>
                <a:lnTo>
                  <a:pt x="1020562" y="2658513"/>
                </a:lnTo>
                <a:lnTo>
                  <a:pt x="1055149" y="2626604"/>
                </a:lnTo>
                <a:lnTo>
                  <a:pt x="1088724" y="2593671"/>
                </a:lnTo>
                <a:lnTo>
                  <a:pt x="1121264" y="2559743"/>
                </a:lnTo>
                <a:lnTo>
                  <a:pt x="1152746" y="2524849"/>
                </a:lnTo>
                <a:lnTo>
                  <a:pt x="1183147" y="2489019"/>
                </a:lnTo>
                <a:lnTo>
                  <a:pt x="1212444" y="2452282"/>
                </a:lnTo>
                <a:lnTo>
                  <a:pt x="1240614" y="2414666"/>
                </a:lnTo>
                <a:lnTo>
                  <a:pt x="1267635" y="2376202"/>
                </a:lnTo>
                <a:lnTo>
                  <a:pt x="1293482" y="2336918"/>
                </a:lnTo>
                <a:lnTo>
                  <a:pt x="1318133" y="2296844"/>
                </a:lnTo>
                <a:lnTo>
                  <a:pt x="1341565" y="2256008"/>
                </a:lnTo>
                <a:lnTo>
                  <a:pt x="1363756" y="2214441"/>
                </a:lnTo>
                <a:lnTo>
                  <a:pt x="1384681" y="2172171"/>
                </a:lnTo>
                <a:lnTo>
                  <a:pt x="1404319" y="2129228"/>
                </a:lnTo>
                <a:lnTo>
                  <a:pt x="1422645" y="2085640"/>
                </a:lnTo>
                <a:lnTo>
                  <a:pt x="1439638" y="2041437"/>
                </a:lnTo>
                <a:lnTo>
                  <a:pt x="1455273" y="1996648"/>
                </a:lnTo>
                <a:lnTo>
                  <a:pt x="1469529" y="1951303"/>
                </a:lnTo>
                <a:lnTo>
                  <a:pt x="1482382" y="1905430"/>
                </a:lnTo>
                <a:lnTo>
                  <a:pt x="1493808" y="1859059"/>
                </a:lnTo>
                <a:lnTo>
                  <a:pt x="1503786" y="1812219"/>
                </a:lnTo>
                <a:lnTo>
                  <a:pt x="1512292" y="1764940"/>
                </a:lnTo>
                <a:lnTo>
                  <a:pt x="1519303" y="1717250"/>
                </a:lnTo>
                <a:lnTo>
                  <a:pt x="1524796" y="1669178"/>
                </a:lnTo>
                <a:lnTo>
                  <a:pt x="1528748" y="1620754"/>
                </a:lnTo>
                <a:lnTo>
                  <a:pt x="1531136" y="1572008"/>
                </a:lnTo>
                <a:lnTo>
                  <a:pt x="1531937" y="1522968"/>
                </a:lnTo>
                <a:lnTo>
                  <a:pt x="1531177" y="1474514"/>
                </a:lnTo>
                <a:lnTo>
                  <a:pt x="1528912" y="1426444"/>
                </a:lnTo>
                <a:lnTo>
                  <a:pt x="1525165" y="1378781"/>
                </a:lnTo>
                <a:lnTo>
                  <a:pt x="1519959" y="1331545"/>
                </a:lnTo>
                <a:lnTo>
                  <a:pt x="1513316" y="1284760"/>
                </a:lnTo>
                <a:lnTo>
                  <a:pt x="1505260" y="1238447"/>
                </a:lnTo>
                <a:lnTo>
                  <a:pt x="1495812" y="1192629"/>
                </a:lnTo>
                <a:lnTo>
                  <a:pt x="1484996" y="1147327"/>
                </a:lnTo>
                <a:lnTo>
                  <a:pt x="1472835" y="1102563"/>
                </a:lnTo>
                <a:lnTo>
                  <a:pt x="1459350" y="1058360"/>
                </a:lnTo>
                <a:lnTo>
                  <a:pt x="1444566" y="1014740"/>
                </a:lnTo>
                <a:lnTo>
                  <a:pt x="1428505" y="971724"/>
                </a:lnTo>
                <a:lnTo>
                  <a:pt x="1411189" y="929335"/>
                </a:lnTo>
                <a:lnTo>
                  <a:pt x="1392641" y="887594"/>
                </a:lnTo>
                <a:lnTo>
                  <a:pt x="1372885" y="846524"/>
                </a:lnTo>
                <a:lnTo>
                  <a:pt x="1351942" y="806147"/>
                </a:lnTo>
                <a:lnTo>
                  <a:pt x="1329836" y="766485"/>
                </a:lnTo>
                <a:lnTo>
                  <a:pt x="1306589" y="727560"/>
                </a:lnTo>
                <a:lnTo>
                  <a:pt x="1282224" y="689394"/>
                </a:lnTo>
                <a:lnTo>
                  <a:pt x="1256764" y="652009"/>
                </a:lnTo>
                <a:lnTo>
                  <a:pt x="1230232" y="615427"/>
                </a:lnTo>
                <a:lnTo>
                  <a:pt x="1202650" y="579669"/>
                </a:lnTo>
                <a:lnTo>
                  <a:pt x="1174041" y="544760"/>
                </a:lnTo>
                <a:lnTo>
                  <a:pt x="1144428" y="510719"/>
                </a:lnTo>
                <a:lnTo>
                  <a:pt x="1113834" y="477569"/>
                </a:lnTo>
                <a:lnTo>
                  <a:pt x="1082281" y="445333"/>
                </a:lnTo>
                <a:lnTo>
                  <a:pt x="1049792" y="414032"/>
                </a:lnTo>
                <a:lnTo>
                  <a:pt x="1016390" y="383689"/>
                </a:lnTo>
                <a:lnTo>
                  <a:pt x="982098" y="354325"/>
                </a:lnTo>
                <a:lnTo>
                  <a:pt x="946938" y="325963"/>
                </a:lnTo>
                <a:lnTo>
                  <a:pt x="910934" y="298624"/>
                </a:lnTo>
                <a:lnTo>
                  <a:pt x="874107" y="272331"/>
                </a:lnTo>
                <a:lnTo>
                  <a:pt x="836481" y="247105"/>
                </a:lnTo>
                <a:lnTo>
                  <a:pt x="798079" y="222969"/>
                </a:lnTo>
                <a:lnTo>
                  <a:pt x="758923" y="199945"/>
                </a:lnTo>
                <a:lnTo>
                  <a:pt x="719036" y="178055"/>
                </a:lnTo>
                <a:lnTo>
                  <a:pt x="678440" y="157320"/>
                </a:lnTo>
                <a:lnTo>
                  <a:pt x="637160" y="137764"/>
                </a:lnTo>
                <a:lnTo>
                  <a:pt x="595216" y="119407"/>
                </a:lnTo>
                <a:lnTo>
                  <a:pt x="552633" y="102272"/>
                </a:lnTo>
                <a:lnTo>
                  <a:pt x="509432" y="86382"/>
                </a:lnTo>
                <a:lnTo>
                  <a:pt x="465637" y="71757"/>
                </a:lnTo>
                <a:lnTo>
                  <a:pt x="421270" y="58421"/>
                </a:lnTo>
                <a:lnTo>
                  <a:pt x="376355" y="46395"/>
                </a:lnTo>
                <a:lnTo>
                  <a:pt x="330913" y="35701"/>
                </a:lnTo>
                <a:lnTo>
                  <a:pt x="284967" y="26361"/>
                </a:lnTo>
                <a:lnTo>
                  <a:pt x="238542" y="18398"/>
                </a:lnTo>
                <a:lnTo>
                  <a:pt x="191658" y="11834"/>
                </a:lnTo>
                <a:lnTo>
                  <a:pt x="144339" y="6689"/>
                </a:lnTo>
                <a:lnTo>
                  <a:pt x="96608" y="2987"/>
                </a:lnTo>
                <a:lnTo>
                  <a:pt x="48487" y="750"/>
                </a:lnTo>
                <a:lnTo>
                  <a:pt x="0" y="0"/>
                </a:lnTo>
                <a:close/>
              </a:path>
            </a:pathLst>
          </a:custGeom>
          <a:solidFill>
            <a:srgbClr val="FF0000"/>
          </a:solidFill>
        </p:spPr>
        <p:txBody>
          <a:bodyPr wrap="square" lIns="0" tIns="0" rIns="0" bIns="0" rtlCol="0"/>
          <a:lstStyle/>
          <a:p>
            <a:endParaRPr/>
          </a:p>
        </p:txBody>
      </p:sp>
      <p:sp>
        <p:nvSpPr>
          <p:cNvPr id="6" name="object 40">
            <a:extLst>
              <a:ext uri="{FF2B5EF4-FFF2-40B4-BE49-F238E27FC236}">
                <a16:creationId xmlns:a16="http://schemas.microsoft.com/office/drawing/2014/main" id="{95D071FA-9C7B-4A84-ABBC-2F9561887B7C}"/>
              </a:ext>
            </a:extLst>
          </p:cNvPr>
          <p:cNvSpPr/>
          <p:nvPr/>
        </p:nvSpPr>
        <p:spPr>
          <a:xfrm>
            <a:off x="2582460" y="2649664"/>
            <a:ext cx="1532255" cy="3003550"/>
          </a:xfrm>
          <a:custGeom>
            <a:avLst/>
            <a:gdLst/>
            <a:ahLst/>
            <a:cxnLst/>
            <a:rect l="l" t="t" r="r" b="b"/>
            <a:pathLst>
              <a:path w="1532254" h="3003550">
                <a:moveTo>
                  <a:pt x="395963" y="3002971"/>
                </a:moveTo>
                <a:lnTo>
                  <a:pt x="442969" y="2989930"/>
                </a:lnTo>
                <a:lnTo>
                  <a:pt x="489309" y="2975426"/>
                </a:lnTo>
                <a:lnTo>
                  <a:pt x="534958" y="2959489"/>
                </a:lnTo>
                <a:lnTo>
                  <a:pt x="579895" y="2942148"/>
                </a:lnTo>
                <a:lnTo>
                  <a:pt x="624095" y="2923432"/>
                </a:lnTo>
                <a:lnTo>
                  <a:pt x="667537" y="2903371"/>
                </a:lnTo>
                <a:lnTo>
                  <a:pt x="710197" y="2881994"/>
                </a:lnTo>
                <a:lnTo>
                  <a:pt x="752051" y="2859329"/>
                </a:lnTo>
                <a:lnTo>
                  <a:pt x="793078" y="2835407"/>
                </a:lnTo>
                <a:lnTo>
                  <a:pt x="833254" y="2810256"/>
                </a:lnTo>
                <a:lnTo>
                  <a:pt x="872555" y="2783906"/>
                </a:lnTo>
                <a:lnTo>
                  <a:pt x="910960" y="2756385"/>
                </a:lnTo>
                <a:lnTo>
                  <a:pt x="948445" y="2727724"/>
                </a:lnTo>
                <a:lnTo>
                  <a:pt x="984987" y="2697951"/>
                </a:lnTo>
                <a:lnTo>
                  <a:pt x="1020562" y="2667095"/>
                </a:lnTo>
                <a:lnTo>
                  <a:pt x="1055149" y="2635186"/>
                </a:lnTo>
                <a:lnTo>
                  <a:pt x="1088724" y="2602253"/>
                </a:lnTo>
                <a:lnTo>
                  <a:pt x="1121264" y="2568325"/>
                </a:lnTo>
                <a:lnTo>
                  <a:pt x="1152746" y="2533431"/>
                </a:lnTo>
                <a:lnTo>
                  <a:pt x="1183147" y="2497601"/>
                </a:lnTo>
                <a:lnTo>
                  <a:pt x="1212444" y="2460863"/>
                </a:lnTo>
                <a:lnTo>
                  <a:pt x="1240614" y="2423248"/>
                </a:lnTo>
                <a:lnTo>
                  <a:pt x="1267635" y="2384783"/>
                </a:lnTo>
                <a:lnTo>
                  <a:pt x="1293482" y="2345500"/>
                </a:lnTo>
                <a:lnTo>
                  <a:pt x="1318133" y="2305425"/>
                </a:lnTo>
                <a:lnTo>
                  <a:pt x="1341565" y="2264590"/>
                </a:lnTo>
                <a:lnTo>
                  <a:pt x="1363756" y="2223023"/>
                </a:lnTo>
                <a:lnTo>
                  <a:pt x="1384681" y="2180753"/>
                </a:lnTo>
                <a:lnTo>
                  <a:pt x="1404319" y="2137809"/>
                </a:lnTo>
                <a:lnTo>
                  <a:pt x="1422645" y="2094222"/>
                </a:lnTo>
                <a:lnTo>
                  <a:pt x="1439638" y="2050019"/>
                </a:lnTo>
                <a:lnTo>
                  <a:pt x="1455273" y="2005230"/>
                </a:lnTo>
                <a:lnTo>
                  <a:pt x="1469529" y="1959885"/>
                </a:lnTo>
                <a:lnTo>
                  <a:pt x="1482382" y="1914012"/>
                </a:lnTo>
                <a:lnTo>
                  <a:pt x="1493808" y="1867641"/>
                </a:lnTo>
                <a:lnTo>
                  <a:pt x="1503786" y="1820801"/>
                </a:lnTo>
                <a:lnTo>
                  <a:pt x="1512292" y="1773521"/>
                </a:lnTo>
                <a:lnTo>
                  <a:pt x="1519303" y="1725831"/>
                </a:lnTo>
                <a:lnTo>
                  <a:pt x="1524796" y="1677760"/>
                </a:lnTo>
                <a:lnTo>
                  <a:pt x="1528748" y="1629336"/>
                </a:lnTo>
                <a:lnTo>
                  <a:pt x="1531136" y="1580590"/>
                </a:lnTo>
                <a:lnTo>
                  <a:pt x="1531937" y="1531549"/>
                </a:lnTo>
                <a:lnTo>
                  <a:pt x="1531177" y="1483096"/>
                </a:lnTo>
                <a:lnTo>
                  <a:pt x="1528912" y="1435026"/>
                </a:lnTo>
                <a:lnTo>
                  <a:pt x="1525165" y="1387362"/>
                </a:lnTo>
                <a:lnTo>
                  <a:pt x="1519959" y="1340127"/>
                </a:lnTo>
                <a:lnTo>
                  <a:pt x="1513316" y="1293342"/>
                </a:lnTo>
                <a:lnTo>
                  <a:pt x="1505260" y="1247029"/>
                </a:lnTo>
                <a:lnTo>
                  <a:pt x="1495812" y="1201211"/>
                </a:lnTo>
                <a:lnTo>
                  <a:pt x="1484996" y="1155909"/>
                </a:lnTo>
                <a:lnTo>
                  <a:pt x="1472835" y="1111145"/>
                </a:lnTo>
                <a:lnTo>
                  <a:pt x="1459350" y="1066942"/>
                </a:lnTo>
                <a:lnTo>
                  <a:pt x="1444566" y="1023322"/>
                </a:lnTo>
                <a:lnTo>
                  <a:pt x="1428505" y="980306"/>
                </a:lnTo>
                <a:lnTo>
                  <a:pt x="1411189" y="937916"/>
                </a:lnTo>
                <a:lnTo>
                  <a:pt x="1392641" y="896176"/>
                </a:lnTo>
                <a:lnTo>
                  <a:pt x="1372885" y="855106"/>
                </a:lnTo>
                <a:lnTo>
                  <a:pt x="1351942" y="814729"/>
                </a:lnTo>
                <a:lnTo>
                  <a:pt x="1329836" y="775067"/>
                </a:lnTo>
                <a:lnTo>
                  <a:pt x="1306589" y="736142"/>
                </a:lnTo>
                <a:lnTo>
                  <a:pt x="1282224" y="697976"/>
                </a:lnTo>
                <a:lnTo>
                  <a:pt x="1256764" y="660590"/>
                </a:lnTo>
                <a:lnTo>
                  <a:pt x="1230232" y="624008"/>
                </a:lnTo>
                <a:lnTo>
                  <a:pt x="1202650" y="588251"/>
                </a:lnTo>
                <a:lnTo>
                  <a:pt x="1174041" y="553341"/>
                </a:lnTo>
                <a:lnTo>
                  <a:pt x="1144428" y="519301"/>
                </a:lnTo>
                <a:lnTo>
                  <a:pt x="1113834" y="486151"/>
                </a:lnTo>
                <a:lnTo>
                  <a:pt x="1082281" y="453915"/>
                </a:lnTo>
                <a:lnTo>
                  <a:pt x="1049792" y="422614"/>
                </a:lnTo>
                <a:lnTo>
                  <a:pt x="1016390" y="392271"/>
                </a:lnTo>
                <a:lnTo>
                  <a:pt x="982098" y="362907"/>
                </a:lnTo>
                <a:lnTo>
                  <a:pt x="946938" y="334544"/>
                </a:lnTo>
                <a:lnTo>
                  <a:pt x="910934" y="307206"/>
                </a:lnTo>
                <a:lnTo>
                  <a:pt x="874107" y="280912"/>
                </a:lnTo>
                <a:lnTo>
                  <a:pt x="836481" y="255687"/>
                </a:lnTo>
                <a:lnTo>
                  <a:pt x="798079" y="231551"/>
                </a:lnTo>
                <a:lnTo>
                  <a:pt x="758923" y="208527"/>
                </a:lnTo>
                <a:lnTo>
                  <a:pt x="719036" y="186636"/>
                </a:lnTo>
                <a:lnTo>
                  <a:pt x="678440" y="165902"/>
                </a:lnTo>
                <a:lnTo>
                  <a:pt x="637160" y="146345"/>
                </a:lnTo>
                <a:lnTo>
                  <a:pt x="595216" y="127989"/>
                </a:lnTo>
                <a:lnTo>
                  <a:pt x="552633" y="110854"/>
                </a:lnTo>
                <a:lnTo>
                  <a:pt x="509432" y="94963"/>
                </a:lnTo>
                <a:lnTo>
                  <a:pt x="465637" y="80339"/>
                </a:lnTo>
                <a:lnTo>
                  <a:pt x="421270" y="67003"/>
                </a:lnTo>
                <a:lnTo>
                  <a:pt x="376355" y="54977"/>
                </a:lnTo>
                <a:lnTo>
                  <a:pt x="330913" y="44283"/>
                </a:lnTo>
                <a:lnTo>
                  <a:pt x="284968" y="34943"/>
                </a:lnTo>
                <a:lnTo>
                  <a:pt x="238542" y="26980"/>
                </a:lnTo>
                <a:lnTo>
                  <a:pt x="191658" y="20415"/>
                </a:lnTo>
                <a:lnTo>
                  <a:pt x="144339" y="15271"/>
                </a:lnTo>
                <a:lnTo>
                  <a:pt x="96608" y="11569"/>
                </a:lnTo>
                <a:lnTo>
                  <a:pt x="48487" y="9332"/>
                </a:lnTo>
                <a:lnTo>
                  <a:pt x="0" y="8581"/>
                </a:lnTo>
                <a:lnTo>
                  <a:pt x="0" y="0"/>
                </a:lnTo>
                <a:lnTo>
                  <a:pt x="0" y="8581"/>
                </a:lnTo>
                <a:lnTo>
                  <a:pt x="0" y="1531549"/>
                </a:lnTo>
                <a:lnTo>
                  <a:pt x="395963" y="3002971"/>
                </a:lnTo>
                <a:close/>
              </a:path>
            </a:pathLst>
          </a:custGeom>
          <a:ln w="8592">
            <a:solidFill>
              <a:srgbClr val="000000"/>
            </a:solidFill>
          </a:ln>
        </p:spPr>
        <p:txBody>
          <a:bodyPr wrap="square" lIns="0" tIns="0" rIns="0" bIns="0" rtlCol="0"/>
          <a:lstStyle/>
          <a:p>
            <a:endParaRPr/>
          </a:p>
        </p:txBody>
      </p:sp>
      <p:sp>
        <p:nvSpPr>
          <p:cNvPr id="7" name="object 41">
            <a:extLst>
              <a:ext uri="{FF2B5EF4-FFF2-40B4-BE49-F238E27FC236}">
                <a16:creationId xmlns:a16="http://schemas.microsoft.com/office/drawing/2014/main" id="{D40E639F-061F-45BE-AC1F-097B3C6B12F7}"/>
              </a:ext>
            </a:extLst>
          </p:cNvPr>
          <p:cNvSpPr/>
          <p:nvPr/>
        </p:nvSpPr>
        <p:spPr>
          <a:xfrm>
            <a:off x="1059003" y="3957517"/>
            <a:ext cx="1919605" cy="1755775"/>
          </a:xfrm>
          <a:custGeom>
            <a:avLst/>
            <a:gdLst/>
            <a:ahLst/>
            <a:cxnLst/>
            <a:rect l="l" t="t" r="r" b="b"/>
            <a:pathLst>
              <a:path w="1919604" h="1755775">
                <a:moveTo>
                  <a:pt x="8595" y="0"/>
                </a:moveTo>
                <a:lnTo>
                  <a:pt x="3626" y="56771"/>
                </a:lnTo>
                <a:lnTo>
                  <a:pt x="1074" y="111934"/>
                </a:lnTo>
                <a:lnTo>
                  <a:pt x="134" y="167053"/>
                </a:lnTo>
                <a:lnTo>
                  <a:pt x="0" y="223696"/>
                </a:lnTo>
                <a:lnTo>
                  <a:pt x="750" y="272169"/>
                </a:lnTo>
                <a:lnTo>
                  <a:pt x="2987" y="320276"/>
                </a:lnTo>
                <a:lnTo>
                  <a:pt x="6689" y="367994"/>
                </a:lnTo>
                <a:lnTo>
                  <a:pt x="11833" y="415301"/>
                </a:lnTo>
                <a:lnTo>
                  <a:pt x="18397" y="462173"/>
                </a:lnTo>
                <a:lnTo>
                  <a:pt x="26360" y="508588"/>
                </a:lnTo>
                <a:lnTo>
                  <a:pt x="35699" y="554523"/>
                </a:lnTo>
                <a:lnTo>
                  <a:pt x="46393" y="599955"/>
                </a:lnTo>
                <a:lnTo>
                  <a:pt x="58419" y="644862"/>
                </a:lnTo>
                <a:lnTo>
                  <a:pt x="71756" y="689220"/>
                </a:lnTo>
                <a:lnTo>
                  <a:pt x="86380" y="733008"/>
                </a:lnTo>
                <a:lnTo>
                  <a:pt x="102271" y="776201"/>
                </a:lnTo>
                <a:lnTo>
                  <a:pt x="119406" y="818778"/>
                </a:lnTo>
                <a:lnTo>
                  <a:pt x="137764" y="860716"/>
                </a:lnTo>
                <a:lnTo>
                  <a:pt x="157321" y="901991"/>
                </a:lnTo>
                <a:lnTo>
                  <a:pt x="178057" y="942582"/>
                </a:lnTo>
                <a:lnTo>
                  <a:pt x="199949" y="982464"/>
                </a:lnTo>
                <a:lnTo>
                  <a:pt x="222976" y="1021616"/>
                </a:lnTo>
                <a:lnTo>
                  <a:pt x="247114" y="1060015"/>
                </a:lnTo>
                <a:lnTo>
                  <a:pt x="272342" y="1097638"/>
                </a:lnTo>
                <a:lnTo>
                  <a:pt x="298639" y="1134462"/>
                </a:lnTo>
                <a:lnTo>
                  <a:pt x="325982" y="1170464"/>
                </a:lnTo>
                <a:lnTo>
                  <a:pt x="354348" y="1205622"/>
                </a:lnTo>
                <a:lnTo>
                  <a:pt x="383717" y="1239912"/>
                </a:lnTo>
                <a:lnTo>
                  <a:pt x="414066" y="1273313"/>
                </a:lnTo>
                <a:lnTo>
                  <a:pt x="445372" y="1305801"/>
                </a:lnTo>
                <a:lnTo>
                  <a:pt x="477615" y="1337353"/>
                </a:lnTo>
                <a:lnTo>
                  <a:pt x="510772" y="1367947"/>
                </a:lnTo>
                <a:lnTo>
                  <a:pt x="544820" y="1397560"/>
                </a:lnTo>
                <a:lnTo>
                  <a:pt x="579739" y="1426169"/>
                </a:lnTo>
                <a:lnTo>
                  <a:pt x="615505" y="1453751"/>
                </a:lnTo>
                <a:lnTo>
                  <a:pt x="652097" y="1480284"/>
                </a:lnTo>
                <a:lnTo>
                  <a:pt x="689493" y="1505745"/>
                </a:lnTo>
                <a:lnTo>
                  <a:pt x="727671" y="1530110"/>
                </a:lnTo>
                <a:lnTo>
                  <a:pt x="766609" y="1553358"/>
                </a:lnTo>
                <a:lnTo>
                  <a:pt x="806284" y="1575465"/>
                </a:lnTo>
                <a:lnTo>
                  <a:pt x="846675" y="1596409"/>
                </a:lnTo>
                <a:lnTo>
                  <a:pt x="887760" y="1616167"/>
                </a:lnTo>
                <a:lnTo>
                  <a:pt x="929516" y="1634716"/>
                </a:lnTo>
                <a:lnTo>
                  <a:pt x="971923" y="1652033"/>
                </a:lnTo>
                <a:lnTo>
                  <a:pt x="1014956" y="1668096"/>
                </a:lnTo>
                <a:lnTo>
                  <a:pt x="1058596" y="1682881"/>
                </a:lnTo>
                <a:lnTo>
                  <a:pt x="1102819" y="1696367"/>
                </a:lnTo>
                <a:lnTo>
                  <a:pt x="1147604" y="1708529"/>
                </a:lnTo>
                <a:lnTo>
                  <a:pt x="1192928" y="1719347"/>
                </a:lnTo>
                <a:lnTo>
                  <a:pt x="1238770" y="1728795"/>
                </a:lnTo>
                <a:lnTo>
                  <a:pt x="1285107" y="1736853"/>
                </a:lnTo>
                <a:lnTo>
                  <a:pt x="1331918" y="1743496"/>
                </a:lnTo>
                <a:lnTo>
                  <a:pt x="1379180" y="1748703"/>
                </a:lnTo>
                <a:lnTo>
                  <a:pt x="1426872" y="1752451"/>
                </a:lnTo>
                <a:lnTo>
                  <a:pt x="1474972" y="1754716"/>
                </a:lnTo>
                <a:lnTo>
                  <a:pt x="1523456" y="1755476"/>
                </a:lnTo>
                <a:lnTo>
                  <a:pt x="1572251" y="1754290"/>
                </a:lnTo>
                <a:lnTo>
                  <a:pt x="1621636" y="1750872"/>
                </a:lnTo>
                <a:lnTo>
                  <a:pt x="1671415" y="1745429"/>
                </a:lnTo>
                <a:lnTo>
                  <a:pt x="1721395" y="1738170"/>
                </a:lnTo>
                <a:lnTo>
                  <a:pt x="1771380" y="1729301"/>
                </a:lnTo>
                <a:lnTo>
                  <a:pt x="1821176" y="1719031"/>
                </a:lnTo>
                <a:lnTo>
                  <a:pt x="1870587" y="1707567"/>
                </a:lnTo>
                <a:lnTo>
                  <a:pt x="1919420" y="1695118"/>
                </a:lnTo>
                <a:lnTo>
                  <a:pt x="1523456" y="223696"/>
                </a:lnTo>
                <a:lnTo>
                  <a:pt x="8595" y="0"/>
                </a:lnTo>
                <a:close/>
              </a:path>
            </a:pathLst>
          </a:custGeom>
          <a:solidFill>
            <a:srgbClr val="0000FF"/>
          </a:solidFill>
        </p:spPr>
        <p:txBody>
          <a:bodyPr wrap="square" lIns="0" tIns="0" rIns="0" bIns="0" rtlCol="0"/>
          <a:lstStyle/>
          <a:p>
            <a:endParaRPr/>
          </a:p>
        </p:txBody>
      </p:sp>
      <p:sp>
        <p:nvSpPr>
          <p:cNvPr id="8" name="object 42">
            <a:extLst>
              <a:ext uri="{FF2B5EF4-FFF2-40B4-BE49-F238E27FC236}">
                <a16:creationId xmlns:a16="http://schemas.microsoft.com/office/drawing/2014/main" id="{BA73C3DC-9D73-4D14-9142-D3550D10809B}"/>
              </a:ext>
            </a:extLst>
          </p:cNvPr>
          <p:cNvSpPr/>
          <p:nvPr/>
        </p:nvSpPr>
        <p:spPr>
          <a:xfrm>
            <a:off x="1059003" y="3957517"/>
            <a:ext cx="1919605" cy="1755775"/>
          </a:xfrm>
          <a:custGeom>
            <a:avLst/>
            <a:gdLst/>
            <a:ahLst/>
            <a:cxnLst/>
            <a:rect l="l" t="t" r="r" b="b"/>
            <a:pathLst>
              <a:path w="1919604" h="1755775">
                <a:moveTo>
                  <a:pt x="8595" y="0"/>
                </a:moveTo>
                <a:lnTo>
                  <a:pt x="3626" y="56771"/>
                </a:lnTo>
                <a:lnTo>
                  <a:pt x="1074" y="111934"/>
                </a:lnTo>
                <a:lnTo>
                  <a:pt x="134" y="167053"/>
                </a:lnTo>
                <a:lnTo>
                  <a:pt x="0" y="223696"/>
                </a:lnTo>
                <a:lnTo>
                  <a:pt x="750" y="272169"/>
                </a:lnTo>
                <a:lnTo>
                  <a:pt x="2987" y="320276"/>
                </a:lnTo>
                <a:lnTo>
                  <a:pt x="6689" y="367994"/>
                </a:lnTo>
                <a:lnTo>
                  <a:pt x="11833" y="415301"/>
                </a:lnTo>
                <a:lnTo>
                  <a:pt x="18397" y="462173"/>
                </a:lnTo>
                <a:lnTo>
                  <a:pt x="26360" y="508588"/>
                </a:lnTo>
                <a:lnTo>
                  <a:pt x="35699" y="554523"/>
                </a:lnTo>
                <a:lnTo>
                  <a:pt x="46393" y="599955"/>
                </a:lnTo>
                <a:lnTo>
                  <a:pt x="58419" y="644862"/>
                </a:lnTo>
                <a:lnTo>
                  <a:pt x="71756" y="689220"/>
                </a:lnTo>
                <a:lnTo>
                  <a:pt x="86380" y="733008"/>
                </a:lnTo>
                <a:lnTo>
                  <a:pt x="102271" y="776201"/>
                </a:lnTo>
                <a:lnTo>
                  <a:pt x="119406" y="818778"/>
                </a:lnTo>
                <a:lnTo>
                  <a:pt x="137764" y="860716"/>
                </a:lnTo>
                <a:lnTo>
                  <a:pt x="157321" y="901991"/>
                </a:lnTo>
                <a:lnTo>
                  <a:pt x="178057" y="942582"/>
                </a:lnTo>
                <a:lnTo>
                  <a:pt x="199949" y="982464"/>
                </a:lnTo>
                <a:lnTo>
                  <a:pt x="222976" y="1021616"/>
                </a:lnTo>
                <a:lnTo>
                  <a:pt x="247114" y="1060015"/>
                </a:lnTo>
                <a:lnTo>
                  <a:pt x="272342" y="1097638"/>
                </a:lnTo>
                <a:lnTo>
                  <a:pt x="298639" y="1134462"/>
                </a:lnTo>
                <a:lnTo>
                  <a:pt x="325982" y="1170464"/>
                </a:lnTo>
                <a:lnTo>
                  <a:pt x="354348" y="1205622"/>
                </a:lnTo>
                <a:lnTo>
                  <a:pt x="383717" y="1239912"/>
                </a:lnTo>
                <a:lnTo>
                  <a:pt x="414066" y="1273313"/>
                </a:lnTo>
                <a:lnTo>
                  <a:pt x="445372" y="1305801"/>
                </a:lnTo>
                <a:lnTo>
                  <a:pt x="477615" y="1337353"/>
                </a:lnTo>
                <a:lnTo>
                  <a:pt x="510772" y="1367947"/>
                </a:lnTo>
                <a:lnTo>
                  <a:pt x="544820" y="1397560"/>
                </a:lnTo>
                <a:lnTo>
                  <a:pt x="579739" y="1426169"/>
                </a:lnTo>
                <a:lnTo>
                  <a:pt x="615505" y="1453751"/>
                </a:lnTo>
                <a:lnTo>
                  <a:pt x="652097" y="1480284"/>
                </a:lnTo>
                <a:lnTo>
                  <a:pt x="689493" y="1505745"/>
                </a:lnTo>
                <a:lnTo>
                  <a:pt x="727671" y="1530110"/>
                </a:lnTo>
                <a:lnTo>
                  <a:pt x="766609" y="1553358"/>
                </a:lnTo>
                <a:lnTo>
                  <a:pt x="806284" y="1575465"/>
                </a:lnTo>
                <a:lnTo>
                  <a:pt x="846675" y="1596409"/>
                </a:lnTo>
                <a:lnTo>
                  <a:pt x="887760" y="1616167"/>
                </a:lnTo>
                <a:lnTo>
                  <a:pt x="929516" y="1634716"/>
                </a:lnTo>
                <a:lnTo>
                  <a:pt x="971923" y="1652033"/>
                </a:lnTo>
                <a:lnTo>
                  <a:pt x="1014956" y="1668096"/>
                </a:lnTo>
                <a:lnTo>
                  <a:pt x="1058596" y="1682881"/>
                </a:lnTo>
                <a:lnTo>
                  <a:pt x="1102819" y="1696367"/>
                </a:lnTo>
                <a:lnTo>
                  <a:pt x="1147604" y="1708529"/>
                </a:lnTo>
                <a:lnTo>
                  <a:pt x="1192928" y="1719346"/>
                </a:lnTo>
                <a:lnTo>
                  <a:pt x="1238770" y="1728795"/>
                </a:lnTo>
                <a:lnTo>
                  <a:pt x="1285107" y="1736853"/>
                </a:lnTo>
                <a:lnTo>
                  <a:pt x="1331918" y="1743496"/>
                </a:lnTo>
                <a:lnTo>
                  <a:pt x="1379180" y="1748703"/>
                </a:lnTo>
                <a:lnTo>
                  <a:pt x="1426872" y="1752451"/>
                </a:lnTo>
                <a:lnTo>
                  <a:pt x="1474972" y="1754716"/>
                </a:lnTo>
                <a:lnTo>
                  <a:pt x="1523456" y="1755476"/>
                </a:lnTo>
                <a:lnTo>
                  <a:pt x="1572251" y="1754290"/>
                </a:lnTo>
                <a:lnTo>
                  <a:pt x="1621636" y="1750872"/>
                </a:lnTo>
                <a:lnTo>
                  <a:pt x="1671415" y="1745429"/>
                </a:lnTo>
                <a:lnTo>
                  <a:pt x="1721395" y="1738170"/>
                </a:lnTo>
                <a:lnTo>
                  <a:pt x="1771380" y="1729301"/>
                </a:lnTo>
                <a:lnTo>
                  <a:pt x="1821176" y="1719030"/>
                </a:lnTo>
                <a:lnTo>
                  <a:pt x="1870587" y="1707567"/>
                </a:lnTo>
                <a:lnTo>
                  <a:pt x="1919420" y="1695118"/>
                </a:lnTo>
                <a:lnTo>
                  <a:pt x="1523456" y="223696"/>
                </a:lnTo>
                <a:lnTo>
                  <a:pt x="8595" y="0"/>
                </a:lnTo>
                <a:close/>
              </a:path>
            </a:pathLst>
          </a:custGeom>
          <a:ln w="8587">
            <a:solidFill>
              <a:srgbClr val="000000"/>
            </a:solidFill>
          </a:ln>
        </p:spPr>
        <p:txBody>
          <a:bodyPr wrap="square" lIns="0" tIns="0" rIns="0" bIns="0" rtlCol="0"/>
          <a:lstStyle/>
          <a:p>
            <a:endParaRPr/>
          </a:p>
        </p:txBody>
      </p:sp>
      <p:sp>
        <p:nvSpPr>
          <p:cNvPr id="9" name="object 43">
            <a:extLst>
              <a:ext uri="{FF2B5EF4-FFF2-40B4-BE49-F238E27FC236}">
                <a16:creationId xmlns:a16="http://schemas.microsoft.com/office/drawing/2014/main" id="{59458EFE-97DC-42E6-8F76-34EB250CF073}"/>
              </a:ext>
            </a:extLst>
          </p:cNvPr>
          <p:cNvSpPr/>
          <p:nvPr/>
        </p:nvSpPr>
        <p:spPr>
          <a:xfrm>
            <a:off x="1067598" y="2890524"/>
            <a:ext cx="1515110" cy="1290955"/>
          </a:xfrm>
          <a:custGeom>
            <a:avLst/>
            <a:gdLst/>
            <a:ahLst/>
            <a:cxnLst/>
            <a:rect l="l" t="t" r="r" b="b"/>
            <a:pathLst>
              <a:path w="1515110" h="1290955">
                <a:moveTo>
                  <a:pt x="705628" y="0"/>
                </a:moveTo>
                <a:lnTo>
                  <a:pt x="664079" y="26499"/>
                </a:lnTo>
                <a:lnTo>
                  <a:pt x="623541" y="54305"/>
                </a:lnTo>
                <a:lnTo>
                  <a:pt x="584034" y="83380"/>
                </a:lnTo>
                <a:lnTo>
                  <a:pt x="545581" y="113689"/>
                </a:lnTo>
                <a:lnTo>
                  <a:pt x="508201" y="145195"/>
                </a:lnTo>
                <a:lnTo>
                  <a:pt x="471917" y="177860"/>
                </a:lnTo>
                <a:lnTo>
                  <a:pt x="436748" y="211649"/>
                </a:lnTo>
                <a:lnTo>
                  <a:pt x="402716" y="246524"/>
                </a:lnTo>
                <a:lnTo>
                  <a:pt x="369841" y="282450"/>
                </a:lnTo>
                <a:lnTo>
                  <a:pt x="338146" y="319390"/>
                </a:lnTo>
                <a:lnTo>
                  <a:pt x="307650" y="357306"/>
                </a:lnTo>
                <a:lnTo>
                  <a:pt x="278375" y="396163"/>
                </a:lnTo>
                <a:lnTo>
                  <a:pt x="250341" y="435924"/>
                </a:lnTo>
                <a:lnTo>
                  <a:pt x="223571" y="476552"/>
                </a:lnTo>
                <a:lnTo>
                  <a:pt x="198084" y="518011"/>
                </a:lnTo>
                <a:lnTo>
                  <a:pt x="173901" y="560264"/>
                </a:lnTo>
                <a:lnTo>
                  <a:pt x="151044" y="603274"/>
                </a:lnTo>
                <a:lnTo>
                  <a:pt x="129534" y="647006"/>
                </a:lnTo>
                <a:lnTo>
                  <a:pt x="109391" y="691421"/>
                </a:lnTo>
                <a:lnTo>
                  <a:pt x="90637" y="736485"/>
                </a:lnTo>
                <a:lnTo>
                  <a:pt x="73292" y="782159"/>
                </a:lnTo>
                <a:lnTo>
                  <a:pt x="57378" y="828409"/>
                </a:lnTo>
                <a:lnTo>
                  <a:pt x="42916" y="875196"/>
                </a:lnTo>
                <a:lnTo>
                  <a:pt x="29925" y="922484"/>
                </a:lnTo>
                <a:lnTo>
                  <a:pt x="18429" y="970238"/>
                </a:lnTo>
                <a:lnTo>
                  <a:pt x="8446" y="1018419"/>
                </a:lnTo>
                <a:lnTo>
                  <a:pt x="0" y="1066993"/>
                </a:lnTo>
                <a:lnTo>
                  <a:pt x="1514861" y="1290689"/>
                </a:lnTo>
                <a:lnTo>
                  <a:pt x="705628" y="0"/>
                </a:lnTo>
                <a:close/>
              </a:path>
            </a:pathLst>
          </a:custGeom>
          <a:solidFill>
            <a:srgbClr val="800080"/>
          </a:solidFill>
        </p:spPr>
        <p:txBody>
          <a:bodyPr wrap="square" lIns="0" tIns="0" rIns="0" bIns="0" rtlCol="0"/>
          <a:lstStyle/>
          <a:p>
            <a:endParaRPr/>
          </a:p>
        </p:txBody>
      </p:sp>
      <p:sp>
        <p:nvSpPr>
          <p:cNvPr id="10" name="object 44">
            <a:extLst>
              <a:ext uri="{FF2B5EF4-FFF2-40B4-BE49-F238E27FC236}">
                <a16:creationId xmlns:a16="http://schemas.microsoft.com/office/drawing/2014/main" id="{24D12CDC-6237-4429-A88A-9AC41D345719}"/>
              </a:ext>
            </a:extLst>
          </p:cNvPr>
          <p:cNvSpPr/>
          <p:nvPr/>
        </p:nvSpPr>
        <p:spPr>
          <a:xfrm>
            <a:off x="1067598" y="2890524"/>
            <a:ext cx="1515110" cy="1290955"/>
          </a:xfrm>
          <a:custGeom>
            <a:avLst/>
            <a:gdLst/>
            <a:ahLst/>
            <a:cxnLst/>
            <a:rect l="l" t="t" r="r" b="b"/>
            <a:pathLst>
              <a:path w="1515110" h="1290955">
                <a:moveTo>
                  <a:pt x="705628" y="0"/>
                </a:moveTo>
                <a:lnTo>
                  <a:pt x="664079" y="26499"/>
                </a:lnTo>
                <a:lnTo>
                  <a:pt x="623541" y="54305"/>
                </a:lnTo>
                <a:lnTo>
                  <a:pt x="584035" y="83380"/>
                </a:lnTo>
                <a:lnTo>
                  <a:pt x="545581" y="113689"/>
                </a:lnTo>
                <a:lnTo>
                  <a:pt x="508201" y="145195"/>
                </a:lnTo>
                <a:lnTo>
                  <a:pt x="471917" y="177860"/>
                </a:lnTo>
                <a:lnTo>
                  <a:pt x="436748" y="211649"/>
                </a:lnTo>
                <a:lnTo>
                  <a:pt x="402716" y="246524"/>
                </a:lnTo>
                <a:lnTo>
                  <a:pt x="369841" y="282450"/>
                </a:lnTo>
                <a:lnTo>
                  <a:pt x="338146" y="319390"/>
                </a:lnTo>
                <a:lnTo>
                  <a:pt x="307650" y="357306"/>
                </a:lnTo>
                <a:lnTo>
                  <a:pt x="278375" y="396163"/>
                </a:lnTo>
                <a:lnTo>
                  <a:pt x="250341" y="435924"/>
                </a:lnTo>
                <a:lnTo>
                  <a:pt x="223571" y="476552"/>
                </a:lnTo>
                <a:lnTo>
                  <a:pt x="198084" y="518011"/>
                </a:lnTo>
                <a:lnTo>
                  <a:pt x="173901" y="560264"/>
                </a:lnTo>
                <a:lnTo>
                  <a:pt x="151044" y="603274"/>
                </a:lnTo>
                <a:lnTo>
                  <a:pt x="129534" y="647006"/>
                </a:lnTo>
                <a:lnTo>
                  <a:pt x="109391" y="691421"/>
                </a:lnTo>
                <a:lnTo>
                  <a:pt x="90637" y="736485"/>
                </a:lnTo>
                <a:lnTo>
                  <a:pt x="73292" y="782159"/>
                </a:lnTo>
                <a:lnTo>
                  <a:pt x="57378" y="828409"/>
                </a:lnTo>
                <a:lnTo>
                  <a:pt x="42916" y="875196"/>
                </a:lnTo>
                <a:lnTo>
                  <a:pt x="29925" y="922484"/>
                </a:lnTo>
                <a:lnTo>
                  <a:pt x="18429" y="970238"/>
                </a:lnTo>
                <a:lnTo>
                  <a:pt x="8446" y="1018419"/>
                </a:lnTo>
                <a:lnTo>
                  <a:pt x="0" y="1066993"/>
                </a:lnTo>
                <a:lnTo>
                  <a:pt x="1514861" y="1290689"/>
                </a:lnTo>
                <a:lnTo>
                  <a:pt x="705628" y="0"/>
                </a:lnTo>
                <a:close/>
              </a:path>
            </a:pathLst>
          </a:custGeom>
          <a:ln w="8587">
            <a:solidFill>
              <a:srgbClr val="000000"/>
            </a:solidFill>
          </a:ln>
        </p:spPr>
        <p:txBody>
          <a:bodyPr wrap="square" lIns="0" tIns="0" rIns="0" bIns="0" rtlCol="0"/>
          <a:lstStyle/>
          <a:p>
            <a:endParaRPr/>
          </a:p>
        </p:txBody>
      </p:sp>
      <p:sp>
        <p:nvSpPr>
          <p:cNvPr id="11" name="object 45">
            <a:extLst>
              <a:ext uri="{FF2B5EF4-FFF2-40B4-BE49-F238E27FC236}">
                <a16:creationId xmlns:a16="http://schemas.microsoft.com/office/drawing/2014/main" id="{06358CB5-3D80-4F58-812B-1E1D5BB5AB6F}"/>
              </a:ext>
            </a:extLst>
          </p:cNvPr>
          <p:cNvSpPr/>
          <p:nvPr/>
        </p:nvSpPr>
        <p:spPr>
          <a:xfrm>
            <a:off x="1773227" y="2701383"/>
            <a:ext cx="809625" cy="1480185"/>
          </a:xfrm>
          <a:custGeom>
            <a:avLst/>
            <a:gdLst/>
            <a:ahLst/>
            <a:cxnLst/>
            <a:rect l="l" t="t" r="r" b="b"/>
            <a:pathLst>
              <a:path w="809625" h="1480185">
                <a:moveTo>
                  <a:pt x="439055" y="0"/>
                </a:moveTo>
                <a:lnTo>
                  <a:pt x="392655" y="11320"/>
                </a:lnTo>
                <a:lnTo>
                  <a:pt x="346392" y="24613"/>
                </a:lnTo>
                <a:lnTo>
                  <a:pt x="300421" y="39773"/>
                </a:lnTo>
                <a:lnTo>
                  <a:pt x="254901" y="56691"/>
                </a:lnTo>
                <a:lnTo>
                  <a:pt x="209986" y="75261"/>
                </a:lnTo>
                <a:lnTo>
                  <a:pt x="165835" y="95376"/>
                </a:lnTo>
                <a:lnTo>
                  <a:pt x="122604" y="116928"/>
                </a:lnTo>
                <a:lnTo>
                  <a:pt x="80450" y="139811"/>
                </a:lnTo>
                <a:lnTo>
                  <a:pt x="39530" y="163918"/>
                </a:lnTo>
                <a:lnTo>
                  <a:pt x="0" y="189140"/>
                </a:lnTo>
                <a:lnTo>
                  <a:pt x="809232" y="1479830"/>
                </a:lnTo>
                <a:lnTo>
                  <a:pt x="439055" y="0"/>
                </a:lnTo>
                <a:close/>
              </a:path>
            </a:pathLst>
          </a:custGeom>
          <a:solidFill>
            <a:srgbClr val="FF9900"/>
          </a:solidFill>
        </p:spPr>
        <p:txBody>
          <a:bodyPr wrap="square" lIns="0" tIns="0" rIns="0" bIns="0" rtlCol="0"/>
          <a:lstStyle/>
          <a:p>
            <a:endParaRPr/>
          </a:p>
        </p:txBody>
      </p:sp>
      <p:sp>
        <p:nvSpPr>
          <p:cNvPr id="12" name="object 46">
            <a:extLst>
              <a:ext uri="{FF2B5EF4-FFF2-40B4-BE49-F238E27FC236}">
                <a16:creationId xmlns:a16="http://schemas.microsoft.com/office/drawing/2014/main" id="{9D85D0B8-7F67-4061-80F2-D4E69C07638B}"/>
              </a:ext>
            </a:extLst>
          </p:cNvPr>
          <p:cNvSpPr/>
          <p:nvPr/>
        </p:nvSpPr>
        <p:spPr>
          <a:xfrm>
            <a:off x="1773227" y="2701383"/>
            <a:ext cx="809625" cy="1480185"/>
          </a:xfrm>
          <a:custGeom>
            <a:avLst/>
            <a:gdLst/>
            <a:ahLst/>
            <a:cxnLst/>
            <a:rect l="l" t="t" r="r" b="b"/>
            <a:pathLst>
              <a:path w="809625" h="1480185">
                <a:moveTo>
                  <a:pt x="439055" y="0"/>
                </a:moveTo>
                <a:lnTo>
                  <a:pt x="392655" y="11320"/>
                </a:lnTo>
                <a:lnTo>
                  <a:pt x="346392" y="24613"/>
                </a:lnTo>
                <a:lnTo>
                  <a:pt x="300421" y="39773"/>
                </a:lnTo>
                <a:lnTo>
                  <a:pt x="254901" y="56691"/>
                </a:lnTo>
                <a:lnTo>
                  <a:pt x="209986" y="75261"/>
                </a:lnTo>
                <a:lnTo>
                  <a:pt x="165835" y="95376"/>
                </a:lnTo>
                <a:lnTo>
                  <a:pt x="122604" y="116928"/>
                </a:lnTo>
                <a:lnTo>
                  <a:pt x="80450" y="139811"/>
                </a:lnTo>
                <a:lnTo>
                  <a:pt x="39530" y="163918"/>
                </a:lnTo>
                <a:lnTo>
                  <a:pt x="0" y="189140"/>
                </a:lnTo>
                <a:lnTo>
                  <a:pt x="809232" y="1479830"/>
                </a:lnTo>
                <a:lnTo>
                  <a:pt x="439055" y="0"/>
                </a:lnTo>
                <a:close/>
              </a:path>
            </a:pathLst>
          </a:custGeom>
          <a:ln w="8592">
            <a:solidFill>
              <a:srgbClr val="000000"/>
            </a:solidFill>
          </a:ln>
        </p:spPr>
        <p:txBody>
          <a:bodyPr wrap="square" lIns="0" tIns="0" rIns="0" bIns="0" rtlCol="0"/>
          <a:lstStyle/>
          <a:p>
            <a:endParaRPr/>
          </a:p>
        </p:txBody>
      </p:sp>
      <p:sp>
        <p:nvSpPr>
          <p:cNvPr id="13" name="object 47">
            <a:extLst>
              <a:ext uri="{FF2B5EF4-FFF2-40B4-BE49-F238E27FC236}">
                <a16:creationId xmlns:a16="http://schemas.microsoft.com/office/drawing/2014/main" id="{61568CD3-2439-41A4-B529-CD31C5445A83}"/>
              </a:ext>
            </a:extLst>
          </p:cNvPr>
          <p:cNvSpPr/>
          <p:nvPr/>
        </p:nvSpPr>
        <p:spPr>
          <a:xfrm>
            <a:off x="2212282" y="2666827"/>
            <a:ext cx="370205" cy="1514475"/>
          </a:xfrm>
          <a:custGeom>
            <a:avLst/>
            <a:gdLst/>
            <a:ahLst/>
            <a:cxnLst/>
            <a:rect l="l" t="t" r="r" b="b"/>
            <a:pathLst>
              <a:path w="370205" h="1514475">
                <a:moveTo>
                  <a:pt x="206519" y="0"/>
                </a:moveTo>
                <a:lnTo>
                  <a:pt x="150108" y="2953"/>
                </a:lnTo>
                <a:lnTo>
                  <a:pt x="96899" y="10755"/>
                </a:lnTo>
                <a:lnTo>
                  <a:pt x="46870" y="21819"/>
                </a:lnTo>
                <a:lnTo>
                  <a:pt x="0" y="34555"/>
                </a:lnTo>
                <a:lnTo>
                  <a:pt x="370177" y="1514386"/>
                </a:lnTo>
                <a:lnTo>
                  <a:pt x="206519" y="0"/>
                </a:lnTo>
                <a:close/>
              </a:path>
            </a:pathLst>
          </a:custGeom>
          <a:solidFill>
            <a:srgbClr val="000080"/>
          </a:solidFill>
        </p:spPr>
        <p:txBody>
          <a:bodyPr wrap="square" lIns="0" tIns="0" rIns="0" bIns="0" rtlCol="0"/>
          <a:lstStyle/>
          <a:p>
            <a:endParaRPr/>
          </a:p>
        </p:txBody>
      </p:sp>
      <p:sp>
        <p:nvSpPr>
          <p:cNvPr id="14" name="object 48">
            <a:extLst>
              <a:ext uri="{FF2B5EF4-FFF2-40B4-BE49-F238E27FC236}">
                <a16:creationId xmlns:a16="http://schemas.microsoft.com/office/drawing/2014/main" id="{CD111074-4DDD-416B-9C32-9574A38E1405}"/>
              </a:ext>
            </a:extLst>
          </p:cNvPr>
          <p:cNvSpPr/>
          <p:nvPr/>
        </p:nvSpPr>
        <p:spPr>
          <a:xfrm>
            <a:off x="2212282" y="2666827"/>
            <a:ext cx="370205" cy="1514475"/>
          </a:xfrm>
          <a:custGeom>
            <a:avLst/>
            <a:gdLst/>
            <a:ahLst/>
            <a:cxnLst/>
            <a:rect l="l" t="t" r="r" b="b"/>
            <a:pathLst>
              <a:path w="370205" h="1514475">
                <a:moveTo>
                  <a:pt x="206519" y="0"/>
                </a:moveTo>
                <a:lnTo>
                  <a:pt x="150108" y="2953"/>
                </a:lnTo>
                <a:lnTo>
                  <a:pt x="96899" y="10755"/>
                </a:lnTo>
                <a:lnTo>
                  <a:pt x="46870" y="21819"/>
                </a:lnTo>
                <a:lnTo>
                  <a:pt x="0" y="34555"/>
                </a:lnTo>
                <a:lnTo>
                  <a:pt x="370177" y="1514386"/>
                </a:lnTo>
                <a:lnTo>
                  <a:pt x="206519" y="0"/>
                </a:lnTo>
                <a:close/>
              </a:path>
            </a:pathLst>
          </a:custGeom>
          <a:ln w="8594">
            <a:solidFill>
              <a:srgbClr val="000000"/>
            </a:solidFill>
          </a:ln>
        </p:spPr>
        <p:txBody>
          <a:bodyPr wrap="square" lIns="0" tIns="0" rIns="0" bIns="0" rtlCol="0"/>
          <a:lstStyle/>
          <a:p>
            <a:endParaRPr/>
          </a:p>
        </p:txBody>
      </p:sp>
      <p:sp>
        <p:nvSpPr>
          <p:cNvPr id="15" name="object 49">
            <a:extLst>
              <a:ext uri="{FF2B5EF4-FFF2-40B4-BE49-F238E27FC236}">
                <a16:creationId xmlns:a16="http://schemas.microsoft.com/office/drawing/2014/main" id="{9FB47A13-3867-4D96-AC74-ACCC396B9911}"/>
              </a:ext>
            </a:extLst>
          </p:cNvPr>
          <p:cNvSpPr/>
          <p:nvPr/>
        </p:nvSpPr>
        <p:spPr>
          <a:xfrm>
            <a:off x="2418802" y="2658245"/>
            <a:ext cx="163830" cy="1523365"/>
          </a:xfrm>
          <a:custGeom>
            <a:avLst/>
            <a:gdLst/>
            <a:ahLst/>
            <a:cxnLst/>
            <a:rect l="l" t="t" r="r" b="b"/>
            <a:pathLst>
              <a:path w="163830" h="1523364">
                <a:moveTo>
                  <a:pt x="163657" y="0"/>
                </a:moveTo>
                <a:lnTo>
                  <a:pt x="120003" y="134"/>
                </a:lnTo>
                <a:lnTo>
                  <a:pt x="78734" y="1072"/>
                </a:lnTo>
                <a:lnTo>
                  <a:pt x="39012" y="3620"/>
                </a:lnTo>
                <a:lnTo>
                  <a:pt x="0" y="8581"/>
                </a:lnTo>
                <a:lnTo>
                  <a:pt x="163657" y="1522968"/>
                </a:lnTo>
                <a:lnTo>
                  <a:pt x="163657" y="0"/>
                </a:lnTo>
                <a:close/>
              </a:path>
            </a:pathLst>
          </a:custGeom>
          <a:solidFill>
            <a:srgbClr val="008000"/>
          </a:solidFill>
        </p:spPr>
        <p:txBody>
          <a:bodyPr wrap="square" lIns="0" tIns="0" rIns="0" bIns="0" rtlCol="0"/>
          <a:lstStyle/>
          <a:p>
            <a:endParaRPr/>
          </a:p>
        </p:txBody>
      </p:sp>
      <p:sp>
        <p:nvSpPr>
          <p:cNvPr id="16" name="object 50">
            <a:extLst>
              <a:ext uri="{FF2B5EF4-FFF2-40B4-BE49-F238E27FC236}">
                <a16:creationId xmlns:a16="http://schemas.microsoft.com/office/drawing/2014/main" id="{8420F8C8-1D10-417C-AF31-02A36A849863}"/>
              </a:ext>
            </a:extLst>
          </p:cNvPr>
          <p:cNvSpPr/>
          <p:nvPr/>
        </p:nvSpPr>
        <p:spPr>
          <a:xfrm>
            <a:off x="2418802" y="2658245"/>
            <a:ext cx="163830" cy="1523365"/>
          </a:xfrm>
          <a:custGeom>
            <a:avLst/>
            <a:gdLst/>
            <a:ahLst/>
            <a:cxnLst/>
            <a:rect l="l" t="t" r="r" b="b"/>
            <a:pathLst>
              <a:path w="163830" h="1523364">
                <a:moveTo>
                  <a:pt x="163657" y="0"/>
                </a:moveTo>
                <a:lnTo>
                  <a:pt x="120003" y="134"/>
                </a:lnTo>
                <a:lnTo>
                  <a:pt x="78734" y="1072"/>
                </a:lnTo>
                <a:lnTo>
                  <a:pt x="39012" y="3620"/>
                </a:lnTo>
                <a:lnTo>
                  <a:pt x="0" y="8581"/>
                </a:lnTo>
                <a:lnTo>
                  <a:pt x="163657" y="1522968"/>
                </a:lnTo>
                <a:lnTo>
                  <a:pt x="163657" y="0"/>
                </a:lnTo>
                <a:close/>
              </a:path>
            </a:pathLst>
          </a:custGeom>
          <a:ln w="8595">
            <a:solidFill>
              <a:srgbClr val="000000"/>
            </a:solidFill>
          </a:ln>
        </p:spPr>
        <p:txBody>
          <a:bodyPr wrap="square" lIns="0" tIns="0" rIns="0" bIns="0" rtlCol="0"/>
          <a:lstStyle/>
          <a:p>
            <a:endParaRPr/>
          </a:p>
        </p:txBody>
      </p:sp>
      <p:sp>
        <p:nvSpPr>
          <p:cNvPr id="17" name="object 51">
            <a:extLst>
              <a:ext uri="{FF2B5EF4-FFF2-40B4-BE49-F238E27FC236}">
                <a16:creationId xmlns:a16="http://schemas.microsoft.com/office/drawing/2014/main" id="{8C45FD26-7A12-4F90-BD91-24C7D1C90DF4}"/>
              </a:ext>
            </a:extLst>
          </p:cNvPr>
          <p:cNvSpPr txBox="1"/>
          <p:nvPr/>
        </p:nvSpPr>
        <p:spPr>
          <a:xfrm>
            <a:off x="1356312" y="3385518"/>
            <a:ext cx="363855" cy="222250"/>
          </a:xfrm>
          <a:prstGeom prst="rect">
            <a:avLst/>
          </a:prstGeom>
        </p:spPr>
        <p:txBody>
          <a:bodyPr vert="horz" wrap="square" lIns="0" tIns="17145" rIns="0" bIns="0" rtlCol="0">
            <a:spAutoFit/>
          </a:bodyPr>
          <a:lstStyle/>
          <a:p>
            <a:pPr marL="12700">
              <a:lnSpc>
                <a:spcPct val="100000"/>
              </a:lnSpc>
              <a:spcBef>
                <a:spcPts val="135"/>
              </a:spcBef>
            </a:pPr>
            <a:r>
              <a:rPr sz="1250" b="1" spc="50" dirty="0">
                <a:solidFill>
                  <a:srgbClr val="FFFFFF"/>
                </a:solidFill>
                <a:latin typeface="Arial"/>
                <a:cs typeface="Arial"/>
              </a:rPr>
              <a:t>14%</a:t>
            </a:r>
            <a:endParaRPr sz="1250">
              <a:latin typeface="Arial"/>
              <a:cs typeface="Arial"/>
            </a:endParaRPr>
          </a:p>
        </p:txBody>
      </p:sp>
      <p:sp>
        <p:nvSpPr>
          <p:cNvPr id="18" name="object 52">
            <a:extLst>
              <a:ext uri="{FF2B5EF4-FFF2-40B4-BE49-F238E27FC236}">
                <a16:creationId xmlns:a16="http://schemas.microsoft.com/office/drawing/2014/main" id="{773B75C2-BDD9-4DD4-8E5E-2D1CE1417E44}"/>
              </a:ext>
            </a:extLst>
          </p:cNvPr>
          <p:cNvSpPr txBox="1"/>
          <p:nvPr/>
        </p:nvSpPr>
        <p:spPr>
          <a:xfrm>
            <a:off x="3697138" y="3892983"/>
            <a:ext cx="363855" cy="222250"/>
          </a:xfrm>
          <a:prstGeom prst="rect">
            <a:avLst/>
          </a:prstGeom>
        </p:spPr>
        <p:txBody>
          <a:bodyPr vert="horz" wrap="square" lIns="0" tIns="17145" rIns="0" bIns="0" rtlCol="0">
            <a:spAutoFit/>
          </a:bodyPr>
          <a:lstStyle/>
          <a:p>
            <a:pPr marL="12700">
              <a:lnSpc>
                <a:spcPct val="100000"/>
              </a:lnSpc>
              <a:spcBef>
                <a:spcPts val="135"/>
              </a:spcBef>
            </a:pPr>
            <a:r>
              <a:rPr sz="1250" b="1" spc="50" dirty="0">
                <a:solidFill>
                  <a:srgbClr val="FFFFFF"/>
                </a:solidFill>
                <a:latin typeface="Arial"/>
                <a:cs typeface="Arial"/>
              </a:rPr>
              <a:t>46%</a:t>
            </a:r>
            <a:endParaRPr sz="1250">
              <a:latin typeface="Arial"/>
              <a:cs typeface="Arial"/>
            </a:endParaRPr>
          </a:p>
        </p:txBody>
      </p:sp>
      <p:sp>
        <p:nvSpPr>
          <p:cNvPr id="19" name="object 53">
            <a:extLst>
              <a:ext uri="{FF2B5EF4-FFF2-40B4-BE49-F238E27FC236}">
                <a16:creationId xmlns:a16="http://schemas.microsoft.com/office/drawing/2014/main" id="{6BC2BBBE-0950-40D6-BCC2-46CE2EE55864}"/>
              </a:ext>
            </a:extLst>
          </p:cNvPr>
          <p:cNvSpPr txBox="1"/>
          <p:nvPr/>
        </p:nvSpPr>
        <p:spPr>
          <a:xfrm>
            <a:off x="1924184" y="2705618"/>
            <a:ext cx="871855" cy="351155"/>
          </a:xfrm>
          <a:prstGeom prst="rect">
            <a:avLst/>
          </a:prstGeom>
        </p:spPr>
        <p:txBody>
          <a:bodyPr vert="horz" wrap="square" lIns="0" tIns="17145" rIns="0" bIns="0" rtlCol="0">
            <a:spAutoFit/>
          </a:bodyPr>
          <a:lstStyle/>
          <a:p>
            <a:pPr marL="356870">
              <a:lnSpc>
                <a:spcPts val="1260"/>
              </a:lnSpc>
              <a:spcBef>
                <a:spcPts val="135"/>
              </a:spcBef>
            </a:pPr>
            <a:r>
              <a:rPr sz="1250" b="1" spc="35" dirty="0">
                <a:solidFill>
                  <a:srgbClr val="FFFFFF"/>
                </a:solidFill>
                <a:latin typeface="Arial"/>
                <a:cs typeface="Arial"/>
              </a:rPr>
              <a:t>2%</a:t>
            </a:r>
            <a:r>
              <a:rPr sz="1250" b="1" spc="-260" dirty="0">
                <a:solidFill>
                  <a:srgbClr val="FFFFFF"/>
                </a:solidFill>
                <a:latin typeface="Arial"/>
                <a:cs typeface="Arial"/>
              </a:rPr>
              <a:t> </a:t>
            </a:r>
            <a:r>
              <a:rPr sz="1250" b="1" spc="50" dirty="0">
                <a:solidFill>
                  <a:srgbClr val="FFFFFF"/>
                </a:solidFill>
                <a:latin typeface="Arial"/>
                <a:cs typeface="Arial"/>
              </a:rPr>
              <a:t>2%</a:t>
            </a:r>
            <a:endParaRPr sz="1250">
              <a:latin typeface="Arial"/>
              <a:cs typeface="Arial"/>
            </a:endParaRPr>
          </a:p>
          <a:p>
            <a:pPr marL="12700">
              <a:lnSpc>
                <a:spcPts val="1260"/>
              </a:lnSpc>
            </a:pPr>
            <a:r>
              <a:rPr sz="1250" b="1" spc="50" dirty="0">
                <a:solidFill>
                  <a:srgbClr val="FFFFFF"/>
                </a:solidFill>
                <a:latin typeface="Arial"/>
                <a:cs typeface="Arial"/>
              </a:rPr>
              <a:t>5%</a:t>
            </a:r>
            <a:endParaRPr sz="1250">
              <a:latin typeface="Arial"/>
              <a:cs typeface="Arial"/>
            </a:endParaRPr>
          </a:p>
        </p:txBody>
      </p:sp>
      <p:sp>
        <p:nvSpPr>
          <p:cNvPr id="20" name="object 54">
            <a:extLst>
              <a:ext uri="{FF2B5EF4-FFF2-40B4-BE49-F238E27FC236}">
                <a16:creationId xmlns:a16="http://schemas.microsoft.com/office/drawing/2014/main" id="{B954FA1C-3ADE-4F7C-A5C0-86686C038B22}"/>
              </a:ext>
            </a:extLst>
          </p:cNvPr>
          <p:cNvSpPr txBox="1"/>
          <p:nvPr/>
        </p:nvSpPr>
        <p:spPr>
          <a:xfrm>
            <a:off x="1545698" y="5063243"/>
            <a:ext cx="363855" cy="222250"/>
          </a:xfrm>
          <a:prstGeom prst="rect">
            <a:avLst/>
          </a:prstGeom>
        </p:spPr>
        <p:txBody>
          <a:bodyPr vert="horz" wrap="square" lIns="0" tIns="17145" rIns="0" bIns="0" rtlCol="0">
            <a:spAutoFit/>
          </a:bodyPr>
          <a:lstStyle/>
          <a:p>
            <a:pPr marL="12700">
              <a:lnSpc>
                <a:spcPct val="100000"/>
              </a:lnSpc>
              <a:spcBef>
                <a:spcPts val="135"/>
              </a:spcBef>
            </a:pPr>
            <a:r>
              <a:rPr sz="1250" b="1" spc="50" dirty="0">
                <a:solidFill>
                  <a:srgbClr val="FFFFFF"/>
                </a:solidFill>
                <a:latin typeface="Arial"/>
                <a:cs typeface="Arial"/>
              </a:rPr>
              <a:t>31%</a:t>
            </a:r>
            <a:endParaRPr sz="1250">
              <a:latin typeface="Arial"/>
              <a:cs typeface="Arial"/>
            </a:endParaRPr>
          </a:p>
        </p:txBody>
      </p:sp>
      <p:sp>
        <p:nvSpPr>
          <p:cNvPr id="21" name="object 55">
            <a:extLst>
              <a:ext uri="{FF2B5EF4-FFF2-40B4-BE49-F238E27FC236}">
                <a16:creationId xmlns:a16="http://schemas.microsoft.com/office/drawing/2014/main" id="{5CDCA63D-01C0-4754-B1F6-4260EDFAF197}"/>
              </a:ext>
            </a:extLst>
          </p:cNvPr>
          <p:cNvSpPr/>
          <p:nvPr/>
        </p:nvSpPr>
        <p:spPr>
          <a:xfrm>
            <a:off x="4155838" y="1481788"/>
            <a:ext cx="2160905" cy="2125980"/>
          </a:xfrm>
          <a:custGeom>
            <a:avLst/>
            <a:gdLst/>
            <a:ahLst/>
            <a:cxnLst/>
            <a:rect l="l" t="t" r="r" b="b"/>
            <a:pathLst>
              <a:path w="2160904" h="2125980">
                <a:moveTo>
                  <a:pt x="0" y="2125404"/>
                </a:moveTo>
                <a:lnTo>
                  <a:pt x="2160321" y="2125404"/>
                </a:lnTo>
                <a:lnTo>
                  <a:pt x="2160321" y="0"/>
                </a:lnTo>
                <a:lnTo>
                  <a:pt x="0" y="0"/>
                </a:lnTo>
                <a:lnTo>
                  <a:pt x="0" y="2125404"/>
                </a:lnTo>
                <a:close/>
              </a:path>
            </a:pathLst>
          </a:custGeom>
          <a:solidFill>
            <a:srgbClr val="FFFFFF"/>
          </a:solidFill>
        </p:spPr>
        <p:txBody>
          <a:bodyPr wrap="square" lIns="0" tIns="0" rIns="0" bIns="0" rtlCol="0"/>
          <a:lstStyle/>
          <a:p>
            <a:endParaRPr/>
          </a:p>
        </p:txBody>
      </p:sp>
      <p:sp>
        <p:nvSpPr>
          <p:cNvPr id="22" name="object 56">
            <a:extLst>
              <a:ext uri="{FF2B5EF4-FFF2-40B4-BE49-F238E27FC236}">
                <a16:creationId xmlns:a16="http://schemas.microsoft.com/office/drawing/2014/main" id="{5EBEC1EC-191D-4207-B9D9-FFC197ADAC6F}"/>
              </a:ext>
            </a:extLst>
          </p:cNvPr>
          <p:cNvSpPr/>
          <p:nvPr/>
        </p:nvSpPr>
        <p:spPr>
          <a:xfrm>
            <a:off x="4199045" y="1550728"/>
            <a:ext cx="77470" cy="77470"/>
          </a:xfrm>
          <a:custGeom>
            <a:avLst/>
            <a:gdLst/>
            <a:ahLst/>
            <a:cxnLst/>
            <a:rect l="l" t="t" r="r" b="b"/>
            <a:pathLst>
              <a:path w="77470" h="77469">
                <a:moveTo>
                  <a:pt x="0" y="77235"/>
                </a:moveTo>
                <a:lnTo>
                  <a:pt x="77359" y="77235"/>
                </a:lnTo>
                <a:lnTo>
                  <a:pt x="77359" y="0"/>
                </a:lnTo>
                <a:lnTo>
                  <a:pt x="0" y="0"/>
                </a:lnTo>
                <a:lnTo>
                  <a:pt x="0" y="77235"/>
                </a:lnTo>
                <a:close/>
              </a:path>
            </a:pathLst>
          </a:custGeom>
          <a:solidFill>
            <a:srgbClr val="FF0000"/>
          </a:solidFill>
        </p:spPr>
        <p:txBody>
          <a:bodyPr wrap="square" lIns="0" tIns="0" rIns="0" bIns="0" rtlCol="0"/>
          <a:lstStyle/>
          <a:p>
            <a:endParaRPr/>
          </a:p>
        </p:txBody>
      </p:sp>
      <p:sp>
        <p:nvSpPr>
          <p:cNvPr id="23" name="object 57">
            <a:extLst>
              <a:ext uri="{FF2B5EF4-FFF2-40B4-BE49-F238E27FC236}">
                <a16:creationId xmlns:a16="http://schemas.microsoft.com/office/drawing/2014/main" id="{0D093A82-E9E6-446F-80FD-260424D1A404}"/>
              </a:ext>
            </a:extLst>
          </p:cNvPr>
          <p:cNvSpPr/>
          <p:nvPr/>
        </p:nvSpPr>
        <p:spPr>
          <a:xfrm>
            <a:off x="4199045" y="1550728"/>
            <a:ext cx="77470" cy="77470"/>
          </a:xfrm>
          <a:custGeom>
            <a:avLst/>
            <a:gdLst/>
            <a:ahLst/>
            <a:cxnLst/>
            <a:rect l="l" t="t" r="r" b="b"/>
            <a:pathLst>
              <a:path w="77470" h="77469">
                <a:moveTo>
                  <a:pt x="0" y="77235"/>
                </a:moveTo>
                <a:lnTo>
                  <a:pt x="77359" y="77235"/>
                </a:lnTo>
                <a:lnTo>
                  <a:pt x="77359" y="0"/>
                </a:lnTo>
                <a:lnTo>
                  <a:pt x="0" y="0"/>
                </a:lnTo>
                <a:lnTo>
                  <a:pt x="0" y="77235"/>
                </a:lnTo>
                <a:close/>
              </a:path>
            </a:pathLst>
          </a:custGeom>
          <a:ln w="8588">
            <a:solidFill>
              <a:srgbClr val="000000"/>
            </a:solidFill>
          </a:ln>
        </p:spPr>
        <p:txBody>
          <a:bodyPr wrap="square" lIns="0" tIns="0" rIns="0" bIns="0" rtlCol="0"/>
          <a:lstStyle/>
          <a:p>
            <a:endParaRPr/>
          </a:p>
        </p:txBody>
      </p:sp>
      <p:sp>
        <p:nvSpPr>
          <p:cNvPr id="24" name="object 58">
            <a:extLst>
              <a:ext uri="{FF2B5EF4-FFF2-40B4-BE49-F238E27FC236}">
                <a16:creationId xmlns:a16="http://schemas.microsoft.com/office/drawing/2014/main" id="{525A0AD2-1BA9-45C4-9DD7-8D77AC9FFFA3}"/>
              </a:ext>
            </a:extLst>
          </p:cNvPr>
          <p:cNvSpPr txBox="1"/>
          <p:nvPr/>
        </p:nvSpPr>
        <p:spPr>
          <a:xfrm>
            <a:off x="4306681" y="1495177"/>
            <a:ext cx="1800225" cy="335280"/>
          </a:xfrm>
          <a:prstGeom prst="rect">
            <a:avLst/>
          </a:prstGeom>
        </p:spPr>
        <p:txBody>
          <a:bodyPr vert="horz" wrap="square" lIns="0" tIns="12065" rIns="0" bIns="0" rtlCol="0">
            <a:spAutoFit/>
          </a:bodyPr>
          <a:lstStyle/>
          <a:p>
            <a:pPr marL="12700" marR="5080">
              <a:lnSpc>
                <a:spcPct val="101499"/>
              </a:lnSpc>
              <a:spcBef>
                <a:spcPts val="95"/>
              </a:spcBef>
            </a:pPr>
            <a:r>
              <a:rPr sz="1000" spc="-5" dirty="0">
                <a:latin typeface="Arial"/>
                <a:cs typeface="Arial"/>
              </a:rPr>
              <a:t>Leisure </a:t>
            </a:r>
            <a:r>
              <a:rPr sz="1000" spc="-10" dirty="0">
                <a:latin typeface="Arial"/>
                <a:cs typeface="Arial"/>
              </a:rPr>
              <a:t>and hospitality</a:t>
            </a:r>
            <a:r>
              <a:rPr sz="1000" spc="-120" dirty="0">
                <a:latin typeface="Arial"/>
                <a:cs typeface="Arial"/>
              </a:rPr>
              <a:t> </a:t>
            </a:r>
            <a:r>
              <a:rPr sz="1000" spc="-10" dirty="0">
                <a:latin typeface="Arial"/>
                <a:cs typeface="Arial"/>
              </a:rPr>
              <a:t>(includes  </a:t>
            </a:r>
            <a:r>
              <a:rPr sz="1000" spc="-5" dirty="0">
                <a:latin typeface="Arial"/>
                <a:cs typeface="Arial"/>
              </a:rPr>
              <a:t>restaurants)</a:t>
            </a:r>
            <a:endParaRPr sz="1000" dirty="0">
              <a:latin typeface="Arial"/>
              <a:cs typeface="Arial"/>
            </a:endParaRPr>
          </a:p>
        </p:txBody>
      </p:sp>
      <p:sp>
        <p:nvSpPr>
          <p:cNvPr id="25" name="object 59">
            <a:extLst>
              <a:ext uri="{FF2B5EF4-FFF2-40B4-BE49-F238E27FC236}">
                <a16:creationId xmlns:a16="http://schemas.microsoft.com/office/drawing/2014/main" id="{D9020C46-745F-4B28-B4E5-4E8193CAD4D3}"/>
              </a:ext>
            </a:extLst>
          </p:cNvPr>
          <p:cNvSpPr/>
          <p:nvPr/>
        </p:nvSpPr>
        <p:spPr>
          <a:xfrm>
            <a:off x="4199045" y="1903437"/>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solidFill>
            <a:srgbClr val="0000FF"/>
          </a:solidFill>
        </p:spPr>
        <p:txBody>
          <a:bodyPr wrap="square" lIns="0" tIns="0" rIns="0" bIns="0" rtlCol="0"/>
          <a:lstStyle/>
          <a:p>
            <a:endParaRPr/>
          </a:p>
        </p:txBody>
      </p:sp>
      <p:sp>
        <p:nvSpPr>
          <p:cNvPr id="26" name="object 60">
            <a:extLst>
              <a:ext uri="{FF2B5EF4-FFF2-40B4-BE49-F238E27FC236}">
                <a16:creationId xmlns:a16="http://schemas.microsoft.com/office/drawing/2014/main" id="{403C0790-48F6-4784-A282-013EE0A9BC57}"/>
              </a:ext>
            </a:extLst>
          </p:cNvPr>
          <p:cNvSpPr/>
          <p:nvPr/>
        </p:nvSpPr>
        <p:spPr>
          <a:xfrm>
            <a:off x="4199045" y="1903437"/>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ln w="8588">
            <a:solidFill>
              <a:srgbClr val="000000"/>
            </a:solidFill>
          </a:ln>
        </p:spPr>
        <p:txBody>
          <a:bodyPr wrap="square" lIns="0" tIns="0" rIns="0" bIns="0" rtlCol="0"/>
          <a:lstStyle/>
          <a:p>
            <a:endParaRPr/>
          </a:p>
        </p:txBody>
      </p:sp>
      <p:sp>
        <p:nvSpPr>
          <p:cNvPr id="27" name="object 61">
            <a:extLst>
              <a:ext uri="{FF2B5EF4-FFF2-40B4-BE49-F238E27FC236}">
                <a16:creationId xmlns:a16="http://schemas.microsoft.com/office/drawing/2014/main" id="{36F9E4D7-59AA-4AB3-BF1E-C35003BD12A2}"/>
              </a:ext>
            </a:extLst>
          </p:cNvPr>
          <p:cNvSpPr txBox="1"/>
          <p:nvPr/>
        </p:nvSpPr>
        <p:spPr>
          <a:xfrm>
            <a:off x="4306681" y="1847828"/>
            <a:ext cx="346710" cy="180340"/>
          </a:xfrm>
          <a:prstGeom prst="rect">
            <a:avLst/>
          </a:prstGeom>
        </p:spPr>
        <p:txBody>
          <a:bodyPr vert="horz" wrap="square" lIns="0" tIns="14604" rIns="0" bIns="0" rtlCol="0">
            <a:spAutoFit/>
          </a:bodyPr>
          <a:lstStyle/>
          <a:p>
            <a:pPr marL="12700">
              <a:lnSpc>
                <a:spcPct val="100000"/>
              </a:lnSpc>
              <a:spcBef>
                <a:spcPts val="114"/>
              </a:spcBef>
            </a:pPr>
            <a:r>
              <a:rPr sz="1000" spc="10" dirty="0">
                <a:latin typeface="Arial"/>
                <a:cs typeface="Arial"/>
              </a:rPr>
              <a:t>R</a:t>
            </a:r>
            <a:r>
              <a:rPr sz="1000" spc="-20" dirty="0">
                <a:latin typeface="Arial"/>
                <a:cs typeface="Arial"/>
              </a:rPr>
              <a:t>e</a:t>
            </a:r>
            <a:r>
              <a:rPr sz="1000" spc="-10" dirty="0">
                <a:latin typeface="Arial"/>
                <a:cs typeface="Arial"/>
              </a:rPr>
              <a:t>t</a:t>
            </a:r>
            <a:r>
              <a:rPr sz="1000" spc="-20" dirty="0">
                <a:latin typeface="Arial"/>
                <a:cs typeface="Arial"/>
              </a:rPr>
              <a:t>a</a:t>
            </a:r>
            <a:r>
              <a:rPr sz="1000" spc="-25" dirty="0">
                <a:latin typeface="Arial"/>
                <a:cs typeface="Arial"/>
              </a:rPr>
              <a:t>i</a:t>
            </a:r>
            <a:r>
              <a:rPr sz="1000" dirty="0">
                <a:latin typeface="Arial"/>
                <a:cs typeface="Arial"/>
              </a:rPr>
              <a:t>l</a:t>
            </a:r>
            <a:endParaRPr sz="1000">
              <a:latin typeface="Arial"/>
              <a:cs typeface="Arial"/>
            </a:endParaRPr>
          </a:p>
        </p:txBody>
      </p:sp>
      <p:sp>
        <p:nvSpPr>
          <p:cNvPr id="28" name="object 62">
            <a:extLst>
              <a:ext uri="{FF2B5EF4-FFF2-40B4-BE49-F238E27FC236}">
                <a16:creationId xmlns:a16="http://schemas.microsoft.com/office/drawing/2014/main" id="{AB0A47A3-F5B5-4ADB-A8FC-2CCFDAFADFB8}"/>
              </a:ext>
            </a:extLst>
          </p:cNvPr>
          <p:cNvSpPr/>
          <p:nvPr/>
        </p:nvSpPr>
        <p:spPr>
          <a:xfrm>
            <a:off x="4199045" y="2256202"/>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solidFill>
            <a:srgbClr val="800080"/>
          </a:solidFill>
        </p:spPr>
        <p:txBody>
          <a:bodyPr wrap="square" lIns="0" tIns="0" rIns="0" bIns="0" rtlCol="0"/>
          <a:lstStyle/>
          <a:p>
            <a:endParaRPr/>
          </a:p>
        </p:txBody>
      </p:sp>
      <p:sp>
        <p:nvSpPr>
          <p:cNvPr id="29" name="object 63">
            <a:extLst>
              <a:ext uri="{FF2B5EF4-FFF2-40B4-BE49-F238E27FC236}">
                <a16:creationId xmlns:a16="http://schemas.microsoft.com/office/drawing/2014/main" id="{45C3923C-E87A-4A68-A63A-CBE62A727D83}"/>
              </a:ext>
            </a:extLst>
          </p:cNvPr>
          <p:cNvSpPr/>
          <p:nvPr/>
        </p:nvSpPr>
        <p:spPr>
          <a:xfrm>
            <a:off x="4199045" y="2256202"/>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ln w="8588">
            <a:solidFill>
              <a:srgbClr val="000000"/>
            </a:solidFill>
          </a:ln>
        </p:spPr>
        <p:txBody>
          <a:bodyPr wrap="square" lIns="0" tIns="0" rIns="0" bIns="0" rtlCol="0"/>
          <a:lstStyle/>
          <a:p>
            <a:endParaRPr/>
          </a:p>
        </p:txBody>
      </p:sp>
      <p:sp>
        <p:nvSpPr>
          <p:cNvPr id="30" name="object 64">
            <a:extLst>
              <a:ext uri="{FF2B5EF4-FFF2-40B4-BE49-F238E27FC236}">
                <a16:creationId xmlns:a16="http://schemas.microsoft.com/office/drawing/2014/main" id="{8A4C87BF-C652-45B4-8893-82EAB7A41BE7}"/>
              </a:ext>
            </a:extLst>
          </p:cNvPr>
          <p:cNvSpPr txBox="1"/>
          <p:nvPr/>
        </p:nvSpPr>
        <p:spPr>
          <a:xfrm>
            <a:off x="4306681" y="2200594"/>
            <a:ext cx="1108075" cy="180340"/>
          </a:xfrm>
          <a:prstGeom prst="rect">
            <a:avLst/>
          </a:prstGeom>
        </p:spPr>
        <p:txBody>
          <a:bodyPr vert="horz" wrap="square" lIns="0" tIns="14604" rIns="0" bIns="0" rtlCol="0">
            <a:spAutoFit/>
          </a:bodyPr>
          <a:lstStyle/>
          <a:p>
            <a:pPr marL="12700">
              <a:lnSpc>
                <a:spcPct val="100000"/>
              </a:lnSpc>
              <a:spcBef>
                <a:spcPts val="114"/>
              </a:spcBef>
            </a:pPr>
            <a:r>
              <a:rPr sz="1000" spc="-5" dirty="0">
                <a:latin typeface="Arial"/>
                <a:cs typeface="Arial"/>
              </a:rPr>
              <a:t>Services </a:t>
            </a:r>
            <a:r>
              <a:rPr sz="1000" spc="-10" dirty="0">
                <a:latin typeface="Arial"/>
                <a:cs typeface="Arial"/>
              </a:rPr>
              <a:t>and</a:t>
            </a:r>
            <a:r>
              <a:rPr sz="1000" spc="-60" dirty="0">
                <a:latin typeface="Arial"/>
                <a:cs typeface="Arial"/>
              </a:rPr>
              <a:t> </a:t>
            </a:r>
            <a:r>
              <a:rPr sz="1000" spc="-5" dirty="0">
                <a:latin typeface="Arial"/>
                <a:cs typeface="Arial"/>
              </a:rPr>
              <a:t>Other</a:t>
            </a:r>
            <a:endParaRPr sz="1000">
              <a:latin typeface="Arial"/>
              <a:cs typeface="Arial"/>
            </a:endParaRPr>
          </a:p>
        </p:txBody>
      </p:sp>
      <p:sp>
        <p:nvSpPr>
          <p:cNvPr id="31" name="object 65">
            <a:extLst>
              <a:ext uri="{FF2B5EF4-FFF2-40B4-BE49-F238E27FC236}">
                <a16:creationId xmlns:a16="http://schemas.microsoft.com/office/drawing/2014/main" id="{00F0154C-F3DA-424B-952E-EE6BE9CDF81D}"/>
              </a:ext>
            </a:extLst>
          </p:cNvPr>
          <p:cNvSpPr/>
          <p:nvPr/>
        </p:nvSpPr>
        <p:spPr>
          <a:xfrm>
            <a:off x="4199045" y="2609140"/>
            <a:ext cx="77470" cy="77470"/>
          </a:xfrm>
          <a:custGeom>
            <a:avLst/>
            <a:gdLst/>
            <a:ahLst/>
            <a:cxnLst/>
            <a:rect l="l" t="t" r="r" b="b"/>
            <a:pathLst>
              <a:path w="77470" h="77469">
                <a:moveTo>
                  <a:pt x="0" y="77235"/>
                </a:moveTo>
                <a:lnTo>
                  <a:pt x="77359" y="77235"/>
                </a:lnTo>
                <a:lnTo>
                  <a:pt x="77359" y="0"/>
                </a:lnTo>
                <a:lnTo>
                  <a:pt x="0" y="0"/>
                </a:lnTo>
                <a:lnTo>
                  <a:pt x="0" y="77235"/>
                </a:lnTo>
                <a:close/>
              </a:path>
            </a:pathLst>
          </a:custGeom>
          <a:solidFill>
            <a:srgbClr val="FF9900"/>
          </a:solidFill>
        </p:spPr>
        <p:txBody>
          <a:bodyPr wrap="square" lIns="0" tIns="0" rIns="0" bIns="0" rtlCol="0"/>
          <a:lstStyle/>
          <a:p>
            <a:endParaRPr/>
          </a:p>
        </p:txBody>
      </p:sp>
      <p:sp>
        <p:nvSpPr>
          <p:cNvPr id="32" name="object 66">
            <a:extLst>
              <a:ext uri="{FF2B5EF4-FFF2-40B4-BE49-F238E27FC236}">
                <a16:creationId xmlns:a16="http://schemas.microsoft.com/office/drawing/2014/main" id="{931CB0D0-29D3-4D23-84E9-AA62B132D644}"/>
              </a:ext>
            </a:extLst>
          </p:cNvPr>
          <p:cNvSpPr/>
          <p:nvPr/>
        </p:nvSpPr>
        <p:spPr>
          <a:xfrm>
            <a:off x="4199045" y="2609140"/>
            <a:ext cx="77470" cy="77470"/>
          </a:xfrm>
          <a:custGeom>
            <a:avLst/>
            <a:gdLst/>
            <a:ahLst/>
            <a:cxnLst/>
            <a:rect l="l" t="t" r="r" b="b"/>
            <a:pathLst>
              <a:path w="77470" h="77469">
                <a:moveTo>
                  <a:pt x="0" y="77235"/>
                </a:moveTo>
                <a:lnTo>
                  <a:pt x="77359" y="77235"/>
                </a:lnTo>
                <a:lnTo>
                  <a:pt x="77359" y="0"/>
                </a:lnTo>
                <a:lnTo>
                  <a:pt x="0" y="0"/>
                </a:lnTo>
                <a:lnTo>
                  <a:pt x="0" y="77235"/>
                </a:lnTo>
                <a:close/>
              </a:path>
            </a:pathLst>
          </a:custGeom>
          <a:ln w="8588">
            <a:solidFill>
              <a:srgbClr val="000000"/>
            </a:solidFill>
          </a:ln>
        </p:spPr>
        <p:txBody>
          <a:bodyPr wrap="square" lIns="0" tIns="0" rIns="0" bIns="0" rtlCol="0"/>
          <a:lstStyle/>
          <a:p>
            <a:endParaRPr/>
          </a:p>
        </p:txBody>
      </p:sp>
      <p:sp>
        <p:nvSpPr>
          <p:cNvPr id="33" name="object 67">
            <a:extLst>
              <a:ext uri="{FF2B5EF4-FFF2-40B4-BE49-F238E27FC236}">
                <a16:creationId xmlns:a16="http://schemas.microsoft.com/office/drawing/2014/main" id="{5F35BBA3-4AE6-494A-B886-7A17312B38FD}"/>
              </a:ext>
            </a:extLst>
          </p:cNvPr>
          <p:cNvSpPr/>
          <p:nvPr/>
        </p:nvSpPr>
        <p:spPr>
          <a:xfrm>
            <a:off x="4199045" y="2961848"/>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solidFill>
            <a:srgbClr val="000080"/>
          </a:solidFill>
        </p:spPr>
        <p:txBody>
          <a:bodyPr wrap="square" lIns="0" tIns="0" rIns="0" bIns="0" rtlCol="0"/>
          <a:lstStyle/>
          <a:p>
            <a:endParaRPr/>
          </a:p>
        </p:txBody>
      </p:sp>
      <p:sp>
        <p:nvSpPr>
          <p:cNvPr id="34" name="object 68">
            <a:extLst>
              <a:ext uri="{FF2B5EF4-FFF2-40B4-BE49-F238E27FC236}">
                <a16:creationId xmlns:a16="http://schemas.microsoft.com/office/drawing/2014/main" id="{D2957D94-9B56-4D9B-B966-3F08C76C1EC8}"/>
              </a:ext>
            </a:extLst>
          </p:cNvPr>
          <p:cNvSpPr/>
          <p:nvPr/>
        </p:nvSpPr>
        <p:spPr>
          <a:xfrm>
            <a:off x="4199045" y="2961848"/>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ln w="8588">
            <a:solidFill>
              <a:srgbClr val="000000"/>
            </a:solidFill>
          </a:ln>
        </p:spPr>
        <p:txBody>
          <a:bodyPr wrap="square" lIns="0" tIns="0" rIns="0" bIns="0" rtlCol="0"/>
          <a:lstStyle/>
          <a:p>
            <a:endParaRPr/>
          </a:p>
        </p:txBody>
      </p:sp>
      <p:sp>
        <p:nvSpPr>
          <p:cNvPr id="35" name="object 69">
            <a:extLst>
              <a:ext uri="{FF2B5EF4-FFF2-40B4-BE49-F238E27FC236}">
                <a16:creationId xmlns:a16="http://schemas.microsoft.com/office/drawing/2014/main" id="{765D273C-DB49-4DF9-934B-9336A7F227B4}"/>
              </a:ext>
            </a:extLst>
          </p:cNvPr>
          <p:cNvSpPr/>
          <p:nvPr/>
        </p:nvSpPr>
        <p:spPr>
          <a:xfrm>
            <a:off x="4199045" y="3314556"/>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solidFill>
            <a:srgbClr val="008000"/>
          </a:solidFill>
        </p:spPr>
        <p:txBody>
          <a:bodyPr wrap="square" lIns="0" tIns="0" rIns="0" bIns="0" rtlCol="0"/>
          <a:lstStyle/>
          <a:p>
            <a:endParaRPr/>
          </a:p>
        </p:txBody>
      </p:sp>
      <p:sp>
        <p:nvSpPr>
          <p:cNvPr id="36" name="object 70">
            <a:extLst>
              <a:ext uri="{FF2B5EF4-FFF2-40B4-BE49-F238E27FC236}">
                <a16:creationId xmlns:a16="http://schemas.microsoft.com/office/drawing/2014/main" id="{D6C54950-410B-4FF6-913A-E6BA46FDEF98}"/>
              </a:ext>
            </a:extLst>
          </p:cNvPr>
          <p:cNvSpPr/>
          <p:nvPr/>
        </p:nvSpPr>
        <p:spPr>
          <a:xfrm>
            <a:off x="4199045" y="3314556"/>
            <a:ext cx="77470" cy="78105"/>
          </a:xfrm>
          <a:custGeom>
            <a:avLst/>
            <a:gdLst/>
            <a:ahLst/>
            <a:cxnLst/>
            <a:rect l="l" t="t" r="r" b="b"/>
            <a:pathLst>
              <a:path w="77470" h="78105">
                <a:moveTo>
                  <a:pt x="0" y="77521"/>
                </a:moveTo>
                <a:lnTo>
                  <a:pt x="77359" y="77521"/>
                </a:lnTo>
                <a:lnTo>
                  <a:pt x="77359" y="0"/>
                </a:lnTo>
                <a:lnTo>
                  <a:pt x="0" y="0"/>
                </a:lnTo>
                <a:lnTo>
                  <a:pt x="0" y="77521"/>
                </a:lnTo>
                <a:close/>
              </a:path>
            </a:pathLst>
          </a:custGeom>
          <a:ln w="8588">
            <a:solidFill>
              <a:srgbClr val="000000"/>
            </a:solidFill>
          </a:ln>
        </p:spPr>
        <p:txBody>
          <a:bodyPr wrap="square" lIns="0" tIns="0" rIns="0" bIns="0" rtlCol="0"/>
          <a:lstStyle/>
          <a:p>
            <a:endParaRPr/>
          </a:p>
        </p:txBody>
      </p:sp>
      <p:sp>
        <p:nvSpPr>
          <p:cNvPr id="37" name="object 71">
            <a:extLst>
              <a:ext uri="{FF2B5EF4-FFF2-40B4-BE49-F238E27FC236}">
                <a16:creationId xmlns:a16="http://schemas.microsoft.com/office/drawing/2014/main" id="{5F1173B4-82FB-4E9A-8420-BAC842ABCCE4}"/>
              </a:ext>
            </a:extLst>
          </p:cNvPr>
          <p:cNvSpPr txBox="1"/>
          <p:nvPr/>
        </p:nvSpPr>
        <p:spPr>
          <a:xfrm>
            <a:off x="4306681" y="2553245"/>
            <a:ext cx="1988185" cy="886460"/>
          </a:xfrm>
          <a:prstGeom prst="rect">
            <a:avLst/>
          </a:prstGeom>
        </p:spPr>
        <p:txBody>
          <a:bodyPr vert="horz" wrap="square" lIns="0" tIns="12065" rIns="0" bIns="0" rtlCol="0">
            <a:spAutoFit/>
          </a:bodyPr>
          <a:lstStyle/>
          <a:p>
            <a:pPr marL="12700" marR="367665">
              <a:lnSpc>
                <a:spcPct val="101699"/>
              </a:lnSpc>
              <a:spcBef>
                <a:spcPts val="95"/>
              </a:spcBef>
            </a:pPr>
            <a:r>
              <a:rPr sz="1000" spc="-15" dirty="0">
                <a:latin typeface="Arial"/>
                <a:cs typeface="Arial"/>
              </a:rPr>
              <a:t>Manufacturing, </a:t>
            </a:r>
            <a:r>
              <a:rPr sz="1000" spc="-5" dirty="0">
                <a:latin typeface="Arial"/>
                <a:cs typeface="Arial"/>
              </a:rPr>
              <a:t>Construction,  </a:t>
            </a:r>
            <a:r>
              <a:rPr sz="1000" spc="-10" dirty="0">
                <a:latin typeface="Arial"/>
                <a:cs typeface="Arial"/>
              </a:rPr>
              <a:t>Transporation</a:t>
            </a:r>
            <a:endParaRPr sz="1000">
              <a:latin typeface="Arial"/>
              <a:cs typeface="Arial"/>
            </a:endParaRPr>
          </a:p>
          <a:p>
            <a:pPr marL="12700">
              <a:lnSpc>
                <a:spcPct val="100000"/>
              </a:lnSpc>
              <a:spcBef>
                <a:spcPts val="359"/>
              </a:spcBef>
            </a:pPr>
            <a:r>
              <a:rPr sz="1000" spc="-15" dirty="0">
                <a:latin typeface="Arial"/>
                <a:cs typeface="Arial"/>
              </a:rPr>
              <a:t>Information, </a:t>
            </a:r>
            <a:r>
              <a:rPr sz="1000" spc="-5" dirty="0">
                <a:latin typeface="Arial"/>
                <a:cs typeface="Arial"/>
              </a:rPr>
              <a:t>Finance </a:t>
            </a:r>
            <a:r>
              <a:rPr sz="1000" spc="-10" dirty="0">
                <a:latin typeface="Arial"/>
                <a:cs typeface="Arial"/>
              </a:rPr>
              <a:t>and</a:t>
            </a:r>
            <a:r>
              <a:rPr sz="1000" spc="-60" dirty="0">
                <a:latin typeface="Arial"/>
                <a:cs typeface="Arial"/>
              </a:rPr>
              <a:t> </a:t>
            </a:r>
            <a:r>
              <a:rPr sz="1000" spc="-5" dirty="0">
                <a:latin typeface="Arial"/>
                <a:cs typeface="Arial"/>
              </a:rPr>
              <a:t>insurance</a:t>
            </a:r>
            <a:endParaRPr sz="1000">
              <a:latin typeface="Arial"/>
              <a:cs typeface="Arial"/>
            </a:endParaRPr>
          </a:p>
          <a:p>
            <a:pPr>
              <a:lnSpc>
                <a:spcPct val="100000"/>
              </a:lnSpc>
              <a:spcBef>
                <a:spcPts val="20"/>
              </a:spcBef>
            </a:pPr>
            <a:endParaRPr sz="1350">
              <a:latin typeface="Times New Roman"/>
              <a:cs typeface="Times New Roman"/>
            </a:endParaRPr>
          </a:p>
          <a:p>
            <a:pPr marL="12700">
              <a:lnSpc>
                <a:spcPct val="100000"/>
              </a:lnSpc>
            </a:pPr>
            <a:r>
              <a:rPr sz="1000" spc="-10" dirty="0">
                <a:latin typeface="Arial"/>
                <a:cs typeface="Arial"/>
              </a:rPr>
              <a:t>Agriculture and</a:t>
            </a:r>
            <a:r>
              <a:rPr sz="1000" spc="-70" dirty="0">
                <a:latin typeface="Arial"/>
                <a:cs typeface="Arial"/>
              </a:rPr>
              <a:t> </a:t>
            </a:r>
            <a:r>
              <a:rPr sz="1000" dirty="0">
                <a:latin typeface="Arial"/>
                <a:cs typeface="Arial"/>
              </a:rPr>
              <a:t>Forestry</a:t>
            </a:r>
            <a:endParaRPr sz="1000">
              <a:latin typeface="Arial"/>
              <a:cs typeface="Arial"/>
            </a:endParaRPr>
          </a:p>
        </p:txBody>
      </p:sp>
      <p:sp>
        <p:nvSpPr>
          <p:cNvPr id="40" name="object 4">
            <a:extLst>
              <a:ext uri="{FF2B5EF4-FFF2-40B4-BE49-F238E27FC236}">
                <a16:creationId xmlns:a16="http://schemas.microsoft.com/office/drawing/2014/main" id="{E173F7B0-A509-4089-9304-BBA464427C3B}"/>
              </a:ext>
            </a:extLst>
          </p:cNvPr>
          <p:cNvSpPr/>
          <p:nvPr/>
        </p:nvSpPr>
        <p:spPr>
          <a:xfrm>
            <a:off x="7925739" y="2912972"/>
            <a:ext cx="1388745" cy="2696845"/>
          </a:xfrm>
          <a:custGeom>
            <a:avLst/>
            <a:gdLst/>
            <a:ahLst/>
            <a:cxnLst/>
            <a:rect l="l" t="t" r="r" b="b"/>
            <a:pathLst>
              <a:path w="1388745" h="2696845">
                <a:moveTo>
                  <a:pt x="0" y="0"/>
                </a:moveTo>
                <a:lnTo>
                  <a:pt x="0" y="1389041"/>
                </a:lnTo>
                <a:lnTo>
                  <a:pt x="446388" y="2696835"/>
                </a:lnTo>
                <a:lnTo>
                  <a:pt x="492653" y="2679823"/>
                </a:lnTo>
                <a:lnTo>
                  <a:pt x="538066" y="2661306"/>
                </a:lnTo>
                <a:lnTo>
                  <a:pt x="582599" y="2641318"/>
                </a:lnTo>
                <a:lnTo>
                  <a:pt x="626226" y="2619895"/>
                </a:lnTo>
                <a:lnTo>
                  <a:pt x="668922" y="2597072"/>
                </a:lnTo>
                <a:lnTo>
                  <a:pt x="710661" y="2572885"/>
                </a:lnTo>
                <a:lnTo>
                  <a:pt x="751415" y="2547370"/>
                </a:lnTo>
                <a:lnTo>
                  <a:pt x="791160" y="2520562"/>
                </a:lnTo>
                <a:lnTo>
                  <a:pt x="829870" y="2492497"/>
                </a:lnTo>
                <a:lnTo>
                  <a:pt x="867517" y="2463209"/>
                </a:lnTo>
                <a:lnTo>
                  <a:pt x="904076" y="2432735"/>
                </a:lnTo>
                <a:lnTo>
                  <a:pt x="939521" y="2401109"/>
                </a:lnTo>
                <a:lnTo>
                  <a:pt x="973826" y="2368369"/>
                </a:lnTo>
                <a:lnTo>
                  <a:pt x="1006964" y="2334548"/>
                </a:lnTo>
                <a:lnTo>
                  <a:pt x="1038910" y="2299682"/>
                </a:lnTo>
                <a:lnTo>
                  <a:pt x="1069638" y="2263807"/>
                </a:lnTo>
                <a:lnTo>
                  <a:pt x="1099121" y="2226959"/>
                </a:lnTo>
                <a:lnTo>
                  <a:pt x="1127333" y="2189172"/>
                </a:lnTo>
                <a:lnTo>
                  <a:pt x="1154249" y="2150483"/>
                </a:lnTo>
                <a:lnTo>
                  <a:pt x="1179841" y="2110926"/>
                </a:lnTo>
                <a:lnTo>
                  <a:pt x="1204085" y="2070538"/>
                </a:lnTo>
                <a:lnTo>
                  <a:pt x="1226954" y="2029354"/>
                </a:lnTo>
                <a:lnTo>
                  <a:pt x="1248421" y="1987408"/>
                </a:lnTo>
                <a:lnTo>
                  <a:pt x="1268462" y="1944738"/>
                </a:lnTo>
                <a:lnTo>
                  <a:pt x="1287049" y="1901378"/>
                </a:lnTo>
                <a:lnTo>
                  <a:pt x="1304156" y="1857363"/>
                </a:lnTo>
                <a:lnTo>
                  <a:pt x="1319759" y="1812730"/>
                </a:lnTo>
                <a:lnTo>
                  <a:pt x="1333829" y="1767514"/>
                </a:lnTo>
                <a:lnTo>
                  <a:pt x="1346342" y="1721749"/>
                </a:lnTo>
                <a:lnTo>
                  <a:pt x="1357271" y="1675473"/>
                </a:lnTo>
                <a:lnTo>
                  <a:pt x="1366591" y="1628719"/>
                </a:lnTo>
                <a:lnTo>
                  <a:pt x="1374274" y="1581524"/>
                </a:lnTo>
                <a:lnTo>
                  <a:pt x="1380296" y="1533923"/>
                </a:lnTo>
                <a:lnTo>
                  <a:pt x="1384629" y="1485952"/>
                </a:lnTo>
                <a:lnTo>
                  <a:pt x="1387248" y="1437646"/>
                </a:lnTo>
                <a:lnTo>
                  <a:pt x="1388127" y="1389041"/>
                </a:lnTo>
                <a:lnTo>
                  <a:pt x="1387318" y="1341012"/>
                </a:lnTo>
                <a:lnTo>
                  <a:pt x="1384907" y="1293410"/>
                </a:lnTo>
                <a:lnTo>
                  <a:pt x="1380921" y="1246261"/>
                </a:lnTo>
                <a:lnTo>
                  <a:pt x="1375387" y="1199589"/>
                </a:lnTo>
                <a:lnTo>
                  <a:pt x="1368331" y="1153420"/>
                </a:lnTo>
                <a:lnTo>
                  <a:pt x="1359779" y="1107779"/>
                </a:lnTo>
                <a:lnTo>
                  <a:pt x="1349758" y="1062691"/>
                </a:lnTo>
                <a:lnTo>
                  <a:pt x="1338294" y="1018180"/>
                </a:lnTo>
                <a:lnTo>
                  <a:pt x="1325414" y="974273"/>
                </a:lnTo>
                <a:lnTo>
                  <a:pt x="1311144" y="930994"/>
                </a:lnTo>
                <a:lnTo>
                  <a:pt x="1295510" y="888368"/>
                </a:lnTo>
                <a:lnTo>
                  <a:pt x="1278540" y="846421"/>
                </a:lnTo>
                <a:lnTo>
                  <a:pt x="1260258" y="805178"/>
                </a:lnTo>
                <a:lnTo>
                  <a:pt x="1240693" y="764663"/>
                </a:lnTo>
                <a:lnTo>
                  <a:pt x="1219869" y="724901"/>
                </a:lnTo>
                <a:lnTo>
                  <a:pt x="1197814" y="685919"/>
                </a:lnTo>
                <a:lnTo>
                  <a:pt x="1174555" y="647741"/>
                </a:lnTo>
                <a:lnTo>
                  <a:pt x="1150116" y="610392"/>
                </a:lnTo>
                <a:lnTo>
                  <a:pt x="1124526" y="573897"/>
                </a:lnTo>
                <a:lnTo>
                  <a:pt x="1097810" y="538281"/>
                </a:lnTo>
                <a:lnTo>
                  <a:pt x="1069994" y="503570"/>
                </a:lnTo>
                <a:lnTo>
                  <a:pt x="1041106" y="469788"/>
                </a:lnTo>
                <a:lnTo>
                  <a:pt x="1011171" y="436961"/>
                </a:lnTo>
                <a:lnTo>
                  <a:pt x="980217" y="405114"/>
                </a:lnTo>
                <a:lnTo>
                  <a:pt x="948268" y="374272"/>
                </a:lnTo>
                <a:lnTo>
                  <a:pt x="915353" y="344459"/>
                </a:lnTo>
                <a:lnTo>
                  <a:pt x="881497" y="315702"/>
                </a:lnTo>
                <a:lnTo>
                  <a:pt x="846726" y="288025"/>
                </a:lnTo>
                <a:lnTo>
                  <a:pt x="811068" y="261453"/>
                </a:lnTo>
                <a:lnTo>
                  <a:pt x="774548" y="236012"/>
                </a:lnTo>
                <a:lnTo>
                  <a:pt x="737193" y="211726"/>
                </a:lnTo>
                <a:lnTo>
                  <a:pt x="699029" y="188621"/>
                </a:lnTo>
                <a:lnTo>
                  <a:pt x="660083" y="166722"/>
                </a:lnTo>
                <a:lnTo>
                  <a:pt x="620382" y="146054"/>
                </a:lnTo>
                <a:lnTo>
                  <a:pt x="579951" y="126641"/>
                </a:lnTo>
                <a:lnTo>
                  <a:pt x="538817" y="108510"/>
                </a:lnTo>
                <a:lnTo>
                  <a:pt x="497007" y="91685"/>
                </a:lnTo>
                <a:lnTo>
                  <a:pt x="454546" y="76191"/>
                </a:lnTo>
                <a:lnTo>
                  <a:pt x="411462" y="62054"/>
                </a:lnTo>
                <a:lnTo>
                  <a:pt x="367781" y="49298"/>
                </a:lnTo>
                <a:lnTo>
                  <a:pt x="323528" y="37949"/>
                </a:lnTo>
                <a:lnTo>
                  <a:pt x="278732" y="28031"/>
                </a:lnTo>
                <a:lnTo>
                  <a:pt x="233417" y="19570"/>
                </a:lnTo>
                <a:lnTo>
                  <a:pt x="187611" y="12592"/>
                </a:lnTo>
                <a:lnTo>
                  <a:pt x="141340" y="7120"/>
                </a:lnTo>
                <a:lnTo>
                  <a:pt x="94630" y="3181"/>
                </a:lnTo>
                <a:lnTo>
                  <a:pt x="47508" y="799"/>
                </a:lnTo>
                <a:lnTo>
                  <a:pt x="0" y="0"/>
                </a:lnTo>
                <a:close/>
              </a:path>
            </a:pathLst>
          </a:custGeom>
          <a:solidFill>
            <a:srgbClr val="FF0000"/>
          </a:solidFill>
        </p:spPr>
        <p:txBody>
          <a:bodyPr wrap="square" lIns="0" tIns="0" rIns="0" bIns="0" rtlCol="0"/>
          <a:lstStyle/>
          <a:p>
            <a:endParaRPr/>
          </a:p>
        </p:txBody>
      </p:sp>
      <p:sp>
        <p:nvSpPr>
          <p:cNvPr id="41" name="object 5">
            <a:extLst>
              <a:ext uri="{FF2B5EF4-FFF2-40B4-BE49-F238E27FC236}">
                <a16:creationId xmlns:a16="http://schemas.microsoft.com/office/drawing/2014/main" id="{73CB84A0-76BC-4101-9AD6-27DE6DD09AFD}"/>
              </a:ext>
            </a:extLst>
          </p:cNvPr>
          <p:cNvSpPr/>
          <p:nvPr/>
        </p:nvSpPr>
        <p:spPr>
          <a:xfrm>
            <a:off x="7925739" y="2912972"/>
            <a:ext cx="1388745" cy="2696845"/>
          </a:xfrm>
          <a:custGeom>
            <a:avLst/>
            <a:gdLst/>
            <a:ahLst/>
            <a:cxnLst/>
            <a:rect l="l" t="t" r="r" b="b"/>
            <a:pathLst>
              <a:path w="1388745" h="2696845">
                <a:moveTo>
                  <a:pt x="446388" y="2696835"/>
                </a:moveTo>
                <a:lnTo>
                  <a:pt x="492653" y="2679823"/>
                </a:lnTo>
                <a:lnTo>
                  <a:pt x="538066" y="2661306"/>
                </a:lnTo>
                <a:lnTo>
                  <a:pt x="582599" y="2641318"/>
                </a:lnTo>
                <a:lnTo>
                  <a:pt x="626226" y="2619894"/>
                </a:lnTo>
                <a:lnTo>
                  <a:pt x="668922" y="2597072"/>
                </a:lnTo>
                <a:lnTo>
                  <a:pt x="710661" y="2572885"/>
                </a:lnTo>
                <a:lnTo>
                  <a:pt x="751415" y="2547370"/>
                </a:lnTo>
                <a:lnTo>
                  <a:pt x="791160" y="2520562"/>
                </a:lnTo>
                <a:lnTo>
                  <a:pt x="829870" y="2492497"/>
                </a:lnTo>
                <a:lnTo>
                  <a:pt x="867517" y="2463209"/>
                </a:lnTo>
                <a:lnTo>
                  <a:pt x="904076" y="2432735"/>
                </a:lnTo>
                <a:lnTo>
                  <a:pt x="939521" y="2401109"/>
                </a:lnTo>
                <a:lnTo>
                  <a:pt x="973826" y="2368368"/>
                </a:lnTo>
                <a:lnTo>
                  <a:pt x="1006964" y="2334547"/>
                </a:lnTo>
                <a:lnTo>
                  <a:pt x="1038910" y="2299682"/>
                </a:lnTo>
                <a:lnTo>
                  <a:pt x="1069638" y="2263807"/>
                </a:lnTo>
                <a:lnTo>
                  <a:pt x="1099121" y="2226959"/>
                </a:lnTo>
                <a:lnTo>
                  <a:pt x="1127333" y="2189172"/>
                </a:lnTo>
                <a:lnTo>
                  <a:pt x="1154248" y="2150483"/>
                </a:lnTo>
                <a:lnTo>
                  <a:pt x="1179841" y="2110926"/>
                </a:lnTo>
                <a:lnTo>
                  <a:pt x="1204085" y="2070538"/>
                </a:lnTo>
                <a:lnTo>
                  <a:pt x="1226954" y="2029354"/>
                </a:lnTo>
                <a:lnTo>
                  <a:pt x="1248421" y="1987408"/>
                </a:lnTo>
                <a:lnTo>
                  <a:pt x="1268462" y="1944738"/>
                </a:lnTo>
                <a:lnTo>
                  <a:pt x="1287049" y="1901378"/>
                </a:lnTo>
                <a:lnTo>
                  <a:pt x="1304156" y="1857363"/>
                </a:lnTo>
                <a:lnTo>
                  <a:pt x="1319759" y="1812730"/>
                </a:lnTo>
                <a:lnTo>
                  <a:pt x="1333829" y="1767514"/>
                </a:lnTo>
                <a:lnTo>
                  <a:pt x="1346342" y="1721749"/>
                </a:lnTo>
                <a:lnTo>
                  <a:pt x="1357271" y="1675473"/>
                </a:lnTo>
                <a:lnTo>
                  <a:pt x="1366591" y="1628719"/>
                </a:lnTo>
                <a:lnTo>
                  <a:pt x="1374274" y="1581524"/>
                </a:lnTo>
                <a:lnTo>
                  <a:pt x="1380296" y="1533923"/>
                </a:lnTo>
                <a:lnTo>
                  <a:pt x="1384629" y="1485952"/>
                </a:lnTo>
                <a:lnTo>
                  <a:pt x="1387248" y="1437646"/>
                </a:lnTo>
                <a:lnTo>
                  <a:pt x="1388127" y="1389041"/>
                </a:lnTo>
                <a:lnTo>
                  <a:pt x="1387318" y="1341012"/>
                </a:lnTo>
                <a:lnTo>
                  <a:pt x="1384907" y="1293410"/>
                </a:lnTo>
                <a:lnTo>
                  <a:pt x="1380921" y="1246261"/>
                </a:lnTo>
                <a:lnTo>
                  <a:pt x="1375387" y="1199589"/>
                </a:lnTo>
                <a:lnTo>
                  <a:pt x="1368331" y="1153420"/>
                </a:lnTo>
                <a:lnTo>
                  <a:pt x="1359779" y="1107779"/>
                </a:lnTo>
                <a:lnTo>
                  <a:pt x="1349758" y="1062690"/>
                </a:lnTo>
                <a:lnTo>
                  <a:pt x="1338294" y="1018180"/>
                </a:lnTo>
                <a:lnTo>
                  <a:pt x="1325414" y="974273"/>
                </a:lnTo>
                <a:lnTo>
                  <a:pt x="1311144" y="930994"/>
                </a:lnTo>
                <a:lnTo>
                  <a:pt x="1295510" y="888368"/>
                </a:lnTo>
                <a:lnTo>
                  <a:pt x="1278540" y="846421"/>
                </a:lnTo>
                <a:lnTo>
                  <a:pt x="1260258" y="805178"/>
                </a:lnTo>
                <a:lnTo>
                  <a:pt x="1240693" y="764663"/>
                </a:lnTo>
                <a:lnTo>
                  <a:pt x="1219869" y="724901"/>
                </a:lnTo>
                <a:lnTo>
                  <a:pt x="1197814" y="685919"/>
                </a:lnTo>
                <a:lnTo>
                  <a:pt x="1174555" y="647741"/>
                </a:lnTo>
                <a:lnTo>
                  <a:pt x="1150116" y="610392"/>
                </a:lnTo>
                <a:lnTo>
                  <a:pt x="1124526" y="573897"/>
                </a:lnTo>
                <a:lnTo>
                  <a:pt x="1097810" y="538281"/>
                </a:lnTo>
                <a:lnTo>
                  <a:pt x="1069994" y="503570"/>
                </a:lnTo>
                <a:lnTo>
                  <a:pt x="1041106" y="469788"/>
                </a:lnTo>
                <a:lnTo>
                  <a:pt x="1011171" y="436961"/>
                </a:lnTo>
                <a:lnTo>
                  <a:pt x="980217" y="405114"/>
                </a:lnTo>
                <a:lnTo>
                  <a:pt x="948268" y="374272"/>
                </a:lnTo>
                <a:lnTo>
                  <a:pt x="915353" y="344459"/>
                </a:lnTo>
                <a:lnTo>
                  <a:pt x="881497" y="315702"/>
                </a:lnTo>
                <a:lnTo>
                  <a:pt x="846726" y="288025"/>
                </a:lnTo>
                <a:lnTo>
                  <a:pt x="811068" y="261453"/>
                </a:lnTo>
                <a:lnTo>
                  <a:pt x="774548" y="236012"/>
                </a:lnTo>
                <a:lnTo>
                  <a:pt x="737193" y="211726"/>
                </a:lnTo>
                <a:lnTo>
                  <a:pt x="699029" y="188621"/>
                </a:lnTo>
                <a:lnTo>
                  <a:pt x="660083" y="166722"/>
                </a:lnTo>
                <a:lnTo>
                  <a:pt x="620382" y="146054"/>
                </a:lnTo>
                <a:lnTo>
                  <a:pt x="579951" y="126641"/>
                </a:lnTo>
                <a:lnTo>
                  <a:pt x="538817" y="108510"/>
                </a:lnTo>
                <a:lnTo>
                  <a:pt x="497007" y="91685"/>
                </a:lnTo>
                <a:lnTo>
                  <a:pt x="454546" y="76191"/>
                </a:lnTo>
                <a:lnTo>
                  <a:pt x="411462" y="62054"/>
                </a:lnTo>
                <a:lnTo>
                  <a:pt x="367781" y="49298"/>
                </a:lnTo>
                <a:lnTo>
                  <a:pt x="323528" y="37949"/>
                </a:lnTo>
                <a:lnTo>
                  <a:pt x="278732" y="28031"/>
                </a:lnTo>
                <a:lnTo>
                  <a:pt x="233417" y="19570"/>
                </a:lnTo>
                <a:lnTo>
                  <a:pt x="187611" y="12592"/>
                </a:lnTo>
                <a:lnTo>
                  <a:pt x="141340" y="7120"/>
                </a:lnTo>
                <a:lnTo>
                  <a:pt x="94630" y="3181"/>
                </a:lnTo>
                <a:lnTo>
                  <a:pt x="47508" y="799"/>
                </a:lnTo>
                <a:lnTo>
                  <a:pt x="0" y="0"/>
                </a:lnTo>
                <a:lnTo>
                  <a:pt x="0" y="1389041"/>
                </a:lnTo>
                <a:lnTo>
                  <a:pt x="446388" y="2696835"/>
                </a:lnTo>
                <a:close/>
              </a:path>
            </a:pathLst>
          </a:custGeom>
          <a:ln w="8105">
            <a:solidFill>
              <a:srgbClr val="000000"/>
            </a:solidFill>
          </a:ln>
        </p:spPr>
        <p:txBody>
          <a:bodyPr wrap="square" lIns="0" tIns="0" rIns="0" bIns="0" rtlCol="0"/>
          <a:lstStyle/>
          <a:p>
            <a:endParaRPr/>
          </a:p>
        </p:txBody>
      </p:sp>
      <p:sp>
        <p:nvSpPr>
          <p:cNvPr id="42" name="object 6">
            <a:extLst>
              <a:ext uri="{FF2B5EF4-FFF2-40B4-BE49-F238E27FC236}">
                <a16:creationId xmlns:a16="http://schemas.microsoft.com/office/drawing/2014/main" id="{827C60AC-5E72-4399-A480-FF938CF78729}"/>
              </a:ext>
            </a:extLst>
          </p:cNvPr>
          <p:cNvSpPr/>
          <p:nvPr/>
        </p:nvSpPr>
        <p:spPr>
          <a:xfrm>
            <a:off x="6634941" y="4302013"/>
            <a:ext cx="1737360" cy="1389380"/>
          </a:xfrm>
          <a:custGeom>
            <a:avLst/>
            <a:gdLst/>
            <a:ahLst/>
            <a:cxnLst/>
            <a:rect l="l" t="t" r="r" b="b"/>
            <a:pathLst>
              <a:path w="1737360" h="1389379">
                <a:moveTo>
                  <a:pt x="1290797" y="0"/>
                </a:moveTo>
                <a:lnTo>
                  <a:pt x="0" y="511741"/>
                </a:lnTo>
                <a:lnTo>
                  <a:pt x="18818" y="556550"/>
                </a:lnTo>
                <a:lnTo>
                  <a:pt x="39075" y="600460"/>
                </a:lnTo>
                <a:lnTo>
                  <a:pt x="60736" y="643448"/>
                </a:lnTo>
                <a:lnTo>
                  <a:pt x="83766" y="685490"/>
                </a:lnTo>
                <a:lnTo>
                  <a:pt x="108132" y="726563"/>
                </a:lnTo>
                <a:lnTo>
                  <a:pt x="133799" y="766641"/>
                </a:lnTo>
                <a:lnTo>
                  <a:pt x="160733" y="805702"/>
                </a:lnTo>
                <a:lnTo>
                  <a:pt x="188900" y="843721"/>
                </a:lnTo>
                <a:lnTo>
                  <a:pt x="218266" y="880674"/>
                </a:lnTo>
                <a:lnTo>
                  <a:pt x="248797" y="916538"/>
                </a:lnTo>
                <a:lnTo>
                  <a:pt x="280458" y="951288"/>
                </a:lnTo>
                <a:lnTo>
                  <a:pt x="313216" y="984901"/>
                </a:lnTo>
                <a:lnTo>
                  <a:pt x="347037" y="1017353"/>
                </a:lnTo>
                <a:lnTo>
                  <a:pt x="381886" y="1048620"/>
                </a:lnTo>
                <a:lnTo>
                  <a:pt x="417729" y="1078677"/>
                </a:lnTo>
                <a:lnTo>
                  <a:pt x="454532" y="1107502"/>
                </a:lnTo>
                <a:lnTo>
                  <a:pt x="492261" y="1135069"/>
                </a:lnTo>
                <a:lnTo>
                  <a:pt x="530881" y="1161356"/>
                </a:lnTo>
                <a:lnTo>
                  <a:pt x="570359" y="1186337"/>
                </a:lnTo>
                <a:lnTo>
                  <a:pt x="610661" y="1209990"/>
                </a:lnTo>
                <a:lnTo>
                  <a:pt x="651752" y="1232291"/>
                </a:lnTo>
                <a:lnTo>
                  <a:pt x="693598" y="1253215"/>
                </a:lnTo>
                <a:lnTo>
                  <a:pt x="736166" y="1272738"/>
                </a:lnTo>
                <a:lnTo>
                  <a:pt x="779420" y="1290837"/>
                </a:lnTo>
                <a:lnTo>
                  <a:pt x="823327" y="1307487"/>
                </a:lnTo>
                <a:lnTo>
                  <a:pt x="867853" y="1322666"/>
                </a:lnTo>
                <a:lnTo>
                  <a:pt x="912964" y="1336348"/>
                </a:lnTo>
                <a:lnTo>
                  <a:pt x="958625" y="1348510"/>
                </a:lnTo>
                <a:lnTo>
                  <a:pt x="1004834" y="1359135"/>
                </a:lnTo>
                <a:lnTo>
                  <a:pt x="1051462" y="1368178"/>
                </a:lnTo>
                <a:lnTo>
                  <a:pt x="1098569" y="1375637"/>
                </a:lnTo>
                <a:lnTo>
                  <a:pt x="1146091" y="1381479"/>
                </a:lnTo>
                <a:lnTo>
                  <a:pt x="1193992" y="1385682"/>
                </a:lnTo>
                <a:lnTo>
                  <a:pt x="1242239" y="1388221"/>
                </a:lnTo>
                <a:lnTo>
                  <a:pt x="1290797" y="1389073"/>
                </a:lnTo>
                <a:lnTo>
                  <a:pt x="1341952" y="1385761"/>
                </a:lnTo>
                <a:lnTo>
                  <a:pt x="1392564" y="1381180"/>
                </a:lnTo>
                <a:lnTo>
                  <a:pt x="1442700" y="1375262"/>
                </a:lnTo>
                <a:lnTo>
                  <a:pt x="1492424" y="1367936"/>
                </a:lnTo>
                <a:lnTo>
                  <a:pt x="1541833" y="1359128"/>
                </a:lnTo>
                <a:lnTo>
                  <a:pt x="1590903" y="1348789"/>
                </a:lnTo>
                <a:lnTo>
                  <a:pt x="1639790" y="1336829"/>
                </a:lnTo>
                <a:lnTo>
                  <a:pt x="1688529" y="1323187"/>
                </a:lnTo>
                <a:lnTo>
                  <a:pt x="1737186" y="1307794"/>
                </a:lnTo>
                <a:lnTo>
                  <a:pt x="1290797" y="0"/>
                </a:lnTo>
                <a:close/>
              </a:path>
            </a:pathLst>
          </a:custGeom>
          <a:solidFill>
            <a:srgbClr val="0000FF"/>
          </a:solidFill>
        </p:spPr>
        <p:txBody>
          <a:bodyPr wrap="square" lIns="0" tIns="0" rIns="0" bIns="0" rtlCol="0"/>
          <a:lstStyle/>
          <a:p>
            <a:endParaRPr/>
          </a:p>
        </p:txBody>
      </p:sp>
      <p:sp>
        <p:nvSpPr>
          <p:cNvPr id="43" name="object 7">
            <a:extLst>
              <a:ext uri="{FF2B5EF4-FFF2-40B4-BE49-F238E27FC236}">
                <a16:creationId xmlns:a16="http://schemas.microsoft.com/office/drawing/2014/main" id="{C1B7C62C-42C1-4B05-85F5-A38AF9B8FDC4}"/>
              </a:ext>
            </a:extLst>
          </p:cNvPr>
          <p:cNvSpPr/>
          <p:nvPr/>
        </p:nvSpPr>
        <p:spPr>
          <a:xfrm>
            <a:off x="6634941" y="4302013"/>
            <a:ext cx="1737360" cy="1389380"/>
          </a:xfrm>
          <a:custGeom>
            <a:avLst/>
            <a:gdLst/>
            <a:ahLst/>
            <a:cxnLst/>
            <a:rect l="l" t="t" r="r" b="b"/>
            <a:pathLst>
              <a:path w="1737360" h="1389379">
                <a:moveTo>
                  <a:pt x="0" y="511741"/>
                </a:moveTo>
                <a:lnTo>
                  <a:pt x="18818" y="556550"/>
                </a:lnTo>
                <a:lnTo>
                  <a:pt x="39075" y="600460"/>
                </a:lnTo>
                <a:lnTo>
                  <a:pt x="60736" y="643448"/>
                </a:lnTo>
                <a:lnTo>
                  <a:pt x="83766" y="685490"/>
                </a:lnTo>
                <a:lnTo>
                  <a:pt x="108132" y="726563"/>
                </a:lnTo>
                <a:lnTo>
                  <a:pt x="133799" y="766641"/>
                </a:lnTo>
                <a:lnTo>
                  <a:pt x="160733" y="805702"/>
                </a:lnTo>
                <a:lnTo>
                  <a:pt x="188900" y="843721"/>
                </a:lnTo>
                <a:lnTo>
                  <a:pt x="218266" y="880674"/>
                </a:lnTo>
                <a:lnTo>
                  <a:pt x="248797" y="916538"/>
                </a:lnTo>
                <a:lnTo>
                  <a:pt x="280458" y="951288"/>
                </a:lnTo>
                <a:lnTo>
                  <a:pt x="313216" y="984901"/>
                </a:lnTo>
                <a:lnTo>
                  <a:pt x="347037" y="1017353"/>
                </a:lnTo>
                <a:lnTo>
                  <a:pt x="381886" y="1048620"/>
                </a:lnTo>
                <a:lnTo>
                  <a:pt x="417729" y="1078677"/>
                </a:lnTo>
                <a:lnTo>
                  <a:pt x="454532" y="1107502"/>
                </a:lnTo>
                <a:lnTo>
                  <a:pt x="492261" y="1135069"/>
                </a:lnTo>
                <a:lnTo>
                  <a:pt x="530881" y="1161356"/>
                </a:lnTo>
                <a:lnTo>
                  <a:pt x="570359" y="1186337"/>
                </a:lnTo>
                <a:lnTo>
                  <a:pt x="610661" y="1209990"/>
                </a:lnTo>
                <a:lnTo>
                  <a:pt x="651752" y="1232291"/>
                </a:lnTo>
                <a:lnTo>
                  <a:pt x="693598" y="1253215"/>
                </a:lnTo>
                <a:lnTo>
                  <a:pt x="736166" y="1272738"/>
                </a:lnTo>
                <a:lnTo>
                  <a:pt x="779420" y="1290837"/>
                </a:lnTo>
                <a:lnTo>
                  <a:pt x="823327" y="1307487"/>
                </a:lnTo>
                <a:lnTo>
                  <a:pt x="867853" y="1322666"/>
                </a:lnTo>
                <a:lnTo>
                  <a:pt x="912964" y="1336348"/>
                </a:lnTo>
                <a:lnTo>
                  <a:pt x="958625" y="1348510"/>
                </a:lnTo>
                <a:lnTo>
                  <a:pt x="1004802" y="1359128"/>
                </a:lnTo>
                <a:lnTo>
                  <a:pt x="1051462" y="1368178"/>
                </a:lnTo>
                <a:lnTo>
                  <a:pt x="1098569" y="1375637"/>
                </a:lnTo>
                <a:lnTo>
                  <a:pt x="1146090" y="1381479"/>
                </a:lnTo>
                <a:lnTo>
                  <a:pt x="1193992" y="1385682"/>
                </a:lnTo>
                <a:lnTo>
                  <a:pt x="1242239" y="1388221"/>
                </a:lnTo>
                <a:lnTo>
                  <a:pt x="1290797" y="1389073"/>
                </a:lnTo>
                <a:lnTo>
                  <a:pt x="1341952" y="1385761"/>
                </a:lnTo>
                <a:lnTo>
                  <a:pt x="1392564" y="1381180"/>
                </a:lnTo>
                <a:lnTo>
                  <a:pt x="1442700" y="1375262"/>
                </a:lnTo>
                <a:lnTo>
                  <a:pt x="1492424" y="1367936"/>
                </a:lnTo>
                <a:lnTo>
                  <a:pt x="1541803" y="1359134"/>
                </a:lnTo>
                <a:lnTo>
                  <a:pt x="1590903" y="1348788"/>
                </a:lnTo>
                <a:lnTo>
                  <a:pt x="1639790" y="1336829"/>
                </a:lnTo>
                <a:lnTo>
                  <a:pt x="1688529" y="1323187"/>
                </a:lnTo>
                <a:lnTo>
                  <a:pt x="1737185" y="1307794"/>
                </a:lnTo>
                <a:lnTo>
                  <a:pt x="1290797" y="0"/>
                </a:lnTo>
                <a:lnTo>
                  <a:pt x="0" y="511741"/>
                </a:lnTo>
                <a:close/>
              </a:path>
            </a:pathLst>
          </a:custGeom>
          <a:ln w="8103">
            <a:solidFill>
              <a:srgbClr val="000000"/>
            </a:solidFill>
          </a:ln>
        </p:spPr>
        <p:txBody>
          <a:bodyPr wrap="square" lIns="0" tIns="0" rIns="0" bIns="0" rtlCol="0"/>
          <a:lstStyle/>
          <a:p>
            <a:endParaRPr/>
          </a:p>
        </p:txBody>
      </p:sp>
      <p:sp>
        <p:nvSpPr>
          <p:cNvPr id="44" name="object 8">
            <a:extLst>
              <a:ext uri="{FF2B5EF4-FFF2-40B4-BE49-F238E27FC236}">
                <a16:creationId xmlns:a16="http://schemas.microsoft.com/office/drawing/2014/main" id="{028B7382-A06A-4239-9874-5ECD0C076D59}"/>
              </a:ext>
            </a:extLst>
          </p:cNvPr>
          <p:cNvSpPr/>
          <p:nvPr/>
        </p:nvSpPr>
        <p:spPr>
          <a:xfrm>
            <a:off x="6536642" y="3319099"/>
            <a:ext cx="1389380" cy="1494790"/>
          </a:xfrm>
          <a:custGeom>
            <a:avLst/>
            <a:gdLst/>
            <a:ahLst/>
            <a:cxnLst/>
            <a:rect l="l" t="t" r="r" b="b"/>
            <a:pathLst>
              <a:path w="1389379" h="1494789">
                <a:moveTo>
                  <a:pt x="406879" y="0"/>
                </a:moveTo>
                <a:lnTo>
                  <a:pt x="372176" y="36012"/>
                </a:lnTo>
                <a:lnTo>
                  <a:pt x="338898" y="73086"/>
                </a:lnTo>
                <a:lnTo>
                  <a:pt x="307064" y="111183"/>
                </a:lnTo>
                <a:lnTo>
                  <a:pt x="276691" y="150260"/>
                </a:lnTo>
                <a:lnTo>
                  <a:pt x="247800" y="190277"/>
                </a:lnTo>
                <a:lnTo>
                  <a:pt x="220407" y="231194"/>
                </a:lnTo>
                <a:lnTo>
                  <a:pt x="194532" y="272968"/>
                </a:lnTo>
                <a:lnTo>
                  <a:pt x="170193" y="315560"/>
                </a:lnTo>
                <a:lnTo>
                  <a:pt x="147408" y="358929"/>
                </a:lnTo>
                <a:lnTo>
                  <a:pt x="126195" y="403034"/>
                </a:lnTo>
                <a:lnTo>
                  <a:pt x="106574" y="447833"/>
                </a:lnTo>
                <a:lnTo>
                  <a:pt x="88562" y="493287"/>
                </a:lnTo>
                <a:lnTo>
                  <a:pt x="72178" y="539353"/>
                </a:lnTo>
                <a:lnTo>
                  <a:pt x="57441" y="585993"/>
                </a:lnTo>
                <a:lnTo>
                  <a:pt x="44368" y="633163"/>
                </a:lnTo>
                <a:lnTo>
                  <a:pt x="32979" y="680825"/>
                </a:lnTo>
                <a:lnTo>
                  <a:pt x="23291" y="728936"/>
                </a:lnTo>
                <a:lnTo>
                  <a:pt x="15324" y="777457"/>
                </a:lnTo>
                <a:lnTo>
                  <a:pt x="9095" y="826346"/>
                </a:lnTo>
                <a:lnTo>
                  <a:pt x="4623" y="875562"/>
                </a:lnTo>
                <a:lnTo>
                  <a:pt x="1926" y="925064"/>
                </a:lnTo>
                <a:lnTo>
                  <a:pt x="1023" y="974813"/>
                </a:lnTo>
                <a:lnTo>
                  <a:pt x="0" y="1023548"/>
                </a:lnTo>
                <a:lnTo>
                  <a:pt x="1278" y="1072202"/>
                </a:lnTo>
                <a:lnTo>
                  <a:pt x="4750" y="1120703"/>
                </a:lnTo>
                <a:lnTo>
                  <a:pt x="10304" y="1168979"/>
                </a:lnTo>
                <a:lnTo>
                  <a:pt x="17832" y="1216960"/>
                </a:lnTo>
                <a:lnTo>
                  <a:pt x="27224" y="1264575"/>
                </a:lnTo>
                <a:lnTo>
                  <a:pt x="38369" y="1311751"/>
                </a:lnTo>
                <a:lnTo>
                  <a:pt x="51159" y="1358419"/>
                </a:lnTo>
                <a:lnTo>
                  <a:pt x="65484" y="1404506"/>
                </a:lnTo>
                <a:lnTo>
                  <a:pt x="81233" y="1449942"/>
                </a:lnTo>
                <a:lnTo>
                  <a:pt x="98299" y="1494655"/>
                </a:lnTo>
                <a:lnTo>
                  <a:pt x="1389096" y="982914"/>
                </a:lnTo>
                <a:lnTo>
                  <a:pt x="406879" y="0"/>
                </a:lnTo>
                <a:close/>
              </a:path>
            </a:pathLst>
          </a:custGeom>
          <a:solidFill>
            <a:srgbClr val="800080"/>
          </a:solidFill>
        </p:spPr>
        <p:txBody>
          <a:bodyPr wrap="square" lIns="0" tIns="0" rIns="0" bIns="0" rtlCol="0"/>
          <a:lstStyle/>
          <a:p>
            <a:endParaRPr/>
          </a:p>
        </p:txBody>
      </p:sp>
      <p:sp>
        <p:nvSpPr>
          <p:cNvPr id="45" name="object 9">
            <a:extLst>
              <a:ext uri="{FF2B5EF4-FFF2-40B4-BE49-F238E27FC236}">
                <a16:creationId xmlns:a16="http://schemas.microsoft.com/office/drawing/2014/main" id="{E2C5A791-775D-4C42-8643-4CCF2F1DE4D2}"/>
              </a:ext>
            </a:extLst>
          </p:cNvPr>
          <p:cNvSpPr/>
          <p:nvPr/>
        </p:nvSpPr>
        <p:spPr>
          <a:xfrm>
            <a:off x="6536642" y="3319099"/>
            <a:ext cx="1389380" cy="1494790"/>
          </a:xfrm>
          <a:custGeom>
            <a:avLst/>
            <a:gdLst/>
            <a:ahLst/>
            <a:cxnLst/>
            <a:rect l="l" t="t" r="r" b="b"/>
            <a:pathLst>
              <a:path w="1389379" h="1494789">
                <a:moveTo>
                  <a:pt x="406879" y="0"/>
                </a:moveTo>
                <a:lnTo>
                  <a:pt x="372176" y="36012"/>
                </a:lnTo>
                <a:lnTo>
                  <a:pt x="338898" y="73086"/>
                </a:lnTo>
                <a:lnTo>
                  <a:pt x="307064" y="111183"/>
                </a:lnTo>
                <a:lnTo>
                  <a:pt x="276691" y="150260"/>
                </a:lnTo>
                <a:lnTo>
                  <a:pt x="247800" y="190277"/>
                </a:lnTo>
                <a:lnTo>
                  <a:pt x="220407" y="231194"/>
                </a:lnTo>
                <a:lnTo>
                  <a:pt x="194532" y="272968"/>
                </a:lnTo>
                <a:lnTo>
                  <a:pt x="170193" y="315560"/>
                </a:lnTo>
                <a:lnTo>
                  <a:pt x="147407" y="358929"/>
                </a:lnTo>
                <a:lnTo>
                  <a:pt x="126195" y="403034"/>
                </a:lnTo>
                <a:lnTo>
                  <a:pt x="106574" y="447833"/>
                </a:lnTo>
                <a:lnTo>
                  <a:pt x="88562" y="493287"/>
                </a:lnTo>
                <a:lnTo>
                  <a:pt x="72178" y="539353"/>
                </a:lnTo>
                <a:lnTo>
                  <a:pt x="57441" y="585993"/>
                </a:lnTo>
                <a:lnTo>
                  <a:pt x="44368" y="633163"/>
                </a:lnTo>
                <a:lnTo>
                  <a:pt x="32979" y="680825"/>
                </a:lnTo>
                <a:lnTo>
                  <a:pt x="23291" y="728936"/>
                </a:lnTo>
                <a:lnTo>
                  <a:pt x="15324" y="777457"/>
                </a:lnTo>
                <a:lnTo>
                  <a:pt x="9095" y="826346"/>
                </a:lnTo>
                <a:lnTo>
                  <a:pt x="4623" y="875562"/>
                </a:lnTo>
                <a:lnTo>
                  <a:pt x="1926" y="925064"/>
                </a:lnTo>
                <a:lnTo>
                  <a:pt x="1023" y="974813"/>
                </a:lnTo>
                <a:lnTo>
                  <a:pt x="0" y="1023548"/>
                </a:lnTo>
                <a:lnTo>
                  <a:pt x="1278" y="1072202"/>
                </a:lnTo>
                <a:lnTo>
                  <a:pt x="4750" y="1120703"/>
                </a:lnTo>
                <a:lnTo>
                  <a:pt x="10304" y="1168979"/>
                </a:lnTo>
                <a:lnTo>
                  <a:pt x="17832" y="1216960"/>
                </a:lnTo>
                <a:lnTo>
                  <a:pt x="27224" y="1264575"/>
                </a:lnTo>
                <a:lnTo>
                  <a:pt x="38369" y="1311751"/>
                </a:lnTo>
                <a:lnTo>
                  <a:pt x="51159" y="1358419"/>
                </a:lnTo>
                <a:lnTo>
                  <a:pt x="65484" y="1404506"/>
                </a:lnTo>
                <a:lnTo>
                  <a:pt x="81233" y="1449942"/>
                </a:lnTo>
                <a:lnTo>
                  <a:pt x="98299" y="1494655"/>
                </a:lnTo>
                <a:lnTo>
                  <a:pt x="1389096" y="982914"/>
                </a:lnTo>
                <a:lnTo>
                  <a:pt x="406879" y="0"/>
                </a:lnTo>
                <a:close/>
              </a:path>
            </a:pathLst>
          </a:custGeom>
          <a:ln w="8103">
            <a:solidFill>
              <a:srgbClr val="000000"/>
            </a:solidFill>
          </a:ln>
        </p:spPr>
        <p:txBody>
          <a:bodyPr wrap="square" lIns="0" tIns="0" rIns="0" bIns="0" rtlCol="0"/>
          <a:lstStyle/>
          <a:p>
            <a:endParaRPr/>
          </a:p>
        </p:txBody>
      </p:sp>
      <p:sp>
        <p:nvSpPr>
          <p:cNvPr id="46" name="object 10">
            <a:extLst>
              <a:ext uri="{FF2B5EF4-FFF2-40B4-BE49-F238E27FC236}">
                <a16:creationId xmlns:a16="http://schemas.microsoft.com/office/drawing/2014/main" id="{13DAE5D6-A9A2-40E2-9727-4087979707A5}"/>
              </a:ext>
            </a:extLst>
          </p:cNvPr>
          <p:cNvSpPr/>
          <p:nvPr/>
        </p:nvSpPr>
        <p:spPr>
          <a:xfrm>
            <a:off x="6943522" y="3051012"/>
            <a:ext cx="982344" cy="1251585"/>
          </a:xfrm>
          <a:custGeom>
            <a:avLst/>
            <a:gdLst/>
            <a:ahLst/>
            <a:cxnLst/>
            <a:rect l="l" t="t" r="r" b="b"/>
            <a:pathLst>
              <a:path w="982345" h="1251585">
                <a:moveTo>
                  <a:pt x="373485" y="0"/>
                </a:moveTo>
                <a:lnTo>
                  <a:pt x="327766" y="22578"/>
                </a:lnTo>
                <a:lnTo>
                  <a:pt x="282786" y="46963"/>
                </a:lnTo>
                <a:lnTo>
                  <a:pt x="238682" y="73152"/>
                </a:lnTo>
                <a:lnTo>
                  <a:pt x="195587" y="101144"/>
                </a:lnTo>
                <a:lnTo>
                  <a:pt x="153638" y="130938"/>
                </a:lnTo>
                <a:lnTo>
                  <a:pt x="112970" y="162530"/>
                </a:lnTo>
                <a:lnTo>
                  <a:pt x="73717" y="195921"/>
                </a:lnTo>
                <a:lnTo>
                  <a:pt x="36015" y="231107"/>
                </a:lnTo>
                <a:lnTo>
                  <a:pt x="0" y="268087"/>
                </a:lnTo>
                <a:lnTo>
                  <a:pt x="982216" y="1251001"/>
                </a:lnTo>
                <a:lnTo>
                  <a:pt x="373485" y="0"/>
                </a:lnTo>
                <a:close/>
              </a:path>
            </a:pathLst>
          </a:custGeom>
          <a:solidFill>
            <a:srgbClr val="FF9900"/>
          </a:solidFill>
        </p:spPr>
        <p:txBody>
          <a:bodyPr wrap="square" lIns="0" tIns="0" rIns="0" bIns="0" rtlCol="0"/>
          <a:lstStyle/>
          <a:p>
            <a:endParaRPr/>
          </a:p>
        </p:txBody>
      </p:sp>
      <p:sp>
        <p:nvSpPr>
          <p:cNvPr id="47" name="object 11">
            <a:extLst>
              <a:ext uri="{FF2B5EF4-FFF2-40B4-BE49-F238E27FC236}">
                <a16:creationId xmlns:a16="http://schemas.microsoft.com/office/drawing/2014/main" id="{95098F19-9493-44CD-BD6E-B20204B3A621}"/>
              </a:ext>
            </a:extLst>
          </p:cNvPr>
          <p:cNvSpPr/>
          <p:nvPr/>
        </p:nvSpPr>
        <p:spPr>
          <a:xfrm>
            <a:off x="6943522" y="3051012"/>
            <a:ext cx="982344" cy="1251585"/>
          </a:xfrm>
          <a:custGeom>
            <a:avLst/>
            <a:gdLst/>
            <a:ahLst/>
            <a:cxnLst/>
            <a:rect l="l" t="t" r="r" b="b"/>
            <a:pathLst>
              <a:path w="982345" h="1251585">
                <a:moveTo>
                  <a:pt x="373485" y="0"/>
                </a:moveTo>
                <a:lnTo>
                  <a:pt x="327766" y="22578"/>
                </a:lnTo>
                <a:lnTo>
                  <a:pt x="282786" y="46963"/>
                </a:lnTo>
                <a:lnTo>
                  <a:pt x="238682" y="73152"/>
                </a:lnTo>
                <a:lnTo>
                  <a:pt x="195587" y="101144"/>
                </a:lnTo>
                <a:lnTo>
                  <a:pt x="153638" y="130938"/>
                </a:lnTo>
                <a:lnTo>
                  <a:pt x="112970" y="162530"/>
                </a:lnTo>
                <a:lnTo>
                  <a:pt x="73717" y="195921"/>
                </a:lnTo>
                <a:lnTo>
                  <a:pt x="36015" y="231107"/>
                </a:lnTo>
                <a:lnTo>
                  <a:pt x="0" y="268087"/>
                </a:lnTo>
                <a:lnTo>
                  <a:pt x="982216" y="1251001"/>
                </a:lnTo>
                <a:lnTo>
                  <a:pt x="373485" y="0"/>
                </a:lnTo>
                <a:close/>
              </a:path>
            </a:pathLst>
          </a:custGeom>
          <a:ln w="8104">
            <a:solidFill>
              <a:srgbClr val="000000"/>
            </a:solidFill>
          </a:ln>
        </p:spPr>
        <p:txBody>
          <a:bodyPr wrap="square" lIns="0" tIns="0" rIns="0" bIns="0" rtlCol="0"/>
          <a:lstStyle/>
          <a:p>
            <a:endParaRPr/>
          </a:p>
        </p:txBody>
      </p:sp>
      <p:sp>
        <p:nvSpPr>
          <p:cNvPr id="48" name="object 12">
            <a:extLst>
              <a:ext uri="{FF2B5EF4-FFF2-40B4-BE49-F238E27FC236}">
                <a16:creationId xmlns:a16="http://schemas.microsoft.com/office/drawing/2014/main" id="{982170EB-7768-4BDD-A880-B891C7EE5D00}"/>
              </a:ext>
            </a:extLst>
          </p:cNvPr>
          <p:cNvSpPr/>
          <p:nvPr/>
        </p:nvSpPr>
        <p:spPr>
          <a:xfrm>
            <a:off x="7317008" y="2937275"/>
            <a:ext cx="608965" cy="1365250"/>
          </a:xfrm>
          <a:custGeom>
            <a:avLst/>
            <a:gdLst/>
            <a:ahLst/>
            <a:cxnLst/>
            <a:rect l="l" t="t" r="r" b="b"/>
            <a:pathLst>
              <a:path w="608964" h="1365250">
                <a:moveTo>
                  <a:pt x="341006" y="0"/>
                </a:moveTo>
                <a:lnTo>
                  <a:pt x="289258" y="10976"/>
                </a:lnTo>
                <a:lnTo>
                  <a:pt x="238518" y="23257"/>
                </a:lnTo>
                <a:lnTo>
                  <a:pt x="188787" y="37113"/>
                </a:lnTo>
                <a:lnTo>
                  <a:pt x="140068" y="52817"/>
                </a:lnTo>
                <a:lnTo>
                  <a:pt x="92363" y="70641"/>
                </a:lnTo>
                <a:lnTo>
                  <a:pt x="45673" y="90857"/>
                </a:lnTo>
                <a:lnTo>
                  <a:pt x="0" y="113737"/>
                </a:lnTo>
                <a:lnTo>
                  <a:pt x="608731" y="1364738"/>
                </a:lnTo>
                <a:lnTo>
                  <a:pt x="341006" y="0"/>
                </a:lnTo>
                <a:close/>
              </a:path>
            </a:pathLst>
          </a:custGeom>
          <a:solidFill>
            <a:srgbClr val="000080"/>
          </a:solidFill>
        </p:spPr>
        <p:txBody>
          <a:bodyPr wrap="square" lIns="0" tIns="0" rIns="0" bIns="0" rtlCol="0"/>
          <a:lstStyle/>
          <a:p>
            <a:endParaRPr/>
          </a:p>
        </p:txBody>
      </p:sp>
      <p:sp>
        <p:nvSpPr>
          <p:cNvPr id="49" name="object 13">
            <a:extLst>
              <a:ext uri="{FF2B5EF4-FFF2-40B4-BE49-F238E27FC236}">
                <a16:creationId xmlns:a16="http://schemas.microsoft.com/office/drawing/2014/main" id="{697A62BF-000A-4BB7-B68F-DC68318AADB2}"/>
              </a:ext>
            </a:extLst>
          </p:cNvPr>
          <p:cNvSpPr/>
          <p:nvPr/>
        </p:nvSpPr>
        <p:spPr>
          <a:xfrm>
            <a:off x="7317008" y="2937275"/>
            <a:ext cx="608965" cy="1365250"/>
          </a:xfrm>
          <a:custGeom>
            <a:avLst/>
            <a:gdLst/>
            <a:ahLst/>
            <a:cxnLst/>
            <a:rect l="l" t="t" r="r" b="b"/>
            <a:pathLst>
              <a:path w="608964" h="1365250">
                <a:moveTo>
                  <a:pt x="341006" y="0"/>
                </a:moveTo>
                <a:lnTo>
                  <a:pt x="289258" y="10976"/>
                </a:lnTo>
                <a:lnTo>
                  <a:pt x="238518" y="23257"/>
                </a:lnTo>
                <a:lnTo>
                  <a:pt x="188787" y="37113"/>
                </a:lnTo>
                <a:lnTo>
                  <a:pt x="140068" y="52817"/>
                </a:lnTo>
                <a:lnTo>
                  <a:pt x="92363" y="70641"/>
                </a:lnTo>
                <a:lnTo>
                  <a:pt x="45673" y="90857"/>
                </a:lnTo>
                <a:lnTo>
                  <a:pt x="0" y="113737"/>
                </a:lnTo>
                <a:lnTo>
                  <a:pt x="608731" y="1364738"/>
                </a:lnTo>
                <a:lnTo>
                  <a:pt x="341006" y="0"/>
                </a:lnTo>
                <a:close/>
              </a:path>
            </a:pathLst>
          </a:custGeom>
          <a:ln w="8105">
            <a:solidFill>
              <a:srgbClr val="000000"/>
            </a:solidFill>
          </a:ln>
        </p:spPr>
        <p:txBody>
          <a:bodyPr wrap="square" lIns="0" tIns="0" rIns="0" bIns="0" rtlCol="0"/>
          <a:lstStyle/>
          <a:p>
            <a:endParaRPr/>
          </a:p>
        </p:txBody>
      </p:sp>
      <p:sp>
        <p:nvSpPr>
          <p:cNvPr id="50" name="object 14">
            <a:extLst>
              <a:ext uri="{FF2B5EF4-FFF2-40B4-BE49-F238E27FC236}">
                <a16:creationId xmlns:a16="http://schemas.microsoft.com/office/drawing/2014/main" id="{EBA1F658-A931-4213-9E50-F7C3AF5A3CC4}"/>
              </a:ext>
            </a:extLst>
          </p:cNvPr>
          <p:cNvSpPr/>
          <p:nvPr/>
        </p:nvSpPr>
        <p:spPr>
          <a:xfrm>
            <a:off x="7658014" y="2912972"/>
            <a:ext cx="267970" cy="1389380"/>
          </a:xfrm>
          <a:custGeom>
            <a:avLst/>
            <a:gdLst/>
            <a:ahLst/>
            <a:cxnLst/>
            <a:rect l="l" t="t" r="r" b="b"/>
            <a:pathLst>
              <a:path w="267970" h="1389379">
                <a:moveTo>
                  <a:pt x="259618" y="0"/>
                </a:moveTo>
                <a:lnTo>
                  <a:pt x="206159" y="972"/>
                </a:lnTo>
                <a:lnTo>
                  <a:pt x="153057" y="3888"/>
                </a:lnTo>
                <a:lnTo>
                  <a:pt x="100724" y="8749"/>
                </a:lnTo>
                <a:lnTo>
                  <a:pt x="49568" y="15553"/>
                </a:lnTo>
                <a:lnTo>
                  <a:pt x="0" y="24302"/>
                </a:lnTo>
                <a:lnTo>
                  <a:pt x="267724" y="1389041"/>
                </a:lnTo>
                <a:lnTo>
                  <a:pt x="259618" y="0"/>
                </a:lnTo>
                <a:close/>
              </a:path>
            </a:pathLst>
          </a:custGeom>
          <a:solidFill>
            <a:srgbClr val="008000"/>
          </a:solidFill>
        </p:spPr>
        <p:txBody>
          <a:bodyPr wrap="square" lIns="0" tIns="0" rIns="0" bIns="0" rtlCol="0"/>
          <a:lstStyle/>
          <a:p>
            <a:endParaRPr/>
          </a:p>
        </p:txBody>
      </p:sp>
      <p:sp>
        <p:nvSpPr>
          <p:cNvPr id="51" name="object 15">
            <a:extLst>
              <a:ext uri="{FF2B5EF4-FFF2-40B4-BE49-F238E27FC236}">
                <a16:creationId xmlns:a16="http://schemas.microsoft.com/office/drawing/2014/main" id="{B87885F8-D3DE-4AB0-8657-6F257B512AA3}"/>
              </a:ext>
            </a:extLst>
          </p:cNvPr>
          <p:cNvSpPr/>
          <p:nvPr/>
        </p:nvSpPr>
        <p:spPr>
          <a:xfrm>
            <a:off x="7658014" y="2912972"/>
            <a:ext cx="267970" cy="1389380"/>
          </a:xfrm>
          <a:custGeom>
            <a:avLst/>
            <a:gdLst/>
            <a:ahLst/>
            <a:cxnLst/>
            <a:rect l="l" t="t" r="r" b="b"/>
            <a:pathLst>
              <a:path w="267970" h="1389379">
                <a:moveTo>
                  <a:pt x="259618" y="0"/>
                </a:moveTo>
                <a:lnTo>
                  <a:pt x="206159" y="972"/>
                </a:lnTo>
                <a:lnTo>
                  <a:pt x="153057" y="3888"/>
                </a:lnTo>
                <a:lnTo>
                  <a:pt x="100724" y="8749"/>
                </a:lnTo>
                <a:lnTo>
                  <a:pt x="49568" y="15553"/>
                </a:lnTo>
                <a:lnTo>
                  <a:pt x="0" y="24302"/>
                </a:lnTo>
                <a:lnTo>
                  <a:pt x="267724" y="1389041"/>
                </a:lnTo>
                <a:lnTo>
                  <a:pt x="259618" y="0"/>
                </a:lnTo>
                <a:close/>
              </a:path>
            </a:pathLst>
          </a:custGeom>
          <a:ln w="8106">
            <a:solidFill>
              <a:srgbClr val="000000"/>
            </a:solidFill>
          </a:ln>
        </p:spPr>
        <p:txBody>
          <a:bodyPr wrap="square" lIns="0" tIns="0" rIns="0" bIns="0" rtlCol="0"/>
          <a:lstStyle/>
          <a:p>
            <a:endParaRPr/>
          </a:p>
        </p:txBody>
      </p:sp>
      <p:sp>
        <p:nvSpPr>
          <p:cNvPr id="52" name="object 16">
            <a:extLst>
              <a:ext uri="{FF2B5EF4-FFF2-40B4-BE49-F238E27FC236}">
                <a16:creationId xmlns:a16="http://schemas.microsoft.com/office/drawing/2014/main" id="{B85C0F78-0AC9-4B8D-9C28-0281AEEE99BF}"/>
              </a:ext>
            </a:extLst>
          </p:cNvPr>
          <p:cNvSpPr txBox="1"/>
          <p:nvPr/>
        </p:nvSpPr>
        <p:spPr>
          <a:xfrm>
            <a:off x="8903416" y="3980397"/>
            <a:ext cx="347345" cy="220979"/>
          </a:xfrm>
          <a:prstGeom prst="rect">
            <a:avLst/>
          </a:prstGeom>
        </p:spPr>
        <p:txBody>
          <a:bodyPr vert="horz" wrap="square" lIns="0" tIns="16510" rIns="0" bIns="0" rtlCol="0">
            <a:spAutoFit/>
          </a:bodyPr>
          <a:lstStyle/>
          <a:p>
            <a:pPr marL="12700">
              <a:lnSpc>
                <a:spcPct val="100000"/>
              </a:lnSpc>
              <a:spcBef>
                <a:spcPts val="130"/>
              </a:spcBef>
            </a:pPr>
            <a:r>
              <a:rPr sz="1250" b="1" spc="0" dirty="0">
                <a:solidFill>
                  <a:srgbClr val="FFFFFF"/>
                </a:solidFill>
                <a:latin typeface="Arial"/>
                <a:cs typeface="Arial"/>
              </a:rPr>
              <a:t>45%</a:t>
            </a:r>
            <a:endParaRPr sz="1250">
              <a:latin typeface="Arial"/>
              <a:cs typeface="Arial"/>
            </a:endParaRPr>
          </a:p>
        </p:txBody>
      </p:sp>
      <p:sp>
        <p:nvSpPr>
          <p:cNvPr id="53" name="object 17">
            <a:extLst>
              <a:ext uri="{FF2B5EF4-FFF2-40B4-BE49-F238E27FC236}">
                <a16:creationId xmlns:a16="http://schemas.microsoft.com/office/drawing/2014/main" id="{4C1ADE07-E2FE-41B1-A837-C7C53EF96B9A}"/>
              </a:ext>
            </a:extLst>
          </p:cNvPr>
          <p:cNvSpPr txBox="1"/>
          <p:nvPr/>
        </p:nvSpPr>
        <p:spPr>
          <a:xfrm>
            <a:off x="7271882" y="5272260"/>
            <a:ext cx="347345" cy="220979"/>
          </a:xfrm>
          <a:prstGeom prst="rect">
            <a:avLst/>
          </a:prstGeom>
        </p:spPr>
        <p:txBody>
          <a:bodyPr vert="horz" wrap="square" lIns="0" tIns="16510" rIns="0" bIns="0" rtlCol="0">
            <a:spAutoFit/>
          </a:bodyPr>
          <a:lstStyle/>
          <a:p>
            <a:pPr marL="12700">
              <a:lnSpc>
                <a:spcPct val="100000"/>
              </a:lnSpc>
              <a:spcBef>
                <a:spcPts val="130"/>
              </a:spcBef>
            </a:pPr>
            <a:r>
              <a:rPr sz="1250" b="1" spc="0" dirty="0">
                <a:solidFill>
                  <a:srgbClr val="FFFFFF"/>
                </a:solidFill>
                <a:latin typeface="Arial"/>
                <a:cs typeface="Arial"/>
              </a:rPr>
              <a:t>24%</a:t>
            </a:r>
            <a:endParaRPr sz="1250">
              <a:latin typeface="Arial"/>
              <a:cs typeface="Arial"/>
            </a:endParaRPr>
          </a:p>
        </p:txBody>
      </p:sp>
      <p:sp>
        <p:nvSpPr>
          <p:cNvPr id="54" name="object 18">
            <a:extLst>
              <a:ext uri="{FF2B5EF4-FFF2-40B4-BE49-F238E27FC236}">
                <a16:creationId xmlns:a16="http://schemas.microsoft.com/office/drawing/2014/main" id="{3CD06647-B77A-41D8-934C-81CD60E4EDC1}"/>
              </a:ext>
            </a:extLst>
          </p:cNvPr>
          <p:cNvSpPr txBox="1"/>
          <p:nvPr/>
        </p:nvSpPr>
        <p:spPr>
          <a:xfrm>
            <a:off x="6614135" y="3956094"/>
            <a:ext cx="347345" cy="220979"/>
          </a:xfrm>
          <a:prstGeom prst="rect">
            <a:avLst/>
          </a:prstGeom>
        </p:spPr>
        <p:txBody>
          <a:bodyPr vert="horz" wrap="square" lIns="0" tIns="16510" rIns="0" bIns="0" rtlCol="0">
            <a:spAutoFit/>
          </a:bodyPr>
          <a:lstStyle/>
          <a:p>
            <a:pPr marL="12700">
              <a:lnSpc>
                <a:spcPct val="100000"/>
              </a:lnSpc>
              <a:spcBef>
                <a:spcPts val="130"/>
              </a:spcBef>
            </a:pPr>
            <a:r>
              <a:rPr sz="1250" b="1" spc="0" dirty="0">
                <a:solidFill>
                  <a:srgbClr val="FFFFFF"/>
                </a:solidFill>
                <a:latin typeface="Arial"/>
                <a:cs typeface="Arial"/>
              </a:rPr>
              <a:t>19%</a:t>
            </a:r>
            <a:endParaRPr sz="1250">
              <a:latin typeface="Arial"/>
              <a:cs typeface="Arial"/>
            </a:endParaRPr>
          </a:p>
        </p:txBody>
      </p:sp>
      <p:sp>
        <p:nvSpPr>
          <p:cNvPr id="55" name="object 19">
            <a:extLst>
              <a:ext uri="{FF2B5EF4-FFF2-40B4-BE49-F238E27FC236}">
                <a16:creationId xmlns:a16="http://schemas.microsoft.com/office/drawing/2014/main" id="{23F43959-CF2F-4FD4-800C-2BC67E196403}"/>
              </a:ext>
            </a:extLst>
          </p:cNvPr>
          <p:cNvSpPr txBox="1"/>
          <p:nvPr/>
        </p:nvSpPr>
        <p:spPr>
          <a:xfrm>
            <a:off x="7101325" y="3233274"/>
            <a:ext cx="258445" cy="220979"/>
          </a:xfrm>
          <a:prstGeom prst="rect">
            <a:avLst/>
          </a:prstGeom>
        </p:spPr>
        <p:txBody>
          <a:bodyPr vert="horz" wrap="square" lIns="0" tIns="16510" rIns="0" bIns="0" rtlCol="0">
            <a:spAutoFit/>
          </a:bodyPr>
          <a:lstStyle/>
          <a:p>
            <a:pPr marL="12700">
              <a:lnSpc>
                <a:spcPct val="100000"/>
              </a:lnSpc>
              <a:spcBef>
                <a:spcPts val="130"/>
              </a:spcBef>
            </a:pPr>
            <a:r>
              <a:rPr sz="1250" b="1" spc="0" dirty="0">
                <a:solidFill>
                  <a:srgbClr val="FFFFFF"/>
                </a:solidFill>
                <a:latin typeface="Arial"/>
                <a:cs typeface="Arial"/>
              </a:rPr>
              <a:t>5%</a:t>
            </a:r>
            <a:endParaRPr sz="1250">
              <a:latin typeface="Arial"/>
              <a:cs typeface="Arial"/>
            </a:endParaRPr>
          </a:p>
        </p:txBody>
      </p:sp>
      <p:sp>
        <p:nvSpPr>
          <p:cNvPr id="56" name="object 20">
            <a:extLst>
              <a:ext uri="{FF2B5EF4-FFF2-40B4-BE49-F238E27FC236}">
                <a16:creationId xmlns:a16="http://schemas.microsoft.com/office/drawing/2014/main" id="{5B8757DD-C003-4138-B984-E8079675A1C6}"/>
              </a:ext>
            </a:extLst>
          </p:cNvPr>
          <p:cNvSpPr txBox="1"/>
          <p:nvPr/>
        </p:nvSpPr>
        <p:spPr>
          <a:xfrm>
            <a:off x="7409690" y="3014009"/>
            <a:ext cx="567055" cy="220979"/>
          </a:xfrm>
          <a:prstGeom prst="rect">
            <a:avLst/>
          </a:prstGeom>
        </p:spPr>
        <p:txBody>
          <a:bodyPr vert="horz" wrap="square" lIns="0" tIns="16510" rIns="0" bIns="0" rtlCol="0">
            <a:spAutoFit/>
          </a:bodyPr>
          <a:lstStyle/>
          <a:p>
            <a:pPr marL="12700">
              <a:lnSpc>
                <a:spcPct val="100000"/>
              </a:lnSpc>
              <a:spcBef>
                <a:spcPts val="130"/>
              </a:spcBef>
            </a:pPr>
            <a:r>
              <a:rPr sz="1875" b="1" spc="7" baseline="-11111" dirty="0">
                <a:solidFill>
                  <a:srgbClr val="FFFFFF"/>
                </a:solidFill>
                <a:latin typeface="Arial"/>
                <a:cs typeface="Arial"/>
              </a:rPr>
              <a:t>4%</a:t>
            </a:r>
            <a:r>
              <a:rPr sz="1875" b="1" spc="240" baseline="-11111" dirty="0">
                <a:solidFill>
                  <a:srgbClr val="FFFFFF"/>
                </a:solidFill>
                <a:latin typeface="Arial"/>
                <a:cs typeface="Arial"/>
              </a:rPr>
              <a:t> </a:t>
            </a:r>
            <a:r>
              <a:rPr sz="1250" b="1" spc="0" dirty="0">
                <a:solidFill>
                  <a:srgbClr val="FFFFFF"/>
                </a:solidFill>
                <a:latin typeface="Arial"/>
                <a:cs typeface="Arial"/>
              </a:rPr>
              <a:t>3%</a:t>
            </a:r>
            <a:endParaRPr sz="1250">
              <a:latin typeface="Arial"/>
              <a:cs typeface="Arial"/>
            </a:endParaRPr>
          </a:p>
        </p:txBody>
      </p:sp>
      <p:sp>
        <p:nvSpPr>
          <p:cNvPr id="58" name="object 21">
            <a:extLst>
              <a:ext uri="{FF2B5EF4-FFF2-40B4-BE49-F238E27FC236}">
                <a16:creationId xmlns:a16="http://schemas.microsoft.com/office/drawing/2014/main" id="{683A69F8-DB25-4BD3-B467-339E5A9844DD}"/>
              </a:ext>
            </a:extLst>
          </p:cNvPr>
          <p:cNvSpPr/>
          <p:nvPr/>
        </p:nvSpPr>
        <p:spPr>
          <a:xfrm>
            <a:off x="9149756" y="1603933"/>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solidFill>
            <a:srgbClr val="FF0000"/>
          </a:solidFill>
        </p:spPr>
        <p:txBody>
          <a:bodyPr wrap="square" lIns="0" tIns="0" rIns="0" bIns="0" rtlCol="0"/>
          <a:lstStyle/>
          <a:p>
            <a:endParaRPr/>
          </a:p>
        </p:txBody>
      </p:sp>
      <p:sp>
        <p:nvSpPr>
          <p:cNvPr id="59" name="object 22">
            <a:extLst>
              <a:ext uri="{FF2B5EF4-FFF2-40B4-BE49-F238E27FC236}">
                <a16:creationId xmlns:a16="http://schemas.microsoft.com/office/drawing/2014/main" id="{8FA9177A-DC87-480F-A35B-445CB52BB8F2}"/>
              </a:ext>
            </a:extLst>
          </p:cNvPr>
          <p:cNvSpPr/>
          <p:nvPr/>
        </p:nvSpPr>
        <p:spPr>
          <a:xfrm>
            <a:off x="9149756" y="1603933"/>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ln w="8103">
            <a:solidFill>
              <a:srgbClr val="000000"/>
            </a:solidFill>
          </a:ln>
        </p:spPr>
        <p:txBody>
          <a:bodyPr wrap="square" lIns="0" tIns="0" rIns="0" bIns="0" rtlCol="0"/>
          <a:lstStyle/>
          <a:p>
            <a:endParaRPr/>
          </a:p>
        </p:txBody>
      </p:sp>
      <p:sp>
        <p:nvSpPr>
          <p:cNvPr id="60" name="object 23">
            <a:extLst>
              <a:ext uri="{FF2B5EF4-FFF2-40B4-BE49-F238E27FC236}">
                <a16:creationId xmlns:a16="http://schemas.microsoft.com/office/drawing/2014/main" id="{C93596E1-C2EA-410B-B6CA-9DA12AC57CEB}"/>
              </a:ext>
            </a:extLst>
          </p:cNvPr>
          <p:cNvSpPr/>
          <p:nvPr/>
        </p:nvSpPr>
        <p:spPr>
          <a:xfrm>
            <a:off x="9149756" y="1937097"/>
            <a:ext cx="73660" cy="73025"/>
          </a:xfrm>
          <a:custGeom>
            <a:avLst/>
            <a:gdLst/>
            <a:ahLst/>
            <a:cxnLst/>
            <a:rect l="l" t="t" r="r" b="b"/>
            <a:pathLst>
              <a:path w="73659" h="73025">
                <a:moveTo>
                  <a:pt x="0" y="72908"/>
                </a:moveTo>
                <a:lnTo>
                  <a:pt x="73227" y="72908"/>
                </a:lnTo>
                <a:lnTo>
                  <a:pt x="73227" y="0"/>
                </a:lnTo>
                <a:lnTo>
                  <a:pt x="0" y="0"/>
                </a:lnTo>
                <a:lnTo>
                  <a:pt x="0" y="72908"/>
                </a:lnTo>
                <a:close/>
              </a:path>
            </a:pathLst>
          </a:custGeom>
          <a:solidFill>
            <a:srgbClr val="0000FF"/>
          </a:solidFill>
        </p:spPr>
        <p:txBody>
          <a:bodyPr wrap="square" lIns="0" tIns="0" rIns="0" bIns="0" rtlCol="0"/>
          <a:lstStyle/>
          <a:p>
            <a:endParaRPr/>
          </a:p>
        </p:txBody>
      </p:sp>
      <p:sp>
        <p:nvSpPr>
          <p:cNvPr id="61" name="object 24">
            <a:extLst>
              <a:ext uri="{FF2B5EF4-FFF2-40B4-BE49-F238E27FC236}">
                <a16:creationId xmlns:a16="http://schemas.microsoft.com/office/drawing/2014/main" id="{66C291A5-CB15-4EA3-BD92-0AB91C5A0FF8}"/>
              </a:ext>
            </a:extLst>
          </p:cNvPr>
          <p:cNvSpPr/>
          <p:nvPr/>
        </p:nvSpPr>
        <p:spPr>
          <a:xfrm>
            <a:off x="9149756" y="1937097"/>
            <a:ext cx="73660" cy="73025"/>
          </a:xfrm>
          <a:custGeom>
            <a:avLst/>
            <a:gdLst/>
            <a:ahLst/>
            <a:cxnLst/>
            <a:rect l="l" t="t" r="r" b="b"/>
            <a:pathLst>
              <a:path w="73659" h="73025">
                <a:moveTo>
                  <a:pt x="0" y="72908"/>
                </a:moveTo>
                <a:lnTo>
                  <a:pt x="73227" y="72908"/>
                </a:lnTo>
                <a:lnTo>
                  <a:pt x="73227" y="0"/>
                </a:lnTo>
                <a:lnTo>
                  <a:pt x="0" y="0"/>
                </a:lnTo>
                <a:lnTo>
                  <a:pt x="0" y="72908"/>
                </a:lnTo>
                <a:close/>
              </a:path>
            </a:pathLst>
          </a:custGeom>
          <a:ln w="8103">
            <a:solidFill>
              <a:srgbClr val="000000"/>
            </a:solidFill>
          </a:ln>
        </p:spPr>
        <p:txBody>
          <a:bodyPr wrap="square" lIns="0" tIns="0" rIns="0" bIns="0" rtlCol="0"/>
          <a:lstStyle/>
          <a:p>
            <a:endParaRPr/>
          </a:p>
        </p:txBody>
      </p:sp>
      <p:sp>
        <p:nvSpPr>
          <p:cNvPr id="62" name="object 25">
            <a:extLst>
              <a:ext uri="{FF2B5EF4-FFF2-40B4-BE49-F238E27FC236}">
                <a16:creationId xmlns:a16="http://schemas.microsoft.com/office/drawing/2014/main" id="{38BBBEC5-8961-4D94-8C15-3BBBFFDCEF5A}"/>
              </a:ext>
            </a:extLst>
          </p:cNvPr>
          <p:cNvSpPr txBox="1"/>
          <p:nvPr/>
        </p:nvSpPr>
        <p:spPr>
          <a:xfrm>
            <a:off x="9250761" y="1550728"/>
            <a:ext cx="1699260" cy="504825"/>
          </a:xfrm>
          <a:prstGeom prst="rect">
            <a:avLst/>
          </a:prstGeom>
        </p:spPr>
        <p:txBody>
          <a:bodyPr vert="horz" wrap="square" lIns="0" tIns="12065" rIns="0" bIns="0" rtlCol="0">
            <a:spAutoFit/>
          </a:bodyPr>
          <a:lstStyle/>
          <a:p>
            <a:pPr marL="12700" marR="5080">
              <a:lnSpc>
                <a:spcPct val="101099"/>
              </a:lnSpc>
              <a:spcBef>
                <a:spcPts val="95"/>
              </a:spcBef>
            </a:pPr>
            <a:r>
              <a:rPr sz="950" spc="-10" dirty="0">
                <a:latin typeface="Arial"/>
                <a:cs typeface="Arial"/>
              </a:rPr>
              <a:t>Leisure </a:t>
            </a:r>
            <a:r>
              <a:rPr sz="950" spc="-15" dirty="0">
                <a:latin typeface="Arial"/>
                <a:cs typeface="Arial"/>
              </a:rPr>
              <a:t>and hospitality</a:t>
            </a:r>
            <a:r>
              <a:rPr sz="950" spc="-125" dirty="0">
                <a:latin typeface="Arial"/>
                <a:cs typeface="Arial"/>
              </a:rPr>
              <a:t> </a:t>
            </a:r>
            <a:r>
              <a:rPr sz="950" spc="-10" dirty="0">
                <a:latin typeface="Arial"/>
                <a:cs typeface="Arial"/>
              </a:rPr>
              <a:t>(includes  </a:t>
            </a:r>
            <a:r>
              <a:rPr sz="950" spc="-5" dirty="0">
                <a:latin typeface="Arial"/>
                <a:cs typeface="Arial"/>
              </a:rPr>
              <a:t>restaurants)</a:t>
            </a:r>
            <a:endParaRPr sz="950">
              <a:latin typeface="Arial"/>
              <a:cs typeface="Arial"/>
            </a:endParaRPr>
          </a:p>
          <a:p>
            <a:pPr marL="12700">
              <a:lnSpc>
                <a:spcPct val="100000"/>
              </a:lnSpc>
              <a:spcBef>
                <a:spcPts val="330"/>
              </a:spcBef>
            </a:pPr>
            <a:r>
              <a:rPr sz="950" spc="-15" dirty="0">
                <a:latin typeface="Arial"/>
                <a:cs typeface="Arial"/>
              </a:rPr>
              <a:t>Retail</a:t>
            </a:r>
            <a:endParaRPr sz="950">
              <a:latin typeface="Arial"/>
              <a:cs typeface="Arial"/>
            </a:endParaRPr>
          </a:p>
        </p:txBody>
      </p:sp>
      <p:sp>
        <p:nvSpPr>
          <p:cNvPr id="63" name="object 26">
            <a:extLst>
              <a:ext uri="{FF2B5EF4-FFF2-40B4-BE49-F238E27FC236}">
                <a16:creationId xmlns:a16="http://schemas.microsoft.com/office/drawing/2014/main" id="{56E4123C-4162-490B-B7C9-046AFA663A23}"/>
              </a:ext>
            </a:extLst>
          </p:cNvPr>
          <p:cNvSpPr/>
          <p:nvPr/>
        </p:nvSpPr>
        <p:spPr>
          <a:xfrm>
            <a:off x="9149756" y="2270046"/>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solidFill>
            <a:srgbClr val="800080"/>
          </a:solidFill>
        </p:spPr>
        <p:txBody>
          <a:bodyPr wrap="square" lIns="0" tIns="0" rIns="0" bIns="0" rtlCol="0"/>
          <a:lstStyle/>
          <a:p>
            <a:endParaRPr/>
          </a:p>
        </p:txBody>
      </p:sp>
      <p:sp>
        <p:nvSpPr>
          <p:cNvPr id="64" name="object 27">
            <a:extLst>
              <a:ext uri="{FF2B5EF4-FFF2-40B4-BE49-F238E27FC236}">
                <a16:creationId xmlns:a16="http://schemas.microsoft.com/office/drawing/2014/main" id="{6E5B4DC4-E588-434C-B49A-2AC9E0EC80D6}"/>
              </a:ext>
            </a:extLst>
          </p:cNvPr>
          <p:cNvSpPr/>
          <p:nvPr/>
        </p:nvSpPr>
        <p:spPr>
          <a:xfrm>
            <a:off x="9149756" y="2270046"/>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ln w="8103">
            <a:solidFill>
              <a:srgbClr val="000000"/>
            </a:solidFill>
          </a:ln>
        </p:spPr>
        <p:txBody>
          <a:bodyPr wrap="square" lIns="0" tIns="0" rIns="0" bIns="0" rtlCol="0"/>
          <a:lstStyle/>
          <a:p>
            <a:endParaRPr/>
          </a:p>
        </p:txBody>
      </p:sp>
      <p:sp>
        <p:nvSpPr>
          <p:cNvPr id="65" name="object 28">
            <a:extLst>
              <a:ext uri="{FF2B5EF4-FFF2-40B4-BE49-F238E27FC236}">
                <a16:creationId xmlns:a16="http://schemas.microsoft.com/office/drawing/2014/main" id="{A6206FCF-B1A3-419E-8E4B-376232114FC5}"/>
              </a:ext>
            </a:extLst>
          </p:cNvPr>
          <p:cNvSpPr txBox="1"/>
          <p:nvPr/>
        </p:nvSpPr>
        <p:spPr>
          <a:xfrm>
            <a:off x="9250761" y="2216841"/>
            <a:ext cx="1047115" cy="172085"/>
          </a:xfrm>
          <a:prstGeom prst="rect">
            <a:avLst/>
          </a:prstGeom>
        </p:spPr>
        <p:txBody>
          <a:bodyPr vert="horz" wrap="square" lIns="0" tIns="13335" rIns="0" bIns="0" rtlCol="0">
            <a:spAutoFit/>
          </a:bodyPr>
          <a:lstStyle/>
          <a:p>
            <a:pPr marL="12700">
              <a:lnSpc>
                <a:spcPct val="100000"/>
              </a:lnSpc>
              <a:spcBef>
                <a:spcPts val="105"/>
              </a:spcBef>
            </a:pPr>
            <a:r>
              <a:rPr sz="950" spc="-10" dirty="0">
                <a:latin typeface="Arial"/>
                <a:cs typeface="Arial"/>
              </a:rPr>
              <a:t>Services </a:t>
            </a:r>
            <a:r>
              <a:rPr sz="950" spc="-15" dirty="0">
                <a:latin typeface="Arial"/>
                <a:cs typeface="Arial"/>
              </a:rPr>
              <a:t>and</a:t>
            </a:r>
            <a:r>
              <a:rPr sz="950" spc="-30" dirty="0">
                <a:latin typeface="Arial"/>
                <a:cs typeface="Arial"/>
              </a:rPr>
              <a:t> </a:t>
            </a:r>
            <a:r>
              <a:rPr sz="950" spc="-10" dirty="0">
                <a:latin typeface="Arial"/>
                <a:cs typeface="Arial"/>
              </a:rPr>
              <a:t>Other</a:t>
            </a:r>
            <a:endParaRPr sz="950">
              <a:latin typeface="Arial"/>
              <a:cs typeface="Arial"/>
            </a:endParaRPr>
          </a:p>
        </p:txBody>
      </p:sp>
      <p:sp>
        <p:nvSpPr>
          <p:cNvPr id="66" name="object 29">
            <a:extLst>
              <a:ext uri="{FF2B5EF4-FFF2-40B4-BE49-F238E27FC236}">
                <a16:creationId xmlns:a16="http://schemas.microsoft.com/office/drawing/2014/main" id="{0B74E084-54EC-445F-857E-BAE6CD08EA44}"/>
              </a:ext>
            </a:extLst>
          </p:cNvPr>
          <p:cNvSpPr/>
          <p:nvPr/>
        </p:nvSpPr>
        <p:spPr>
          <a:xfrm>
            <a:off x="9149756" y="2603049"/>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solidFill>
            <a:srgbClr val="FF9900"/>
          </a:solidFill>
        </p:spPr>
        <p:txBody>
          <a:bodyPr wrap="square" lIns="0" tIns="0" rIns="0" bIns="0" rtlCol="0"/>
          <a:lstStyle/>
          <a:p>
            <a:endParaRPr/>
          </a:p>
        </p:txBody>
      </p:sp>
      <p:sp>
        <p:nvSpPr>
          <p:cNvPr id="67" name="object 30">
            <a:extLst>
              <a:ext uri="{FF2B5EF4-FFF2-40B4-BE49-F238E27FC236}">
                <a16:creationId xmlns:a16="http://schemas.microsoft.com/office/drawing/2014/main" id="{544E7BAD-3F7F-48BF-9D38-74D6F9B2CB4C}"/>
              </a:ext>
            </a:extLst>
          </p:cNvPr>
          <p:cNvSpPr/>
          <p:nvPr/>
        </p:nvSpPr>
        <p:spPr>
          <a:xfrm>
            <a:off x="9149756" y="2603049"/>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ln w="8103">
            <a:solidFill>
              <a:srgbClr val="000000"/>
            </a:solidFill>
          </a:ln>
        </p:spPr>
        <p:txBody>
          <a:bodyPr wrap="square" lIns="0" tIns="0" rIns="0" bIns="0" rtlCol="0"/>
          <a:lstStyle/>
          <a:p>
            <a:endParaRPr/>
          </a:p>
        </p:txBody>
      </p:sp>
      <p:sp>
        <p:nvSpPr>
          <p:cNvPr id="68" name="object 31">
            <a:extLst>
              <a:ext uri="{FF2B5EF4-FFF2-40B4-BE49-F238E27FC236}">
                <a16:creationId xmlns:a16="http://schemas.microsoft.com/office/drawing/2014/main" id="{4F7C55A7-ACB5-4C9F-9C92-421D6BFC5031}"/>
              </a:ext>
            </a:extLst>
          </p:cNvPr>
          <p:cNvSpPr/>
          <p:nvPr/>
        </p:nvSpPr>
        <p:spPr>
          <a:xfrm>
            <a:off x="9149756" y="2936246"/>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solidFill>
            <a:srgbClr val="000080"/>
          </a:solidFill>
        </p:spPr>
        <p:txBody>
          <a:bodyPr wrap="square" lIns="0" tIns="0" rIns="0" bIns="0" rtlCol="0"/>
          <a:lstStyle/>
          <a:p>
            <a:endParaRPr/>
          </a:p>
        </p:txBody>
      </p:sp>
      <p:sp>
        <p:nvSpPr>
          <p:cNvPr id="69" name="object 32">
            <a:extLst>
              <a:ext uri="{FF2B5EF4-FFF2-40B4-BE49-F238E27FC236}">
                <a16:creationId xmlns:a16="http://schemas.microsoft.com/office/drawing/2014/main" id="{CD61906D-6152-4A02-8FB2-393C4E0C113C}"/>
              </a:ext>
            </a:extLst>
          </p:cNvPr>
          <p:cNvSpPr/>
          <p:nvPr/>
        </p:nvSpPr>
        <p:spPr>
          <a:xfrm>
            <a:off x="9149756" y="2936246"/>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ln w="8103">
            <a:solidFill>
              <a:srgbClr val="000000"/>
            </a:solidFill>
          </a:ln>
        </p:spPr>
        <p:txBody>
          <a:bodyPr wrap="square" lIns="0" tIns="0" rIns="0" bIns="0" rtlCol="0"/>
          <a:lstStyle/>
          <a:p>
            <a:endParaRPr/>
          </a:p>
        </p:txBody>
      </p:sp>
      <p:sp>
        <p:nvSpPr>
          <p:cNvPr id="70" name="object 33">
            <a:extLst>
              <a:ext uri="{FF2B5EF4-FFF2-40B4-BE49-F238E27FC236}">
                <a16:creationId xmlns:a16="http://schemas.microsoft.com/office/drawing/2014/main" id="{C4B88E81-31AE-42FC-93C2-914767BF4A2E}"/>
              </a:ext>
            </a:extLst>
          </p:cNvPr>
          <p:cNvSpPr/>
          <p:nvPr/>
        </p:nvSpPr>
        <p:spPr>
          <a:xfrm>
            <a:off x="9149756" y="3269194"/>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solidFill>
            <a:srgbClr val="008000"/>
          </a:solidFill>
        </p:spPr>
        <p:txBody>
          <a:bodyPr wrap="square" lIns="0" tIns="0" rIns="0" bIns="0" rtlCol="0"/>
          <a:lstStyle/>
          <a:p>
            <a:endParaRPr/>
          </a:p>
        </p:txBody>
      </p:sp>
      <p:sp>
        <p:nvSpPr>
          <p:cNvPr id="71" name="object 34">
            <a:extLst>
              <a:ext uri="{FF2B5EF4-FFF2-40B4-BE49-F238E27FC236}">
                <a16:creationId xmlns:a16="http://schemas.microsoft.com/office/drawing/2014/main" id="{8855ADA6-07C9-4E2C-8578-67EA3DD05DE4}"/>
              </a:ext>
            </a:extLst>
          </p:cNvPr>
          <p:cNvSpPr/>
          <p:nvPr/>
        </p:nvSpPr>
        <p:spPr>
          <a:xfrm>
            <a:off x="9149756" y="3269194"/>
            <a:ext cx="73660" cy="73660"/>
          </a:xfrm>
          <a:custGeom>
            <a:avLst/>
            <a:gdLst/>
            <a:ahLst/>
            <a:cxnLst/>
            <a:rect l="l" t="t" r="r" b="b"/>
            <a:pathLst>
              <a:path w="73659" h="73660">
                <a:moveTo>
                  <a:pt x="0" y="73178"/>
                </a:moveTo>
                <a:lnTo>
                  <a:pt x="73227" y="73178"/>
                </a:lnTo>
                <a:lnTo>
                  <a:pt x="73227" y="0"/>
                </a:lnTo>
                <a:lnTo>
                  <a:pt x="0" y="0"/>
                </a:lnTo>
                <a:lnTo>
                  <a:pt x="0" y="73178"/>
                </a:lnTo>
                <a:close/>
              </a:path>
            </a:pathLst>
          </a:custGeom>
          <a:ln w="8103">
            <a:solidFill>
              <a:srgbClr val="000000"/>
            </a:solidFill>
          </a:ln>
        </p:spPr>
        <p:txBody>
          <a:bodyPr wrap="square" lIns="0" tIns="0" rIns="0" bIns="0" rtlCol="0"/>
          <a:lstStyle/>
          <a:p>
            <a:endParaRPr/>
          </a:p>
        </p:txBody>
      </p:sp>
      <p:sp>
        <p:nvSpPr>
          <p:cNvPr id="72" name="object 35">
            <a:extLst>
              <a:ext uri="{FF2B5EF4-FFF2-40B4-BE49-F238E27FC236}">
                <a16:creationId xmlns:a16="http://schemas.microsoft.com/office/drawing/2014/main" id="{640948F0-E151-4B90-BCBF-364E48D54E6F}"/>
              </a:ext>
            </a:extLst>
          </p:cNvPr>
          <p:cNvSpPr txBox="1"/>
          <p:nvPr/>
        </p:nvSpPr>
        <p:spPr>
          <a:xfrm>
            <a:off x="9250761" y="2549844"/>
            <a:ext cx="1534160" cy="838200"/>
          </a:xfrm>
          <a:prstGeom prst="rect">
            <a:avLst/>
          </a:prstGeom>
        </p:spPr>
        <p:txBody>
          <a:bodyPr vert="horz" wrap="square" lIns="0" tIns="12065" rIns="0" bIns="0" rtlCol="0">
            <a:spAutoFit/>
          </a:bodyPr>
          <a:lstStyle/>
          <a:p>
            <a:pPr marL="12700" marR="5080">
              <a:lnSpc>
                <a:spcPct val="101099"/>
              </a:lnSpc>
              <a:spcBef>
                <a:spcPts val="95"/>
              </a:spcBef>
            </a:pPr>
            <a:r>
              <a:rPr sz="950" spc="-20" dirty="0">
                <a:latin typeface="Arial"/>
                <a:cs typeface="Arial"/>
              </a:rPr>
              <a:t>Manufacturing, </a:t>
            </a:r>
            <a:r>
              <a:rPr sz="950" spc="-10" dirty="0">
                <a:latin typeface="Arial"/>
                <a:cs typeface="Arial"/>
              </a:rPr>
              <a:t>Construction,  Transporation</a:t>
            </a:r>
            <a:endParaRPr sz="950">
              <a:latin typeface="Arial"/>
              <a:cs typeface="Arial"/>
            </a:endParaRPr>
          </a:p>
          <a:p>
            <a:pPr marL="12700" marR="213360">
              <a:lnSpc>
                <a:spcPct val="100899"/>
              </a:lnSpc>
              <a:spcBef>
                <a:spcPts val="320"/>
              </a:spcBef>
            </a:pPr>
            <a:r>
              <a:rPr sz="950" spc="-15" dirty="0">
                <a:latin typeface="Arial"/>
                <a:cs typeface="Arial"/>
              </a:rPr>
              <a:t>Information, </a:t>
            </a:r>
            <a:r>
              <a:rPr sz="950" spc="-10" dirty="0">
                <a:latin typeface="Arial"/>
                <a:cs typeface="Arial"/>
              </a:rPr>
              <a:t>Finance</a:t>
            </a:r>
            <a:r>
              <a:rPr sz="950" spc="-110" dirty="0">
                <a:latin typeface="Arial"/>
                <a:cs typeface="Arial"/>
              </a:rPr>
              <a:t> </a:t>
            </a:r>
            <a:r>
              <a:rPr sz="950" spc="-15" dirty="0">
                <a:latin typeface="Arial"/>
                <a:cs typeface="Arial"/>
              </a:rPr>
              <a:t>and  </a:t>
            </a:r>
            <a:r>
              <a:rPr sz="950" spc="-10" dirty="0">
                <a:latin typeface="Arial"/>
                <a:cs typeface="Arial"/>
              </a:rPr>
              <a:t>Insurance</a:t>
            </a:r>
            <a:endParaRPr sz="950">
              <a:latin typeface="Arial"/>
              <a:cs typeface="Arial"/>
            </a:endParaRPr>
          </a:p>
          <a:p>
            <a:pPr marL="12700">
              <a:lnSpc>
                <a:spcPct val="100000"/>
              </a:lnSpc>
              <a:spcBef>
                <a:spcPts val="330"/>
              </a:spcBef>
            </a:pPr>
            <a:r>
              <a:rPr sz="950" spc="-15" dirty="0">
                <a:latin typeface="Arial"/>
                <a:cs typeface="Arial"/>
              </a:rPr>
              <a:t>Agriculture and</a:t>
            </a:r>
            <a:r>
              <a:rPr sz="950" spc="-65" dirty="0">
                <a:latin typeface="Arial"/>
                <a:cs typeface="Arial"/>
              </a:rPr>
              <a:t> </a:t>
            </a:r>
            <a:r>
              <a:rPr sz="950" spc="-5" dirty="0">
                <a:latin typeface="Arial"/>
                <a:cs typeface="Arial"/>
              </a:rPr>
              <a:t>Forestry</a:t>
            </a:r>
            <a:endParaRPr sz="950">
              <a:latin typeface="Arial"/>
              <a:cs typeface="Arial"/>
            </a:endParaRPr>
          </a:p>
        </p:txBody>
      </p:sp>
      <p:sp>
        <p:nvSpPr>
          <p:cNvPr id="73" name="Rectangle 72">
            <a:extLst>
              <a:ext uri="{FF2B5EF4-FFF2-40B4-BE49-F238E27FC236}">
                <a16:creationId xmlns:a16="http://schemas.microsoft.com/office/drawing/2014/main" id="{8D35BE72-BBCD-4E66-94AB-373F1457EA36}"/>
              </a:ext>
            </a:extLst>
          </p:cNvPr>
          <p:cNvSpPr/>
          <p:nvPr/>
        </p:nvSpPr>
        <p:spPr>
          <a:xfrm>
            <a:off x="3399824" y="6096103"/>
            <a:ext cx="3613938" cy="451406"/>
          </a:xfrm>
          <a:prstGeom prst="rect">
            <a:avLst/>
          </a:prstGeom>
        </p:spPr>
        <p:txBody>
          <a:bodyPr wrap="none">
            <a:spAutoFit/>
          </a:bodyPr>
          <a:lstStyle/>
          <a:p>
            <a:pPr marL="12700">
              <a:lnSpc>
                <a:spcPts val="2810"/>
              </a:lnSpc>
            </a:pPr>
            <a:r>
              <a:rPr lang="en-US" sz="2400" spc="-105" dirty="0">
                <a:latin typeface="Open Sans"/>
                <a:cs typeface="Gill Sans MT"/>
              </a:rPr>
              <a:t>Teen </a:t>
            </a:r>
            <a:r>
              <a:rPr lang="en-US" sz="2400" spc="-60" dirty="0">
                <a:latin typeface="Open Sans"/>
                <a:cs typeface="Gill Sans MT"/>
              </a:rPr>
              <a:t>Work </a:t>
            </a:r>
            <a:r>
              <a:rPr lang="en-US" sz="2400" spc="5" dirty="0">
                <a:latin typeface="Open Sans"/>
                <a:cs typeface="Gill Sans MT"/>
              </a:rPr>
              <a:t>Injury</a:t>
            </a:r>
            <a:r>
              <a:rPr lang="en-US" sz="2400" spc="-215" dirty="0">
                <a:latin typeface="Open Sans"/>
                <a:cs typeface="Gill Sans MT"/>
              </a:rPr>
              <a:t> </a:t>
            </a:r>
            <a:r>
              <a:rPr lang="en-US" sz="2400" spc="-5" dirty="0">
                <a:latin typeface="Open Sans"/>
                <a:cs typeface="Gill Sans MT"/>
              </a:rPr>
              <a:t>Statistics</a:t>
            </a:r>
            <a:endParaRPr lang="en-US" sz="2400" dirty="0">
              <a:latin typeface="Open Sans"/>
              <a:cs typeface="Gill Sans MT"/>
            </a:endParaRPr>
          </a:p>
        </p:txBody>
      </p:sp>
    </p:spTree>
    <p:extLst>
      <p:ext uri="{BB962C8B-B14F-4D97-AF65-F5344CB8AC3E}">
        <p14:creationId xmlns:p14="http://schemas.microsoft.com/office/powerpoint/2010/main" val="245520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Safety Quiz</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law says your employer must give you training  about health and safety hazards on the job.</a:t>
            </a:r>
          </a:p>
          <a:p>
            <a:pPr marL="0" lvl="1" indent="0">
              <a:buNone/>
            </a:pPr>
            <a:r>
              <a:rPr lang="en-US" dirty="0"/>
              <a:t>    ______________True	 	 ______________False</a:t>
            </a:r>
          </a:p>
          <a:p>
            <a:pPr lvl="1"/>
            <a:endParaRPr lang="en-US" dirty="0"/>
          </a:p>
          <a:p>
            <a:pPr lvl="1"/>
            <a:r>
              <a:rPr lang="en-US" dirty="0"/>
              <a:t>The law sets limits on how late you can work on a  school night if you are under 16.</a:t>
            </a:r>
          </a:p>
          <a:p>
            <a:pPr marL="0" lvl="1" indent="0">
              <a:buNone/>
            </a:pPr>
            <a:r>
              <a:rPr lang="en-US" dirty="0"/>
              <a:t>    ______________True	 	 ______________False</a:t>
            </a:r>
          </a:p>
          <a:p>
            <a:pPr lvl="1"/>
            <a:endParaRPr lang="en-US" dirty="0"/>
          </a:p>
          <a:p>
            <a:pPr lvl="1"/>
            <a:r>
              <a:rPr lang="en-US" dirty="0"/>
              <a:t>If you are 16 years old you are allowed to drive a car  on public streets as part of your job.</a:t>
            </a:r>
          </a:p>
          <a:p>
            <a:pPr marL="0" lvl="1" indent="0">
              <a:buNone/>
            </a:pPr>
            <a:r>
              <a:rPr lang="en-US" dirty="0"/>
              <a:t>    ______________ True	 	 ______________False</a:t>
            </a:r>
          </a:p>
        </p:txBody>
      </p:sp>
    </p:spTree>
    <p:extLst>
      <p:ext uri="{BB962C8B-B14F-4D97-AF65-F5344CB8AC3E}">
        <p14:creationId xmlns:p14="http://schemas.microsoft.com/office/powerpoint/2010/main" val="238015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Safety Quiz continued…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If you are injured on the job, your employer must  pay for your medical care.</a:t>
            </a:r>
          </a:p>
          <a:p>
            <a:pPr marL="0" lvl="1" indent="0">
              <a:buNone/>
            </a:pPr>
            <a:r>
              <a:rPr lang="en-US" dirty="0"/>
              <a:t>    ______________True		 ______________False</a:t>
            </a:r>
          </a:p>
          <a:p>
            <a:pPr lvl="1"/>
            <a:endParaRPr lang="en-US" dirty="0"/>
          </a:p>
          <a:p>
            <a:pPr lvl="1"/>
            <a:r>
              <a:rPr lang="en-US" dirty="0"/>
              <a:t>How many teens get injured on the job every year  in the U.S.?</a:t>
            </a:r>
          </a:p>
          <a:p>
            <a:pPr marL="0" lvl="1" indent="0">
              <a:buNone/>
            </a:pPr>
            <a:r>
              <a:rPr lang="en-US" dirty="0"/>
              <a:t>     ______________One per day	 ______________One per hour</a:t>
            </a:r>
            <a:br>
              <a:rPr lang="en-US" dirty="0"/>
            </a:br>
            <a:r>
              <a:rPr lang="en-US" dirty="0"/>
              <a:t> 	</a:t>
            </a:r>
          </a:p>
          <a:p>
            <a:pPr marL="0" lvl="1" indent="0">
              <a:buNone/>
            </a:pPr>
            <a:r>
              <a:rPr lang="en-US" dirty="0"/>
              <a:t>     ______________One every 10 minutes</a:t>
            </a:r>
          </a:p>
          <a:p>
            <a:pPr lvl="1"/>
            <a:endParaRPr lang="en-US" dirty="0"/>
          </a:p>
        </p:txBody>
      </p:sp>
    </p:spTree>
    <p:extLst>
      <p:ext uri="{BB962C8B-B14F-4D97-AF65-F5344CB8AC3E}">
        <p14:creationId xmlns:p14="http://schemas.microsoft.com/office/powerpoint/2010/main" val="30427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Why are Young Workers Injured  at High Rates?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Video and Discussion</a:t>
            </a:r>
          </a:p>
        </p:txBody>
      </p:sp>
      <p:sp>
        <p:nvSpPr>
          <p:cNvPr id="4" name="object 7">
            <a:extLst>
              <a:ext uri="{FF2B5EF4-FFF2-40B4-BE49-F238E27FC236}">
                <a16:creationId xmlns:a16="http://schemas.microsoft.com/office/drawing/2014/main" id="{E45918D4-3406-4D90-B98F-70EAA5ABC115}"/>
              </a:ext>
            </a:extLst>
          </p:cNvPr>
          <p:cNvSpPr/>
          <p:nvPr/>
        </p:nvSpPr>
        <p:spPr>
          <a:xfrm>
            <a:off x="3979635" y="2280062"/>
            <a:ext cx="4232729" cy="330744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6673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Key Points of the Young Workers  Curriculum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 will learn more about:</a:t>
            </a:r>
          </a:p>
          <a:p>
            <a:pPr lvl="2"/>
            <a:r>
              <a:rPr lang="en-US" sz="2400" dirty="0"/>
              <a:t>How to identify and reduce hazards on the job</a:t>
            </a:r>
          </a:p>
          <a:p>
            <a:pPr lvl="2"/>
            <a:r>
              <a:rPr lang="en-US" sz="2400" dirty="0"/>
              <a:t>What laws protect teens from working too late or too  long</a:t>
            </a:r>
          </a:p>
          <a:p>
            <a:pPr lvl="2"/>
            <a:r>
              <a:rPr lang="en-US" sz="2400" dirty="0"/>
              <a:t>What laws protect teens from doing dangerous work</a:t>
            </a:r>
          </a:p>
          <a:p>
            <a:pPr lvl="2"/>
            <a:r>
              <a:rPr lang="en-US" sz="2400" dirty="0"/>
              <a:t>How to solve health and safety problems at work</a:t>
            </a:r>
          </a:p>
          <a:p>
            <a:pPr lvl="2"/>
            <a:r>
              <a:rPr lang="en-US" sz="2400" dirty="0"/>
              <a:t>Which agencies enforce health and safety laws and  child labor laws</a:t>
            </a:r>
          </a:p>
          <a:p>
            <a:pPr lvl="2"/>
            <a:r>
              <a:rPr lang="en-US" sz="2400" dirty="0"/>
              <a:t>What to do in an emergency</a:t>
            </a:r>
          </a:p>
        </p:txBody>
      </p:sp>
    </p:spTree>
    <p:extLst>
      <p:ext uri="{BB962C8B-B14F-4D97-AF65-F5344CB8AC3E}">
        <p14:creationId xmlns:p14="http://schemas.microsoft.com/office/powerpoint/2010/main" val="348773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Lesson Two: Finding Hazards</a:t>
            </a:r>
          </a:p>
        </p:txBody>
      </p:sp>
      <p:sp>
        <p:nvSpPr>
          <p:cNvPr id="4" name="object 3">
            <a:extLst>
              <a:ext uri="{FF2B5EF4-FFF2-40B4-BE49-F238E27FC236}">
                <a16:creationId xmlns:a16="http://schemas.microsoft.com/office/drawing/2014/main" id="{E3F02644-1FC7-4418-A9C9-FA7039A86983}"/>
              </a:ext>
            </a:extLst>
          </p:cNvPr>
          <p:cNvSpPr/>
          <p:nvPr/>
        </p:nvSpPr>
        <p:spPr>
          <a:xfrm>
            <a:off x="3384468" y="2185059"/>
            <a:ext cx="5925788" cy="3479470"/>
          </a:xfrm>
          <a:prstGeom prst="rect">
            <a:avLst/>
          </a:prstGeom>
          <a:blipFill>
            <a:blip r:embed="rId3" cstate="print"/>
            <a:stretch>
              <a:fillRect l="-30855" t="-32139" r="-12659" b="-5491"/>
            </a:stretch>
          </a:blipFill>
        </p:spPr>
        <p:txBody>
          <a:bodyPr wrap="square" lIns="0" tIns="0" rIns="0" bIns="0" rtlCol="0"/>
          <a:lstStyle/>
          <a:p>
            <a:endParaRPr dirty="0"/>
          </a:p>
        </p:txBody>
      </p:sp>
    </p:spTree>
    <p:extLst>
      <p:ext uri="{BB962C8B-B14F-4D97-AF65-F5344CB8AC3E}">
        <p14:creationId xmlns:p14="http://schemas.microsoft.com/office/powerpoint/2010/main" val="372686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Hazards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20109"/>
            <a:ext cx="11182162" cy="4734318"/>
          </a:xfrm>
        </p:spPr>
        <p:txBody>
          <a:bodyPr/>
          <a:lstStyle/>
          <a:p>
            <a:pPr lvl="1"/>
            <a:r>
              <a:rPr lang="en-US" dirty="0"/>
              <a:t>A job hazard is anything at work that can  hurt you either physically or mentally</a:t>
            </a:r>
          </a:p>
          <a:p>
            <a:pPr lvl="1"/>
            <a:r>
              <a:rPr lang="en-US" dirty="0"/>
              <a:t>Safety hazards can cause immediate  accidents and injuries</a:t>
            </a:r>
          </a:p>
          <a:p>
            <a:pPr lvl="2"/>
            <a:r>
              <a:rPr lang="en-US" sz="2400" dirty="0"/>
              <a:t>Examples: knives, hot grease, etc.</a:t>
            </a:r>
          </a:p>
          <a:p>
            <a:pPr lvl="1"/>
            <a:r>
              <a:rPr lang="en-US" dirty="0"/>
              <a:t>Chemical hazards are gases, vapors, liquids,  or dusts that can harm your body</a:t>
            </a:r>
          </a:p>
          <a:p>
            <a:pPr lvl="2"/>
            <a:r>
              <a:rPr lang="en-US" sz="2400" dirty="0"/>
              <a:t>Examples: cleaning products or pesticides</a:t>
            </a:r>
          </a:p>
          <a:p>
            <a:pPr lvl="1"/>
            <a:endParaRPr lang="en-US" sz="2400" dirty="0"/>
          </a:p>
        </p:txBody>
      </p:sp>
    </p:spTree>
    <p:extLst>
      <p:ext uri="{BB962C8B-B14F-4D97-AF65-F5344CB8AC3E}">
        <p14:creationId xmlns:p14="http://schemas.microsoft.com/office/powerpoint/2010/main" val="63907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Hazards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20109"/>
            <a:ext cx="11182162" cy="4734318"/>
          </a:xfrm>
        </p:spPr>
        <p:txBody>
          <a:bodyPr/>
          <a:lstStyle/>
          <a:p>
            <a:pPr lvl="1"/>
            <a:r>
              <a:rPr lang="en-US" dirty="0"/>
              <a:t>Biological hazards are living things that can  cause sickness or disease</a:t>
            </a:r>
            <a:endParaRPr lang="en-US" sz="2400" dirty="0"/>
          </a:p>
          <a:p>
            <a:pPr lvl="2"/>
            <a:r>
              <a:rPr lang="en-US" sz="2400" dirty="0"/>
              <a:t>Examples: Bacteria, viruses, or insects</a:t>
            </a:r>
          </a:p>
          <a:p>
            <a:pPr lvl="2"/>
            <a:endParaRPr lang="en-US" sz="2400" dirty="0"/>
          </a:p>
          <a:p>
            <a:pPr lvl="1"/>
            <a:r>
              <a:rPr lang="en-US" dirty="0"/>
              <a:t>Other health hazards are harmful things, not  in other categories, that can injure you or  make you sick. They are sometimes less  obvious because they may not cause health  problems right away</a:t>
            </a:r>
          </a:p>
          <a:p>
            <a:pPr lvl="2"/>
            <a:r>
              <a:rPr lang="en-US" sz="2400" dirty="0"/>
              <a:t>Examples: noise, radiation, repetitive  movements, heat, cold, stress</a:t>
            </a:r>
          </a:p>
          <a:p>
            <a:pPr lvl="1"/>
            <a:endParaRPr lang="en-US" sz="2400" dirty="0"/>
          </a:p>
        </p:txBody>
      </p:sp>
    </p:spTree>
    <p:extLst>
      <p:ext uri="{BB962C8B-B14F-4D97-AF65-F5344CB8AC3E}">
        <p14:creationId xmlns:p14="http://schemas.microsoft.com/office/powerpoint/2010/main" val="146614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Find the Hazards: Fast Food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Illustrated Workplaces</a:t>
            </a:r>
          </a:p>
          <a:p>
            <a:pPr marL="0" lvl="1" indent="0">
              <a:buNone/>
            </a:pPr>
            <a:endParaRPr lang="en-US" dirty="0"/>
          </a:p>
          <a:p>
            <a:endParaRPr lang="en-US" dirty="0"/>
          </a:p>
        </p:txBody>
      </p:sp>
      <p:sp>
        <p:nvSpPr>
          <p:cNvPr id="5" name="object 3">
            <a:extLst>
              <a:ext uri="{FF2B5EF4-FFF2-40B4-BE49-F238E27FC236}">
                <a16:creationId xmlns:a16="http://schemas.microsoft.com/office/drawing/2014/main" id="{A64E11D5-5396-423A-B8BB-5E7E98D9ED89}"/>
              </a:ext>
            </a:extLst>
          </p:cNvPr>
          <p:cNvSpPr/>
          <p:nvPr/>
        </p:nvSpPr>
        <p:spPr>
          <a:xfrm>
            <a:off x="4511139" y="1283509"/>
            <a:ext cx="5964301" cy="50673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7168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Find the Hazards: Grocery Store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Illustrated Workplaces</a:t>
            </a:r>
          </a:p>
          <a:p>
            <a:pPr marL="0" lvl="1" indent="0">
              <a:buNone/>
            </a:pPr>
            <a:endParaRPr lang="en-US" dirty="0"/>
          </a:p>
          <a:p>
            <a:endParaRPr lang="en-US" dirty="0"/>
          </a:p>
        </p:txBody>
      </p:sp>
      <p:sp>
        <p:nvSpPr>
          <p:cNvPr id="4" name="object 3">
            <a:extLst>
              <a:ext uri="{FF2B5EF4-FFF2-40B4-BE49-F238E27FC236}">
                <a16:creationId xmlns:a16="http://schemas.microsoft.com/office/drawing/2014/main" id="{7E451E5B-8420-489D-BDEA-507E8282B382}"/>
              </a:ext>
            </a:extLst>
          </p:cNvPr>
          <p:cNvSpPr/>
          <p:nvPr/>
        </p:nvSpPr>
        <p:spPr>
          <a:xfrm>
            <a:off x="4415811" y="1367616"/>
            <a:ext cx="6170549" cy="50831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3656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Find the Hazards: Office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Illustrated Workplaces</a:t>
            </a:r>
          </a:p>
          <a:p>
            <a:pPr marL="0" lvl="1" indent="0">
              <a:buNone/>
            </a:pPr>
            <a:endParaRPr lang="en-US" dirty="0"/>
          </a:p>
          <a:p>
            <a:endParaRPr lang="en-US" dirty="0"/>
          </a:p>
        </p:txBody>
      </p:sp>
      <p:sp>
        <p:nvSpPr>
          <p:cNvPr id="4" name="object 3">
            <a:extLst>
              <a:ext uri="{FF2B5EF4-FFF2-40B4-BE49-F238E27FC236}">
                <a16:creationId xmlns:a16="http://schemas.microsoft.com/office/drawing/2014/main" id="{C11D7E68-84D4-4C38-872A-1655ECECDF35}"/>
              </a:ext>
            </a:extLst>
          </p:cNvPr>
          <p:cNvSpPr/>
          <p:nvPr/>
        </p:nvSpPr>
        <p:spPr>
          <a:xfrm>
            <a:off x="4367815" y="1420420"/>
            <a:ext cx="6450076" cy="50863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6032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Find the Hazards: Gas Station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Illustrated Workplaces</a:t>
            </a:r>
          </a:p>
          <a:p>
            <a:pPr marL="0" lvl="1" indent="0">
              <a:buNone/>
            </a:pPr>
            <a:endParaRPr lang="en-US" dirty="0"/>
          </a:p>
          <a:p>
            <a:endParaRPr lang="en-US" dirty="0"/>
          </a:p>
        </p:txBody>
      </p:sp>
      <p:sp>
        <p:nvSpPr>
          <p:cNvPr id="4" name="object 4">
            <a:extLst>
              <a:ext uri="{FF2B5EF4-FFF2-40B4-BE49-F238E27FC236}">
                <a16:creationId xmlns:a16="http://schemas.microsoft.com/office/drawing/2014/main" id="{A8B701D7-8A18-45CE-B264-2406C1055C17}"/>
              </a:ext>
            </a:extLst>
          </p:cNvPr>
          <p:cNvSpPr/>
          <p:nvPr/>
        </p:nvSpPr>
        <p:spPr>
          <a:xfrm>
            <a:off x="4560227" y="1420420"/>
            <a:ext cx="6053074" cy="509752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4705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Hazard Mapping Activity</a:t>
            </a:r>
          </a:p>
        </p:txBody>
      </p:sp>
      <p:sp>
        <p:nvSpPr>
          <p:cNvPr id="6" name="object 3">
            <a:extLst>
              <a:ext uri="{FF2B5EF4-FFF2-40B4-BE49-F238E27FC236}">
                <a16:creationId xmlns:a16="http://schemas.microsoft.com/office/drawing/2014/main" id="{11955846-1CC6-4820-8EF3-115F48A2335E}"/>
              </a:ext>
            </a:extLst>
          </p:cNvPr>
          <p:cNvSpPr/>
          <p:nvPr/>
        </p:nvSpPr>
        <p:spPr>
          <a:xfrm>
            <a:off x="2798000" y="1473515"/>
            <a:ext cx="6595999" cy="478565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351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Finding Hazards: Key Points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Every job has health and safety hazards</a:t>
            </a:r>
          </a:p>
          <a:p>
            <a:pPr lvl="1"/>
            <a:r>
              <a:rPr lang="en-US" dirty="0"/>
              <a:t>You should always be aware of these hazards</a:t>
            </a:r>
          </a:p>
          <a:p>
            <a:pPr lvl="1"/>
            <a:r>
              <a:rPr lang="en-US" dirty="0"/>
              <a:t>Find out about chemicals at work by checking labels, reading MSDSs (Material Safety Data Sheets), and getting training</a:t>
            </a:r>
          </a:p>
        </p:txBody>
      </p:sp>
    </p:spTree>
    <p:extLst>
      <p:ext uri="{BB962C8B-B14F-4D97-AF65-F5344CB8AC3E}">
        <p14:creationId xmlns:p14="http://schemas.microsoft.com/office/powerpoint/2010/main" val="114984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Lesson Three: Making the Job Safer</a:t>
            </a:r>
          </a:p>
        </p:txBody>
      </p:sp>
      <p:sp>
        <p:nvSpPr>
          <p:cNvPr id="4" name="object 3">
            <a:extLst>
              <a:ext uri="{FF2B5EF4-FFF2-40B4-BE49-F238E27FC236}">
                <a16:creationId xmlns:a16="http://schemas.microsoft.com/office/drawing/2014/main" id="{1DF2DE72-C346-4E12-9996-A5D4BB495708}"/>
              </a:ext>
            </a:extLst>
          </p:cNvPr>
          <p:cNvSpPr/>
          <p:nvPr/>
        </p:nvSpPr>
        <p:spPr>
          <a:xfrm>
            <a:off x="3788228" y="1995055"/>
            <a:ext cx="4275117" cy="3716977"/>
          </a:xfrm>
          <a:prstGeom prst="rect">
            <a:avLst/>
          </a:prstGeom>
          <a:blipFill>
            <a:blip r:embed="rId3" cstate="print"/>
            <a:stretch>
              <a:fillRect l="-67715" t="-27770" r="-33995" b="-1048"/>
            </a:stretch>
          </a:blipFill>
        </p:spPr>
        <p:txBody>
          <a:bodyPr wrap="square" lIns="0" tIns="0" rIns="0" bIns="0" rtlCol="0"/>
          <a:lstStyle/>
          <a:p>
            <a:endParaRPr dirty="0"/>
          </a:p>
        </p:txBody>
      </p:sp>
    </p:spTree>
    <p:extLst>
      <p:ext uri="{BB962C8B-B14F-4D97-AF65-F5344CB8AC3E}">
        <p14:creationId xmlns:p14="http://schemas.microsoft.com/office/powerpoint/2010/main" val="210301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Controlling Hazards</a:t>
            </a:r>
          </a:p>
        </p:txBody>
      </p:sp>
      <p:sp>
        <p:nvSpPr>
          <p:cNvPr id="4" name="object 4">
            <a:extLst>
              <a:ext uri="{FF2B5EF4-FFF2-40B4-BE49-F238E27FC236}">
                <a16:creationId xmlns:a16="http://schemas.microsoft.com/office/drawing/2014/main" id="{DB95D5D7-762A-4E0A-BCC7-6CA8FF0B2C43}"/>
              </a:ext>
            </a:extLst>
          </p:cNvPr>
          <p:cNvSpPr/>
          <p:nvPr/>
        </p:nvSpPr>
        <p:spPr>
          <a:xfrm>
            <a:off x="3074764" y="1557400"/>
            <a:ext cx="6102350" cy="4408805"/>
          </a:xfrm>
          <a:custGeom>
            <a:avLst/>
            <a:gdLst/>
            <a:ahLst/>
            <a:cxnLst/>
            <a:rect l="l" t="t" r="r" b="b"/>
            <a:pathLst>
              <a:path w="6102350" h="4408805">
                <a:moveTo>
                  <a:pt x="3051175" y="0"/>
                </a:moveTo>
                <a:lnTo>
                  <a:pt x="0" y="4408424"/>
                </a:lnTo>
                <a:lnTo>
                  <a:pt x="6102350" y="4408424"/>
                </a:lnTo>
                <a:lnTo>
                  <a:pt x="3051175" y="0"/>
                </a:lnTo>
                <a:close/>
              </a:path>
            </a:pathLst>
          </a:custGeom>
          <a:solidFill>
            <a:srgbClr val="FF9933"/>
          </a:solidFill>
        </p:spPr>
        <p:txBody>
          <a:bodyPr wrap="square" lIns="0" tIns="0" rIns="0" bIns="0" rtlCol="0"/>
          <a:lstStyle/>
          <a:p>
            <a:endParaRPr/>
          </a:p>
        </p:txBody>
      </p:sp>
      <p:sp>
        <p:nvSpPr>
          <p:cNvPr id="5" name="object 5">
            <a:extLst>
              <a:ext uri="{FF2B5EF4-FFF2-40B4-BE49-F238E27FC236}">
                <a16:creationId xmlns:a16="http://schemas.microsoft.com/office/drawing/2014/main" id="{BAA692A4-6EF2-45E8-8C20-8A6C4EC6894B}"/>
              </a:ext>
            </a:extLst>
          </p:cNvPr>
          <p:cNvSpPr/>
          <p:nvPr/>
        </p:nvSpPr>
        <p:spPr>
          <a:xfrm>
            <a:off x="3074764" y="1557400"/>
            <a:ext cx="6102350" cy="4408805"/>
          </a:xfrm>
          <a:custGeom>
            <a:avLst/>
            <a:gdLst/>
            <a:ahLst/>
            <a:cxnLst/>
            <a:rect l="l" t="t" r="r" b="b"/>
            <a:pathLst>
              <a:path w="6102350" h="4408805">
                <a:moveTo>
                  <a:pt x="0" y="4408424"/>
                </a:moveTo>
                <a:lnTo>
                  <a:pt x="3051175" y="0"/>
                </a:lnTo>
                <a:lnTo>
                  <a:pt x="6102350" y="4408424"/>
                </a:lnTo>
                <a:lnTo>
                  <a:pt x="0" y="4408424"/>
                </a:lnTo>
                <a:close/>
              </a:path>
            </a:pathLst>
          </a:custGeom>
          <a:ln w="28575">
            <a:solidFill>
              <a:srgbClr val="3C3B13"/>
            </a:solidFill>
          </a:ln>
        </p:spPr>
        <p:txBody>
          <a:bodyPr wrap="square" lIns="0" tIns="0" rIns="0" bIns="0" rtlCol="0"/>
          <a:lstStyle/>
          <a:p>
            <a:endParaRPr/>
          </a:p>
        </p:txBody>
      </p:sp>
      <p:sp>
        <p:nvSpPr>
          <p:cNvPr id="6" name="object 6">
            <a:extLst>
              <a:ext uri="{FF2B5EF4-FFF2-40B4-BE49-F238E27FC236}">
                <a16:creationId xmlns:a16="http://schemas.microsoft.com/office/drawing/2014/main" id="{6AC5D846-71EA-4FAC-87DC-1BAF162E670B}"/>
              </a:ext>
            </a:extLst>
          </p:cNvPr>
          <p:cNvSpPr txBox="1"/>
          <p:nvPr/>
        </p:nvSpPr>
        <p:spPr>
          <a:xfrm>
            <a:off x="4237576" y="2354326"/>
            <a:ext cx="3776979" cy="3310254"/>
          </a:xfrm>
          <a:prstGeom prst="rect">
            <a:avLst/>
          </a:prstGeom>
        </p:spPr>
        <p:txBody>
          <a:bodyPr vert="horz" wrap="square" lIns="0" tIns="13335" rIns="0" bIns="0" rtlCol="0">
            <a:spAutoFit/>
          </a:bodyPr>
          <a:lstStyle/>
          <a:p>
            <a:pPr marL="635" algn="ctr">
              <a:lnSpc>
                <a:spcPts val="2280"/>
              </a:lnSpc>
              <a:spcBef>
                <a:spcPts val="105"/>
              </a:spcBef>
            </a:pPr>
            <a:r>
              <a:rPr sz="2000" b="1" spc="-5" dirty="0">
                <a:latin typeface="Arial"/>
                <a:cs typeface="Arial"/>
              </a:rPr>
              <a:t>Remove</a:t>
            </a:r>
            <a:endParaRPr sz="2000">
              <a:latin typeface="Arial"/>
              <a:cs typeface="Arial"/>
            </a:endParaRPr>
          </a:p>
          <a:p>
            <a:pPr marL="1238250">
              <a:lnSpc>
                <a:spcPts val="2195"/>
              </a:lnSpc>
            </a:pPr>
            <a:r>
              <a:rPr sz="2000" b="1" dirty="0">
                <a:latin typeface="Arial"/>
                <a:cs typeface="Arial"/>
              </a:rPr>
              <a:t>the</a:t>
            </a:r>
            <a:r>
              <a:rPr sz="2000" b="1" spc="-35" dirty="0">
                <a:latin typeface="Arial"/>
                <a:cs typeface="Arial"/>
              </a:rPr>
              <a:t> </a:t>
            </a:r>
            <a:r>
              <a:rPr sz="2000" b="1" dirty="0">
                <a:latin typeface="Arial"/>
                <a:cs typeface="Arial"/>
              </a:rPr>
              <a:t>Hazard</a:t>
            </a:r>
            <a:endParaRPr sz="2000">
              <a:latin typeface="Arial"/>
              <a:cs typeface="Arial"/>
            </a:endParaRPr>
          </a:p>
          <a:p>
            <a:pPr marL="1210310" marR="1202690" algn="ctr">
              <a:lnSpc>
                <a:spcPts val="1730"/>
              </a:lnSpc>
              <a:spcBef>
                <a:spcPts val="125"/>
              </a:spcBef>
            </a:pPr>
            <a:r>
              <a:rPr sz="1600" i="1" spc="-5" dirty="0">
                <a:latin typeface="Arial"/>
                <a:cs typeface="Arial"/>
              </a:rPr>
              <a:t>(e.g., use</a:t>
            </a:r>
            <a:r>
              <a:rPr sz="1600" i="1" spc="-40" dirty="0">
                <a:latin typeface="Arial"/>
                <a:cs typeface="Arial"/>
              </a:rPr>
              <a:t> </a:t>
            </a:r>
            <a:r>
              <a:rPr sz="1600" i="1" spc="-5" dirty="0">
                <a:latin typeface="Arial"/>
                <a:cs typeface="Arial"/>
              </a:rPr>
              <a:t>safer  chemicals)</a:t>
            </a:r>
            <a:endParaRPr sz="1600">
              <a:latin typeface="Arial"/>
              <a:cs typeface="Arial"/>
            </a:endParaRPr>
          </a:p>
          <a:p>
            <a:pPr>
              <a:lnSpc>
                <a:spcPct val="100000"/>
              </a:lnSpc>
              <a:spcBef>
                <a:spcPts val="30"/>
              </a:spcBef>
            </a:pPr>
            <a:endParaRPr sz="1550">
              <a:latin typeface="Times New Roman"/>
              <a:cs typeface="Times New Roman"/>
            </a:endParaRPr>
          </a:p>
          <a:p>
            <a:pPr marL="797560" marR="790575" algn="ctr">
              <a:lnSpc>
                <a:spcPts val="2160"/>
              </a:lnSpc>
            </a:pPr>
            <a:r>
              <a:rPr sz="2000" b="1" spc="-10" dirty="0">
                <a:latin typeface="Arial"/>
                <a:cs typeface="Arial"/>
              </a:rPr>
              <a:t>Work </a:t>
            </a:r>
            <a:r>
              <a:rPr sz="2000" b="1" spc="-5" dirty="0">
                <a:latin typeface="Arial"/>
                <a:cs typeface="Arial"/>
              </a:rPr>
              <a:t>Policies</a:t>
            </a:r>
            <a:r>
              <a:rPr sz="2000" b="1" spc="-80" dirty="0">
                <a:latin typeface="Arial"/>
                <a:cs typeface="Arial"/>
              </a:rPr>
              <a:t> </a:t>
            </a:r>
            <a:r>
              <a:rPr sz="2000" b="1" dirty="0">
                <a:latin typeface="Arial"/>
                <a:cs typeface="Arial"/>
              </a:rPr>
              <a:t>and  Procedures</a:t>
            </a:r>
            <a:endParaRPr sz="2000">
              <a:latin typeface="Arial"/>
              <a:cs typeface="Arial"/>
            </a:endParaRPr>
          </a:p>
          <a:p>
            <a:pPr algn="ctr">
              <a:lnSpc>
                <a:spcPts val="1614"/>
              </a:lnSpc>
            </a:pPr>
            <a:r>
              <a:rPr sz="1600" i="1" spc="-5" dirty="0">
                <a:latin typeface="Arial"/>
                <a:cs typeface="Arial"/>
              </a:rPr>
              <a:t>(e.g., assign enough</a:t>
            </a:r>
            <a:r>
              <a:rPr sz="1600" i="1" spc="0" dirty="0">
                <a:latin typeface="Arial"/>
                <a:cs typeface="Arial"/>
              </a:rPr>
              <a:t> </a:t>
            </a:r>
            <a:r>
              <a:rPr sz="1600" i="1" spc="-5" dirty="0">
                <a:latin typeface="Arial"/>
                <a:cs typeface="Arial"/>
              </a:rPr>
              <a:t>people</a:t>
            </a:r>
            <a:endParaRPr sz="1600">
              <a:latin typeface="Arial"/>
              <a:cs typeface="Arial"/>
            </a:endParaRPr>
          </a:p>
          <a:p>
            <a:pPr marL="635" algn="ctr">
              <a:lnSpc>
                <a:spcPts val="1825"/>
              </a:lnSpc>
            </a:pPr>
            <a:r>
              <a:rPr sz="1600" i="1" spc="-5" dirty="0">
                <a:latin typeface="Arial"/>
                <a:cs typeface="Arial"/>
              </a:rPr>
              <a:t>to do the</a:t>
            </a:r>
            <a:r>
              <a:rPr sz="1600" i="1" spc="0" dirty="0">
                <a:latin typeface="Arial"/>
                <a:cs typeface="Arial"/>
              </a:rPr>
              <a:t> </a:t>
            </a:r>
            <a:r>
              <a:rPr sz="1600" i="1" spc="-5" dirty="0">
                <a:latin typeface="Arial"/>
                <a:cs typeface="Arial"/>
              </a:rPr>
              <a:t>job)</a:t>
            </a:r>
            <a:endParaRPr sz="1600">
              <a:latin typeface="Arial"/>
              <a:cs typeface="Arial"/>
            </a:endParaRPr>
          </a:p>
          <a:p>
            <a:pPr>
              <a:lnSpc>
                <a:spcPct val="100000"/>
              </a:lnSpc>
            </a:pPr>
            <a:endParaRPr sz="1800">
              <a:latin typeface="Times New Roman"/>
              <a:cs typeface="Times New Roman"/>
            </a:endParaRPr>
          </a:p>
          <a:p>
            <a:pPr>
              <a:lnSpc>
                <a:spcPct val="100000"/>
              </a:lnSpc>
              <a:spcBef>
                <a:spcPts val="50"/>
              </a:spcBef>
            </a:pPr>
            <a:endParaRPr sz="1700">
              <a:latin typeface="Times New Roman"/>
              <a:cs typeface="Times New Roman"/>
            </a:endParaRPr>
          </a:p>
          <a:p>
            <a:pPr algn="ctr">
              <a:lnSpc>
                <a:spcPts val="2310"/>
              </a:lnSpc>
            </a:pPr>
            <a:r>
              <a:rPr sz="2000" b="1" dirty="0">
                <a:latin typeface="Arial"/>
                <a:cs typeface="Arial"/>
              </a:rPr>
              <a:t>Personal </a:t>
            </a:r>
            <a:r>
              <a:rPr sz="2000" b="1" spc="-5" dirty="0">
                <a:latin typeface="Arial"/>
                <a:cs typeface="Arial"/>
              </a:rPr>
              <a:t>Protective</a:t>
            </a:r>
            <a:r>
              <a:rPr sz="2000" b="1" spc="-85" dirty="0">
                <a:latin typeface="Arial"/>
                <a:cs typeface="Arial"/>
              </a:rPr>
              <a:t> </a:t>
            </a:r>
            <a:r>
              <a:rPr sz="2000" b="1" dirty="0">
                <a:latin typeface="Arial"/>
                <a:cs typeface="Arial"/>
              </a:rPr>
              <a:t>Equipment</a:t>
            </a:r>
            <a:endParaRPr sz="2000">
              <a:latin typeface="Arial"/>
              <a:cs typeface="Arial"/>
            </a:endParaRPr>
          </a:p>
          <a:p>
            <a:pPr algn="ctr">
              <a:lnSpc>
                <a:spcPts val="1830"/>
              </a:lnSpc>
            </a:pPr>
            <a:r>
              <a:rPr sz="1600" i="1" spc="-5" dirty="0">
                <a:latin typeface="Arial"/>
                <a:cs typeface="Arial"/>
              </a:rPr>
              <a:t>(e.g., wear gloves, use a</a:t>
            </a:r>
            <a:r>
              <a:rPr sz="1600" i="1" spc="25" dirty="0">
                <a:latin typeface="Arial"/>
                <a:cs typeface="Arial"/>
              </a:rPr>
              <a:t> </a:t>
            </a:r>
            <a:r>
              <a:rPr sz="1600" i="1" spc="-5" dirty="0">
                <a:latin typeface="Arial"/>
                <a:cs typeface="Arial"/>
              </a:rPr>
              <a:t>respirator)</a:t>
            </a:r>
            <a:endParaRPr sz="1600">
              <a:latin typeface="Arial"/>
              <a:cs typeface="Arial"/>
            </a:endParaRPr>
          </a:p>
        </p:txBody>
      </p:sp>
      <p:sp>
        <p:nvSpPr>
          <p:cNvPr id="7" name="object 7">
            <a:extLst>
              <a:ext uri="{FF2B5EF4-FFF2-40B4-BE49-F238E27FC236}">
                <a16:creationId xmlns:a16="http://schemas.microsoft.com/office/drawing/2014/main" id="{BC9BD487-698B-42AE-853E-5D112946E110}"/>
              </a:ext>
            </a:extLst>
          </p:cNvPr>
          <p:cNvSpPr/>
          <p:nvPr/>
        </p:nvSpPr>
        <p:spPr>
          <a:xfrm>
            <a:off x="4782914" y="3492500"/>
            <a:ext cx="2681605" cy="0"/>
          </a:xfrm>
          <a:custGeom>
            <a:avLst/>
            <a:gdLst/>
            <a:ahLst/>
            <a:cxnLst/>
            <a:rect l="l" t="t" r="r" b="b"/>
            <a:pathLst>
              <a:path w="2681604">
                <a:moveTo>
                  <a:pt x="0" y="0"/>
                </a:moveTo>
                <a:lnTo>
                  <a:pt x="2681224" y="0"/>
                </a:lnTo>
              </a:path>
            </a:pathLst>
          </a:custGeom>
          <a:ln w="28575">
            <a:solidFill>
              <a:srgbClr val="3C3B13"/>
            </a:solidFill>
          </a:ln>
        </p:spPr>
        <p:txBody>
          <a:bodyPr wrap="square" lIns="0" tIns="0" rIns="0" bIns="0" rtlCol="0"/>
          <a:lstStyle/>
          <a:p>
            <a:endParaRPr/>
          </a:p>
        </p:txBody>
      </p:sp>
      <p:sp>
        <p:nvSpPr>
          <p:cNvPr id="8" name="object 8">
            <a:extLst>
              <a:ext uri="{FF2B5EF4-FFF2-40B4-BE49-F238E27FC236}">
                <a16:creationId xmlns:a16="http://schemas.microsoft.com/office/drawing/2014/main" id="{5BC6B3B3-8B8E-4090-B4BE-3DE49C69625F}"/>
              </a:ext>
            </a:extLst>
          </p:cNvPr>
          <p:cNvSpPr/>
          <p:nvPr/>
        </p:nvSpPr>
        <p:spPr>
          <a:xfrm>
            <a:off x="3941539" y="4716398"/>
            <a:ext cx="4368800" cy="0"/>
          </a:xfrm>
          <a:custGeom>
            <a:avLst/>
            <a:gdLst/>
            <a:ahLst/>
            <a:cxnLst/>
            <a:rect l="l" t="t" r="r" b="b"/>
            <a:pathLst>
              <a:path w="4368800">
                <a:moveTo>
                  <a:pt x="0" y="0"/>
                </a:moveTo>
                <a:lnTo>
                  <a:pt x="4368800" y="0"/>
                </a:lnTo>
              </a:path>
            </a:pathLst>
          </a:custGeom>
          <a:ln w="28575">
            <a:solidFill>
              <a:srgbClr val="3C3B13"/>
            </a:solidFill>
          </a:ln>
        </p:spPr>
        <p:txBody>
          <a:bodyPr wrap="square" lIns="0" tIns="0" rIns="0" bIns="0" rtlCol="0"/>
          <a:lstStyle/>
          <a:p>
            <a:endParaRPr/>
          </a:p>
        </p:txBody>
      </p:sp>
    </p:spTree>
    <p:extLst>
      <p:ext uri="{BB962C8B-B14F-4D97-AF65-F5344CB8AC3E}">
        <p14:creationId xmlns:p14="http://schemas.microsoft.com/office/powerpoint/2010/main" val="306346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Jamie’s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Hospital dishwasher</a:t>
            </a:r>
          </a:p>
          <a:p>
            <a:pPr lvl="1"/>
            <a:r>
              <a:rPr lang="en-US" dirty="0"/>
              <a:t>Injury: Dishwashing chemical splashed in eye</a:t>
            </a:r>
          </a:p>
          <a:p>
            <a:endParaRPr lang="en-US" dirty="0"/>
          </a:p>
        </p:txBody>
      </p:sp>
      <p:sp>
        <p:nvSpPr>
          <p:cNvPr id="4" name="object 5">
            <a:extLst>
              <a:ext uri="{FF2B5EF4-FFF2-40B4-BE49-F238E27FC236}">
                <a16:creationId xmlns:a16="http://schemas.microsoft.com/office/drawing/2014/main" id="{E83545E5-E289-4CC6-B034-8D58638C7BB5}"/>
              </a:ext>
            </a:extLst>
          </p:cNvPr>
          <p:cNvSpPr/>
          <p:nvPr/>
        </p:nvSpPr>
        <p:spPr>
          <a:xfrm>
            <a:off x="5995611" y="2063814"/>
            <a:ext cx="5332476" cy="40909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75742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Billy’s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Fast food worker  </a:t>
            </a:r>
          </a:p>
          <a:p>
            <a:pPr lvl="1"/>
            <a:r>
              <a:rPr lang="en-US" dirty="0"/>
              <a:t>Injury: Burned hand on grill</a:t>
            </a:r>
          </a:p>
          <a:p>
            <a:endParaRPr lang="en-US" dirty="0"/>
          </a:p>
        </p:txBody>
      </p:sp>
      <p:sp>
        <p:nvSpPr>
          <p:cNvPr id="5" name="object 6">
            <a:extLst>
              <a:ext uri="{FF2B5EF4-FFF2-40B4-BE49-F238E27FC236}">
                <a16:creationId xmlns:a16="http://schemas.microsoft.com/office/drawing/2014/main" id="{75BE02EE-808A-47D8-AA57-5AABA83E9422}"/>
              </a:ext>
            </a:extLst>
          </p:cNvPr>
          <p:cNvSpPr/>
          <p:nvPr/>
        </p:nvSpPr>
        <p:spPr>
          <a:xfrm>
            <a:off x="5603834" y="1825562"/>
            <a:ext cx="5594350" cy="43291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4987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775337"/>
            <a:ext cx="10059452" cy="876300"/>
          </a:xfrm>
        </p:spPr>
        <p:txBody>
          <a:bodyPr/>
          <a:lstStyle/>
          <a:p>
            <a:r>
              <a:rPr lang="en-US" dirty="0"/>
              <a:t>Eliminating or Reducing Hazards: Stephen’s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800429"/>
            <a:ext cx="5113871" cy="4734318"/>
          </a:xfrm>
        </p:spPr>
        <p:txBody>
          <a:bodyPr/>
          <a:lstStyle/>
          <a:p>
            <a:pPr lvl="1"/>
            <a:r>
              <a:rPr lang="en-US" dirty="0"/>
              <a:t>$25,000 Safety Pyramid Game</a:t>
            </a:r>
          </a:p>
          <a:p>
            <a:pPr lvl="1"/>
            <a:r>
              <a:rPr lang="en-US" dirty="0"/>
              <a:t>Job: Grocery store clerk</a:t>
            </a:r>
          </a:p>
          <a:p>
            <a:pPr lvl="1"/>
            <a:r>
              <a:rPr lang="en-US" dirty="0"/>
              <a:t>Injury: Hurt back while loading boxes</a:t>
            </a:r>
          </a:p>
          <a:p>
            <a:endParaRPr lang="en-US" dirty="0"/>
          </a:p>
        </p:txBody>
      </p:sp>
      <p:sp>
        <p:nvSpPr>
          <p:cNvPr id="5" name="object 5">
            <a:extLst>
              <a:ext uri="{FF2B5EF4-FFF2-40B4-BE49-F238E27FC236}">
                <a16:creationId xmlns:a16="http://schemas.microsoft.com/office/drawing/2014/main" id="{C6BDC2D5-8519-4042-BF35-593BCA1CF32D}"/>
              </a:ext>
            </a:extLst>
          </p:cNvPr>
          <p:cNvSpPr/>
          <p:nvPr/>
        </p:nvSpPr>
        <p:spPr>
          <a:xfrm>
            <a:off x="7212447" y="1420420"/>
            <a:ext cx="4122674" cy="50116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6132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Talking Safety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pc="-5" dirty="0"/>
              <a:t>You will </a:t>
            </a:r>
            <a:r>
              <a:rPr lang="en-US" dirty="0"/>
              <a:t>learn</a:t>
            </a:r>
            <a:r>
              <a:rPr lang="en-US" spc="-114" dirty="0"/>
              <a:t> </a:t>
            </a:r>
            <a:r>
              <a:rPr lang="en-US" dirty="0"/>
              <a:t>about:</a:t>
            </a:r>
          </a:p>
          <a:p>
            <a:pPr lvl="2"/>
            <a:r>
              <a:rPr lang="en-US" sz="2400" dirty="0"/>
              <a:t>Ways young workers can get hurt on the job</a:t>
            </a:r>
          </a:p>
          <a:p>
            <a:pPr lvl="2"/>
            <a:r>
              <a:rPr lang="en-US" sz="2400" dirty="0"/>
              <a:t>Common health and safety hazards on the job</a:t>
            </a:r>
          </a:p>
          <a:p>
            <a:pPr lvl="2"/>
            <a:r>
              <a:rPr lang="en-US" sz="2400" dirty="0"/>
              <a:t>Ways to reduce or control workplace hazards</a:t>
            </a:r>
          </a:p>
          <a:p>
            <a:pPr lvl="2"/>
            <a:r>
              <a:rPr lang="en-US" sz="2400" dirty="0"/>
              <a:t>Emergencies in the workplace and how to  respond</a:t>
            </a:r>
          </a:p>
          <a:p>
            <a:pPr lvl="2"/>
            <a:r>
              <a:rPr lang="en-US" sz="2400" dirty="0"/>
              <a:t>What to do if you see something at work that  could hurt you or make you sick</a:t>
            </a:r>
          </a:p>
          <a:p>
            <a:pPr lvl="2"/>
            <a:r>
              <a:rPr lang="en-US" sz="2400" dirty="0"/>
              <a:t>What legal rights and protections young people have at work</a:t>
            </a:r>
          </a:p>
          <a:p>
            <a:pPr lvl="1"/>
            <a:endParaRPr lang="en-US" dirty="0"/>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Terry’s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Grocery store deli clerk </a:t>
            </a:r>
          </a:p>
          <a:p>
            <a:pPr lvl="1"/>
            <a:r>
              <a:rPr lang="en-US" dirty="0"/>
              <a:t>Injury: Cut finger on meat slicer</a:t>
            </a:r>
          </a:p>
          <a:p>
            <a:endParaRPr lang="en-US" dirty="0"/>
          </a:p>
        </p:txBody>
      </p:sp>
      <p:sp>
        <p:nvSpPr>
          <p:cNvPr id="5" name="object 3">
            <a:extLst>
              <a:ext uri="{FF2B5EF4-FFF2-40B4-BE49-F238E27FC236}">
                <a16:creationId xmlns:a16="http://schemas.microsoft.com/office/drawing/2014/main" id="{1E0E8C6E-AA8D-4ED1-AFC1-094A6AE24353}"/>
              </a:ext>
            </a:extLst>
          </p:cNvPr>
          <p:cNvSpPr/>
          <p:nvPr/>
        </p:nvSpPr>
        <p:spPr>
          <a:xfrm>
            <a:off x="7583591" y="1545267"/>
            <a:ext cx="3695700" cy="44846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4887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Chris’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City public works employee</a:t>
            </a:r>
          </a:p>
          <a:p>
            <a:pPr lvl="1"/>
            <a:r>
              <a:rPr lang="en-US" dirty="0"/>
              <a:t>Injury: Fainted due to heat</a:t>
            </a:r>
          </a:p>
          <a:p>
            <a:endParaRPr lang="en-US" dirty="0"/>
          </a:p>
        </p:txBody>
      </p:sp>
      <p:sp>
        <p:nvSpPr>
          <p:cNvPr id="5" name="object 3">
            <a:extLst>
              <a:ext uri="{FF2B5EF4-FFF2-40B4-BE49-F238E27FC236}">
                <a16:creationId xmlns:a16="http://schemas.microsoft.com/office/drawing/2014/main" id="{D40E0872-A1BE-4ED6-A7D8-0AEB9C5CB142}"/>
              </a:ext>
            </a:extLst>
          </p:cNvPr>
          <p:cNvSpPr/>
          <p:nvPr/>
        </p:nvSpPr>
        <p:spPr>
          <a:xfrm>
            <a:off x="6975970" y="1664154"/>
            <a:ext cx="4075049" cy="465924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41279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James’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Pizza shop employee </a:t>
            </a:r>
          </a:p>
          <a:p>
            <a:pPr lvl="1"/>
            <a:r>
              <a:rPr lang="en-US" dirty="0"/>
              <a:t>Injury: Repetitive motion injury</a:t>
            </a:r>
          </a:p>
          <a:p>
            <a:endParaRPr lang="en-US" dirty="0"/>
          </a:p>
        </p:txBody>
      </p:sp>
      <p:sp>
        <p:nvSpPr>
          <p:cNvPr id="5" name="object 3">
            <a:extLst>
              <a:ext uri="{FF2B5EF4-FFF2-40B4-BE49-F238E27FC236}">
                <a16:creationId xmlns:a16="http://schemas.microsoft.com/office/drawing/2014/main" id="{8AD9C839-0879-42DC-BE77-D97BC0E5FCD9}"/>
              </a:ext>
            </a:extLst>
          </p:cNvPr>
          <p:cNvSpPr/>
          <p:nvPr/>
        </p:nvSpPr>
        <p:spPr>
          <a:xfrm>
            <a:off x="7218590" y="1631754"/>
            <a:ext cx="3930650" cy="43116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2931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Maria’s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Farmworker</a:t>
            </a:r>
          </a:p>
          <a:p>
            <a:pPr lvl="1"/>
            <a:r>
              <a:rPr lang="en-US" dirty="0"/>
              <a:t>Injury: Pesticide poisoning</a:t>
            </a:r>
          </a:p>
          <a:p>
            <a:endParaRPr lang="en-US" dirty="0"/>
          </a:p>
        </p:txBody>
      </p:sp>
      <p:sp>
        <p:nvSpPr>
          <p:cNvPr id="5" name="object 6">
            <a:extLst>
              <a:ext uri="{FF2B5EF4-FFF2-40B4-BE49-F238E27FC236}">
                <a16:creationId xmlns:a16="http://schemas.microsoft.com/office/drawing/2014/main" id="{9A62113C-D574-42FD-A5D2-E03FDE879AA4}"/>
              </a:ext>
            </a:extLst>
          </p:cNvPr>
          <p:cNvSpPr/>
          <p:nvPr/>
        </p:nvSpPr>
        <p:spPr>
          <a:xfrm>
            <a:off x="7228361" y="1654239"/>
            <a:ext cx="3802126" cy="45004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968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Sara’s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Nursing aide</a:t>
            </a:r>
          </a:p>
          <a:p>
            <a:pPr lvl="1"/>
            <a:r>
              <a:rPr lang="en-US" dirty="0"/>
              <a:t>Injury: Back, neck, and shoulder pain</a:t>
            </a:r>
          </a:p>
          <a:p>
            <a:endParaRPr lang="en-US" dirty="0"/>
          </a:p>
        </p:txBody>
      </p:sp>
      <p:sp>
        <p:nvSpPr>
          <p:cNvPr id="5" name="object 3">
            <a:extLst>
              <a:ext uri="{FF2B5EF4-FFF2-40B4-BE49-F238E27FC236}">
                <a16:creationId xmlns:a16="http://schemas.microsoft.com/office/drawing/2014/main" id="{C2E42911-B156-47CC-A386-E2498CB5C2C8}"/>
              </a:ext>
            </a:extLst>
          </p:cNvPr>
          <p:cNvSpPr/>
          <p:nvPr/>
        </p:nvSpPr>
        <p:spPr>
          <a:xfrm>
            <a:off x="7339486" y="1404192"/>
            <a:ext cx="3889351" cy="50465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6549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Eliminating or Reducing Hazards: Jamie’s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113871" cy="4734318"/>
          </a:xfrm>
        </p:spPr>
        <p:txBody>
          <a:bodyPr/>
          <a:lstStyle/>
          <a:p>
            <a:pPr lvl="1"/>
            <a:r>
              <a:rPr lang="en-US" dirty="0"/>
              <a:t>$25,000 Safety Pyramid Game</a:t>
            </a:r>
          </a:p>
          <a:p>
            <a:pPr lvl="1"/>
            <a:r>
              <a:rPr lang="en-US" dirty="0"/>
              <a:t>Job: Pallet making  </a:t>
            </a:r>
          </a:p>
          <a:p>
            <a:pPr lvl="1"/>
            <a:r>
              <a:rPr lang="en-US" dirty="0"/>
              <a:t>Injury: Amputated arm</a:t>
            </a:r>
          </a:p>
          <a:p>
            <a:endParaRPr lang="en-US" dirty="0"/>
          </a:p>
        </p:txBody>
      </p:sp>
      <p:sp>
        <p:nvSpPr>
          <p:cNvPr id="5" name="object 3">
            <a:extLst>
              <a:ext uri="{FF2B5EF4-FFF2-40B4-BE49-F238E27FC236}">
                <a16:creationId xmlns:a16="http://schemas.microsoft.com/office/drawing/2014/main" id="{FE085F40-554D-4270-A10E-A87B2898747A}"/>
              </a:ext>
            </a:extLst>
          </p:cNvPr>
          <p:cNvSpPr/>
          <p:nvPr/>
        </p:nvSpPr>
        <p:spPr>
          <a:xfrm>
            <a:off x="6692817" y="1420420"/>
            <a:ext cx="4306951" cy="509104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31947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Making the Job Safer: Key Points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OSHA requires employers to provide a safe  workplace.</a:t>
            </a:r>
          </a:p>
          <a:p>
            <a:pPr lvl="1"/>
            <a:r>
              <a:rPr lang="en-US" dirty="0"/>
              <a:t>It’s best to get rid of a hazard completely, if  possible.</a:t>
            </a:r>
          </a:p>
          <a:p>
            <a:pPr lvl="1"/>
            <a:r>
              <a:rPr lang="en-US" dirty="0"/>
              <a:t>If your employer can’t get rid of the hazard,  there are usually many ways to protect you  from it.</a:t>
            </a:r>
          </a:p>
        </p:txBody>
      </p:sp>
    </p:spTree>
    <p:extLst>
      <p:ext uri="{BB962C8B-B14F-4D97-AF65-F5344CB8AC3E}">
        <p14:creationId xmlns:p14="http://schemas.microsoft.com/office/powerpoint/2010/main" val="2087433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Lesson Four: Emergencies at Work</a:t>
            </a:r>
          </a:p>
        </p:txBody>
      </p:sp>
      <p:sp>
        <p:nvSpPr>
          <p:cNvPr id="4" name="object 3">
            <a:extLst>
              <a:ext uri="{FF2B5EF4-FFF2-40B4-BE49-F238E27FC236}">
                <a16:creationId xmlns:a16="http://schemas.microsoft.com/office/drawing/2014/main" id="{19488AD6-E36A-4AE8-8FCE-F646E1F85050}"/>
              </a:ext>
            </a:extLst>
          </p:cNvPr>
          <p:cNvSpPr/>
          <p:nvPr/>
        </p:nvSpPr>
        <p:spPr>
          <a:xfrm>
            <a:off x="3800104" y="1638795"/>
            <a:ext cx="4952010" cy="4694073"/>
          </a:xfrm>
          <a:prstGeom prst="rect">
            <a:avLst/>
          </a:prstGeom>
          <a:blipFill>
            <a:blip r:embed="rId3" cstate="print"/>
            <a:stretch>
              <a:fillRect l="-71148" t="-26977" r="-55632" b="-1"/>
            </a:stretch>
          </a:blipFill>
        </p:spPr>
        <p:txBody>
          <a:bodyPr wrap="square" lIns="0" tIns="0" rIns="0" bIns="0" rtlCol="0"/>
          <a:lstStyle/>
          <a:p>
            <a:endParaRPr dirty="0"/>
          </a:p>
        </p:txBody>
      </p:sp>
    </p:spTree>
    <p:extLst>
      <p:ext uri="{BB962C8B-B14F-4D97-AF65-F5344CB8AC3E}">
        <p14:creationId xmlns:p14="http://schemas.microsoft.com/office/powerpoint/2010/main" val="240353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Emergencies at Work: Key Points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Every workplace should have an emergency  action plan</a:t>
            </a:r>
          </a:p>
          <a:p>
            <a:pPr lvl="1"/>
            <a:r>
              <a:rPr lang="en-US" dirty="0"/>
              <a:t>The plan should cover:</a:t>
            </a:r>
          </a:p>
          <a:p>
            <a:pPr lvl="2"/>
            <a:r>
              <a:rPr lang="en-US" sz="2400" dirty="0"/>
              <a:t>What to do in different emergencies</a:t>
            </a:r>
          </a:p>
          <a:p>
            <a:pPr lvl="2"/>
            <a:r>
              <a:rPr lang="en-US" sz="2400" dirty="0"/>
              <a:t>Where shelters and meeting places are</a:t>
            </a:r>
          </a:p>
          <a:p>
            <a:pPr lvl="2"/>
            <a:r>
              <a:rPr lang="en-US" sz="2400" dirty="0"/>
              <a:t>Evacuation routes</a:t>
            </a:r>
          </a:p>
          <a:p>
            <a:pPr lvl="2"/>
            <a:r>
              <a:rPr lang="en-US" sz="2400" dirty="0"/>
              <a:t>Emergency equipment and alert systems</a:t>
            </a:r>
          </a:p>
          <a:p>
            <a:pPr lvl="2"/>
            <a:r>
              <a:rPr lang="en-US" sz="2400" dirty="0"/>
              <a:t>Who’s in charge</a:t>
            </a:r>
          </a:p>
          <a:p>
            <a:pPr lvl="2"/>
            <a:r>
              <a:rPr lang="en-US" sz="2400" dirty="0"/>
              <a:t>Procedures to follow when someone is injure</a:t>
            </a:r>
            <a:r>
              <a:rPr lang="en-US" dirty="0"/>
              <a:t>d</a:t>
            </a:r>
          </a:p>
          <a:p>
            <a:pPr lvl="1"/>
            <a:r>
              <a:rPr lang="en-US" dirty="0"/>
              <a:t>The workplace should have practice drills</a:t>
            </a:r>
          </a:p>
          <a:p>
            <a:pPr lvl="1"/>
            <a:r>
              <a:rPr lang="en-US" dirty="0"/>
              <a:t>Workers should be trained on everything in  the plan</a:t>
            </a:r>
          </a:p>
        </p:txBody>
      </p:sp>
    </p:spTree>
    <p:extLst>
      <p:ext uri="{BB962C8B-B14F-4D97-AF65-F5344CB8AC3E}">
        <p14:creationId xmlns:p14="http://schemas.microsoft.com/office/powerpoint/2010/main" val="396073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Emergencies at Work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Disaster Blaster Game</a:t>
            </a:r>
          </a:p>
          <a:p>
            <a:pPr lvl="1"/>
            <a:r>
              <a:rPr lang="en-US" dirty="0"/>
              <a:t>Emergencies in the News activity</a:t>
            </a:r>
          </a:p>
        </p:txBody>
      </p:sp>
      <p:sp>
        <p:nvSpPr>
          <p:cNvPr id="4" name="object 6">
            <a:extLst>
              <a:ext uri="{FF2B5EF4-FFF2-40B4-BE49-F238E27FC236}">
                <a16:creationId xmlns:a16="http://schemas.microsoft.com/office/drawing/2014/main" id="{45296448-9088-4013-9385-2B4DC17988A7}"/>
              </a:ext>
            </a:extLst>
          </p:cNvPr>
          <p:cNvSpPr/>
          <p:nvPr/>
        </p:nvSpPr>
        <p:spPr>
          <a:xfrm>
            <a:off x="6978940" y="853313"/>
            <a:ext cx="3821176" cy="51513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2522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Lesson One: Younger Worker Injuries</a:t>
            </a:r>
          </a:p>
        </p:txBody>
      </p:sp>
      <p:sp>
        <p:nvSpPr>
          <p:cNvPr id="4" name="object 3">
            <a:extLst>
              <a:ext uri="{FF2B5EF4-FFF2-40B4-BE49-F238E27FC236}">
                <a16:creationId xmlns:a16="http://schemas.microsoft.com/office/drawing/2014/main" id="{89662268-A60D-4E51-AE62-425D29FC759A}"/>
              </a:ext>
            </a:extLst>
          </p:cNvPr>
          <p:cNvSpPr/>
          <p:nvPr/>
        </p:nvSpPr>
        <p:spPr>
          <a:xfrm>
            <a:off x="4108863" y="2458192"/>
            <a:ext cx="5854535" cy="3408218"/>
          </a:xfrm>
          <a:prstGeom prst="rect">
            <a:avLst/>
          </a:prstGeom>
          <a:blipFill>
            <a:blip r:embed="rId3" cstate="print"/>
            <a:stretch>
              <a:fillRect l="-31299" t="-34082" r="-12255" b="-6368"/>
            </a:stretch>
          </a:blipFill>
        </p:spPr>
        <p:txBody>
          <a:bodyPr wrap="square" lIns="0" tIns="0" rIns="0" bIns="0" rtlCol="0"/>
          <a:lstStyle/>
          <a:p>
            <a:endParaRPr dirty="0"/>
          </a:p>
        </p:txBody>
      </p:sp>
    </p:spTree>
    <p:extLst>
      <p:ext uri="{BB962C8B-B14F-4D97-AF65-F5344CB8AC3E}">
        <p14:creationId xmlns:p14="http://schemas.microsoft.com/office/powerpoint/2010/main" val="346215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Lesson Five: Know Your Rights</a:t>
            </a:r>
          </a:p>
        </p:txBody>
      </p:sp>
      <p:sp>
        <p:nvSpPr>
          <p:cNvPr id="6" name="object 3">
            <a:extLst>
              <a:ext uri="{FF2B5EF4-FFF2-40B4-BE49-F238E27FC236}">
                <a16:creationId xmlns:a16="http://schemas.microsoft.com/office/drawing/2014/main" id="{0C3BC830-9BA5-44C1-B1AD-D16141064E3F}"/>
              </a:ext>
            </a:extLst>
          </p:cNvPr>
          <p:cNvSpPr/>
          <p:nvPr/>
        </p:nvSpPr>
        <p:spPr>
          <a:xfrm>
            <a:off x="3075711" y="2101933"/>
            <a:ext cx="6246420" cy="3728852"/>
          </a:xfrm>
          <a:prstGeom prst="rect">
            <a:avLst/>
          </a:prstGeom>
          <a:blipFill>
            <a:blip r:embed="rId3" cstate="print"/>
            <a:stretch>
              <a:fillRect l="-26378" t="-26408" r="-6846" b="-1975"/>
            </a:stretch>
          </a:blipFill>
        </p:spPr>
        <p:txBody>
          <a:bodyPr wrap="square" lIns="0" tIns="0" rIns="0" bIns="0" rtlCol="0"/>
          <a:lstStyle/>
          <a:p>
            <a:endParaRPr dirty="0"/>
          </a:p>
        </p:txBody>
      </p:sp>
    </p:spTree>
    <p:extLst>
      <p:ext uri="{BB962C8B-B14F-4D97-AF65-F5344CB8AC3E}">
        <p14:creationId xmlns:p14="http://schemas.microsoft.com/office/powerpoint/2010/main" val="4144373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Know Your Rights</a:t>
            </a:r>
          </a:p>
        </p:txBody>
      </p:sp>
      <p:graphicFrame>
        <p:nvGraphicFramePr>
          <p:cNvPr id="4" name="object 4">
            <a:extLst>
              <a:ext uri="{FF2B5EF4-FFF2-40B4-BE49-F238E27FC236}">
                <a16:creationId xmlns:a16="http://schemas.microsoft.com/office/drawing/2014/main" id="{90E06867-ECD4-4CC9-BBC1-4658BEF7D540}"/>
              </a:ext>
            </a:extLst>
          </p:cNvPr>
          <p:cNvGraphicFramePr>
            <a:graphicFrameLocks noGrp="1"/>
          </p:cNvGraphicFramePr>
          <p:nvPr>
            <p:extLst>
              <p:ext uri="{D42A27DB-BD31-4B8C-83A1-F6EECF244321}">
                <p14:modId xmlns:p14="http://schemas.microsoft.com/office/powerpoint/2010/main" val="2854712065"/>
              </p:ext>
            </p:extLst>
          </p:nvPr>
        </p:nvGraphicFramePr>
        <p:xfrm>
          <a:off x="2195407" y="2170112"/>
          <a:ext cx="7659370" cy="3986530"/>
        </p:xfrm>
        <a:graphic>
          <a:graphicData uri="http://schemas.openxmlformats.org/drawingml/2006/table">
            <a:tbl>
              <a:tblPr firstRow="1" bandRow="1">
                <a:tableStyleId>{2D5ABB26-0587-4C30-8999-92F81FD0307C}</a:tableStyleId>
              </a:tblPr>
              <a:tblGrid>
                <a:gridCol w="1914525">
                  <a:extLst>
                    <a:ext uri="{9D8B030D-6E8A-4147-A177-3AD203B41FA5}">
                      <a16:colId xmlns:a16="http://schemas.microsoft.com/office/drawing/2014/main" val="20000"/>
                    </a:ext>
                  </a:extLst>
                </a:gridCol>
                <a:gridCol w="1901825">
                  <a:extLst>
                    <a:ext uri="{9D8B030D-6E8A-4147-A177-3AD203B41FA5}">
                      <a16:colId xmlns:a16="http://schemas.microsoft.com/office/drawing/2014/main" val="20001"/>
                    </a:ext>
                  </a:extLst>
                </a:gridCol>
                <a:gridCol w="1928495">
                  <a:extLst>
                    <a:ext uri="{9D8B030D-6E8A-4147-A177-3AD203B41FA5}">
                      <a16:colId xmlns:a16="http://schemas.microsoft.com/office/drawing/2014/main" val="20002"/>
                    </a:ext>
                  </a:extLst>
                </a:gridCol>
                <a:gridCol w="1914525">
                  <a:extLst>
                    <a:ext uri="{9D8B030D-6E8A-4147-A177-3AD203B41FA5}">
                      <a16:colId xmlns:a16="http://schemas.microsoft.com/office/drawing/2014/main" val="20003"/>
                    </a:ext>
                  </a:extLst>
                </a:gridCol>
              </a:tblGrid>
              <a:tr h="850900">
                <a:tc>
                  <a:txBody>
                    <a:bodyPr/>
                    <a:lstStyle/>
                    <a:p>
                      <a:pPr marL="801370" marR="230504" indent="-535305">
                        <a:lnSpc>
                          <a:spcPts val="1939"/>
                        </a:lnSpc>
                        <a:spcBef>
                          <a:spcPts val="320"/>
                        </a:spcBef>
                      </a:pPr>
                      <a:r>
                        <a:rPr sz="1800" b="1" dirty="0">
                          <a:latin typeface="Gill Sans MT"/>
                          <a:cs typeface="Gill Sans MT"/>
                        </a:rPr>
                        <a:t>Rights </a:t>
                      </a:r>
                      <a:r>
                        <a:rPr sz="1800" b="1" spc="-5" dirty="0">
                          <a:latin typeface="Gill Sans MT"/>
                          <a:cs typeface="Gill Sans MT"/>
                        </a:rPr>
                        <a:t>on</a:t>
                      </a:r>
                      <a:r>
                        <a:rPr sz="1800" b="1" spc="-130" dirty="0">
                          <a:latin typeface="Gill Sans MT"/>
                          <a:cs typeface="Gill Sans MT"/>
                        </a:rPr>
                        <a:t> </a:t>
                      </a:r>
                      <a:r>
                        <a:rPr sz="1800" b="1" dirty="0">
                          <a:latin typeface="Gill Sans MT"/>
                          <a:cs typeface="Gill Sans MT"/>
                        </a:rPr>
                        <a:t>the  </a:t>
                      </a:r>
                      <a:r>
                        <a:rPr sz="1800" b="1" spc="-20" dirty="0">
                          <a:latin typeface="Gill Sans MT"/>
                          <a:cs typeface="Gill Sans MT"/>
                        </a:rPr>
                        <a:t>Job</a:t>
                      </a:r>
                      <a:endParaRPr sz="1800">
                        <a:latin typeface="Gill Sans MT"/>
                        <a:cs typeface="Gill Sans MT"/>
                      </a:endParaRPr>
                    </a:p>
                  </a:txBody>
                  <a:tcPr marL="0" marR="0" marT="4064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9933"/>
                    </a:solidFill>
                  </a:tcPr>
                </a:tc>
                <a:tc>
                  <a:txBody>
                    <a:bodyPr/>
                    <a:lstStyle/>
                    <a:p>
                      <a:pPr marL="111125" marR="75565" algn="ctr">
                        <a:lnSpc>
                          <a:spcPct val="90100"/>
                        </a:lnSpc>
                        <a:spcBef>
                          <a:spcPts val="285"/>
                        </a:spcBef>
                      </a:pPr>
                      <a:r>
                        <a:rPr sz="1800" b="1" spc="-15" dirty="0">
                          <a:latin typeface="Gill Sans MT"/>
                          <a:cs typeface="Gill Sans MT"/>
                        </a:rPr>
                        <a:t>Dangerous  </a:t>
                      </a:r>
                      <a:r>
                        <a:rPr sz="1800" b="1" spc="-45" dirty="0">
                          <a:latin typeface="Gill Sans MT"/>
                          <a:cs typeface="Gill Sans MT"/>
                        </a:rPr>
                        <a:t>Work </a:t>
                      </a:r>
                      <a:r>
                        <a:rPr sz="1800" b="1" dirty="0">
                          <a:latin typeface="Gill Sans MT"/>
                          <a:cs typeface="Gill Sans MT"/>
                        </a:rPr>
                        <a:t>and</a:t>
                      </a:r>
                      <a:r>
                        <a:rPr sz="1800" b="1" spc="-285" dirty="0">
                          <a:latin typeface="Gill Sans MT"/>
                          <a:cs typeface="Gill Sans MT"/>
                        </a:rPr>
                        <a:t> </a:t>
                      </a:r>
                      <a:r>
                        <a:rPr sz="1800" b="1" spc="-45" dirty="0">
                          <a:latin typeface="Gill Sans MT"/>
                          <a:cs typeface="Gill Sans MT"/>
                        </a:rPr>
                        <a:t>Work  </a:t>
                      </a:r>
                      <a:r>
                        <a:rPr sz="1800" b="1" spc="-20" dirty="0">
                          <a:latin typeface="Gill Sans MT"/>
                          <a:cs typeface="Gill Sans MT"/>
                        </a:rPr>
                        <a:t>Permits</a:t>
                      </a:r>
                      <a:endParaRPr sz="1800" dirty="0">
                        <a:latin typeface="Gill Sans MT"/>
                        <a:cs typeface="Gill Sans MT"/>
                      </a:endParaRPr>
                    </a:p>
                  </a:txBody>
                  <a:tcPr marL="0" marR="0" marT="3619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9933"/>
                    </a:solidFill>
                  </a:tcPr>
                </a:tc>
                <a:tc>
                  <a:txBody>
                    <a:bodyPr/>
                    <a:lstStyle/>
                    <a:p>
                      <a:pPr marL="144780" marR="107950" algn="ctr">
                        <a:lnSpc>
                          <a:spcPct val="90100"/>
                        </a:lnSpc>
                        <a:spcBef>
                          <a:spcPts val="285"/>
                        </a:spcBef>
                      </a:pPr>
                      <a:r>
                        <a:rPr sz="1800" b="1" spc="-5" dirty="0">
                          <a:latin typeface="Gill Sans MT"/>
                          <a:cs typeface="Gill Sans MT"/>
                        </a:rPr>
                        <a:t>Hours </a:t>
                      </a:r>
                      <a:r>
                        <a:rPr sz="1800" b="1" spc="-10" dirty="0">
                          <a:latin typeface="Gill Sans MT"/>
                          <a:cs typeface="Gill Sans MT"/>
                        </a:rPr>
                        <a:t>for</a:t>
                      </a:r>
                      <a:r>
                        <a:rPr sz="1800" b="1" spc="-360" dirty="0">
                          <a:latin typeface="Gill Sans MT"/>
                          <a:cs typeface="Gill Sans MT"/>
                        </a:rPr>
                        <a:t> </a:t>
                      </a:r>
                      <a:r>
                        <a:rPr sz="1800" b="1" spc="-60" dirty="0">
                          <a:latin typeface="Gill Sans MT"/>
                          <a:cs typeface="Gill Sans MT"/>
                        </a:rPr>
                        <a:t>Teens  </a:t>
                      </a:r>
                      <a:r>
                        <a:rPr sz="1800" b="1" dirty="0">
                          <a:latin typeface="Gill Sans MT"/>
                          <a:cs typeface="Gill Sans MT"/>
                        </a:rPr>
                        <a:t>and </a:t>
                      </a:r>
                      <a:r>
                        <a:rPr sz="1800" b="1" spc="-30" dirty="0">
                          <a:latin typeface="Gill Sans MT"/>
                          <a:cs typeface="Gill Sans MT"/>
                        </a:rPr>
                        <a:t>Working  </a:t>
                      </a:r>
                      <a:r>
                        <a:rPr sz="1800" b="1" spc="-5" dirty="0">
                          <a:latin typeface="Gill Sans MT"/>
                          <a:cs typeface="Gill Sans MT"/>
                        </a:rPr>
                        <a:t>Safely</a:t>
                      </a:r>
                      <a:endParaRPr sz="1800">
                        <a:latin typeface="Gill Sans MT"/>
                        <a:cs typeface="Gill Sans MT"/>
                      </a:endParaRPr>
                    </a:p>
                  </a:txBody>
                  <a:tcPr marL="0" marR="0" marT="3619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9933"/>
                    </a:solidFill>
                  </a:tcPr>
                </a:tc>
                <a:tc>
                  <a:txBody>
                    <a:bodyPr/>
                    <a:lstStyle/>
                    <a:p>
                      <a:pPr marL="278130" marR="111125" indent="-129539">
                        <a:lnSpc>
                          <a:spcPts val="1939"/>
                        </a:lnSpc>
                        <a:spcBef>
                          <a:spcPts val="320"/>
                        </a:spcBef>
                      </a:pPr>
                      <a:r>
                        <a:rPr sz="1800" b="1" spc="-15" dirty="0">
                          <a:latin typeface="Gill Sans MT"/>
                          <a:cs typeface="Gill Sans MT"/>
                        </a:rPr>
                        <a:t>Job </a:t>
                      </a:r>
                      <a:r>
                        <a:rPr sz="1800" b="1" spc="-5" dirty="0">
                          <a:latin typeface="Gill Sans MT"/>
                          <a:cs typeface="Gill Sans MT"/>
                        </a:rPr>
                        <a:t>Injuries</a:t>
                      </a:r>
                      <a:r>
                        <a:rPr sz="1800" b="1" spc="-95" dirty="0">
                          <a:latin typeface="Gill Sans MT"/>
                          <a:cs typeface="Gill Sans MT"/>
                        </a:rPr>
                        <a:t> </a:t>
                      </a:r>
                      <a:r>
                        <a:rPr sz="1800" b="1" dirty="0">
                          <a:latin typeface="Gill Sans MT"/>
                          <a:cs typeface="Gill Sans MT"/>
                        </a:rPr>
                        <a:t>and  Getting</a:t>
                      </a:r>
                      <a:r>
                        <a:rPr sz="1800" b="1" spc="-70" dirty="0">
                          <a:latin typeface="Gill Sans MT"/>
                          <a:cs typeface="Gill Sans MT"/>
                        </a:rPr>
                        <a:t> </a:t>
                      </a:r>
                      <a:r>
                        <a:rPr sz="1800" b="1" spc="-5" dirty="0">
                          <a:latin typeface="Gill Sans MT"/>
                          <a:cs typeface="Gill Sans MT"/>
                        </a:rPr>
                        <a:t>Help</a:t>
                      </a:r>
                      <a:endParaRPr sz="1800">
                        <a:latin typeface="Gill Sans MT"/>
                        <a:cs typeface="Gill Sans MT"/>
                      </a:endParaRPr>
                    </a:p>
                  </a:txBody>
                  <a:tcPr marL="0" marR="0" marT="4064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FF9933"/>
                    </a:solidFill>
                  </a:tcPr>
                </a:tc>
                <a:extLst>
                  <a:ext uri="{0D108BD9-81ED-4DB2-BD59-A6C34878D82A}">
                    <a16:rowId xmlns:a16="http://schemas.microsoft.com/office/drawing/2014/main" val="10000"/>
                  </a:ext>
                </a:extLst>
              </a:tr>
              <a:tr h="626745">
                <a:tc>
                  <a:txBody>
                    <a:bodyPr/>
                    <a:lstStyle/>
                    <a:p>
                      <a:pPr marL="26670" algn="ctr">
                        <a:lnSpc>
                          <a:spcPts val="2860"/>
                        </a:lnSpc>
                      </a:pPr>
                      <a:r>
                        <a:rPr sz="2400" b="1" spc="-10" dirty="0">
                          <a:latin typeface="Gill Sans MT"/>
                          <a:cs typeface="Gill Sans MT"/>
                        </a:rPr>
                        <a:t>$100</a:t>
                      </a:r>
                      <a:endParaRPr sz="2400">
                        <a:latin typeface="Gill Sans MT"/>
                        <a:cs typeface="Gill Sans MT"/>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5630" algn="r">
                        <a:lnSpc>
                          <a:spcPts val="2860"/>
                        </a:lnSpc>
                      </a:pPr>
                      <a:r>
                        <a:rPr sz="2400" b="1" spc="-10" dirty="0">
                          <a:latin typeface="Gill Sans MT"/>
                          <a:cs typeface="Gill Sans MT"/>
                        </a:rPr>
                        <a:t>$100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4525">
                        <a:lnSpc>
                          <a:spcPts val="2860"/>
                        </a:lnSpc>
                      </a:pPr>
                      <a:r>
                        <a:rPr sz="2400" b="1" spc="-10" dirty="0">
                          <a:latin typeface="Gill Sans MT"/>
                          <a:cs typeface="Gill Sans MT"/>
                        </a:rPr>
                        <a:t>$100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8175">
                        <a:lnSpc>
                          <a:spcPts val="2860"/>
                        </a:lnSpc>
                      </a:pPr>
                      <a:r>
                        <a:rPr sz="2400" b="1" spc="-10" dirty="0">
                          <a:latin typeface="Gill Sans MT"/>
                          <a:cs typeface="Gill Sans MT"/>
                        </a:rPr>
                        <a:t>$100</a:t>
                      </a:r>
                      <a:endParaRPr sz="2400">
                        <a:latin typeface="Gill Sans MT"/>
                        <a:cs typeface="Gill Sans MT"/>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28650">
                <a:tc>
                  <a:txBody>
                    <a:bodyPr/>
                    <a:lstStyle/>
                    <a:p>
                      <a:pPr marL="26670" algn="ctr">
                        <a:lnSpc>
                          <a:spcPts val="2860"/>
                        </a:lnSpc>
                      </a:pPr>
                      <a:r>
                        <a:rPr sz="2400" b="1" spc="-5" dirty="0">
                          <a:latin typeface="Gill Sans MT"/>
                          <a:cs typeface="Gill Sans MT"/>
                        </a:rPr>
                        <a:t>$200</a:t>
                      </a:r>
                      <a:endParaRPr sz="2400">
                        <a:latin typeface="Gill Sans MT"/>
                        <a:cs typeface="Gill Sans MT"/>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5630" algn="r">
                        <a:lnSpc>
                          <a:spcPts val="2860"/>
                        </a:lnSpc>
                      </a:pPr>
                      <a:r>
                        <a:rPr sz="2400" b="1" spc="-5" dirty="0">
                          <a:latin typeface="Gill Sans MT"/>
                          <a:cs typeface="Gill Sans MT"/>
                        </a:rPr>
                        <a:t>$200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4525">
                        <a:lnSpc>
                          <a:spcPts val="2860"/>
                        </a:lnSpc>
                      </a:pPr>
                      <a:r>
                        <a:rPr sz="2400" b="1" spc="-5" dirty="0">
                          <a:latin typeface="Gill Sans MT"/>
                          <a:cs typeface="Gill Sans MT"/>
                        </a:rPr>
                        <a:t>$200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8175">
                        <a:lnSpc>
                          <a:spcPts val="2860"/>
                        </a:lnSpc>
                      </a:pPr>
                      <a:r>
                        <a:rPr sz="2400" b="1" spc="-5" dirty="0">
                          <a:latin typeface="Gill Sans MT"/>
                          <a:cs typeface="Gill Sans MT"/>
                        </a:rPr>
                        <a:t>$200</a:t>
                      </a:r>
                      <a:endParaRPr sz="2400">
                        <a:latin typeface="Gill Sans MT"/>
                        <a:cs typeface="Gill Sans MT"/>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26745">
                <a:tc>
                  <a:txBody>
                    <a:bodyPr/>
                    <a:lstStyle/>
                    <a:p>
                      <a:pPr marL="26670" algn="ctr">
                        <a:lnSpc>
                          <a:spcPts val="2860"/>
                        </a:lnSpc>
                      </a:pPr>
                      <a:r>
                        <a:rPr sz="2400" b="1" spc="-5" dirty="0">
                          <a:latin typeface="Gill Sans MT"/>
                          <a:cs typeface="Gill Sans MT"/>
                        </a:rPr>
                        <a:t>$300</a:t>
                      </a:r>
                      <a:endParaRPr sz="2400">
                        <a:latin typeface="Gill Sans MT"/>
                        <a:cs typeface="Gill Sans MT"/>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5630" algn="r">
                        <a:lnSpc>
                          <a:spcPts val="2860"/>
                        </a:lnSpc>
                      </a:pPr>
                      <a:r>
                        <a:rPr sz="2400" b="1" spc="-5" dirty="0">
                          <a:latin typeface="Gill Sans MT"/>
                          <a:cs typeface="Gill Sans MT"/>
                        </a:rPr>
                        <a:t>$300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4525">
                        <a:lnSpc>
                          <a:spcPts val="2860"/>
                        </a:lnSpc>
                      </a:pPr>
                      <a:r>
                        <a:rPr sz="2400" b="1" spc="-5" dirty="0">
                          <a:latin typeface="Gill Sans MT"/>
                          <a:cs typeface="Gill Sans MT"/>
                        </a:rPr>
                        <a:t>$300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8175">
                        <a:lnSpc>
                          <a:spcPts val="2860"/>
                        </a:lnSpc>
                      </a:pPr>
                      <a:r>
                        <a:rPr sz="2400" b="1" spc="-5" dirty="0">
                          <a:latin typeface="Gill Sans MT"/>
                          <a:cs typeface="Gill Sans MT"/>
                        </a:rPr>
                        <a:t>$300</a:t>
                      </a:r>
                      <a:endParaRPr sz="2400">
                        <a:latin typeface="Gill Sans MT"/>
                        <a:cs typeface="Gill Sans MT"/>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26745">
                <a:tc>
                  <a:txBody>
                    <a:bodyPr/>
                    <a:lstStyle/>
                    <a:p>
                      <a:pPr marL="26670" algn="ctr">
                        <a:lnSpc>
                          <a:spcPts val="2865"/>
                        </a:lnSpc>
                      </a:pPr>
                      <a:r>
                        <a:rPr sz="2400" b="1" spc="-5" dirty="0">
                          <a:latin typeface="Gill Sans MT"/>
                          <a:cs typeface="Gill Sans MT"/>
                        </a:rPr>
                        <a:t>$400</a:t>
                      </a:r>
                      <a:endParaRPr sz="2400">
                        <a:latin typeface="Gill Sans MT"/>
                        <a:cs typeface="Gill Sans MT"/>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5630" algn="r">
                        <a:lnSpc>
                          <a:spcPts val="2865"/>
                        </a:lnSpc>
                      </a:pPr>
                      <a:r>
                        <a:rPr sz="2400" b="1" spc="-5" dirty="0">
                          <a:latin typeface="Gill Sans MT"/>
                          <a:cs typeface="Gill Sans MT"/>
                        </a:rPr>
                        <a:t>$400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4525">
                        <a:lnSpc>
                          <a:spcPts val="2865"/>
                        </a:lnSpc>
                      </a:pPr>
                      <a:r>
                        <a:rPr sz="2400" b="1" spc="-5" dirty="0">
                          <a:latin typeface="Gill Sans MT"/>
                          <a:cs typeface="Gill Sans MT"/>
                        </a:rPr>
                        <a:t>$400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8175">
                        <a:lnSpc>
                          <a:spcPts val="2865"/>
                        </a:lnSpc>
                      </a:pPr>
                      <a:r>
                        <a:rPr sz="2400" b="1" spc="-5" dirty="0">
                          <a:latin typeface="Gill Sans MT"/>
                          <a:cs typeface="Gill Sans MT"/>
                        </a:rPr>
                        <a:t>$400</a:t>
                      </a:r>
                      <a:endParaRPr sz="2400">
                        <a:latin typeface="Gill Sans MT"/>
                        <a:cs typeface="Gill Sans MT"/>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626745">
                <a:tc>
                  <a:txBody>
                    <a:bodyPr/>
                    <a:lstStyle/>
                    <a:p>
                      <a:pPr marL="26670" algn="ctr">
                        <a:lnSpc>
                          <a:spcPts val="2865"/>
                        </a:lnSpc>
                      </a:pPr>
                      <a:r>
                        <a:rPr sz="2400" b="1" spc="-5" dirty="0">
                          <a:latin typeface="Gill Sans MT"/>
                          <a:cs typeface="Gill Sans MT"/>
                        </a:rPr>
                        <a:t>$500</a:t>
                      </a:r>
                      <a:endParaRPr sz="2400">
                        <a:latin typeface="Gill Sans MT"/>
                        <a:cs typeface="Gill Sans MT"/>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R="595630" algn="r">
                        <a:lnSpc>
                          <a:spcPts val="2865"/>
                        </a:lnSpc>
                      </a:pPr>
                      <a:r>
                        <a:rPr sz="2400" b="1" spc="-5" dirty="0">
                          <a:latin typeface="Gill Sans MT"/>
                          <a:cs typeface="Gill Sans MT"/>
                        </a:rPr>
                        <a:t>$500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44525">
                        <a:lnSpc>
                          <a:spcPts val="2865"/>
                        </a:lnSpc>
                      </a:pPr>
                      <a:r>
                        <a:rPr sz="2400" b="1" spc="-5" dirty="0">
                          <a:latin typeface="Gill Sans MT"/>
                          <a:cs typeface="Gill Sans MT"/>
                        </a:rPr>
                        <a:t>$500</a:t>
                      </a:r>
                      <a:endParaRPr sz="2400">
                        <a:latin typeface="Gill Sans MT"/>
                        <a:cs typeface="Gill Sans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38175">
                        <a:lnSpc>
                          <a:spcPts val="2865"/>
                        </a:lnSpc>
                      </a:pPr>
                      <a:r>
                        <a:rPr sz="2400" b="1" spc="-5" dirty="0">
                          <a:latin typeface="Gill Sans MT"/>
                          <a:cs typeface="Gill Sans MT"/>
                        </a:rPr>
                        <a:t>$500</a:t>
                      </a:r>
                      <a:endParaRPr sz="2400" dirty="0">
                        <a:latin typeface="Gill Sans MT"/>
                        <a:cs typeface="Gill Sans MT"/>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bl>
          </a:graphicData>
        </a:graphic>
      </p:graphicFrame>
      <p:sp>
        <p:nvSpPr>
          <p:cNvPr id="5" name="object 5">
            <a:extLst>
              <a:ext uri="{FF2B5EF4-FFF2-40B4-BE49-F238E27FC236}">
                <a16:creationId xmlns:a16="http://schemas.microsoft.com/office/drawing/2014/main" id="{ADDFA1AE-7FA5-470C-9EF1-1C2FD239F32F}"/>
              </a:ext>
            </a:extLst>
          </p:cNvPr>
          <p:cNvSpPr txBox="1"/>
          <p:nvPr/>
        </p:nvSpPr>
        <p:spPr>
          <a:xfrm>
            <a:off x="2203344" y="1512887"/>
            <a:ext cx="7688580" cy="579755"/>
          </a:xfrm>
          <a:prstGeom prst="rect">
            <a:avLst/>
          </a:prstGeom>
          <a:solidFill>
            <a:srgbClr val="000000"/>
          </a:solidFill>
        </p:spPr>
        <p:txBody>
          <a:bodyPr vert="horz" wrap="square" lIns="0" tIns="29845" rIns="0" bIns="0" rtlCol="0">
            <a:spAutoFit/>
          </a:bodyPr>
          <a:lstStyle/>
          <a:p>
            <a:pPr marL="2374900">
              <a:lnSpc>
                <a:spcPct val="100000"/>
              </a:lnSpc>
              <a:spcBef>
                <a:spcPts val="235"/>
              </a:spcBef>
            </a:pPr>
            <a:r>
              <a:rPr sz="3200" b="1" spc="-15" dirty="0">
                <a:solidFill>
                  <a:srgbClr val="FF9933"/>
                </a:solidFill>
                <a:latin typeface="Gill Sans MT"/>
                <a:cs typeface="Gill Sans MT"/>
              </a:rPr>
              <a:t>Jeopardy</a:t>
            </a:r>
            <a:r>
              <a:rPr sz="3200" b="1" spc="-55" dirty="0">
                <a:solidFill>
                  <a:srgbClr val="FF9933"/>
                </a:solidFill>
                <a:latin typeface="Gill Sans MT"/>
                <a:cs typeface="Gill Sans MT"/>
              </a:rPr>
              <a:t> </a:t>
            </a:r>
            <a:r>
              <a:rPr sz="3200" b="1" dirty="0">
                <a:solidFill>
                  <a:srgbClr val="FF9933"/>
                </a:solidFill>
                <a:latin typeface="Gill Sans MT"/>
                <a:cs typeface="Gill Sans MT"/>
              </a:rPr>
              <a:t>Game</a:t>
            </a:r>
            <a:endParaRPr sz="3200">
              <a:latin typeface="Gill Sans MT"/>
              <a:cs typeface="Gill Sans MT"/>
            </a:endParaRPr>
          </a:p>
        </p:txBody>
      </p:sp>
    </p:spTree>
    <p:extLst>
      <p:ext uri="{BB962C8B-B14F-4D97-AF65-F5344CB8AC3E}">
        <p14:creationId xmlns:p14="http://schemas.microsoft.com/office/powerpoint/2010/main" val="2495668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Know Your Rights: Key Points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Federal and state labor laws:</a:t>
            </a:r>
          </a:p>
          <a:p>
            <a:pPr lvl="2"/>
            <a:r>
              <a:rPr lang="en-US" sz="2400" dirty="0"/>
              <a:t>Set minimum age for some tasks</a:t>
            </a:r>
          </a:p>
          <a:p>
            <a:pPr lvl="2"/>
            <a:r>
              <a:rPr lang="en-US" sz="2400" dirty="0"/>
              <a:t>Protect teens from working too long, too late or  too early</a:t>
            </a:r>
          </a:p>
          <a:p>
            <a:pPr lvl="1"/>
            <a:r>
              <a:rPr lang="en-US" dirty="0"/>
              <a:t>OSHA says every employer must provide:</a:t>
            </a:r>
          </a:p>
          <a:p>
            <a:pPr lvl="2"/>
            <a:r>
              <a:rPr lang="en-US" sz="2400" dirty="0"/>
              <a:t>A safe workplace</a:t>
            </a:r>
          </a:p>
          <a:p>
            <a:pPr lvl="2"/>
            <a:r>
              <a:rPr lang="en-US" sz="2400" dirty="0"/>
              <a:t>Safety training on certain hazards</a:t>
            </a:r>
          </a:p>
          <a:p>
            <a:pPr lvl="2"/>
            <a:r>
              <a:rPr lang="en-US" sz="2400" dirty="0"/>
              <a:t>Safety equipment</a:t>
            </a:r>
          </a:p>
          <a:p>
            <a:pPr lvl="1"/>
            <a:r>
              <a:rPr lang="en-US" dirty="0"/>
              <a:t>By law, your employer is not allowed to fire  or punish you for reporting a safety problem</a:t>
            </a:r>
          </a:p>
        </p:txBody>
      </p:sp>
    </p:spTree>
    <p:extLst>
      <p:ext uri="{BB962C8B-B14F-4D97-AF65-F5344CB8AC3E}">
        <p14:creationId xmlns:p14="http://schemas.microsoft.com/office/powerpoint/2010/main" val="4032219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05038" y="576777"/>
            <a:ext cx="10059452" cy="876300"/>
          </a:xfrm>
        </p:spPr>
        <p:txBody>
          <a:bodyPr/>
          <a:lstStyle/>
          <a:p>
            <a:r>
              <a:rPr lang="en-US" dirty="0"/>
              <a:t>Know Your Rights</a:t>
            </a:r>
            <a:br>
              <a:rPr lang="en-US" dirty="0"/>
            </a:br>
            <a:r>
              <a:rPr lang="en-US" dirty="0"/>
              <a:t>State Labor Law BINGO Game</a:t>
            </a:r>
          </a:p>
        </p:txBody>
      </p:sp>
      <p:sp>
        <p:nvSpPr>
          <p:cNvPr id="4" name="object 7">
            <a:extLst>
              <a:ext uri="{FF2B5EF4-FFF2-40B4-BE49-F238E27FC236}">
                <a16:creationId xmlns:a16="http://schemas.microsoft.com/office/drawing/2014/main" id="{83D89040-ABC1-474D-BED7-072AED6254EC}"/>
              </a:ext>
            </a:extLst>
          </p:cNvPr>
          <p:cNvSpPr/>
          <p:nvPr/>
        </p:nvSpPr>
        <p:spPr>
          <a:xfrm>
            <a:off x="3730586" y="1453077"/>
            <a:ext cx="4398899" cy="5187950"/>
          </a:xfrm>
          <a:prstGeom prst="rect">
            <a:avLst/>
          </a:prstGeom>
          <a:blipFill>
            <a:blip r:embed="rId3"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B195E042-E87C-4E63-9B62-C53123A25DE2}"/>
              </a:ext>
            </a:extLst>
          </p:cNvPr>
          <p:cNvSpPr/>
          <p:nvPr/>
        </p:nvSpPr>
        <p:spPr>
          <a:xfrm>
            <a:off x="9774858" y="5075624"/>
            <a:ext cx="1344549" cy="121602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02423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Lesson Six: Taking Action</a:t>
            </a:r>
          </a:p>
        </p:txBody>
      </p:sp>
      <p:sp>
        <p:nvSpPr>
          <p:cNvPr id="4" name="object 3">
            <a:extLst>
              <a:ext uri="{FF2B5EF4-FFF2-40B4-BE49-F238E27FC236}">
                <a16:creationId xmlns:a16="http://schemas.microsoft.com/office/drawing/2014/main" id="{C3377DA1-98B8-429C-9A88-647DC03B28C4}"/>
              </a:ext>
            </a:extLst>
          </p:cNvPr>
          <p:cNvSpPr/>
          <p:nvPr/>
        </p:nvSpPr>
        <p:spPr>
          <a:xfrm>
            <a:off x="3253840" y="2149434"/>
            <a:ext cx="6198918" cy="3859480"/>
          </a:xfrm>
          <a:prstGeom prst="rect">
            <a:avLst/>
          </a:prstGeom>
          <a:blipFill>
            <a:blip r:embed="rId3" cstate="print"/>
            <a:stretch>
              <a:fillRect l="-27113" t="-25400" r="-8310" b="1334"/>
            </a:stretch>
          </a:blipFill>
        </p:spPr>
        <p:txBody>
          <a:bodyPr wrap="square" lIns="0" tIns="0" rIns="0" bIns="0" rtlCol="0"/>
          <a:lstStyle/>
          <a:p>
            <a:endParaRPr dirty="0"/>
          </a:p>
        </p:txBody>
      </p:sp>
    </p:spTree>
    <p:extLst>
      <p:ext uri="{BB962C8B-B14F-4D97-AF65-F5344CB8AC3E}">
        <p14:creationId xmlns:p14="http://schemas.microsoft.com/office/powerpoint/2010/main" val="3925213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Handling Workplace Safety Problems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Steps in Problem Solving</a:t>
            </a:r>
          </a:p>
          <a:p>
            <a:pPr lvl="2"/>
            <a:r>
              <a:rPr lang="en-US" sz="2400" dirty="0"/>
              <a:t>Define the problem</a:t>
            </a:r>
          </a:p>
          <a:p>
            <a:pPr lvl="2"/>
            <a:r>
              <a:rPr lang="en-US" sz="2400" dirty="0"/>
              <a:t>Get advice</a:t>
            </a:r>
          </a:p>
          <a:p>
            <a:pPr lvl="2"/>
            <a:r>
              <a:rPr lang="en-US" sz="2400" dirty="0"/>
              <a:t>Choose your goals</a:t>
            </a:r>
          </a:p>
          <a:p>
            <a:pPr lvl="2"/>
            <a:r>
              <a:rPr lang="en-US" sz="2400" dirty="0"/>
              <a:t>Know your rights</a:t>
            </a:r>
          </a:p>
          <a:p>
            <a:pPr lvl="2"/>
            <a:r>
              <a:rPr lang="en-US" sz="2400" dirty="0"/>
              <a:t>Decide the best way to talk to the supervisor</a:t>
            </a:r>
          </a:p>
          <a:p>
            <a:pPr lvl="2"/>
            <a:r>
              <a:rPr lang="en-US" sz="2400" dirty="0"/>
              <a:t>If necessary, contact an outside agency  for help</a:t>
            </a:r>
          </a:p>
        </p:txBody>
      </p:sp>
      <p:sp>
        <p:nvSpPr>
          <p:cNvPr id="4" name="object 3">
            <a:extLst>
              <a:ext uri="{FF2B5EF4-FFF2-40B4-BE49-F238E27FC236}">
                <a16:creationId xmlns:a16="http://schemas.microsoft.com/office/drawing/2014/main" id="{444DB1FB-07A8-4546-9AF6-5D4D7C876C55}"/>
              </a:ext>
            </a:extLst>
          </p:cNvPr>
          <p:cNvSpPr/>
          <p:nvPr/>
        </p:nvSpPr>
        <p:spPr>
          <a:xfrm>
            <a:off x="6650391" y="1283509"/>
            <a:ext cx="4149725" cy="23129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5282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Summing Up</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Know your:</a:t>
            </a:r>
          </a:p>
          <a:p>
            <a:pPr lvl="2"/>
            <a:r>
              <a:rPr lang="en-US" dirty="0"/>
              <a:t>Rights</a:t>
            </a:r>
          </a:p>
          <a:p>
            <a:pPr lvl="2"/>
            <a:r>
              <a:rPr lang="en-US" dirty="0"/>
              <a:t>Responsibilities</a:t>
            </a:r>
          </a:p>
          <a:p>
            <a:pPr lvl="2"/>
            <a:r>
              <a:rPr lang="en-US" dirty="0"/>
              <a:t>Employer’s responsibilities</a:t>
            </a:r>
          </a:p>
          <a:p>
            <a:pPr lvl="2"/>
            <a:r>
              <a:rPr lang="en-US" dirty="0"/>
              <a:t>How to solve problems</a:t>
            </a:r>
          </a:p>
        </p:txBody>
      </p:sp>
      <p:sp>
        <p:nvSpPr>
          <p:cNvPr id="4" name="object 5">
            <a:extLst>
              <a:ext uri="{FF2B5EF4-FFF2-40B4-BE49-F238E27FC236}">
                <a16:creationId xmlns:a16="http://schemas.microsoft.com/office/drawing/2014/main" id="{9F944612-6B93-4CB1-8C6D-2138E0DE8D6A}"/>
              </a:ext>
            </a:extLst>
          </p:cNvPr>
          <p:cNvSpPr/>
          <p:nvPr/>
        </p:nvSpPr>
        <p:spPr>
          <a:xfrm>
            <a:off x="2401310" y="3942978"/>
            <a:ext cx="7620000" cy="17621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3572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5538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Your Experience with Work?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many of you have ever had a job?</a:t>
            </a:r>
          </a:p>
          <a:p>
            <a:pPr lvl="1"/>
            <a:r>
              <a:rPr lang="en-US" dirty="0"/>
              <a:t>Where did you work?</a:t>
            </a:r>
          </a:p>
          <a:p>
            <a:pPr lvl="1"/>
            <a:r>
              <a:rPr lang="en-US" dirty="0"/>
              <a:t>What did you do?</a:t>
            </a:r>
          </a:p>
          <a:p>
            <a:pPr lvl="1"/>
            <a:r>
              <a:rPr lang="en-US" dirty="0"/>
              <a:t>Have you ever been hurt at work, or do you  know someone who was?</a:t>
            </a:r>
          </a:p>
          <a:p>
            <a:pPr lvl="1"/>
            <a:r>
              <a:rPr lang="en-US" dirty="0"/>
              <a:t>Have you ever been uncomfortable with a  task you’ve been asked to do at work?</a:t>
            </a:r>
          </a:p>
        </p:txBody>
      </p:sp>
    </p:spTree>
    <p:extLst>
      <p:ext uri="{BB962C8B-B14F-4D97-AF65-F5344CB8AC3E}">
        <p14:creationId xmlns:p14="http://schemas.microsoft.com/office/powerpoint/2010/main" val="42376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Examples of Teen Work Injuries: John’s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040146" cy="4734318"/>
          </a:xfrm>
        </p:spPr>
        <p:txBody>
          <a:bodyPr/>
          <a:lstStyle/>
          <a:p>
            <a:pPr lvl="1"/>
            <a:r>
              <a:rPr lang="en-US" dirty="0"/>
              <a:t>The Impact of Work Injuries</a:t>
            </a:r>
          </a:p>
          <a:p>
            <a:pPr lvl="1"/>
            <a:r>
              <a:rPr lang="en-US" dirty="0"/>
              <a:t>Job: Fast food worker</a:t>
            </a:r>
          </a:p>
          <a:p>
            <a:pPr lvl="1"/>
            <a:r>
              <a:rPr lang="en-US" dirty="0"/>
              <a:t>Injury: Slipped on greasy floor</a:t>
            </a:r>
          </a:p>
          <a:p>
            <a:pPr lvl="1"/>
            <a:r>
              <a:rPr lang="en-US" dirty="0"/>
              <a:t>Why do you think this happened?</a:t>
            </a:r>
          </a:p>
          <a:p>
            <a:pPr lvl="1"/>
            <a:r>
              <a:rPr lang="en-US" dirty="0"/>
              <a:t>What could have prevented John </a:t>
            </a:r>
            <a:br>
              <a:rPr lang="en-US" dirty="0"/>
            </a:br>
            <a:r>
              <a:rPr lang="en-US" dirty="0"/>
              <a:t>from getting hurt?</a:t>
            </a:r>
          </a:p>
          <a:p>
            <a:pPr lvl="1"/>
            <a:endParaRPr lang="en-US" dirty="0"/>
          </a:p>
        </p:txBody>
      </p:sp>
      <p:sp>
        <p:nvSpPr>
          <p:cNvPr id="4" name="object 6">
            <a:extLst>
              <a:ext uri="{FF2B5EF4-FFF2-40B4-BE49-F238E27FC236}">
                <a16:creationId xmlns:a16="http://schemas.microsoft.com/office/drawing/2014/main" id="{DF34E399-4F34-4B3C-9721-FE86277E2AB7}"/>
              </a:ext>
            </a:extLst>
          </p:cNvPr>
          <p:cNvSpPr/>
          <p:nvPr/>
        </p:nvSpPr>
        <p:spPr>
          <a:xfrm>
            <a:off x="6884473" y="1731824"/>
            <a:ext cx="4195699" cy="411150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7408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Teen Work Injuries: Antonio’s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Impact of Work Injuries</a:t>
            </a:r>
          </a:p>
          <a:p>
            <a:pPr lvl="1"/>
            <a:r>
              <a:rPr lang="en-US" dirty="0"/>
              <a:t>Job: Construction helper  </a:t>
            </a:r>
          </a:p>
          <a:p>
            <a:pPr lvl="1"/>
            <a:r>
              <a:rPr lang="en-US" dirty="0"/>
              <a:t>Injury: Fell from roof</a:t>
            </a:r>
          </a:p>
          <a:p>
            <a:pPr lvl="1"/>
            <a:r>
              <a:rPr lang="en-US" dirty="0"/>
              <a:t>Why do you think this happened?</a:t>
            </a:r>
          </a:p>
          <a:p>
            <a:pPr lvl="1"/>
            <a:r>
              <a:rPr lang="en-US" dirty="0"/>
              <a:t>What could have prevented</a:t>
            </a:r>
            <a:br>
              <a:rPr lang="en-US" dirty="0"/>
            </a:br>
            <a:r>
              <a:rPr lang="en-US" dirty="0"/>
              <a:t>Antonio from being killed?</a:t>
            </a:r>
          </a:p>
          <a:p>
            <a:pPr lvl="1"/>
            <a:endParaRPr lang="en-US" dirty="0"/>
          </a:p>
          <a:p>
            <a:pPr lvl="1"/>
            <a:endParaRPr lang="en-US" dirty="0"/>
          </a:p>
        </p:txBody>
      </p:sp>
      <p:sp>
        <p:nvSpPr>
          <p:cNvPr id="4" name="object 3">
            <a:extLst>
              <a:ext uri="{FF2B5EF4-FFF2-40B4-BE49-F238E27FC236}">
                <a16:creationId xmlns:a16="http://schemas.microsoft.com/office/drawing/2014/main" id="{B86BED71-CFF3-4A84-8B9F-15A65BCA9F6F}"/>
              </a:ext>
            </a:extLst>
          </p:cNvPr>
          <p:cNvSpPr/>
          <p:nvPr/>
        </p:nvSpPr>
        <p:spPr>
          <a:xfrm>
            <a:off x="6941622" y="1567249"/>
            <a:ext cx="3967087" cy="4724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4214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Teen Work Injuries: Keisha’s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Impact of Work </a:t>
            </a:r>
          </a:p>
          <a:p>
            <a:pPr lvl="1"/>
            <a:r>
              <a:rPr lang="en-US" dirty="0"/>
              <a:t>Job: Computer data entry</a:t>
            </a:r>
          </a:p>
          <a:p>
            <a:pPr lvl="1"/>
            <a:r>
              <a:rPr lang="en-US" dirty="0"/>
              <a:t>Injury: Repetitive stress injury</a:t>
            </a:r>
          </a:p>
          <a:p>
            <a:pPr lvl="1"/>
            <a:r>
              <a:rPr lang="en-US" dirty="0"/>
              <a:t>Why do you think this happened?</a:t>
            </a:r>
          </a:p>
          <a:p>
            <a:pPr lvl="1"/>
            <a:r>
              <a:rPr lang="en-US" dirty="0"/>
              <a:t>What could have prevented</a:t>
            </a:r>
            <a:br>
              <a:rPr lang="en-US" dirty="0"/>
            </a:br>
            <a:r>
              <a:rPr lang="en-US" dirty="0"/>
              <a:t>Keisha from being killed?</a:t>
            </a:r>
          </a:p>
          <a:p>
            <a:pPr lvl="1"/>
            <a:endParaRPr lang="en-US" dirty="0"/>
          </a:p>
          <a:p>
            <a:pPr lvl="1"/>
            <a:endParaRPr lang="en-US" dirty="0"/>
          </a:p>
        </p:txBody>
      </p:sp>
      <p:sp>
        <p:nvSpPr>
          <p:cNvPr id="5" name="object 6">
            <a:extLst>
              <a:ext uri="{FF2B5EF4-FFF2-40B4-BE49-F238E27FC236}">
                <a16:creationId xmlns:a16="http://schemas.microsoft.com/office/drawing/2014/main" id="{0BEBC0EA-CFD7-42C2-AF28-2A53A6CA889F}"/>
              </a:ext>
            </a:extLst>
          </p:cNvPr>
          <p:cNvSpPr/>
          <p:nvPr/>
        </p:nvSpPr>
        <p:spPr>
          <a:xfrm>
            <a:off x="7461910" y="1557141"/>
            <a:ext cx="3700399" cy="44608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761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Teen Work Injuries: Francisco’s 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Impact of Work Injuries</a:t>
            </a:r>
          </a:p>
          <a:p>
            <a:pPr lvl="1"/>
            <a:r>
              <a:rPr lang="en-US" dirty="0"/>
              <a:t>Job: Landscaping worker</a:t>
            </a:r>
          </a:p>
          <a:p>
            <a:pPr lvl="1"/>
            <a:r>
              <a:rPr lang="en-US" dirty="0"/>
              <a:t>Injury: Death</a:t>
            </a:r>
          </a:p>
          <a:p>
            <a:pPr lvl="1"/>
            <a:r>
              <a:rPr lang="en-US" dirty="0"/>
              <a:t>Why do you think this happened?</a:t>
            </a:r>
          </a:p>
          <a:p>
            <a:pPr lvl="1"/>
            <a:r>
              <a:rPr lang="en-US" dirty="0"/>
              <a:t>What could have prevented</a:t>
            </a:r>
            <a:br>
              <a:rPr lang="en-US" dirty="0"/>
            </a:br>
            <a:r>
              <a:rPr lang="en-US" dirty="0"/>
              <a:t>Francisco from being killed?</a:t>
            </a:r>
          </a:p>
          <a:p>
            <a:pPr lvl="1"/>
            <a:endParaRPr lang="en-US" dirty="0"/>
          </a:p>
          <a:p>
            <a:pPr lvl="1"/>
            <a:endParaRPr lang="en-US" dirty="0"/>
          </a:p>
        </p:txBody>
      </p:sp>
      <p:sp>
        <p:nvSpPr>
          <p:cNvPr id="5" name="object 3">
            <a:extLst>
              <a:ext uri="{FF2B5EF4-FFF2-40B4-BE49-F238E27FC236}">
                <a16:creationId xmlns:a16="http://schemas.microsoft.com/office/drawing/2014/main" id="{C00B9281-01AD-4860-A2F1-C69C1817C86D}"/>
              </a:ext>
            </a:extLst>
          </p:cNvPr>
          <p:cNvSpPr/>
          <p:nvPr/>
        </p:nvSpPr>
        <p:spPr>
          <a:xfrm>
            <a:off x="6464466" y="1420420"/>
            <a:ext cx="4645025" cy="4356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8282274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96</TotalTime>
  <Words>1354</Words>
  <Application>Microsoft Office PowerPoint</Application>
  <PresentationFormat>Widescreen</PresentationFormat>
  <Paragraphs>290</Paragraphs>
  <Slides>47</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.AppleSystemUIFont</vt:lpstr>
      <vt:lpstr>Arial</vt:lpstr>
      <vt:lpstr>Calibri</vt:lpstr>
      <vt:lpstr>Gill Sans MT</vt:lpstr>
      <vt:lpstr>Open Sans</vt:lpstr>
      <vt:lpstr>Open Sans SemiBold</vt:lpstr>
      <vt:lpstr>Times New Roman</vt:lpstr>
      <vt:lpstr>2_Office Theme</vt:lpstr>
      <vt:lpstr>3_Office Theme</vt:lpstr>
      <vt:lpstr>Talking Safety</vt:lpstr>
      <vt:lpstr>PowerPoint Presentation</vt:lpstr>
      <vt:lpstr>Talking Safety</vt:lpstr>
      <vt:lpstr>Lesson One: Younger Worker Injuries</vt:lpstr>
      <vt:lpstr>What is Your Experience with Work?</vt:lpstr>
      <vt:lpstr>Examples of Teen Work Injuries: John’s Story</vt:lpstr>
      <vt:lpstr>Teen Work Injuries: Antonio’s Story</vt:lpstr>
      <vt:lpstr>Teen Work Injuries: Keisha’s Story</vt:lpstr>
      <vt:lpstr>Teen Work Injuries: Francisco’s Story</vt:lpstr>
      <vt:lpstr>Teen Work Injury Statistics</vt:lpstr>
      <vt:lpstr>Where Teens are Injured</vt:lpstr>
      <vt:lpstr>Job Safety Quiz</vt:lpstr>
      <vt:lpstr>Job Safety Quiz continued…</vt:lpstr>
      <vt:lpstr>Why are Young Workers Injured  at High Rates?</vt:lpstr>
      <vt:lpstr>Key Points of the Young Workers  Curriculum</vt:lpstr>
      <vt:lpstr>Lesson Two: Finding Hazards</vt:lpstr>
      <vt:lpstr>Job Hazards</vt:lpstr>
      <vt:lpstr>Job Hazards</vt:lpstr>
      <vt:lpstr>Find the Hazards: Fast Food</vt:lpstr>
      <vt:lpstr>Find the Hazards: Grocery Store</vt:lpstr>
      <vt:lpstr>Find the Hazards: Office</vt:lpstr>
      <vt:lpstr>Find the Hazards: Gas Station</vt:lpstr>
      <vt:lpstr>Hazard Mapping Activity</vt:lpstr>
      <vt:lpstr>Finding Hazards: Key Points</vt:lpstr>
      <vt:lpstr>Lesson Three: Making the Job Safer</vt:lpstr>
      <vt:lpstr>Controlling Hazards</vt:lpstr>
      <vt:lpstr>Eliminating or Reducing Hazards: Jamie’s Story</vt:lpstr>
      <vt:lpstr>Eliminating or Reducing Hazards: Billy’s Story</vt:lpstr>
      <vt:lpstr>Eliminating or Reducing Hazards: Stephen’s Story</vt:lpstr>
      <vt:lpstr>Eliminating or Reducing Hazards: Terry’s Story</vt:lpstr>
      <vt:lpstr>Eliminating or Reducing Hazards: Chris’ Story</vt:lpstr>
      <vt:lpstr>Eliminating or Reducing Hazards: James’ Story</vt:lpstr>
      <vt:lpstr>Eliminating or Reducing Hazards: Maria’s Story</vt:lpstr>
      <vt:lpstr>Eliminating or Reducing Hazards: Sara’s Story</vt:lpstr>
      <vt:lpstr>Eliminating or Reducing Hazards: Jamie’s Story</vt:lpstr>
      <vt:lpstr>Making the Job Safer: Key Points</vt:lpstr>
      <vt:lpstr>Lesson Four: Emergencies at Work</vt:lpstr>
      <vt:lpstr>Emergencies at Work: Key Points</vt:lpstr>
      <vt:lpstr>Emergencies at Work</vt:lpstr>
      <vt:lpstr>Lesson Five: Know Your Rights</vt:lpstr>
      <vt:lpstr>Know Your Rights</vt:lpstr>
      <vt:lpstr>Know Your Rights: Key Points</vt:lpstr>
      <vt:lpstr>Know Your Rights State Labor Law BINGO Game</vt:lpstr>
      <vt:lpstr>Lesson Six: Taking Action</vt:lpstr>
      <vt:lpstr>Handling Workplace Safety Problems</vt:lpstr>
      <vt:lpstr>Summing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2018-01-04T18:23:46Z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