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handoutMasterIdLst>
    <p:handoutMasterId r:id="rId3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905F2-E34A-488B-B604-B8DF29793E26}" type="doc">
      <dgm:prSet loTypeId="urn:microsoft.com/office/officeart/2005/8/layout/pyramid1" loCatId="pyramid" qsTypeId="urn:microsoft.com/office/officeart/2005/8/quickstyle/simple1" qsCatId="simple" csTypeId="urn:microsoft.com/office/officeart/2005/8/colors/colorful1" csCatId="colorful" phldr="1"/>
      <dgm:spPr/>
    </dgm:pt>
    <dgm:pt modelId="{1349B4D7-E0B6-49E0-8052-63D25615E848}">
      <dgm:prSet phldrT="[Text]" custT="1"/>
      <dgm:spPr/>
      <dgm:t>
        <a:bodyPr/>
        <a:lstStyle/>
        <a:p>
          <a:r>
            <a:rPr lang="en-US" sz="1800" b="0">
              <a:latin typeface="Open Sans" panose="020B0606030504020204" pitchFamily="34" charset="0"/>
              <a:ea typeface="Open Sans" panose="020B0606030504020204" pitchFamily="34" charset="0"/>
              <a:cs typeface="Open Sans" panose="020B0606030504020204" pitchFamily="34" charset="0"/>
            </a:rPr>
            <a:t>Creating</a:t>
          </a:r>
          <a:endParaRPr lang="en-US" sz="1800" b="0" dirty="0">
            <a:latin typeface="Open Sans" panose="020B0606030504020204" pitchFamily="34" charset="0"/>
            <a:ea typeface="Open Sans" panose="020B0606030504020204" pitchFamily="34" charset="0"/>
            <a:cs typeface="Open Sans" panose="020B0606030504020204" pitchFamily="34" charset="0"/>
          </a:endParaRPr>
        </a:p>
      </dgm:t>
    </dgm:pt>
    <dgm:pt modelId="{88E4A2CD-9B31-44AF-9A38-AAC8C736F505}" type="parTrans" cxnId="{82DF2FF3-7DB2-4CB8-BB08-A5D81D45763D}">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2717D945-5D91-4B21-A055-D464764BB407}" type="sibTrans" cxnId="{82DF2FF3-7DB2-4CB8-BB08-A5D81D45763D}">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7B63045A-45EC-48AD-83DD-54F5A1197167}">
      <dgm:prSet phldrT="[Text]" custT="1"/>
      <dgm:spPr/>
      <dgm:t>
        <a:bodyPr/>
        <a:lstStyle/>
        <a:p>
          <a:r>
            <a:rPr lang="en-US" sz="1800" b="0">
              <a:latin typeface="Open Sans" panose="020B0606030504020204" pitchFamily="34" charset="0"/>
              <a:ea typeface="Open Sans" panose="020B0606030504020204" pitchFamily="34" charset="0"/>
              <a:cs typeface="Open Sans" panose="020B0606030504020204" pitchFamily="34" charset="0"/>
            </a:rPr>
            <a:t>Understanding</a:t>
          </a:r>
          <a:endParaRPr lang="en-US" sz="1800" b="0" dirty="0">
            <a:latin typeface="Open Sans" panose="020B0606030504020204" pitchFamily="34" charset="0"/>
            <a:ea typeface="Open Sans" panose="020B0606030504020204" pitchFamily="34" charset="0"/>
            <a:cs typeface="Open Sans" panose="020B0606030504020204" pitchFamily="34" charset="0"/>
          </a:endParaRPr>
        </a:p>
      </dgm:t>
    </dgm:pt>
    <dgm:pt modelId="{AF8200B7-F2C8-45D6-86DB-DB6CAC13F022}" type="parTrans" cxnId="{F2D118BF-3703-4978-A800-052B7476A477}">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EEB16713-0772-4437-AD42-97C5573E1430}" type="sibTrans" cxnId="{F2D118BF-3703-4978-A800-052B7476A477}">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79017849-4A7C-4B4B-BA9E-43CDEB80DBDB}">
      <dgm:prSet phldrT="[Text]" custT="1"/>
      <dgm:spPr/>
      <dgm:t>
        <a:bodyPr/>
        <a:lstStyle/>
        <a:p>
          <a:r>
            <a:rPr lang="en-US" sz="1800" b="0">
              <a:latin typeface="Open Sans" panose="020B0606030504020204" pitchFamily="34" charset="0"/>
              <a:ea typeface="Open Sans" panose="020B0606030504020204" pitchFamily="34" charset="0"/>
              <a:cs typeface="Open Sans" panose="020B0606030504020204" pitchFamily="34" charset="0"/>
            </a:rPr>
            <a:t>Remembering</a:t>
          </a:r>
          <a:endParaRPr lang="en-US" sz="1800" b="0" dirty="0">
            <a:latin typeface="Open Sans" panose="020B0606030504020204" pitchFamily="34" charset="0"/>
            <a:ea typeface="Open Sans" panose="020B0606030504020204" pitchFamily="34" charset="0"/>
            <a:cs typeface="Open Sans" panose="020B0606030504020204" pitchFamily="34" charset="0"/>
          </a:endParaRPr>
        </a:p>
      </dgm:t>
    </dgm:pt>
    <dgm:pt modelId="{4E2D9413-F14B-4305-AF43-E5F8C99A8490}" type="parTrans" cxnId="{AA22C09B-4699-41D3-BD94-2E0C2D2F872B}">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9845906E-ABBB-49AC-B5DF-B137ADB1210B}" type="sibTrans" cxnId="{AA22C09B-4699-41D3-BD94-2E0C2D2F872B}">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7193E9CC-F2E2-4CEA-9049-EBD93C5159CD}">
      <dgm:prSet custT="1"/>
      <dgm:spPr/>
      <dgm:t>
        <a:bodyPr/>
        <a:lstStyle/>
        <a:p>
          <a:r>
            <a:rPr lang="en-US" sz="1800" b="0">
              <a:latin typeface="Open Sans" panose="020B0606030504020204" pitchFamily="34" charset="0"/>
              <a:ea typeface="Open Sans" panose="020B0606030504020204" pitchFamily="34" charset="0"/>
              <a:cs typeface="Open Sans" panose="020B0606030504020204" pitchFamily="34" charset="0"/>
            </a:rPr>
            <a:t>Applying</a:t>
          </a:r>
          <a:endParaRPr lang="en-US" sz="1800" b="0" dirty="0">
            <a:latin typeface="Open Sans" panose="020B0606030504020204" pitchFamily="34" charset="0"/>
            <a:ea typeface="Open Sans" panose="020B0606030504020204" pitchFamily="34" charset="0"/>
            <a:cs typeface="Open Sans" panose="020B0606030504020204" pitchFamily="34" charset="0"/>
          </a:endParaRPr>
        </a:p>
      </dgm:t>
    </dgm:pt>
    <dgm:pt modelId="{73263EAB-BEC8-43C1-A4C0-C6152DC78027}" type="parTrans" cxnId="{17512F26-CE8A-4DDB-9663-BAF80CF52A00}">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94D30CA5-9B5F-4986-A5B2-2D62BB420DDF}" type="sibTrans" cxnId="{17512F26-CE8A-4DDB-9663-BAF80CF52A00}">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FADF88FF-37BD-4545-8A21-CD39D0958221}">
      <dgm:prSet custT="1"/>
      <dgm:spPr/>
      <dgm:t>
        <a:bodyPr/>
        <a:lstStyle/>
        <a:p>
          <a:r>
            <a:rPr lang="en-US" sz="1800" b="0">
              <a:latin typeface="Open Sans" panose="020B0606030504020204" pitchFamily="34" charset="0"/>
              <a:ea typeface="Open Sans" panose="020B0606030504020204" pitchFamily="34" charset="0"/>
              <a:cs typeface="Open Sans" panose="020B0606030504020204" pitchFamily="34" charset="0"/>
            </a:rPr>
            <a:t>Analyzing</a:t>
          </a:r>
          <a:endParaRPr lang="en-US" sz="1800" b="0" dirty="0">
            <a:latin typeface="Open Sans" panose="020B0606030504020204" pitchFamily="34" charset="0"/>
            <a:ea typeface="Open Sans" panose="020B0606030504020204" pitchFamily="34" charset="0"/>
            <a:cs typeface="Open Sans" panose="020B0606030504020204" pitchFamily="34" charset="0"/>
          </a:endParaRPr>
        </a:p>
      </dgm:t>
    </dgm:pt>
    <dgm:pt modelId="{FBA20AFC-6072-44F1-B00F-E11951BDF1D1}" type="parTrans" cxnId="{A1D0C6E7-FF14-4225-9159-691405DDBF6D}">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068D1B44-CBBA-457B-9D35-2A7EDF6E950D}" type="sibTrans" cxnId="{A1D0C6E7-FF14-4225-9159-691405DDBF6D}">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FC533E22-CE78-41EE-A727-834633F67BBF}">
      <dgm:prSet custT="1"/>
      <dgm:spPr/>
      <dgm:t>
        <a:bodyPr/>
        <a:lstStyle/>
        <a:p>
          <a:r>
            <a:rPr lang="en-US" sz="1800" b="0">
              <a:latin typeface="Open Sans" panose="020B0606030504020204" pitchFamily="34" charset="0"/>
              <a:ea typeface="Open Sans" panose="020B0606030504020204" pitchFamily="34" charset="0"/>
              <a:cs typeface="Open Sans" panose="020B0606030504020204" pitchFamily="34" charset="0"/>
            </a:rPr>
            <a:t>Evaluating</a:t>
          </a:r>
          <a:endParaRPr lang="en-US" sz="1800" b="0" dirty="0">
            <a:latin typeface="Open Sans" panose="020B0606030504020204" pitchFamily="34" charset="0"/>
            <a:ea typeface="Open Sans" panose="020B0606030504020204" pitchFamily="34" charset="0"/>
            <a:cs typeface="Open Sans" panose="020B0606030504020204" pitchFamily="34" charset="0"/>
          </a:endParaRPr>
        </a:p>
      </dgm:t>
    </dgm:pt>
    <dgm:pt modelId="{8DCDD0BC-78BC-4968-A4AB-7874C50774FE}" type="parTrans" cxnId="{1BA69401-C1F2-438A-AF75-8DF8704A5C2A}">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7B95D109-21D2-40DB-B466-B2B2F35E855A}" type="sibTrans" cxnId="{1BA69401-C1F2-438A-AF75-8DF8704A5C2A}">
      <dgm:prSet/>
      <dgm:spPr/>
      <dgm:t>
        <a:bodyPr/>
        <a:lstStyle/>
        <a:p>
          <a:endParaRPr lang="en-US" sz="1800" b="0">
            <a:latin typeface="Open Sans" panose="020B0606030504020204" pitchFamily="34" charset="0"/>
            <a:ea typeface="Open Sans" panose="020B0606030504020204" pitchFamily="34" charset="0"/>
            <a:cs typeface="Open Sans" panose="020B0606030504020204" pitchFamily="34" charset="0"/>
          </a:endParaRPr>
        </a:p>
      </dgm:t>
    </dgm:pt>
    <dgm:pt modelId="{4474C54A-DF97-44AF-B760-A152D9FDCB3D}" type="pres">
      <dgm:prSet presAssocID="{126905F2-E34A-488B-B604-B8DF29793E26}" presName="Name0" presStyleCnt="0">
        <dgm:presLayoutVars>
          <dgm:dir/>
          <dgm:animLvl val="lvl"/>
          <dgm:resizeHandles val="exact"/>
        </dgm:presLayoutVars>
      </dgm:prSet>
      <dgm:spPr/>
    </dgm:pt>
    <dgm:pt modelId="{1630738A-396A-4C2A-8409-16F84DD4B8E4}" type="pres">
      <dgm:prSet presAssocID="{1349B4D7-E0B6-49E0-8052-63D25615E848}" presName="Name8" presStyleCnt="0"/>
      <dgm:spPr/>
    </dgm:pt>
    <dgm:pt modelId="{5B8FD98A-6BCF-469C-8EE6-9ED72AAA1A12}" type="pres">
      <dgm:prSet presAssocID="{1349B4D7-E0B6-49E0-8052-63D25615E848}" presName="level" presStyleLbl="node1" presStyleIdx="0" presStyleCnt="6">
        <dgm:presLayoutVars>
          <dgm:chMax val="1"/>
          <dgm:bulletEnabled val="1"/>
        </dgm:presLayoutVars>
      </dgm:prSet>
      <dgm:spPr/>
    </dgm:pt>
    <dgm:pt modelId="{D52578B4-CEC6-4A2F-8DDC-ABB6632CA4C7}" type="pres">
      <dgm:prSet presAssocID="{1349B4D7-E0B6-49E0-8052-63D25615E848}" presName="levelTx" presStyleLbl="revTx" presStyleIdx="0" presStyleCnt="0">
        <dgm:presLayoutVars>
          <dgm:chMax val="1"/>
          <dgm:bulletEnabled val="1"/>
        </dgm:presLayoutVars>
      </dgm:prSet>
      <dgm:spPr/>
    </dgm:pt>
    <dgm:pt modelId="{77577F4A-F5AC-428A-81A4-68A6F56AC090}" type="pres">
      <dgm:prSet presAssocID="{FC533E22-CE78-41EE-A727-834633F67BBF}" presName="Name8" presStyleCnt="0"/>
      <dgm:spPr/>
    </dgm:pt>
    <dgm:pt modelId="{E574E84B-CA2D-4089-9967-91A7FDCF8113}" type="pres">
      <dgm:prSet presAssocID="{FC533E22-CE78-41EE-A727-834633F67BBF}" presName="level" presStyleLbl="node1" presStyleIdx="1" presStyleCnt="6">
        <dgm:presLayoutVars>
          <dgm:chMax val="1"/>
          <dgm:bulletEnabled val="1"/>
        </dgm:presLayoutVars>
      </dgm:prSet>
      <dgm:spPr/>
    </dgm:pt>
    <dgm:pt modelId="{73450BBF-D5D4-4EE1-B50B-A5CFBD08E6FC}" type="pres">
      <dgm:prSet presAssocID="{FC533E22-CE78-41EE-A727-834633F67BBF}" presName="levelTx" presStyleLbl="revTx" presStyleIdx="0" presStyleCnt="0">
        <dgm:presLayoutVars>
          <dgm:chMax val="1"/>
          <dgm:bulletEnabled val="1"/>
        </dgm:presLayoutVars>
      </dgm:prSet>
      <dgm:spPr/>
    </dgm:pt>
    <dgm:pt modelId="{08A63C41-FB37-4520-B6DE-749F7E1E6761}" type="pres">
      <dgm:prSet presAssocID="{FADF88FF-37BD-4545-8A21-CD39D0958221}" presName="Name8" presStyleCnt="0"/>
      <dgm:spPr/>
    </dgm:pt>
    <dgm:pt modelId="{63C3A33D-68C7-4658-BCA2-478CC7FBC98E}" type="pres">
      <dgm:prSet presAssocID="{FADF88FF-37BD-4545-8A21-CD39D0958221}" presName="level" presStyleLbl="node1" presStyleIdx="2" presStyleCnt="6">
        <dgm:presLayoutVars>
          <dgm:chMax val="1"/>
          <dgm:bulletEnabled val="1"/>
        </dgm:presLayoutVars>
      </dgm:prSet>
      <dgm:spPr/>
    </dgm:pt>
    <dgm:pt modelId="{AB3DC08B-95C4-4C58-9F50-A93E915116ED}" type="pres">
      <dgm:prSet presAssocID="{FADF88FF-37BD-4545-8A21-CD39D0958221}" presName="levelTx" presStyleLbl="revTx" presStyleIdx="0" presStyleCnt="0">
        <dgm:presLayoutVars>
          <dgm:chMax val="1"/>
          <dgm:bulletEnabled val="1"/>
        </dgm:presLayoutVars>
      </dgm:prSet>
      <dgm:spPr/>
    </dgm:pt>
    <dgm:pt modelId="{68E612F7-EE04-4B19-B71F-4D19FA9A4151}" type="pres">
      <dgm:prSet presAssocID="{7193E9CC-F2E2-4CEA-9049-EBD93C5159CD}" presName="Name8" presStyleCnt="0"/>
      <dgm:spPr/>
    </dgm:pt>
    <dgm:pt modelId="{C71D2A0D-A013-4D44-9A2A-ECA9F8B61982}" type="pres">
      <dgm:prSet presAssocID="{7193E9CC-F2E2-4CEA-9049-EBD93C5159CD}" presName="level" presStyleLbl="node1" presStyleIdx="3" presStyleCnt="6">
        <dgm:presLayoutVars>
          <dgm:chMax val="1"/>
          <dgm:bulletEnabled val="1"/>
        </dgm:presLayoutVars>
      </dgm:prSet>
      <dgm:spPr/>
    </dgm:pt>
    <dgm:pt modelId="{98E58431-27A6-457D-969A-AAAFBD30C18F}" type="pres">
      <dgm:prSet presAssocID="{7193E9CC-F2E2-4CEA-9049-EBD93C5159CD}" presName="levelTx" presStyleLbl="revTx" presStyleIdx="0" presStyleCnt="0">
        <dgm:presLayoutVars>
          <dgm:chMax val="1"/>
          <dgm:bulletEnabled val="1"/>
        </dgm:presLayoutVars>
      </dgm:prSet>
      <dgm:spPr/>
    </dgm:pt>
    <dgm:pt modelId="{04F2E747-9D9F-479F-B1CB-316B059630DF}" type="pres">
      <dgm:prSet presAssocID="{7B63045A-45EC-48AD-83DD-54F5A1197167}" presName="Name8" presStyleCnt="0"/>
      <dgm:spPr/>
    </dgm:pt>
    <dgm:pt modelId="{67C3599F-E6E1-4EAB-A9D9-E405566545C1}" type="pres">
      <dgm:prSet presAssocID="{7B63045A-45EC-48AD-83DD-54F5A1197167}" presName="level" presStyleLbl="node1" presStyleIdx="4" presStyleCnt="6">
        <dgm:presLayoutVars>
          <dgm:chMax val="1"/>
          <dgm:bulletEnabled val="1"/>
        </dgm:presLayoutVars>
      </dgm:prSet>
      <dgm:spPr/>
    </dgm:pt>
    <dgm:pt modelId="{343FB274-37B1-4756-9333-B99BA37AC295}" type="pres">
      <dgm:prSet presAssocID="{7B63045A-45EC-48AD-83DD-54F5A1197167}" presName="levelTx" presStyleLbl="revTx" presStyleIdx="0" presStyleCnt="0">
        <dgm:presLayoutVars>
          <dgm:chMax val="1"/>
          <dgm:bulletEnabled val="1"/>
        </dgm:presLayoutVars>
      </dgm:prSet>
      <dgm:spPr/>
    </dgm:pt>
    <dgm:pt modelId="{4DB8F65D-62A0-4727-A798-C86EBDB782E6}" type="pres">
      <dgm:prSet presAssocID="{79017849-4A7C-4B4B-BA9E-43CDEB80DBDB}" presName="Name8" presStyleCnt="0"/>
      <dgm:spPr/>
    </dgm:pt>
    <dgm:pt modelId="{38F15120-EA9D-4EE7-99D1-9868961FBBC6}" type="pres">
      <dgm:prSet presAssocID="{79017849-4A7C-4B4B-BA9E-43CDEB80DBDB}" presName="level" presStyleLbl="node1" presStyleIdx="5" presStyleCnt="6" custLinFactNeighborX="6827">
        <dgm:presLayoutVars>
          <dgm:chMax val="1"/>
          <dgm:bulletEnabled val="1"/>
        </dgm:presLayoutVars>
      </dgm:prSet>
      <dgm:spPr/>
    </dgm:pt>
    <dgm:pt modelId="{03E19216-358C-412D-9C6F-DD009E80BD8F}" type="pres">
      <dgm:prSet presAssocID="{79017849-4A7C-4B4B-BA9E-43CDEB80DBDB}" presName="levelTx" presStyleLbl="revTx" presStyleIdx="0" presStyleCnt="0">
        <dgm:presLayoutVars>
          <dgm:chMax val="1"/>
          <dgm:bulletEnabled val="1"/>
        </dgm:presLayoutVars>
      </dgm:prSet>
      <dgm:spPr/>
    </dgm:pt>
  </dgm:ptLst>
  <dgm:cxnLst>
    <dgm:cxn modelId="{1BA69401-C1F2-438A-AF75-8DF8704A5C2A}" srcId="{126905F2-E34A-488B-B604-B8DF29793E26}" destId="{FC533E22-CE78-41EE-A727-834633F67BBF}" srcOrd="1" destOrd="0" parTransId="{8DCDD0BC-78BC-4968-A4AB-7874C50774FE}" sibTransId="{7B95D109-21D2-40DB-B466-B2B2F35E855A}"/>
    <dgm:cxn modelId="{EA15981D-43A2-4528-95CE-3F81F00CB735}" type="presOf" srcId="{126905F2-E34A-488B-B604-B8DF29793E26}" destId="{4474C54A-DF97-44AF-B760-A152D9FDCB3D}" srcOrd="0" destOrd="0" presId="urn:microsoft.com/office/officeart/2005/8/layout/pyramid1"/>
    <dgm:cxn modelId="{E8822A26-B6A3-4297-86C8-CD70B7FC3741}" type="presOf" srcId="{FADF88FF-37BD-4545-8A21-CD39D0958221}" destId="{AB3DC08B-95C4-4C58-9F50-A93E915116ED}" srcOrd="1" destOrd="0" presId="urn:microsoft.com/office/officeart/2005/8/layout/pyramid1"/>
    <dgm:cxn modelId="{17512F26-CE8A-4DDB-9663-BAF80CF52A00}" srcId="{126905F2-E34A-488B-B604-B8DF29793E26}" destId="{7193E9CC-F2E2-4CEA-9049-EBD93C5159CD}" srcOrd="3" destOrd="0" parTransId="{73263EAB-BEC8-43C1-A4C0-C6152DC78027}" sibTransId="{94D30CA5-9B5F-4986-A5B2-2D62BB420DDF}"/>
    <dgm:cxn modelId="{D691F146-A9C0-492C-811A-FABC6532A6D1}" type="presOf" srcId="{79017849-4A7C-4B4B-BA9E-43CDEB80DBDB}" destId="{03E19216-358C-412D-9C6F-DD009E80BD8F}" srcOrd="1" destOrd="0" presId="urn:microsoft.com/office/officeart/2005/8/layout/pyramid1"/>
    <dgm:cxn modelId="{F5E3E353-E45F-410A-B6DC-FCE7E10D56B6}" type="presOf" srcId="{FC533E22-CE78-41EE-A727-834633F67BBF}" destId="{73450BBF-D5D4-4EE1-B50B-A5CFBD08E6FC}" srcOrd="1" destOrd="0" presId="urn:microsoft.com/office/officeart/2005/8/layout/pyramid1"/>
    <dgm:cxn modelId="{7141B079-4B45-4EC5-B9E2-BA1C2FCFE80B}" type="presOf" srcId="{7193E9CC-F2E2-4CEA-9049-EBD93C5159CD}" destId="{98E58431-27A6-457D-969A-AAAFBD30C18F}" srcOrd="1" destOrd="0" presId="urn:microsoft.com/office/officeart/2005/8/layout/pyramid1"/>
    <dgm:cxn modelId="{9D01B57D-45BE-493C-BB0F-BADD73007C01}" type="presOf" srcId="{FC533E22-CE78-41EE-A727-834633F67BBF}" destId="{E574E84B-CA2D-4089-9967-91A7FDCF8113}" srcOrd="0" destOrd="0" presId="urn:microsoft.com/office/officeart/2005/8/layout/pyramid1"/>
    <dgm:cxn modelId="{4227688B-9CE8-44F5-B803-9C6639885850}" type="presOf" srcId="{79017849-4A7C-4B4B-BA9E-43CDEB80DBDB}" destId="{38F15120-EA9D-4EE7-99D1-9868961FBBC6}" srcOrd="0" destOrd="0" presId="urn:microsoft.com/office/officeart/2005/8/layout/pyramid1"/>
    <dgm:cxn modelId="{AA22C09B-4699-41D3-BD94-2E0C2D2F872B}" srcId="{126905F2-E34A-488B-B604-B8DF29793E26}" destId="{79017849-4A7C-4B4B-BA9E-43CDEB80DBDB}" srcOrd="5" destOrd="0" parTransId="{4E2D9413-F14B-4305-AF43-E5F8C99A8490}" sibTransId="{9845906E-ABBB-49AC-B5DF-B137ADB1210B}"/>
    <dgm:cxn modelId="{F2D118BF-3703-4978-A800-052B7476A477}" srcId="{126905F2-E34A-488B-B604-B8DF29793E26}" destId="{7B63045A-45EC-48AD-83DD-54F5A1197167}" srcOrd="4" destOrd="0" parTransId="{AF8200B7-F2C8-45D6-86DB-DB6CAC13F022}" sibTransId="{EEB16713-0772-4437-AD42-97C5573E1430}"/>
    <dgm:cxn modelId="{60E070C7-E75A-4928-8E20-989A011CCDF6}" type="presOf" srcId="{1349B4D7-E0B6-49E0-8052-63D25615E848}" destId="{5B8FD98A-6BCF-469C-8EE6-9ED72AAA1A12}" srcOrd="0" destOrd="0" presId="urn:microsoft.com/office/officeart/2005/8/layout/pyramid1"/>
    <dgm:cxn modelId="{C0D528D3-3A98-4AFB-B27A-D03CF41C6D85}" type="presOf" srcId="{7B63045A-45EC-48AD-83DD-54F5A1197167}" destId="{67C3599F-E6E1-4EAB-A9D9-E405566545C1}" srcOrd="0" destOrd="0" presId="urn:microsoft.com/office/officeart/2005/8/layout/pyramid1"/>
    <dgm:cxn modelId="{CAAB38D7-E93A-4DF8-8A61-A34FF555C41C}" type="presOf" srcId="{1349B4D7-E0B6-49E0-8052-63D25615E848}" destId="{D52578B4-CEC6-4A2F-8DDC-ABB6632CA4C7}" srcOrd="1" destOrd="0" presId="urn:microsoft.com/office/officeart/2005/8/layout/pyramid1"/>
    <dgm:cxn modelId="{A1D0C6E7-FF14-4225-9159-691405DDBF6D}" srcId="{126905F2-E34A-488B-B604-B8DF29793E26}" destId="{FADF88FF-37BD-4545-8A21-CD39D0958221}" srcOrd="2" destOrd="0" parTransId="{FBA20AFC-6072-44F1-B00F-E11951BDF1D1}" sibTransId="{068D1B44-CBBA-457B-9D35-2A7EDF6E950D}"/>
    <dgm:cxn modelId="{2A6668E8-4073-4156-A67C-A0A2A6C18BA6}" type="presOf" srcId="{FADF88FF-37BD-4545-8A21-CD39D0958221}" destId="{63C3A33D-68C7-4658-BCA2-478CC7FBC98E}" srcOrd="0" destOrd="0" presId="urn:microsoft.com/office/officeart/2005/8/layout/pyramid1"/>
    <dgm:cxn modelId="{8EAF5EEE-1C80-4178-9B10-B06CB995D611}" type="presOf" srcId="{7B63045A-45EC-48AD-83DD-54F5A1197167}" destId="{343FB274-37B1-4756-9333-B99BA37AC295}" srcOrd="1" destOrd="0" presId="urn:microsoft.com/office/officeart/2005/8/layout/pyramid1"/>
    <dgm:cxn modelId="{82DF2FF3-7DB2-4CB8-BB08-A5D81D45763D}" srcId="{126905F2-E34A-488B-B604-B8DF29793E26}" destId="{1349B4D7-E0B6-49E0-8052-63D25615E848}" srcOrd="0" destOrd="0" parTransId="{88E4A2CD-9B31-44AF-9A38-AAC8C736F505}" sibTransId="{2717D945-5D91-4B21-A055-D464764BB407}"/>
    <dgm:cxn modelId="{E687BDFB-EE11-4314-B76A-C76D58991DDB}" type="presOf" srcId="{7193E9CC-F2E2-4CEA-9049-EBD93C5159CD}" destId="{C71D2A0D-A013-4D44-9A2A-ECA9F8B61982}" srcOrd="0" destOrd="0" presId="urn:microsoft.com/office/officeart/2005/8/layout/pyramid1"/>
    <dgm:cxn modelId="{A59B0CF3-0979-4B9D-BE35-2AF47CE73BE1}" type="presParOf" srcId="{4474C54A-DF97-44AF-B760-A152D9FDCB3D}" destId="{1630738A-396A-4C2A-8409-16F84DD4B8E4}" srcOrd="0" destOrd="0" presId="urn:microsoft.com/office/officeart/2005/8/layout/pyramid1"/>
    <dgm:cxn modelId="{36570D33-A91E-49A9-B06F-9E0D081A7CD0}" type="presParOf" srcId="{1630738A-396A-4C2A-8409-16F84DD4B8E4}" destId="{5B8FD98A-6BCF-469C-8EE6-9ED72AAA1A12}" srcOrd="0" destOrd="0" presId="urn:microsoft.com/office/officeart/2005/8/layout/pyramid1"/>
    <dgm:cxn modelId="{91116610-2917-4CF8-9808-9C25EBFA1C75}" type="presParOf" srcId="{1630738A-396A-4C2A-8409-16F84DD4B8E4}" destId="{D52578B4-CEC6-4A2F-8DDC-ABB6632CA4C7}" srcOrd="1" destOrd="0" presId="urn:microsoft.com/office/officeart/2005/8/layout/pyramid1"/>
    <dgm:cxn modelId="{40ED4882-AE2F-4D4C-AFFF-8C008FAD077E}" type="presParOf" srcId="{4474C54A-DF97-44AF-B760-A152D9FDCB3D}" destId="{77577F4A-F5AC-428A-81A4-68A6F56AC090}" srcOrd="1" destOrd="0" presId="urn:microsoft.com/office/officeart/2005/8/layout/pyramid1"/>
    <dgm:cxn modelId="{469BFA92-5211-4AB7-9897-9120939DC269}" type="presParOf" srcId="{77577F4A-F5AC-428A-81A4-68A6F56AC090}" destId="{E574E84B-CA2D-4089-9967-91A7FDCF8113}" srcOrd="0" destOrd="0" presId="urn:microsoft.com/office/officeart/2005/8/layout/pyramid1"/>
    <dgm:cxn modelId="{60912C31-CF6E-465E-A2A2-0026C1511933}" type="presParOf" srcId="{77577F4A-F5AC-428A-81A4-68A6F56AC090}" destId="{73450BBF-D5D4-4EE1-B50B-A5CFBD08E6FC}" srcOrd="1" destOrd="0" presId="urn:microsoft.com/office/officeart/2005/8/layout/pyramid1"/>
    <dgm:cxn modelId="{01BA7F5C-A2CE-4D82-BCD5-93E7867B54EB}" type="presParOf" srcId="{4474C54A-DF97-44AF-B760-A152D9FDCB3D}" destId="{08A63C41-FB37-4520-B6DE-749F7E1E6761}" srcOrd="2" destOrd="0" presId="urn:microsoft.com/office/officeart/2005/8/layout/pyramid1"/>
    <dgm:cxn modelId="{55093883-41DF-499A-A4B9-C38DFA1F98ED}" type="presParOf" srcId="{08A63C41-FB37-4520-B6DE-749F7E1E6761}" destId="{63C3A33D-68C7-4658-BCA2-478CC7FBC98E}" srcOrd="0" destOrd="0" presId="urn:microsoft.com/office/officeart/2005/8/layout/pyramid1"/>
    <dgm:cxn modelId="{72C15D9D-11D4-4A48-A807-5B9B29AC73DD}" type="presParOf" srcId="{08A63C41-FB37-4520-B6DE-749F7E1E6761}" destId="{AB3DC08B-95C4-4C58-9F50-A93E915116ED}" srcOrd="1" destOrd="0" presId="urn:microsoft.com/office/officeart/2005/8/layout/pyramid1"/>
    <dgm:cxn modelId="{8299F249-325D-4495-99E3-A777A17C617C}" type="presParOf" srcId="{4474C54A-DF97-44AF-B760-A152D9FDCB3D}" destId="{68E612F7-EE04-4B19-B71F-4D19FA9A4151}" srcOrd="3" destOrd="0" presId="urn:microsoft.com/office/officeart/2005/8/layout/pyramid1"/>
    <dgm:cxn modelId="{3E3552A6-DC67-4687-BDF6-40D258A9F7B6}" type="presParOf" srcId="{68E612F7-EE04-4B19-B71F-4D19FA9A4151}" destId="{C71D2A0D-A013-4D44-9A2A-ECA9F8B61982}" srcOrd="0" destOrd="0" presId="urn:microsoft.com/office/officeart/2005/8/layout/pyramid1"/>
    <dgm:cxn modelId="{F45B31B0-DA47-49BD-8152-A14A8764F781}" type="presParOf" srcId="{68E612F7-EE04-4B19-B71F-4D19FA9A4151}" destId="{98E58431-27A6-457D-969A-AAAFBD30C18F}" srcOrd="1" destOrd="0" presId="urn:microsoft.com/office/officeart/2005/8/layout/pyramid1"/>
    <dgm:cxn modelId="{B2D2B287-574B-42C3-A114-29E7C522D7E5}" type="presParOf" srcId="{4474C54A-DF97-44AF-B760-A152D9FDCB3D}" destId="{04F2E747-9D9F-479F-B1CB-316B059630DF}" srcOrd="4" destOrd="0" presId="urn:microsoft.com/office/officeart/2005/8/layout/pyramid1"/>
    <dgm:cxn modelId="{D798C2BF-C64D-4B75-9C47-4CEC5DA3DFC3}" type="presParOf" srcId="{04F2E747-9D9F-479F-B1CB-316B059630DF}" destId="{67C3599F-E6E1-4EAB-A9D9-E405566545C1}" srcOrd="0" destOrd="0" presId="urn:microsoft.com/office/officeart/2005/8/layout/pyramid1"/>
    <dgm:cxn modelId="{2FE593D9-082E-4D3C-8E62-64AFC4428643}" type="presParOf" srcId="{04F2E747-9D9F-479F-B1CB-316B059630DF}" destId="{343FB274-37B1-4756-9333-B99BA37AC295}" srcOrd="1" destOrd="0" presId="urn:microsoft.com/office/officeart/2005/8/layout/pyramid1"/>
    <dgm:cxn modelId="{72B3A26E-0B71-44B1-9E4D-98839862F625}" type="presParOf" srcId="{4474C54A-DF97-44AF-B760-A152D9FDCB3D}" destId="{4DB8F65D-62A0-4727-A798-C86EBDB782E6}" srcOrd="5" destOrd="0" presId="urn:microsoft.com/office/officeart/2005/8/layout/pyramid1"/>
    <dgm:cxn modelId="{39BDD1E5-B2CD-4D71-8D76-79649D029E0E}" type="presParOf" srcId="{4DB8F65D-62A0-4727-A798-C86EBDB782E6}" destId="{38F15120-EA9D-4EE7-99D1-9868961FBBC6}" srcOrd="0" destOrd="0" presId="urn:microsoft.com/office/officeart/2005/8/layout/pyramid1"/>
    <dgm:cxn modelId="{81A3520C-EF49-45F6-B277-BD87272D963A}" type="presParOf" srcId="{4DB8F65D-62A0-4727-A798-C86EBDB782E6}" destId="{03E19216-358C-412D-9C6F-DD009E80BD8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FD98A-6BCF-469C-8EE6-9ED72AAA1A12}">
      <dsp:nvSpPr>
        <dsp:cNvPr id="0" name=""/>
        <dsp:cNvSpPr/>
      </dsp:nvSpPr>
      <dsp:spPr>
        <a:xfrm>
          <a:off x="2416097" y="0"/>
          <a:ext cx="966439" cy="930473"/>
        </a:xfrm>
        <a:prstGeom prst="trapezoid">
          <a:avLst>
            <a:gd name="adj" fmla="val 5193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Open Sans" panose="020B0606030504020204" pitchFamily="34" charset="0"/>
              <a:ea typeface="Open Sans" panose="020B0606030504020204" pitchFamily="34" charset="0"/>
              <a:cs typeface="Open Sans" panose="020B0606030504020204" pitchFamily="34" charset="0"/>
            </a:rPr>
            <a:t>Creating</a:t>
          </a:r>
          <a:endParaRPr lang="en-US"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2416097" y="0"/>
        <a:ext cx="966439" cy="930473"/>
      </dsp:txXfrm>
    </dsp:sp>
    <dsp:sp modelId="{E574E84B-CA2D-4089-9967-91A7FDCF8113}">
      <dsp:nvSpPr>
        <dsp:cNvPr id="0" name=""/>
        <dsp:cNvSpPr/>
      </dsp:nvSpPr>
      <dsp:spPr>
        <a:xfrm>
          <a:off x="1932878" y="930473"/>
          <a:ext cx="1932878" cy="930473"/>
        </a:xfrm>
        <a:prstGeom prst="trapezoid">
          <a:avLst>
            <a:gd name="adj" fmla="val 5193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Open Sans" panose="020B0606030504020204" pitchFamily="34" charset="0"/>
              <a:ea typeface="Open Sans" panose="020B0606030504020204" pitchFamily="34" charset="0"/>
              <a:cs typeface="Open Sans" panose="020B0606030504020204" pitchFamily="34" charset="0"/>
            </a:rPr>
            <a:t>Evaluating</a:t>
          </a:r>
          <a:endParaRPr lang="en-US"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2271131" y="930473"/>
        <a:ext cx="1256370" cy="930473"/>
      </dsp:txXfrm>
    </dsp:sp>
    <dsp:sp modelId="{63C3A33D-68C7-4658-BCA2-478CC7FBC98E}">
      <dsp:nvSpPr>
        <dsp:cNvPr id="0" name=""/>
        <dsp:cNvSpPr/>
      </dsp:nvSpPr>
      <dsp:spPr>
        <a:xfrm>
          <a:off x="1449658" y="1860946"/>
          <a:ext cx="2899317" cy="930473"/>
        </a:xfrm>
        <a:prstGeom prst="trapezoid">
          <a:avLst>
            <a:gd name="adj" fmla="val 5193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Open Sans" panose="020B0606030504020204" pitchFamily="34" charset="0"/>
              <a:ea typeface="Open Sans" panose="020B0606030504020204" pitchFamily="34" charset="0"/>
              <a:cs typeface="Open Sans" panose="020B0606030504020204" pitchFamily="34" charset="0"/>
            </a:rPr>
            <a:t>Analyzing</a:t>
          </a:r>
          <a:endParaRPr lang="en-US"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1957038" y="1860946"/>
        <a:ext cx="1884556" cy="930473"/>
      </dsp:txXfrm>
    </dsp:sp>
    <dsp:sp modelId="{C71D2A0D-A013-4D44-9A2A-ECA9F8B61982}">
      <dsp:nvSpPr>
        <dsp:cNvPr id="0" name=""/>
        <dsp:cNvSpPr/>
      </dsp:nvSpPr>
      <dsp:spPr>
        <a:xfrm>
          <a:off x="966439" y="2791419"/>
          <a:ext cx="3865756" cy="930473"/>
        </a:xfrm>
        <a:prstGeom prst="trapezoid">
          <a:avLst>
            <a:gd name="adj" fmla="val 51933"/>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Open Sans" panose="020B0606030504020204" pitchFamily="34" charset="0"/>
              <a:ea typeface="Open Sans" panose="020B0606030504020204" pitchFamily="34" charset="0"/>
              <a:cs typeface="Open Sans" panose="020B0606030504020204" pitchFamily="34" charset="0"/>
            </a:rPr>
            <a:t>Applying</a:t>
          </a:r>
          <a:endParaRPr lang="en-US"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1642946" y="2791419"/>
        <a:ext cx="2512741" cy="930473"/>
      </dsp:txXfrm>
    </dsp:sp>
    <dsp:sp modelId="{67C3599F-E6E1-4EAB-A9D9-E405566545C1}">
      <dsp:nvSpPr>
        <dsp:cNvPr id="0" name=""/>
        <dsp:cNvSpPr/>
      </dsp:nvSpPr>
      <dsp:spPr>
        <a:xfrm>
          <a:off x="483219" y="3721892"/>
          <a:ext cx="4832195" cy="930473"/>
        </a:xfrm>
        <a:prstGeom prst="trapezoid">
          <a:avLst>
            <a:gd name="adj" fmla="val 51933"/>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Open Sans" panose="020B0606030504020204" pitchFamily="34" charset="0"/>
              <a:ea typeface="Open Sans" panose="020B0606030504020204" pitchFamily="34" charset="0"/>
              <a:cs typeface="Open Sans" panose="020B0606030504020204" pitchFamily="34" charset="0"/>
            </a:rPr>
            <a:t>Understanding</a:t>
          </a:r>
          <a:endParaRPr lang="en-US"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1328853" y="3721892"/>
        <a:ext cx="3140926" cy="930473"/>
      </dsp:txXfrm>
    </dsp:sp>
    <dsp:sp modelId="{38F15120-EA9D-4EE7-99D1-9868961FBBC6}">
      <dsp:nvSpPr>
        <dsp:cNvPr id="0" name=""/>
        <dsp:cNvSpPr/>
      </dsp:nvSpPr>
      <dsp:spPr>
        <a:xfrm>
          <a:off x="0" y="4652364"/>
          <a:ext cx="5798634" cy="930473"/>
        </a:xfrm>
        <a:prstGeom prst="trapezoid">
          <a:avLst>
            <a:gd name="adj" fmla="val 5193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Open Sans" panose="020B0606030504020204" pitchFamily="34" charset="0"/>
              <a:ea typeface="Open Sans" panose="020B0606030504020204" pitchFamily="34" charset="0"/>
              <a:cs typeface="Open Sans" panose="020B0606030504020204" pitchFamily="34" charset="0"/>
            </a:rPr>
            <a:t>Remembering</a:t>
          </a:r>
          <a:endParaRPr lang="en-US"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14760" y="4652364"/>
        <a:ext cx="3769112" cy="9304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ea.state.tx.us/index2.aspx?id=614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Bloom’s taxonomy was developed in the 1950’s and is still used today to categorize ways of learning and thinking in a hierarchical structure. </a:t>
            </a:r>
            <a:r>
              <a:rPr lang="en-US" dirty="0"/>
              <a:t>During the 1990's, a former student of Bloom's, </a:t>
            </a:r>
            <a:r>
              <a:rPr lang="en-US" dirty="0" err="1"/>
              <a:t>Lorin</a:t>
            </a:r>
            <a:r>
              <a:rPr lang="en-US" dirty="0"/>
              <a:t> Anderson, led a new assembly which met for the purpose of updating the taxonomy, hoping to add relevance for 21st century students and teachers. </a:t>
            </a:r>
            <a:r>
              <a:rPr lang="en-US" sz="1200" b="0" i="0" kern="1200" dirty="0">
                <a:solidFill>
                  <a:schemeClr val="tx1"/>
                </a:solidFill>
                <a:effectLst/>
                <a:latin typeface="+mn-lt"/>
                <a:ea typeface="+mn-ea"/>
                <a:cs typeface="+mn-cs"/>
              </a:rPr>
              <a:t>Bloom’s Taxonomy lends itself to multimedia presentations</a:t>
            </a:r>
            <a:r>
              <a:rPr lang="en-US" sz="1200" b="0" i="0" kern="1200" baseline="0" dirty="0">
                <a:solidFill>
                  <a:schemeClr val="tx1"/>
                </a:solidFill>
                <a:effectLst/>
                <a:latin typeface="+mn-lt"/>
                <a:ea typeface="+mn-ea"/>
                <a:cs typeface="+mn-cs"/>
              </a:rPr>
              <a:t> to enhance cognitive development.</a:t>
            </a:r>
          </a:p>
          <a:p>
            <a:pPr fontAlgn="base"/>
            <a:endParaRPr lang="en-US" sz="1200" b="0" i="0" kern="1200" baseline="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Remembering</a:t>
            </a:r>
            <a:r>
              <a:rPr lang="en-US" sz="1200" b="0" i="0" kern="1200" dirty="0">
                <a:solidFill>
                  <a:schemeClr val="tx1"/>
                </a:solidFill>
                <a:effectLst/>
                <a:latin typeface="+mn-lt"/>
                <a:ea typeface="+mn-ea"/>
                <a:cs typeface="+mn-cs"/>
              </a:rPr>
              <a:t>: Retrieving, recognizing and recalling relevant knowledge from long-term memory</a:t>
            </a:r>
          </a:p>
          <a:p>
            <a:r>
              <a:rPr lang="en-US" sz="1200" b="1" i="0" kern="1200" dirty="0">
                <a:solidFill>
                  <a:schemeClr val="tx1"/>
                </a:solidFill>
                <a:effectLst/>
                <a:latin typeface="+mn-lt"/>
                <a:ea typeface="+mn-ea"/>
                <a:cs typeface="+mn-cs"/>
              </a:rPr>
              <a:t>Understanding</a:t>
            </a:r>
            <a:r>
              <a:rPr lang="en-US" sz="1200" b="0" i="0" kern="1200" dirty="0">
                <a:solidFill>
                  <a:schemeClr val="tx1"/>
                </a:solidFill>
                <a:effectLst/>
                <a:latin typeface="+mn-lt"/>
                <a:ea typeface="+mn-ea"/>
                <a:cs typeface="+mn-cs"/>
              </a:rPr>
              <a:t>: Constructing meaning from oral, written and graphic messages through interpreting, exemplifying, classifying, summarizing, inferring, comparing and explaining</a:t>
            </a:r>
          </a:p>
          <a:p>
            <a:r>
              <a:rPr lang="en-US" sz="1200" b="1" i="0" kern="1200" dirty="0">
                <a:solidFill>
                  <a:schemeClr val="tx1"/>
                </a:solidFill>
                <a:effectLst/>
                <a:latin typeface="+mn-lt"/>
                <a:ea typeface="+mn-ea"/>
                <a:cs typeface="+mn-cs"/>
              </a:rPr>
              <a:t>Applying</a:t>
            </a:r>
            <a:r>
              <a:rPr lang="en-US" sz="1200" b="0" i="0" kern="1200" dirty="0">
                <a:solidFill>
                  <a:schemeClr val="tx1"/>
                </a:solidFill>
                <a:effectLst/>
                <a:latin typeface="+mn-lt"/>
                <a:ea typeface="+mn-ea"/>
                <a:cs typeface="+mn-cs"/>
              </a:rPr>
              <a:t>: Carrying out or using a procedure through executing or implementing</a:t>
            </a:r>
          </a:p>
          <a:p>
            <a:r>
              <a:rPr lang="en-US" sz="1200" b="1" i="0" kern="1200" dirty="0">
                <a:solidFill>
                  <a:schemeClr val="tx1"/>
                </a:solidFill>
                <a:effectLst/>
                <a:latin typeface="+mn-lt"/>
                <a:ea typeface="+mn-ea"/>
                <a:cs typeface="+mn-cs"/>
              </a:rPr>
              <a:t>Analyzing</a:t>
            </a:r>
            <a:r>
              <a:rPr lang="en-US" sz="1200" b="0" i="0" kern="1200" dirty="0">
                <a:solidFill>
                  <a:schemeClr val="tx1"/>
                </a:solidFill>
                <a:effectLst/>
                <a:latin typeface="+mn-lt"/>
                <a:ea typeface="+mn-ea"/>
                <a:cs typeface="+mn-cs"/>
              </a:rPr>
              <a:t>: Breaking material into constituent parts, determining how the parts relate to one another and to an overall structure or purpose through differentiating, organizing and attributing</a:t>
            </a:r>
          </a:p>
          <a:p>
            <a:r>
              <a:rPr lang="en-US" sz="1200" b="1" i="0" kern="1200" dirty="0">
                <a:solidFill>
                  <a:schemeClr val="tx1"/>
                </a:solidFill>
                <a:effectLst/>
                <a:latin typeface="+mn-lt"/>
                <a:ea typeface="+mn-ea"/>
                <a:cs typeface="+mn-cs"/>
              </a:rPr>
              <a:t>Evaluating</a:t>
            </a:r>
            <a:r>
              <a:rPr lang="en-US" sz="1200" b="0" i="0" kern="1200" dirty="0">
                <a:solidFill>
                  <a:schemeClr val="tx1"/>
                </a:solidFill>
                <a:effectLst/>
                <a:latin typeface="+mn-lt"/>
                <a:ea typeface="+mn-ea"/>
                <a:cs typeface="+mn-cs"/>
              </a:rPr>
              <a:t>: Making judgments based on criteria and standards through checking and critiquing</a:t>
            </a:r>
          </a:p>
          <a:p>
            <a:r>
              <a:rPr lang="en-US" sz="1200" b="1" i="0" kern="1200" dirty="0">
                <a:solidFill>
                  <a:schemeClr val="tx1"/>
                </a:solidFill>
                <a:effectLst/>
                <a:latin typeface="+mn-lt"/>
                <a:ea typeface="+mn-ea"/>
                <a:cs typeface="+mn-cs"/>
              </a:rPr>
              <a:t>Creating</a:t>
            </a:r>
            <a:r>
              <a:rPr lang="en-US" sz="1200" b="0" i="0" kern="1200" dirty="0">
                <a:solidFill>
                  <a:schemeClr val="tx1"/>
                </a:solidFill>
                <a:effectLst/>
                <a:latin typeface="+mn-lt"/>
                <a:ea typeface="+mn-ea"/>
                <a:cs typeface="+mn-cs"/>
              </a:rPr>
              <a:t>: Putting elements together to form a coherent or functional whole; reorganizing elements into a new pattern or structure through generating, planning or producing</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Using the pyramid, describe how a</a:t>
            </a:r>
            <a:r>
              <a:rPr lang="en-US" sz="1200" b="0" i="0" kern="1200" baseline="0" dirty="0">
                <a:solidFill>
                  <a:schemeClr val="tx1"/>
                </a:solidFill>
                <a:effectLst/>
                <a:latin typeface="+mn-lt"/>
                <a:ea typeface="+mn-ea"/>
                <a:cs typeface="+mn-cs"/>
              </a:rPr>
              <a:t> teacher could touch on all the components in a lesson plan.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22895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not only one template for developing a lesson plan.  You will find that every district and/or campus has its own guidelines, requirements and/or template for lesson planning.  Make sure to ask your mentor teacher or administrator if you are not sure of the lesson planning procedure. </a:t>
            </a:r>
          </a:p>
          <a:p>
            <a:endParaRPr lang="en-US" baseline="0" dirty="0"/>
          </a:p>
          <a:p>
            <a:pPr marL="171450" indent="-171450" algn="l">
              <a:buFont typeface="Arial" panose="020B0604020202020204" pitchFamily="34" charset="0"/>
              <a:buChar char="•"/>
            </a:pPr>
            <a:r>
              <a:rPr lang="en-US" b="1" dirty="0">
                <a:solidFill>
                  <a:schemeClr val="tx1"/>
                </a:solidFill>
              </a:rPr>
              <a:t>Five step </a:t>
            </a:r>
            <a:r>
              <a:rPr lang="en-US" dirty="0">
                <a:solidFill>
                  <a:schemeClr val="tx1"/>
                </a:solidFill>
              </a:rPr>
              <a:t>– Includes anticipatory set, instruction, guided practice, independent practice and closure or assessment </a:t>
            </a:r>
          </a:p>
          <a:p>
            <a:pPr marL="171450" indent="-171450" algn="l">
              <a:buFont typeface="Arial" panose="020B0604020202020204" pitchFamily="34" charset="0"/>
              <a:buChar char="•"/>
            </a:pPr>
            <a:r>
              <a:rPr lang="en-US" b="1" dirty="0">
                <a:solidFill>
                  <a:schemeClr val="tx1"/>
                </a:solidFill>
              </a:rPr>
              <a:t>Five E</a:t>
            </a:r>
            <a:r>
              <a:rPr lang="en-US" dirty="0">
                <a:solidFill>
                  <a:schemeClr val="tx1"/>
                </a:solidFill>
              </a:rPr>
              <a:t>- Includes engaging, explaining, exploring, elaborating and evaluating</a:t>
            </a:r>
            <a:endParaRPr lang="en-US" sz="500" dirty="0">
              <a:solidFill>
                <a:schemeClr val="tx1"/>
              </a:solidFill>
            </a:endParaRPr>
          </a:p>
          <a:p>
            <a:pPr marL="171450" indent="-171450" algn="l">
              <a:buFont typeface="Arial" panose="020B0604020202020204" pitchFamily="34" charset="0"/>
              <a:buChar char="•"/>
            </a:pPr>
            <a:r>
              <a:rPr lang="en-US" b="1" dirty="0">
                <a:solidFill>
                  <a:schemeClr val="tx1"/>
                </a:solidFill>
              </a:rPr>
              <a:t>Weekly lesson plan </a:t>
            </a:r>
            <a:r>
              <a:rPr lang="en-US" dirty="0">
                <a:solidFill>
                  <a:schemeClr val="tx1"/>
                </a:solidFill>
              </a:rPr>
              <a:t>– Includes</a:t>
            </a:r>
            <a:r>
              <a:rPr lang="en-US" baseline="0" dirty="0">
                <a:solidFill>
                  <a:schemeClr val="tx1"/>
                </a:solidFill>
              </a:rPr>
              <a:t> </a:t>
            </a:r>
            <a:r>
              <a:rPr lang="en-US" dirty="0">
                <a:solidFill>
                  <a:schemeClr val="tx1"/>
                </a:solidFill>
              </a:rPr>
              <a:t>standards, objectives and essential questions being covered that week</a:t>
            </a:r>
          </a:p>
          <a:p>
            <a:pPr marL="171450" indent="-171450" algn="l">
              <a:buFont typeface="Arial" panose="020B0604020202020204" pitchFamily="34" charset="0"/>
              <a:buChar char="•"/>
            </a:pPr>
            <a:r>
              <a:rPr lang="en-US" b="1" dirty="0">
                <a:solidFill>
                  <a:schemeClr val="tx1"/>
                </a:solidFill>
              </a:rPr>
              <a:t>Gold Seal Lesson </a:t>
            </a:r>
            <a:r>
              <a:rPr lang="en-US" dirty="0">
                <a:solidFill>
                  <a:schemeClr val="tx1"/>
                </a:solidFill>
              </a:rPr>
              <a:t>– International Center for Leadership in Education – aim for having students solving real world problems that have unpredictable solutions</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72003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basics of a lesson plan are simple – give it a unique and catchy title to get students interested, create student goals and objectives that are aligned with the TEKs, give a duration for the lesson, introduce new terms that may be unfamiliar to the students and get any necessary handouts or equipment ready.</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5689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“teaching” part of the lesson contains the anticipatory set, the direct instruction, guided practice, independent practice, lesson closure and an assessment. We will go over each part in detail.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0468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also known as the “focus” or “hook.” This activity is where you initially make the real world connection to the students.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Activate prior learning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Draw student attention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Incorporate a visual, something that will catch students’ attention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Question and answer session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Short activity</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What are some examples you could use in your classroom as a focus or a hook?</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empus Sans ITC" pitchFamily="82" charset="0"/>
              </a:rPr>
              <a:t>Tip: End this activity with a scripted lesson rationale that clearly makes a real world connection between the lesson objective and your students</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20032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a:t>
            </a:r>
            <a:r>
              <a:rPr lang="en-US" baseline="0" dirty="0"/>
              <a:t> the “meat and potatoes” of the lesson, meaning this is exactly what you will say and/or do during the classroom instruction.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242673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Allow students to complete the assignment alone. Provide guidance as needed during the independent practice.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064929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basically the final review of the lesson/topic. Even if the lesson is to expand into the next day(s), always provide a recap to students at the end of each day.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activity is how you find out if the students have learned the objectives of the lesson.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Have them tell you how they will be able to use this information now and in the future.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Wrap up the lesson with a creative Q &amp; A session, a game, something interactive.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Have students tell/show what they have learned.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you had the students partially complete a KWL chart at the beginning of the lesson, this is where the students will fill out the last column of KWL chart.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976148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WHY we have lesson closure, why we review. Format can vary.  There are various methods of assessments that you could use to test your students’ knowledge and comprehension of the lesson. There is not one method that works for all situations or lessons. You must vary the ways you assess student knowledge to allow students to show their individual strengths.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are some methods you could use to assess students?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39414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additional</a:t>
            </a:r>
            <a:r>
              <a:rPr lang="en-US" baseline="0" dirty="0"/>
              <a:t> components to a lesson plan?</a:t>
            </a:r>
          </a:p>
          <a:p>
            <a:endParaRPr lang="en-US" baseline="0" dirty="0"/>
          </a:p>
          <a:p>
            <a:r>
              <a:rPr lang="en-US" baseline="0" dirty="0"/>
              <a:t>Possible answers can include:</a:t>
            </a:r>
          </a:p>
          <a:p>
            <a:endParaRPr lang="en-US" baseline="0" dirty="0"/>
          </a:p>
          <a:p>
            <a:pPr marL="171450" indent="-171450">
              <a:buFont typeface="Arial" panose="020B0604020202020204" pitchFamily="34" charset="0"/>
              <a:buChar char="•"/>
            </a:pPr>
            <a:r>
              <a:rPr lang="en-US" baseline="0" dirty="0"/>
              <a:t>English Language Proficiency Strategies (ELPS)</a:t>
            </a:r>
          </a:p>
          <a:p>
            <a:pPr marL="171450" indent="-171450">
              <a:buFont typeface="Arial" panose="020B0604020202020204" pitchFamily="34" charset="0"/>
              <a:buChar char="•"/>
            </a:pPr>
            <a:r>
              <a:rPr lang="en-US" baseline="0" dirty="0"/>
              <a:t>Reading strategies</a:t>
            </a:r>
          </a:p>
          <a:p>
            <a:pPr marL="171450" indent="-171450">
              <a:buFont typeface="Arial" panose="020B0604020202020204" pitchFamily="34" charset="0"/>
              <a:buChar char="•"/>
            </a:pPr>
            <a:r>
              <a:rPr lang="en-US" baseline="0" dirty="0"/>
              <a:t>Word Wall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79694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ELPS?    </a:t>
            </a:r>
          </a:p>
          <a:p>
            <a:r>
              <a:rPr lang="en-US" dirty="0"/>
              <a:t>ELPS are basically the “TEKS” for linguistic development, statutory addition to the required curriculum of every subject.  They can be found in chapter 74 of the Texas Administrative Code; right along with the requirements for elementary and secondary curricula: http://ritter.tea.state.tx.us/rules/tac/chapter074/ch074a.html</a:t>
            </a:r>
          </a:p>
          <a:p>
            <a:endParaRPr lang="en-US" dirty="0"/>
          </a:p>
          <a:p>
            <a:r>
              <a:rPr lang="en-US" dirty="0"/>
              <a:t>Where did they come from?  Title III of No Child Left Behind mandates language objectives be linked to state content standards.  Texas took its previous ESL standards, revamped them, and made them general language objectives. </a:t>
            </a:r>
          </a:p>
          <a:p>
            <a:endParaRPr lang="en-US" dirty="0"/>
          </a:p>
          <a:p>
            <a:r>
              <a:rPr lang="en-US" dirty="0"/>
              <a:t>What’s the point of the ELPS?  Our English language learners (ELLs or LEP students) need support for their linguistic development in all classes.  Classroom instruction and assignments occurs in English, therefore, all teachers must be aware of the linguistic development needs of  ELLs in their classrooms and work deliberately to address them.  We are all responsible for developing assignments and using instructional strategies that connect to these standards. </a:t>
            </a:r>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358888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Encourage students to “make predictions” about the text content prior to reading. “I think it’s going to be about……. because I know (I heard)….This encourages active reading and keeps the student interested.  While reading, the students may revise their original predictions and/or make new ones.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Encourage students to “visualize” as they read. Many students are visual learners and will benefit from making sketches or diagrams on scrap paper as they read. Providing students with graphic organizers to help them organize their thoughts is also helpful.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Have students form their own questions about the text prior to reading or have them write down any questions that come to mind as they are reading.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Encourage students to connect reading to their life experiences or prior knowledge.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Word Attack Strategies. Prior to reading, allow students to skim the passage or text, circling words that are unfamiliar to them. Once these words are decoded (glossary, dictionary, dictionary.com, classroom discussion) the student will have a better understanding of the pronunciation and meaning of the unfamiliar word(s) facilitating comprehension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286550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a word wall and definitions is an ELPS strategy.  </a:t>
            </a:r>
          </a:p>
          <a:p>
            <a:endParaRPr lang="en-US" dirty="0"/>
          </a:p>
          <a:p>
            <a:r>
              <a:rPr lang="en-US" dirty="0"/>
              <a:t>Other strategies include: </a:t>
            </a:r>
          </a:p>
          <a:p>
            <a:pPr marL="171450" indent="-171450">
              <a:buFont typeface="Arial" panose="020B0604020202020204" pitchFamily="34" charset="0"/>
              <a:buChar char="•"/>
            </a:pPr>
            <a:r>
              <a:rPr lang="en-US" dirty="0" err="1"/>
              <a:t>Frayer</a:t>
            </a:r>
            <a:r>
              <a:rPr lang="en-US" dirty="0"/>
              <a:t> Model</a:t>
            </a:r>
          </a:p>
          <a:p>
            <a:pPr marL="171450" indent="-171450">
              <a:buFont typeface="Arial" panose="020B0604020202020204" pitchFamily="34" charset="0"/>
              <a:buChar char="•"/>
            </a:pPr>
            <a:r>
              <a:rPr lang="en-US" dirty="0"/>
              <a:t>Examples/Not Examples</a:t>
            </a:r>
          </a:p>
          <a:p>
            <a:pPr marL="171450" indent="-171450">
              <a:buFont typeface="Arial" panose="020B0604020202020204" pitchFamily="34" charset="0"/>
              <a:buChar char="•"/>
            </a:pPr>
            <a:r>
              <a:rPr lang="en-US" dirty="0"/>
              <a:t>Problems/Solutions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are the benefits of using a word wall?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64273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Planning 101</a:t>
            </a:r>
          </a:p>
          <a:p>
            <a:r>
              <a:rPr lang="en-US" dirty="0"/>
              <a:t>Dr. Linda </a:t>
            </a:r>
            <a:r>
              <a:rPr lang="en-US" dirty="0" err="1"/>
              <a:t>Karges</a:t>
            </a:r>
            <a:r>
              <a:rPr lang="en-US" dirty="0"/>
              <a:t>-Bone gives a workshop for new teachers, critical needs teachers, schools with low test scores and schools serving at-risk populations.</a:t>
            </a:r>
          </a:p>
          <a:p>
            <a:r>
              <a:rPr lang="en-US" dirty="0"/>
              <a:t>https://www.youtube.com/watch?v=Yk1mi1egpgk</a:t>
            </a:r>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118378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the most important</a:t>
            </a:r>
            <a:r>
              <a:rPr lang="en-US" baseline="0" dirty="0"/>
              <a:t> thing you can do for your students is to be prepared!! Your success equals their success!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61438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I’m sure all of you have heard this quote before, but it is especially true for both new and experienced educators. During this lesson, I am going to guide you through planning, preparing and executing effective lesson plans. The first thing I want you to remember is that it doesn’t start with the actual lesson plan. Anyone want to guess what we start with? </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answer is planning! </a:t>
            </a:r>
            <a:r>
              <a:rPr lang="en-US" dirty="0"/>
              <a:t>Have</a:t>
            </a:r>
            <a:r>
              <a:rPr lang="en-US" baseline="0" dirty="0"/>
              <a:t> students b</a:t>
            </a:r>
            <a:r>
              <a:rPr lang="en-US" dirty="0"/>
              <a:t>rainstorm a list of benefits of well-planned lessons and share with the class.</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36089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teacher, the</a:t>
            </a:r>
            <a:r>
              <a:rPr lang="en-US" baseline="0" dirty="0"/>
              <a:t> most important advice I can give is to tell you to plan ahead! Planning ahead, more than just for the upcoming day, can save you time and help you with classroom management as well. It keeps you and your students on pace to meet your overall bigger goal for the grading cycle, semester and school year. It also ensures that you will meet your objectives and teach all of the required TEKs for the class.</a:t>
            </a:r>
          </a:p>
          <a:p>
            <a:endParaRPr lang="en-US" baseline="0" dirty="0"/>
          </a:p>
          <a:p>
            <a:r>
              <a:rPr lang="en-US" baseline="0" dirty="0"/>
              <a:t>A well prepared teacher will also have less classroom management issues because a well planned lesson helps the teacher to avoid the situation of “Oh no! My students finished early and I don’t know what to do!” It lets the students have direction and structure in the classroom. It can also lead to greater student improvement and student achievement. When you are successful in your classroom, so are your students.</a:t>
            </a:r>
          </a:p>
          <a:p>
            <a:endParaRPr lang="en-US" baseline="0" dirty="0"/>
          </a:p>
          <a:p>
            <a:r>
              <a:rPr lang="en-US" baseline="0" dirty="0"/>
              <a:t>With this in mind, what are some negative effects of poor planning? Brainstorm now with a partner.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9667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Poor planning leads to chaos in the classroom. When</a:t>
            </a:r>
            <a:r>
              <a:rPr lang="en-US" baseline="0" dirty="0"/>
              <a:t> a teacher is ill prepared for class, it shows, and students recognize this and play off of it. Students recognize when teachers are not ready for the class day, or when lessons do not go as planned. It creates frustration for both the teacher and students. It leads to aimless wandering; unmet student goals, objectives and TEKs.  It also leads to few connections to students’ prior knowledge, disorganization, a lack of materials, wastes your and the students’ time and overall poor management.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50704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Why begin with the TEKS? Whether you teach a semester long or a yearlong course, you are required to teach your students ALL of the student expectations. Several TEKS will be reinforced repeatedly throughout the school year, while some you may only touch upon only once. You may teach objectives beyond the scope of the TEKS, but always keep in mind that ALL TEKS must be taught. We don’t get to pick and choose our favorites. Don’t make the common mistake of putting certain TEKS off until the end of the year--- then oops, I didn’t get to X, Y or Z. In this lesson, I’m also going to teach you a fail proof method of insuring that you teach ALL of your TEKS and still have time to add some additional information to your course content.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29249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you explore your course TEKS, begin thinking about how to bring the student expectations “to life” for your students. How are you going to make a real world connection? You’re still a long way from sitting down and writing out a lesson plan. I just want you to keep this in mind.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Why is it important to have those real world connections?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262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will find not only the TEKS for all courses, but also the scope and sequence and other valuable resources. The state of Texas tells teachers what to teach our students, but not in what order to teach the student expectations. The scope and sequence is the state suggested order for the TEKS. They were created by master teachers for you, but the TEKS </a:t>
            </a:r>
            <a:r>
              <a:rPr lang="en-US" sz="1200" b="0" i="0" u="sng" strike="noStrike" kern="1200" baseline="0" dirty="0">
                <a:solidFill>
                  <a:schemeClr val="tx1"/>
                </a:solidFill>
                <a:latin typeface="+mn-lt"/>
                <a:ea typeface="+mn-ea"/>
                <a:cs typeface="+mn-cs"/>
              </a:rPr>
              <a:t>sequence </a:t>
            </a:r>
            <a:r>
              <a:rPr lang="en-US" sz="1200" b="0" i="0" u="none" strike="noStrike" kern="1200" baseline="0" dirty="0">
                <a:solidFill>
                  <a:schemeClr val="tx1"/>
                </a:solidFill>
                <a:latin typeface="+mn-lt"/>
                <a:ea typeface="+mn-ea"/>
                <a:cs typeface="+mn-cs"/>
              </a:rPr>
              <a:t>can be modified. Begin “mentally organizing the TEKS topics into a sequence that makes sense to you.” Many TEKS will be revisited throughout the course.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Texas Education Agency</a:t>
            </a:r>
          </a:p>
          <a:p>
            <a:r>
              <a:rPr lang="en-US" sz="1200" b="0" i="0" u="none" strike="noStrike" kern="1200" baseline="0" dirty="0">
                <a:solidFill>
                  <a:schemeClr val="tx1"/>
                </a:solidFill>
                <a:latin typeface="+mn-lt"/>
                <a:ea typeface="+mn-ea"/>
                <a:cs typeface="+mn-cs"/>
              </a:rPr>
              <a:t>Texas Essential Knowledge and Skills.</a:t>
            </a:r>
          </a:p>
          <a:p>
            <a:r>
              <a:rPr lang="en-US" sz="1200" dirty="0">
                <a:solidFill>
                  <a:schemeClr val="tx1"/>
                </a:solidFill>
                <a:latin typeface="Tempus Sans ITC" pitchFamily="82" charset="0"/>
                <a:hlinkClick r:id="rId3"/>
              </a:rPr>
              <a:t>http://www.tea.state.tx.us/index2.aspx?id=6148</a:t>
            </a:r>
            <a:r>
              <a:rPr lang="en-US" sz="1200" dirty="0">
                <a:solidFill>
                  <a:schemeClr val="tx1"/>
                </a:solidFill>
                <a:latin typeface="Tempus Sans ITC" pitchFamily="82" charset="0"/>
              </a:rPr>
              <a:t>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82439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quote</a:t>
            </a:r>
            <a:r>
              <a:rPr lang="en-US" baseline="0" dirty="0"/>
              <a:t> with your students.</a:t>
            </a:r>
          </a:p>
          <a:p>
            <a:endParaRPr lang="en-US" baseline="0" dirty="0"/>
          </a:p>
          <a:p>
            <a:r>
              <a:rPr lang="en-US" baseline="0" dirty="0"/>
              <a:t>When you have a plan in place, students will notice. Your success is their success.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501261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ritter.tea.state.tx.us/rules/tac/chapter074/ch074a.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Yk1mi1egpgk"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Yk1mi1egpg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tea.state.tx.us/index2.aspx?id=614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The Art of Planning a Lesson</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D480-58EF-4FDC-B74D-D117CF239B1F}"/>
              </a:ext>
            </a:extLst>
          </p:cNvPr>
          <p:cNvSpPr>
            <a:spLocks noGrp="1"/>
          </p:cNvSpPr>
          <p:nvPr>
            <p:ph type="title"/>
          </p:nvPr>
        </p:nvSpPr>
        <p:spPr/>
        <p:txBody>
          <a:bodyPr/>
          <a:lstStyle/>
          <a:p>
            <a:r>
              <a:rPr lang="en-US" dirty="0"/>
              <a:t>Cognitive Development – </a:t>
            </a:r>
            <a:br>
              <a:rPr lang="en-US" dirty="0"/>
            </a:br>
            <a:r>
              <a:rPr lang="en-US" dirty="0"/>
              <a:t>Bloom’s Development</a:t>
            </a:r>
          </a:p>
        </p:txBody>
      </p:sp>
      <p:graphicFrame>
        <p:nvGraphicFramePr>
          <p:cNvPr id="4" name="Diagram 3">
            <a:extLst>
              <a:ext uri="{FF2B5EF4-FFF2-40B4-BE49-F238E27FC236}">
                <a16:creationId xmlns:a16="http://schemas.microsoft.com/office/drawing/2014/main" id="{5604A4D6-600B-4810-9BD8-5D25AE36CEAC}"/>
              </a:ext>
            </a:extLst>
          </p:cNvPr>
          <p:cNvGraphicFramePr/>
          <p:nvPr>
            <p:extLst>
              <p:ext uri="{D42A27DB-BD31-4B8C-83A1-F6EECF244321}">
                <p14:modId xmlns:p14="http://schemas.microsoft.com/office/powerpoint/2010/main" val="2244675475"/>
              </p:ext>
            </p:extLst>
          </p:nvPr>
        </p:nvGraphicFramePr>
        <p:xfrm>
          <a:off x="3100039" y="845359"/>
          <a:ext cx="5798634" cy="558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54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2D02-42C5-4810-BA33-B1544DE8D13E}"/>
              </a:ext>
            </a:extLst>
          </p:cNvPr>
          <p:cNvSpPr>
            <a:spLocks noGrp="1"/>
          </p:cNvSpPr>
          <p:nvPr>
            <p:ph type="title"/>
          </p:nvPr>
        </p:nvSpPr>
        <p:spPr/>
        <p:txBody>
          <a:bodyPr/>
          <a:lstStyle/>
          <a:p>
            <a:r>
              <a:rPr lang="en-US" dirty="0"/>
              <a:t>Types of Lesson Plans</a:t>
            </a:r>
          </a:p>
        </p:txBody>
      </p:sp>
      <p:sp>
        <p:nvSpPr>
          <p:cNvPr id="3" name="Content Placeholder 2">
            <a:extLst>
              <a:ext uri="{FF2B5EF4-FFF2-40B4-BE49-F238E27FC236}">
                <a16:creationId xmlns:a16="http://schemas.microsoft.com/office/drawing/2014/main" id="{906EDD9A-4773-45AB-9A5B-06EF35485D1E}"/>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Five step </a:t>
            </a:r>
          </a:p>
          <a:p>
            <a:pPr marL="457200" indent="-457200">
              <a:buClr>
                <a:schemeClr val="accent1"/>
              </a:buClr>
              <a:buFont typeface="Open Sans" panose="020B0606030504020204" pitchFamily="34" charset="0"/>
              <a:buChar char="&gt;"/>
            </a:pPr>
            <a:r>
              <a:rPr lang="en-US" dirty="0"/>
              <a:t>Five E</a:t>
            </a:r>
            <a:endParaRPr lang="en-US" sz="1050" dirty="0"/>
          </a:p>
          <a:p>
            <a:pPr marL="457200" indent="-457200">
              <a:buClr>
                <a:schemeClr val="accent1"/>
              </a:buClr>
              <a:buFont typeface="Open Sans" panose="020B0606030504020204" pitchFamily="34" charset="0"/>
              <a:buChar char="&gt;"/>
            </a:pPr>
            <a:r>
              <a:rPr lang="en-US" dirty="0"/>
              <a:t>Weekly lesson plan </a:t>
            </a:r>
          </a:p>
          <a:p>
            <a:pPr marL="457200" indent="-457200">
              <a:buClr>
                <a:schemeClr val="accent1"/>
              </a:buClr>
              <a:buFont typeface="Open Sans" panose="020B0606030504020204" pitchFamily="34" charset="0"/>
              <a:buChar char="&gt;"/>
            </a:pPr>
            <a:r>
              <a:rPr lang="en-US" dirty="0"/>
              <a:t>Gold Seal Lesson</a:t>
            </a:r>
          </a:p>
          <a:p>
            <a:endParaRPr lang="en-US" dirty="0"/>
          </a:p>
        </p:txBody>
      </p:sp>
      <p:pic>
        <p:nvPicPr>
          <p:cNvPr id="4" name="Picture 3">
            <a:extLst>
              <a:ext uri="{FF2B5EF4-FFF2-40B4-BE49-F238E27FC236}">
                <a16:creationId xmlns:a16="http://schemas.microsoft.com/office/drawing/2014/main" id="{E502929B-FA48-4D31-87D5-A44596488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770" y="1670454"/>
            <a:ext cx="4314730" cy="4234249"/>
          </a:xfrm>
          <a:prstGeom prst="rect">
            <a:avLst/>
          </a:prstGeom>
        </p:spPr>
      </p:pic>
    </p:spTree>
    <p:extLst>
      <p:ext uri="{BB962C8B-B14F-4D97-AF65-F5344CB8AC3E}">
        <p14:creationId xmlns:p14="http://schemas.microsoft.com/office/powerpoint/2010/main" val="403040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74AC-5639-4E86-88E4-D64520733F17}"/>
              </a:ext>
            </a:extLst>
          </p:cNvPr>
          <p:cNvSpPr>
            <a:spLocks noGrp="1"/>
          </p:cNvSpPr>
          <p:nvPr>
            <p:ph type="title"/>
          </p:nvPr>
        </p:nvSpPr>
        <p:spPr/>
        <p:txBody>
          <a:bodyPr/>
          <a:lstStyle/>
          <a:p>
            <a:r>
              <a:rPr lang="en-US" dirty="0"/>
              <a:t>Lesson Plan Basics</a:t>
            </a:r>
          </a:p>
        </p:txBody>
      </p:sp>
      <p:sp>
        <p:nvSpPr>
          <p:cNvPr id="3" name="Content Placeholder 2">
            <a:extLst>
              <a:ext uri="{FF2B5EF4-FFF2-40B4-BE49-F238E27FC236}">
                <a16:creationId xmlns:a16="http://schemas.microsoft.com/office/drawing/2014/main" id="{04B46E2F-313E-4906-9495-54BDE5AA0416}"/>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Title</a:t>
            </a:r>
          </a:p>
          <a:p>
            <a:pPr marL="457200" indent="-457200">
              <a:buClr>
                <a:schemeClr val="accent1"/>
              </a:buClr>
              <a:buFont typeface="Open Sans" panose="020B0606030504020204" pitchFamily="34" charset="0"/>
              <a:buChar char="&gt;"/>
            </a:pPr>
            <a:r>
              <a:rPr lang="en-US" dirty="0"/>
              <a:t>TEKS</a:t>
            </a:r>
          </a:p>
          <a:p>
            <a:pPr marL="457200" indent="-457200">
              <a:buClr>
                <a:schemeClr val="accent1"/>
              </a:buClr>
              <a:buFont typeface="Open Sans" panose="020B0606030504020204" pitchFamily="34" charset="0"/>
              <a:buChar char="&gt;"/>
            </a:pPr>
            <a:r>
              <a:rPr lang="en-US" dirty="0"/>
              <a:t>Objectives</a:t>
            </a:r>
          </a:p>
          <a:p>
            <a:pPr marL="1143000" lvl="2" indent="-457200">
              <a:buFont typeface="Open Sans" panose="020B0606030504020204" pitchFamily="34" charset="0"/>
              <a:buChar char="&gt;"/>
            </a:pPr>
            <a:r>
              <a:rPr lang="en-US" dirty="0"/>
              <a:t>Make sure the TEKS you select and your objectives are in alignment</a:t>
            </a:r>
          </a:p>
          <a:p>
            <a:pPr marL="457200" indent="-457200">
              <a:buClr>
                <a:schemeClr val="accent1"/>
              </a:buClr>
              <a:buFont typeface="Open Sans" panose="020B0606030504020204" pitchFamily="34" charset="0"/>
              <a:buChar char="&gt;"/>
            </a:pPr>
            <a:r>
              <a:rPr lang="en-US" dirty="0"/>
              <a:t>Duration of lesson</a:t>
            </a:r>
          </a:p>
          <a:p>
            <a:pPr marL="457200" indent="-457200">
              <a:buClr>
                <a:schemeClr val="accent1"/>
              </a:buClr>
              <a:buFont typeface="Open Sans" panose="020B0606030504020204" pitchFamily="34" charset="0"/>
              <a:buChar char="&gt;"/>
            </a:pPr>
            <a:r>
              <a:rPr lang="en-US" dirty="0"/>
              <a:t>Important terms and definitions</a:t>
            </a:r>
          </a:p>
          <a:p>
            <a:pPr marL="457200" indent="-457200">
              <a:buClr>
                <a:schemeClr val="accent1"/>
              </a:buClr>
              <a:buFont typeface="Open Sans" panose="020B0606030504020204" pitchFamily="34" charset="0"/>
              <a:buChar char="&gt;"/>
            </a:pPr>
            <a:r>
              <a:rPr lang="en-US" dirty="0"/>
              <a:t>Materials/specialized equipment needed</a:t>
            </a:r>
          </a:p>
          <a:p>
            <a:endParaRPr lang="en-US" dirty="0"/>
          </a:p>
        </p:txBody>
      </p:sp>
    </p:spTree>
    <p:extLst>
      <p:ext uri="{BB962C8B-B14F-4D97-AF65-F5344CB8AC3E}">
        <p14:creationId xmlns:p14="http://schemas.microsoft.com/office/powerpoint/2010/main" val="65586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8880-0A10-43FB-A886-FB407F3A3419}"/>
              </a:ext>
            </a:extLst>
          </p:cNvPr>
          <p:cNvSpPr>
            <a:spLocks noGrp="1"/>
          </p:cNvSpPr>
          <p:nvPr>
            <p:ph type="title"/>
          </p:nvPr>
        </p:nvSpPr>
        <p:spPr/>
        <p:txBody>
          <a:bodyPr/>
          <a:lstStyle/>
          <a:p>
            <a:r>
              <a:rPr lang="en-US" dirty="0"/>
              <a:t>Basic Direct Teach Lesson Plan Components</a:t>
            </a:r>
          </a:p>
        </p:txBody>
      </p:sp>
      <p:sp>
        <p:nvSpPr>
          <p:cNvPr id="3" name="Content Placeholder 2">
            <a:extLst>
              <a:ext uri="{FF2B5EF4-FFF2-40B4-BE49-F238E27FC236}">
                <a16:creationId xmlns:a16="http://schemas.microsoft.com/office/drawing/2014/main" id="{292128A9-9242-439E-B431-5846E20E864A}"/>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Anticipatory set</a:t>
            </a:r>
          </a:p>
          <a:p>
            <a:pPr marL="457200" indent="-457200">
              <a:buClr>
                <a:schemeClr val="accent1"/>
              </a:buClr>
              <a:buFont typeface="Open Sans" panose="020B0606030504020204" pitchFamily="34" charset="0"/>
              <a:buChar char="&gt;"/>
            </a:pPr>
            <a:r>
              <a:rPr lang="en-US" dirty="0"/>
              <a:t>Direct instruction</a:t>
            </a:r>
          </a:p>
          <a:p>
            <a:pPr marL="457200" indent="-457200">
              <a:buClr>
                <a:schemeClr val="accent1"/>
              </a:buClr>
              <a:buFont typeface="Open Sans" panose="020B0606030504020204" pitchFamily="34" charset="0"/>
              <a:buChar char="&gt;"/>
            </a:pPr>
            <a:r>
              <a:rPr lang="en-US" dirty="0"/>
              <a:t>Guided practice</a:t>
            </a:r>
          </a:p>
          <a:p>
            <a:pPr marL="457200" indent="-457200">
              <a:buClr>
                <a:schemeClr val="accent1"/>
              </a:buClr>
              <a:buFont typeface="Open Sans" panose="020B0606030504020204" pitchFamily="34" charset="0"/>
              <a:buChar char="&gt;"/>
            </a:pPr>
            <a:r>
              <a:rPr lang="en-US" dirty="0"/>
              <a:t>Independent practice</a:t>
            </a:r>
          </a:p>
          <a:p>
            <a:pPr marL="457200" indent="-457200">
              <a:buClr>
                <a:schemeClr val="accent1"/>
              </a:buClr>
              <a:buFont typeface="Open Sans" panose="020B0606030504020204" pitchFamily="34" charset="0"/>
              <a:buChar char="&gt;"/>
            </a:pPr>
            <a:r>
              <a:rPr lang="en-US" dirty="0"/>
              <a:t>Lesson closure</a:t>
            </a:r>
          </a:p>
          <a:p>
            <a:pPr marL="457200" indent="-457200">
              <a:buClr>
                <a:schemeClr val="accent1"/>
              </a:buClr>
              <a:buFont typeface="Open Sans" panose="020B0606030504020204" pitchFamily="34" charset="0"/>
              <a:buChar char="&gt;"/>
            </a:pPr>
            <a:r>
              <a:rPr lang="en-US" dirty="0"/>
              <a:t>Assessment</a:t>
            </a:r>
          </a:p>
          <a:p>
            <a:endParaRPr lang="en-US" dirty="0"/>
          </a:p>
        </p:txBody>
      </p:sp>
    </p:spTree>
    <p:extLst>
      <p:ext uri="{BB962C8B-B14F-4D97-AF65-F5344CB8AC3E}">
        <p14:creationId xmlns:p14="http://schemas.microsoft.com/office/powerpoint/2010/main" val="286126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956B-9DB9-489B-B233-4452BE5CBFF9}"/>
              </a:ext>
            </a:extLst>
          </p:cNvPr>
          <p:cNvSpPr>
            <a:spLocks noGrp="1"/>
          </p:cNvSpPr>
          <p:nvPr>
            <p:ph type="title"/>
          </p:nvPr>
        </p:nvSpPr>
        <p:spPr/>
        <p:txBody>
          <a:bodyPr/>
          <a:lstStyle/>
          <a:p>
            <a:r>
              <a:rPr lang="en-US" dirty="0"/>
              <a:t>Anticipatory Set</a:t>
            </a:r>
          </a:p>
        </p:txBody>
      </p:sp>
      <p:sp>
        <p:nvSpPr>
          <p:cNvPr id="3" name="Content Placeholder 2">
            <a:extLst>
              <a:ext uri="{FF2B5EF4-FFF2-40B4-BE49-F238E27FC236}">
                <a16:creationId xmlns:a16="http://schemas.microsoft.com/office/drawing/2014/main" id="{A33F309B-6F98-4ACE-90E4-17CBC00E65C6}"/>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Be creative </a:t>
            </a:r>
          </a:p>
          <a:p>
            <a:pPr marL="457200" indent="-457200">
              <a:buClr>
                <a:schemeClr val="accent1"/>
              </a:buClr>
              <a:buFont typeface="Open Sans" panose="020B0606030504020204" pitchFamily="34" charset="0"/>
              <a:buChar char="&gt;"/>
            </a:pPr>
            <a:r>
              <a:rPr lang="en-US" dirty="0"/>
              <a:t>Provides focus, also called the “hook”</a:t>
            </a:r>
          </a:p>
          <a:p>
            <a:pPr marL="457200" indent="-457200">
              <a:buClr>
                <a:schemeClr val="accent1"/>
              </a:buClr>
              <a:buFont typeface="Open Sans" panose="020B0606030504020204" pitchFamily="34" charset="0"/>
              <a:buChar char="&gt;"/>
            </a:pPr>
            <a:r>
              <a:rPr lang="en-US" dirty="0"/>
              <a:t>Short activity that draws the students' attention before the lesson actually begins</a:t>
            </a:r>
          </a:p>
          <a:p>
            <a:pPr marL="457200" indent="-457200">
              <a:buClr>
                <a:schemeClr val="accent1"/>
              </a:buClr>
              <a:buFont typeface="Open Sans" panose="020B0606030504020204" pitchFamily="34" charset="0"/>
              <a:buChar char="&gt;"/>
            </a:pPr>
            <a:r>
              <a:rPr lang="en-US" dirty="0"/>
              <a:t>Use props, visuals or music followed by questions and answers or brainstorming session</a:t>
            </a:r>
          </a:p>
          <a:p>
            <a:endParaRPr lang="en-US" dirty="0"/>
          </a:p>
        </p:txBody>
      </p:sp>
      <p:pic>
        <p:nvPicPr>
          <p:cNvPr id="4" name="Picture 3">
            <a:extLst>
              <a:ext uri="{FF2B5EF4-FFF2-40B4-BE49-F238E27FC236}">
                <a16:creationId xmlns:a16="http://schemas.microsoft.com/office/drawing/2014/main" id="{5C3FC88C-8E4B-4372-BB84-3FDFBAD6E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762" y="3491526"/>
            <a:ext cx="2663212" cy="2663212"/>
          </a:xfrm>
          <a:prstGeom prst="rect">
            <a:avLst/>
          </a:prstGeom>
        </p:spPr>
      </p:pic>
      <p:pic>
        <p:nvPicPr>
          <p:cNvPr id="5" name="Picture 4">
            <a:extLst>
              <a:ext uri="{FF2B5EF4-FFF2-40B4-BE49-F238E27FC236}">
                <a16:creationId xmlns:a16="http://schemas.microsoft.com/office/drawing/2014/main" id="{0E21E66B-FFF9-4F04-B5BE-FA67BE3FF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727" y="1087466"/>
            <a:ext cx="4075028" cy="2458621"/>
          </a:xfrm>
          <a:prstGeom prst="rect">
            <a:avLst/>
          </a:prstGeom>
        </p:spPr>
      </p:pic>
    </p:spTree>
    <p:extLst>
      <p:ext uri="{BB962C8B-B14F-4D97-AF65-F5344CB8AC3E}">
        <p14:creationId xmlns:p14="http://schemas.microsoft.com/office/powerpoint/2010/main" val="287525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87D9-D126-4ACA-8415-A3D93E1CDF6D}"/>
              </a:ext>
            </a:extLst>
          </p:cNvPr>
          <p:cNvSpPr>
            <a:spLocks noGrp="1"/>
          </p:cNvSpPr>
          <p:nvPr>
            <p:ph type="title"/>
          </p:nvPr>
        </p:nvSpPr>
        <p:spPr/>
        <p:txBody>
          <a:bodyPr/>
          <a:lstStyle/>
          <a:p>
            <a:r>
              <a:rPr lang="en-US" dirty="0"/>
              <a:t>Direct Instruction</a:t>
            </a:r>
          </a:p>
        </p:txBody>
      </p:sp>
      <p:sp>
        <p:nvSpPr>
          <p:cNvPr id="3" name="Content Placeholder 2">
            <a:extLst>
              <a:ext uri="{FF2B5EF4-FFF2-40B4-BE49-F238E27FC236}">
                <a16:creationId xmlns:a16="http://schemas.microsoft.com/office/drawing/2014/main" id="{B4450D16-276A-42C1-B258-64057AA8C871}"/>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Continuously check for understanding.</a:t>
            </a:r>
          </a:p>
          <a:p>
            <a:pPr marL="457200" indent="-457200">
              <a:buClr>
                <a:schemeClr val="accent1"/>
              </a:buClr>
              <a:buFont typeface="Open Sans" panose="020B0606030504020204" pitchFamily="34" charset="0"/>
              <a:buChar char="&gt;"/>
            </a:pPr>
            <a:r>
              <a:rPr lang="en-US" dirty="0"/>
              <a:t>Ensure your lesson is rigorous and relevant to the students.</a:t>
            </a:r>
          </a:p>
          <a:p>
            <a:pPr marL="457200" indent="-457200">
              <a:buClr>
                <a:schemeClr val="accent1"/>
              </a:buClr>
              <a:buFont typeface="Open Sans" panose="020B0606030504020204" pitchFamily="34" charset="0"/>
              <a:buChar char="&gt;"/>
            </a:pPr>
            <a:r>
              <a:rPr lang="en-US" dirty="0"/>
              <a:t>Implement accommodations from IEPs for special education students.</a:t>
            </a:r>
          </a:p>
          <a:p>
            <a:pPr marL="457200" indent="-457200">
              <a:buClr>
                <a:schemeClr val="accent1"/>
              </a:buClr>
              <a:buFont typeface="Open Sans" panose="020B0606030504020204" pitchFamily="34" charset="0"/>
              <a:buChar char="&gt;"/>
            </a:pPr>
            <a:r>
              <a:rPr lang="en-US" dirty="0"/>
              <a:t>Introduce new vocabulary.</a:t>
            </a:r>
          </a:p>
          <a:p>
            <a:pPr marL="457200" indent="-457200">
              <a:buClr>
                <a:schemeClr val="accent1"/>
              </a:buClr>
              <a:buFont typeface="Open Sans" panose="020B0606030504020204" pitchFamily="34" charset="0"/>
              <a:buChar char="&gt;"/>
            </a:pPr>
            <a:r>
              <a:rPr lang="en-US" dirty="0"/>
              <a:t>Keep learning styles in mind</a:t>
            </a:r>
          </a:p>
          <a:p>
            <a:pPr marL="457200" indent="-457200">
              <a:buClr>
                <a:schemeClr val="accent1"/>
              </a:buClr>
              <a:buFont typeface="Open Sans" panose="020B0606030504020204" pitchFamily="34" charset="0"/>
              <a:buChar char="&gt;"/>
            </a:pPr>
            <a:r>
              <a:rPr lang="en-US" dirty="0"/>
              <a:t>Model and show students what you want them to know. </a:t>
            </a:r>
          </a:p>
          <a:p>
            <a:pPr marL="457200" indent="-457200">
              <a:buClr>
                <a:schemeClr val="accent1"/>
              </a:buClr>
              <a:buFont typeface="Open Sans" panose="020B0606030504020204" pitchFamily="34" charset="0"/>
              <a:buChar char="&gt;"/>
            </a:pPr>
            <a:r>
              <a:rPr lang="en-US" dirty="0"/>
              <a:t>Provide examples and scenarios students can relate to.</a:t>
            </a:r>
          </a:p>
          <a:p>
            <a:pPr marL="457200" indent="-457200">
              <a:buClr>
                <a:schemeClr val="accent1"/>
              </a:buClr>
              <a:buFont typeface="Open Sans" panose="020B0606030504020204" pitchFamily="34" charset="0"/>
              <a:buChar char="&gt;"/>
            </a:pPr>
            <a:r>
              <a:rPr lang="en-US" dirty="0"/>
              <a:t>Use slide presentations or graphic organizers.</a:t>
            </a:r>
          </a:p>
          <a:p>
            <a:endParaRPr lang="en-US" dirty="0"/>
          </a:p>
        </p:txBody>
      </p:sp>
    </p:spTree>
    <p:extLst>
      <p:ext uri="{BB962C8B-B14F-4D97-AF65-F5344CB8AC3E}">
        <p14:creationId xmlns:p14="http://schemas.microsoft.com/office/powerpoint/2010/main" val="232651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F91B-5BC4-4E00-83B2-191021415E77}"/>
              </a:ext>
            </a:extLst>
          </p:cNvPr>
          <p:cNvSpPr>
            <a:spLocks noGrp="1"/>
          </p:cNvSpPr>
          <p:nvPr>
            <p:ph type="title"/>
          </p:nvPr>
        </p:nvSpPr>
        <p:spPr/>
        <p:txBody>
          <a:bodyPr/>
          <a:lstStyle/>
          <a:p>
            <a:r>
              <a:rPr lang="en-US" dirty="0"/>
              <a:t>Guided Practice</a:t>
            </a:r>
          </a:p>
        </p:txBody>
      </p:sp>
      <p:sp>
        <p:nvSpPr>
          <p:cNvPr id="3" name="Content Placeholder 2">
            <a:extLst>
              <a:ext uri="{FF2B5EF4-FFF2-40B4-BE49-F238E27FC236}">
                <a16:creationId xmlns:a16="http://schemas.microsoft.com/office/drawing/2014/main" id="{59DA9C10-32B3-4FAA-B6C3-937CABC871F7}"/>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Can be done individually or cooperatively. </a:t>
            </a:r>
          </a:p>
          <a:p>
            <a:pPr marL="457200" indent="-457200">
              <a:buClr>
                <a:schemeClr val="accent1"/>
              </a:buClr>
              <a:buFont typeface="Open Sans" panose="020B0606030504020204" pitchFamily="34" charset="0"/>
              <a:buChar char="&gt;"/>
            </a:pPr>
            <a:r>
              <a:rPr lang="en-US" dirty="0"/>
              <a:t>Ensure activity is rigorous and relevant to the students</a:t>
            </a:r>
          </a:p>
          <a:p>
            <a:pPr marL="457200" indent="-457200">
              <a:buClr>
                <a:schemeClr val="accent1"/>
              </a:buClr>
              <a:buFont typeface="Open Sans" panose="020B0606030504020204" pitchFamily="34" charset="0"/>
              <a:buChar char="&gt;"/>
            </a:pPr>
            <a:r>
              <a:rPr lang="en-US" dirty="0"/>
              <a:t>Implement accommodations from IEPs for special education students</a:t>
            </a:r>
          </a:p>
          <a:p>
            <a:pPr marL="457200" indent="-457200">
              <a:buClr>
                <a:schemeClr val="accent1"/>
              </a:buClr>
              <a:buFont typeface="Open Sans" panose="020B0606030504020204" pitchFamily="34" charset="0"/>
              <a:buChar char="&gt;"/>
            </a:pPr>
            <a:r>
              <a:rPr lang="en-US" dirty="0"/>
              <a:t>Provide guidance as students solve real world problems</a:t>
            </a:r>
          </a:p>
          <a:p>
            <a:pPr marL="457200" indent="-457200">
              <a:buClr>
                <a:schemeClr val="accent1"/>
              </a:buClr>
              <a:buFont typeface="Open Sans" panose="020B0606030504020204" pitchFamily="34" charset="0"/>
              <a:buChar char="&gt;"/>
            </a:pPr>
            <a:r>
              <a:rPr lang="en-US" dirty="0"/>
              <a:t>Provide hands-on activities and opportunities that allow students to practice their newly learned skills and concepts</a:t>
            </a:r>
          </a:p>
          <a:p>
            <a:pPr marL="457200" indent="-457200">
              <a:buClr>
                <a:schemeClr val="accent1"/>
              </a:buClr>
              <a:buFont typeface="Open Sans" panose="020B0606030504020204" pitchFamily="34" charset="0"/>
              <a:buChar char="&gt;"/>
            </a:pPr>
            <a:r>
              <a:rPr lang="en-US" dirty="0"/>
              <a:t>Walk students through the learning process</a:t>
            </a:r>
          </a:p>
          <a:p>
            <a:endParaRPr lang="en-US" dirty="0"/>
          </a:p>
        </p:txBody>
      </p:sp>
    </p:spTree>
    <p:extLst>
      <p:ext uri="{BB962C8B-B14F-4D97-AF65-F5344CB8AC3E}">
        <p14:creationId xmlns:p14="http://schemas.microsoft.com/office/powerpoint/2010/main" val="268345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2A2C-9940-48C0-803C-EDFB272A9871}"/>
              </a:ext>
            </a:extLst>
          </p:cNvPr>
          <p:cNvSpPr>
            <a:spLocks noGrp="1"/>
          </p:cNvSpPr>
          <p:nvPr>
            <p:ph type="title"/>
          </p:nvPr>
        </p:nvSpPr>
        <p:spPr/>
        <p:txBody>
          <a:bodyPr/>
          <a:lstStyle/>
          <a:p>
            <a:r>
              <a:rPr lang="en-US" dirty="0"/>
              <a:t>Independent Practice</a:t>
            </a:r>
          </a:p>
        </p:txBody>
      </p:sp>
      <p:sp>
        <p:nvSpPr>
          <p:cNvPr id="3" name="Content Placeholder 2">
            <a:extLst>
              <a:ext uri="{FF2B5EF4-FFF2-40B4-BE49-F238E27FC236}">
                <a16:creationId xmlns:a16="http://schemas.microsoft.com/office/drawing/2014/main" id="{F71A4441-54C7-4E0E-8A27-D09BABC797D7}"/>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Allow students to use critical thinking skills as they practice completing lesson, assignment, project on their own </a:t>
            </a:r>
          </a:p>
          <a:p>
            <a:pPr marL="457200" indent="-457200">
              <a:buClr>
                <a:schemeClr val="accent1"/>
              </a:buClr>
              <a:buFont typeface="Open Sans" panose="020B0606030504020204" pitchFamily="34" charset="0"/>
              <a:buChar char="&gt;"/>
            </a:pPr>
            <a:r>
              <a:rPr lang="en-US" dirty="0"/>
              <a:t>Ensure assignment/activity is rigorous and relevant. Aim for having students solve a problem that will have unpredictable outcome or solution </a:t>
            </a:r>
          </a:p>
          <a:p>
            <a:pPr marL="457200" indent="-457200">
              <a:buClr>
                <a:schemeClr val="accent1"/>
              </a:buClr>
              <a:buFont typeface="Open Sans" panose="020B0606030504020204" pitchFamily="34" charset="0"/>
              <a:buChar char="&gt;"/>
            </a:pPr>
            <a:r>
              <a:rPr lang="en-US" dirty="0"/>
              <a:t>Implement accommodations from IEPs for special education students</a:t>
            </a:r>
          </a:p>
          <a:p>
            <a:endParaRPr lang="en-US" dirty="0"/>
          </a:p>
        </p:txBody>
      </p:sp>
    </p:spTree>
    <p:extLst>
      <p:ext uri="{BB962C8B-B14F-4D97-AF65-F5344CB8AC3E}">
        <p14:creationId xmlns:p14="http://schemas.microsoft.com/office/powerpoint/2010/main" val="76360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B7F2-1362-4FAB-A0FF-4BDCF2E551DC}"/>
              </a:ext>
            </a:extLst>
          </p:cNvPr>
          <p:cNvSpPr>
            <a:spLocks noGrp="1"/>
          </p:cNvSpPr>
          <p:nvPr>
            <p:ph type="title"/>
          </p:nvPr>
        </p:nvSpPr>
        <p:spPr/>
        <p:txBody>
          <a:bodyPr/>
          <a:lstStyle/>
          <a:p>
            <a:r>
              <a:rPr lang="en-US" dirty="0"/>
              <a:t>Lesson Closure</a:t>
            </a:r>
          </a:p>
        </p:txBody>
      </p:sp>
      <p:sp>
        <p:nvSpPr>
          <p:cNvPr id="3" name="Content Placeholder 2">
            <a:extLst>
              <a:ext uri="{FF2B5EF4-FFF2-40B4-BE49-F238E27FC236}">
                <a16:creationId xmlns:a16="http://schemas.microsoft.com/office/drawing/2014/main" id="{5B5543AB-2178-4521-9BCF-187D8C77E137}"/>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Develop, research or borrow creative review techniques</a:t>
            </a:r>
          </a:p>
          <a:p>
            <a:pPr marL="457200" indent="-457200">
              <a:buClr>
                <a:schemeClr val="accent1"/>
              </a:buClr>
              <a:buFont typeface="Open Sans" panose="020B0606030504020204" pitchFamily="34" charset="0"/>
              <a:buChar char="&gt;"/>
            </a:pPr>
            <a:r>
              <a:rPr lang="en-US" dirty="0"/>
              <a:t>Implement accommodations from IEPs for special education students</a:t>
            </a:r>
          </a:p>
          <a:p>
            <a:pPr marL="457200" indent="-457200">
              <a:buClr>
                <a:schemeClr val="accent1"/>
              </a:buClr>
              <a:buFont typeface="Open Sans" panose="020B0606030504020204" pitchFamily="34" charset="0"/>
              <a:buChar char="&gt;"/>
            </a:pPr>
            <a:r>
              <a:rPr lang="en-US" dirty="0"/>
              <a:t>Students recap what you have taught and what they have learned (and how it relates to them)</a:t>
            </a:r>
          </a:p>
          <a:p>
            <a:pPr marL="457200" indent="-457200">
              <a:buClr>
                <a:schemeClr val="accent1"/>
              </a:buClr>
              <a:buFont typeface="Open Sans" panose="020B0606030504020204" pitchFamily="34" charset="0"/>
              <a:buChar char="&gt;"/>
            </a:pPr>
            <a:r>
              <a:rPr lang="en-US" dirty="0"/>
              <a:t>Wrap up the lesson</a:t>
            </a:r>
          </a:p>
          <a:p>
            <a:endParaRPr lang="en-US" dirty="0"/>
          </a:p>
        </p:txBody>
      </p:sp>
    </p:spTree>
    <p:extLst>
      <p:ext uri="{BB962C8B-B14F-4D97-AF65-F5344CB8AC3E}">
        <p14:creationId xmlns:p14="http://schemas.microsoft.com/office/powerpoint/2010/main" val="222835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B00C-B46C-4FE7-8607-CA88B6B0FEEF}"/>
              </a:ext>
            </a:extLst>
          </p:cNvPr>
          <p:cNvSpPr>
            <a:spLocks noGrp="1"/>
          </p:cNvSpPr>
          <p:nvPr>
            <p:ph type="title"/>
          </p:nvPr>
        </p:nvSpPr>
        <p:spPr>
          <a:xfrm>
            <a:off x="740664" y="0"/>
            <a:ext cx="10059452" cy="876300"/>
          </a:xfrm>
        </p:spPr>
        <p:txBody>
          <a:bodyPr/>
          <a:lstStyle/>
          <a:p>
            <a:r>
              <a:rPr lang="en-US" dirty="0"/>
              <a:t>Assessment</a:t>
            </a:r>
          </a:p>
        </p:txBody>
      </p:sp>
      <p:sp>
        <p:nvSpPr>
          <p:cNvPr id="3" name="Content Placeholder 2">
            <a:extLst>
              <a:ext uri="{FF2B5EF4-FFF2-40B4-BE49-F238E27FC236}">
                <a16:creationId xmlns:a16="http://schemas.microsoft.com/office/drawing/2014/main" id="{40FF8E76-4E3B-4C64-AE12-34321A738BE1}"/>
              </a:ext>
            </a:extLst>
          </p:cNvPr>
          <p:cNvSpPr>
            <a:spLocks noGrp="1"/>
          </p:cNvSpPr>
          <p:nvPr>
            <p:ph sz="half" idx="1"/>
          </p:nvPr>
        </p:nvSpPr>
        <p:spPr>
          <a:xfrm>
            <a:off x="740664" y="974372"/>
            <a:ext cx="11055750" cy="4734318"/>
          </a:xfrm>
        </p:spPr>
        <p:txBody>
          <a:bodyPr/>
          <a:lstStyle/>
          <a:p>
            <a:pPr marL="457200" indent="-457200">
              <a:buClr>
                <a:schemeClr val="accent1"/>
              </a:buClr>
              <a:buFont typeface="Open Sans" panose="020B0606030504020204" pitchFamily="34" charset="0"/>
              <a:buChar char="&gt;"/>
            </a:pPr>
            <a:r>
              <a:rPr lang="en-US" dirty="0"/>
              <a:t>Completion of a lab evaluation </a:t>
            </a:r>
          </a:p>
          <a:p>
            <a:pPr marL="457200" indent="-457200">
              <a:buClr>
                <a:schemeClr val="accent1"/>
              </a:buClr>
              <a:buFont typeface="Open Sans" panose="020B0606030504020204" pitchFamily="34" charset="0"/>
              <a:buChar char="&gt;"/>
            </a:pPr>
            <a:r>
              <a:rPr lang="en-US" dirty="0"/>
              <a:t>Culmination of a project or presentation assessed with a rubric</a:t>
            </a:r>
          </a:p>
          <a:p>
            <a:pPr marL="457200" indent="-457200">
              <a:buClr>
                <a:schemeClr val="accent1"/>
              </a:buClr>
              <a:buFont typeface="Open Sans" panose="020B0606030504020204" pitchFamily="34" charset="0"/>
              <a:buChar char="&gt;"/>
            </a:pPr>
            <a:r>
              <a:rPr lang="en-US" dirty="0"/>
              <a:t>Hands-on experiment</a:t>
            </a:r>
          </a:p>
          <a:p>
            <a:pPr marL="457200" indent="-457200">
              <a:buClr>
                <a:schemeClr val="accent1"/>
              </a:buClr>
              <a:buFont typeface="Open Sans" panose="020B0606030504020204" pitchFamily="34" charset="0"/>
              <a:buChar char="&gt;"/>
            </a:pPr>
            <a:r>
              <a:rPr lang="en-US" dirty="0"/>
              <a:t>Implement accommodations from IEPs for special education students</a:t>
            </a:r>
          </a:p>
          <a:p>
            <a:pPr marL="457200" indent="-457200">
              <a:buClr>
                <a:schemeClr val="accent1"/>
              </a:buClr>
              <a:buFont typeface="Open Sans" panose="020B0606030504020204" pitchFamily="34" charset="0"/>
              <a:buChar char="&gt;"/>
            </a:pPr>
            <a:r>
              <a:rPr lang="en-US" dirty="0"/>
              <a:t>Independently performed task </a:t>
            </a:r>
          </a:p>
          <a:p>
            <a:pPr marL="457200" indent="-457200">
              <a:buClr>
                <a:schemeClr val="accent1"/>
              </a:buClr>
              <a:buFont typeface="Open Sans" panose="020B0606030504020204" pitchFamily="34" charset="0"/>
              <a:buChar char="&gt;"/>
            </a:pPr>
            <a:r>
              <a:rPr lang="en-US" dirty="0"/>
              <a:t>Independent written reflection of what the student learned from this topic/lesson/lab</a:t>
            </a:r>
          </a:p>
          <a:p>
            <a:pPr marL="457200" indent="-457200">
              <a:buClr>
                <a:schemeClr val="accent1"/>
              </a:buClr>
              <a:buFont typeface="Open Sans" panose="020B0606030504020204" pitchFamily="34" charset="0"/>
              <a:buChar char="&gt;"/>
            </a:pPr>
            <a:r>
              <a:rPr lang="en-US" dirty="0"/>
              <a:t>Open-ended question test </a:t>
            </a:r>
          </a:p>
          <a:p>
            <a:pPr marL="457200" indent="-457200">
              <a:buClr>
                <a:schemeClr val="accent1"/>
              </a:buClr>
              <a:buFont typeface="Open Sans" panose="020B0606030504020204" pitchFamily="34" charset="0"/>
              <a:buChar char="&gt;"/>
            </a:pPr>
            <a:r>
              <a:rPr lang="en-US" dirty="0"/>
              <a:t>Quiz or test </a:t>
            </a:r>
          </a:p>
          <a:p>
            <a:pPr marL="457200" indent="-457200">
              <a:buClr>
                <a:schemeClr val="accent1"/>
              </a:buClr>
              <a:buFont typeface="Open Sans" panose="020B0606030504020204" pitchFamily="34" charset="0"/>
              <a:buChar char="&gt;"/>
            </a:pPr>
            <a:r>
              <a:rPr lang="en-US" dirty="0"/>
              <a:t>Student reflection or other concrete method</a:t>
            </a:r>
          </a:p>
          <a:p>
            <a:endParaRPr lang="en-US" dirty="0"/>
          </a:p>
        </p:txBody>
      </p:sp>
    </p:spTree>
    <p:extLst>
      <p:ext uri="{BB962C8B-B14F-4D97-AF65-F5344CB8AC3E}">
        <p14:creationId xmlns:p14="http://schemas.microsoft.com/office/powerpoint/2010/main" val="73669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B4FB-65BB-4B3F-9685-EC5020FC9552}"/>
              </a:ext>
            </a:extLst>
          </p:cNvPr>
          <p:cNvSpPr>
            <a:spLocks noGrp="1"/>
          </p:cNvSpPr>
          <p:nvPr>
            <p:ph type="title"/>
          </p:nvPr>
        </p:nvSpPr>
        <p:spPr>
          <a:xfrm>
            <a:off x="1933844" y="2552700"/>
            <a:ext cx="10059452" cy="876300"/>
          </a:xfrm>
        </p:spPr>
        <p:txBody>
          <a:bodyPr/>
          <a:lstStyle/>
          <a:p>
            <a:r>
              <a:rPr lang="en-US" dirty="0"/>
              <a:t>Additional Components to a Lesson Plan</a:t>
            </a:r>
          </a:p>
        </p:txBody>
      </p:sp>
    </p:spTree>
    <p:extLst>
      <p:ext uri="{BB962C8B-B14F-4D97-AF65-F5344CB8AC3E}">
        <p14:creationId xmlns:p14="http://schemas.microsoft.com/office/powerpoint/2010/main" val="10089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62C6-7AB7-4EBD-9867-8667F5CB5AE0}"/>
              </a:ext>
            </a:extLst>
          </p:cNvPr>
          <p:cNvSpPr>
            <a:spLocks noGrp="1"/>
          </p:cNvSpPr>
          <p:nvPr>
            <p:ph type="title"/>
          </p:nvPr>
        </p:nvSpPr>
        <p:spPr/>
        <p:txBody>
          <a:bodyPr/>
          <a:lstStyle/>
          <a:p>
            <a:r>
              <a:rPr lang="en-US" dirty="0"/>
              <a:t>Additional Components</a:t>
            </a:r>
          </a:p>
        </p:txBody>
      </p:sp>
      <p:sp>
        <p:nvSpPr>
          <p:cNvPr id="3" name="Content Placeholder 2">
            <a:extLst>
              <a:ext uri="{FF2B5EF4-FFF2-40B4-BE49-F238E27FC236}">
                <a16:creationId xmlns:a16="http://schemas.microsoft.com/office/drawing/2014/main" id="{8A255DCF-7F0A-413F-AB26-4E9724AEF1C9}"/>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English Language Proficiency Standards (ELPS) Strategies</a:t>
            </a:r>
          </a:p>
          <a:p>
            <a:pPr marL="457200" indent="-457200">
              <a:buClr>
                <a:schemeClr val="accent1"/>
              </a:buClr>
              <a:buFont typeface="Open Sans" panose="020B0606030504020204" pitchFamily="34" charset="0"/>
              <a:buChar char="&gt;"/>
            </a:pPr>
            <a:r>
              <a:rPr lang="en-US" dirty="0"/>
              <a:t>Reading Strategies</a:t>
            </a:r>
          </a:p>
          <a:p>
            <a:pPr marL="457200" indent="-457200">
              <a:buClr>
                <a:schemeClr val="accent1"/>
              </a:buClr>
              <a:buFont typeface="Open Sans" panose="020B0606030504020204" pitchFamily="34" charset="0"/>
              <a:buChar char="&gt;"/>
            </a:pPr>
            <a:r>
              <a:rPr lang="en-US" dirty="0"/>
              <a:t>Word Wall</a:t>
            </a:r>
          </a:p>
          <a:p>
            <a:endParaRPr lang="en-US" dirty="0"/>
          </a:p>
        </p:txBody>
      </p:sp>
      <p:pic>
        <p:nvPicPr>
          <p:cNvPr id="4" name="Picture 3">
            <a:extLst>
              <a:ext uri="{FF2B5EF4-FFF2-40B4-BE49-F238E27FC236}">
                <a16:creationId xmlns:a16="http://schemas.microsoft.com/office/drawing/2014/main" id="{76FA7BB3-E716-4DEB-8F88-9D283BC830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0156" y="1806498"/>
            <a:ext cx="5981933" cy="3987955"/>
          </a:xfrm>
          <a:prstGeom prst="rect">
            <a:avLst/>
          </a:prstGeom>
        </p:spPr>
      </p:pic>
    </p:spTree>
    <p:extLst>
      <p:ext uri="{BB962C8B-B14F-4D97-AF65-F5344CB8AC3E}">
        <p14:creationId xmlns:p14="http://schemas.microsoft.com/office/powerpoint/2010/main" val="811380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1BB2-B290-4812-B81A-EFFD2245C48D}"/>
              </a:ext>
            </a:extLst>
          </p:cNvPr>
          <p:cNvSpPr>
            <a:spLocks noGrp="1"/>
          </p:cNvSpPr>
          <p:nvPr>
            <p:ph type="title"/>
          </p:nvPr>
        </p:nvSpPr>
        <p:spPr/>
        <p:txBody>
          <a:bodyPr/>
          <a:lstStyle/>
          <a:p>
            <a:r>
              <a:rPr lang="en-US" dirty="0"/>
              <a:t>English Language Proficiency Standards (ELPS) Strategies</a:t>
            </a:r>
          </a:p>
        </p:txBody>
      </p:sp>
      <p:sp>
        <p:nvSpPr>
          <p:cNvPr id="3" name="Content Placeholder 2">
            <a:extLst>
              <a:ext uri="{FF2B5EF4-FFF2-40B4-BE49-F238E27FC236}">
                <a16:creationId xmlns:a16="http://schemas.microsoft.com/office/drawing/2014/main" id="{BE48DD0E-07E1-4BD6-B46A-E8D770CEB27F}"/>
              </a:ext>
            </a:extLst>
          </p:cNvPr>
          <p:cNvSpPr>
            <a:spLocks noGrp="1"/>
          </p:cNvSpPr>
          <p:nvPr>
            <p:ph sz="half" idx="1"/>
          </p:nvPr>
        </p:nvSpPr>
        <p:spPr/>
        <p:txBody>
          <a:bodyPr/>
          <a:lstStyle/>
          <a:p>
            <a:r>
              <a:rPr lang="en-US" dirty="0"/>
              <a:t>What  is ELPS?    </a:t>
            </a:r>
          </a:p>
          <a:p>
            <a:r>
              <a:rPr lang="en-US" dirty="0"/>
              <a:t>ELPS are basically the “TEKS” for linguistic development, statutory addition to the required curriculum of every subject.  They can be found in chapter 74.4 of the Texas Administrative Code; right along with the requirements for elementary and secondary curricula : </a:t>
            </a:r>
            <a:r>
              <a:rPr lang="en-US" dirty="0">
                <a:hlinkClick r:id="rId3"/>
              </a:rPr>
              <a:t>http://ritter.tea.state.tx.us/rules/tac/chapter074/ch074a.html</a:t>
            </a:r>
            <a:r>
              <a:rPr lang="en-US" dirty="0"/>
              <a:t> </a:t>
            </a:r>
          </a:p>
          <a:p>
            <a:endParaRPr lang="en-US" dirty="0"/>
          </a:p>
        </p:txBody>
      </p:sp>
      <p:pic>
        <p:nvPicPr>
          <p:cNvPr id="4" name="Picture 3">
            <a:extLst>
              <a:ext uri="{FF2B5EF4-FFF2-40B4-BE49-F238E27FC236}">
                <a16:creationId xmlns:a16="http://schemas.microsoft.com/office/drawing/2014/main" id="{943280FB-BC97-40E9-A3A4-709323EBCCB1}"/>
              </a:ext>
            </a:extLst>
          </p:cNvPr>
          <p:cNvPicPr>
            <a:picLocks noChangeAspect="1"/>
          </p:cNvPicPr>
          <p:nvPr/>
        </p:nvPicPr>
        <p:blipFill rotWithShape="1">
          <a:blip r:embed="rId4"/>
          <a:srcRect t="13541" r="62299" b="51042"/>
          <a:stretch/>
        </p:blipFill>
        <p:spPr>
          <a:xfrm>
            <a:off x="6245264" y="2229111"/>
            <a:ext cx="5354944" cy="2828241"/>
          </a:xfrm>
          <a:prstGeom prst="rect">
            <a:avLst/>
          </a:prstGeom>
          <a:ln w="12700">
            <a:solidFill>
              <a:schemeClr val="tx1"/>
            </a:solidFill>
          </a:ln>
        </p:spPr>
      </p:pic>
    </p:spTree>
    <p:extLst>
      <p:ext uri="{BB962C8B-B14F-4D97-AF65-F5344CB8AC3E}">
        <p14:creationId xmlns:p14="http://schemas.microsoft.com/office/powerpoint/2010/main" val="2341531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B6B1-54B2-4407-9523-A7E74538A921}"/>
              </a:ext>
            </a:extLst>
          </p:cNvPr>
          <p:cNvSpPr>
            <a:spLocks noGrp="1"/>
          </p:cNvSpPr>
          <p:nvPr>
            <p:ph type="title"/>
          </p:nvPr>
        </p:nvSpPr>
        <p:spPr/>
        <p:txBody>
          <a:bodyPr/>
          <a:lstStyle/>
          <a:p>
            <a:r>
              <a:rPr lang="en-US" dirty="0"/>
              <a:t>Reading Strategies</a:t>
            </a:r>
          </a:p>
        </p:txBody>
      </p:sp>
      <p:sp>
        <p:nvSpPr>
          <p:cNvPr id="3" name="Content Placeholder 2">
            <a:extLst>
              <a:ext uri="{FF2B5EF4-FFF2-40B4-BE49-F238E27FC236}">
                <a16:creationId xmlns:a16="http://schemas.microsoft.com/office/drawing/2014/main" id="{4A92E5B7-4695-4012-83E5-4FAA0BE51EA6}"/>
              </a:ext>
            </a:extLst>
          </p:cNvPr>
          <p:cNvSpPr>
            <a:spLocks noGrp="1"/>
          </p:cNvSpPr>
          <p:nvPr>
            <p:ph sz="half" idx="1"/>
          </p:nvPr>
        </p:nvSpPr>
        <p:spPr>
          <a:xfrm>
            <a:off x="740664" y="1420420"/>
            <a:ext cx="11055750" cy="3954468"/>
          </a:xfrm>
        </p:spPr>
        <p:txBody>
          <a:bodyPr/>
          <a:lstStyle/>
          <a:p>
            <a:pPr marL="457200" indent="-457200">
              <a:buClr>
                <a:schemeClr val="accent1"/>
              </a:buClr>
              <a:buFont typeface="Open Sans" panose="020B0606030504020204" pitchFamily="34" charset="0"/>
              <a:buChar char="&gt;"/>
            </a:pPr>
            <a:r>
              <a:rPr lang="en-US" dirty="0"/>
              <a:t>Encourage students to “make predictions” about the text content prior to reading. “I think it’s going to be about……. because I know (I heard)…</a:t>
            </a:r>
          </a:p>
          <a:p>
            <a:pPr marL="457200" indent="-457200">
              <a:buClr>
                <a:schemeClr val="accent1"/>
              </a:buClr>
              <a:buFont typeface="Open Sans" panose="020B0606030504020204" pitchFamily="34" charset="0"/>
              <a:buChar char="&gt;"/>
            </a:pPr>
            <a:r>
              <a:rPr lang="en-US" dirty="0"/>
              <a:t>Encourage students to “visualize” as they read. Many students are visual learners and will benefit from making sketches or diagrams on scrap paper as they read</a:t>
            </a:r>
          </a:p>
          <a:p>
            <a:pPr marL="457200" indent="-457200">
              <a:buClr>
                <a:schemeClr val="accent1"/>
              </a:buClr>
              <a:buFont typeface="Open Sans" panose="020B0606030504020204" pitchFamily="34" charset="0"/>
              <a:buChar char="&gt;"/>
            </a:pPr>
            <a:r>
              <a:rPr lang="en-US" dirty="0"/>
              <a:t>Have students form their own questions about the text prior to reading or have them write down any questions that come to mind as they are reading</a:t>
            </a:r>
          </a:p>
          <a:p>
            <a:endParaRPr lang="en-US" dirty="0"/>
          </a:p>
        </p:txBody>
      </p:sp>
      <p:pic>
        <p:nvPicPr>
          <p:cNvPr id="4" name="Picture 3">
            <a:extLst>
              <a:ext uri="{FF2B5EF4-FFF2-40B4-BE49-F238E27FC236}">
                <a16:creationId xmlns:a16="http://schemas.microsoft.com/office/drawing/2014/main" id="{98379503-32DB-4FE8-9793-49F71D7B0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093" y="4974373"/>
            <a:ext cx="1441076" cy="1381113"/>
          </a:xfrm>
          <a:prstGeom prst="rect">
            <a:avLst/>
          </a:prstGeom>
        </p:spPr>
      </p:pic>
    </p:spTree>
    <p:extLst>
      <p:ext uri="{BB962C8B-B14F-4D97-AF65-F5344CB8AC3E}">
        <p14:creationId xmlns:p14="http://schemas.microsoft.com/office/powerpoint/2010/main" val="3935159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3FE5-FFE3-4FA5-844A-D2A7DB40EDA9}"/>
              </a:ext>
            </a:extLst>
          </p:cNvPr>
          <p:cNvSpPr>
            <a:spLocks noGrp="1"/>
          </p:cNvSpPr>
          <p:nvPr>
            <p:ph type="title"/>
          </p:nvPr>
        </p:nvSpPr>
        <p:spPr/>
        <p:txBody>
          <a:bodyPr/>
          <a:lstStyle/>
          <a:p>
            <a:r>
              <a:rPr lang="en-US" dirty="0"/>
              <a:t>Word Wall</a:t>
            </a:r>
          </a:p>
        </p:txBody>
      </p:sp>
      <p:sp>
        <p:nvSpPr>
          <p:cNvPr id="3" name="Content Placeholder 2">
            <a:extLst>
              <a:ext uri="{FF2B5EF4-FFF2-40B4-BE49-F238E27FC236}">
                <a16:creationId xmlns:a16="http://schemas.microsoft.com/office/drawing/2014/main" id="{340903AF-A966-4BD7-94A2-804B4C572E99}"/>
              </a:ext>
            </a:extLst>
          </p:cNvPr>
          <p:cNvSpPr>
            <a:spLocks noGrp="1"/>
          </p:cNvSpPr>
          <p:nvPr>
            <p:ph sz="half" idx="1"/>
          </p:nvPr>
        </p:nvSpPr>
        <p:spPr/>
        <p:txBody>
          <a:bodyPr/>
          <a:lstStyle/>
          <a:p>
            <a:r>
              <a:rPr lang="en-US" dirty="0"/>
              <a:t>The use of a word wall and definitions is an ELPS strategy.  </a:t>
            </a:r>
          </a:p>
          <a:p>
            <a:endParaRPr lang="en-US" dirty="0"/>
          </a:p>
          <a:p>
            <a:r>
              <a:rPr lang="en-US" dirty="0"/>
              <a:t>Other strategies include:</a:t>
            </a:r>
          </a:p>
          <a:p>
            <a:pPr marL="457200" indent="-457200">
              <a:buClr>
                <a:schemeClr val="accent1"/>
              </a:buClr>
              <a:buFont typeface="Open Sans" panose="020B0606030504020204" pitchFamily="34" charset="0"/>
              <a:buChar char="&gt;"/>
            </a:pPr>
            <a:r>
              <a:rPr lang="en-US" dirty="0" err="1"/>
              <a:t>Frayer</a:t>
            </a:r>
            <a:r>
              <a:rPr lang="en-US" dirty="0"/>
              <a:t> Model</a:t>
            </a:r>
          </a:p>
          <a:p>
            <a:pPr marL="457200" indent="-457200">
              <a:buClr>
                <a:schemeClr val="accent1"/>
              </a:buClr>
              <a:buFont typeface="Open Sans" panose="020B0606030504020204" pitchFamily="34" charset="0"/>
              <a:buChar char="&gt;"/>
            </a:pPr>
            <a:r>
              <a:rPr lang="en-US" dirty="0"/>
              <a:t>Examples/Not Examples</a:t>
            </a:r>
          </a:p>
          <a:p>
            <a:pPr marL="457200" indent="-457200">
              <a:buClr>
                <a:schemeClr val="accent1"/>
              </a:buClr>
              <a:buFont typeface="Open Sans" panose="020B0606030504020204" pitchFamily="34" charset="0"/>
              <a:buChar char="&gt;"/>
            </a:pPr>
            <a:r>
              <a:rPr lang="en-US" dirty="0"/>
              <a:t>Problems/Solutions </a:t>
            </a:r>
          </a:p>
          <a:p>
            <a:endParaRPr lang="en-US" dirty="0"/>
          </a:p>
        </p:txBody>
      </p:sp>
      <p:pic>
        <p:nvPicPr>
          <p:cNvPr id="4" name="Picture 3">
            <a:extLst>
              <a:ext uri="{FF2B5EF4-FFF2-40B4-BE49-F238E27FC236}">
                <a16:creationId xmlns:a16="http://schemas.microsoft.com/office/drawing/2014/main" id="{B3429D05-2991-4CD2-B663-6EABE0DE029C}"/>
              </a:ext>
            </a:extLst>
          </p:cNvPr>
          <p:cNvPicPr>
            <a:picLocks noChangeAspect="1"/>
          </p:cNvPicPr>
          <p:nvPr/>
        </p:nvPicPr>
        <p:blipFill rotWithShape="1">
          <a:blip r:embed="rId3"/>
          <a:srcRect l="13691" t="38542" r="45899" b="25000"/>
          <a:stretch/>
        </p:blipFill>
        <p:spPr>
          <a:xfrm>
            <a:off x="6178112" y="2425390"/>
            <a:ext cx="4903008" cy="2487033"/>
          </a:xfrm>
          <a:prstGeom prst="rect">
            <a:avLst/>
          </a:prstGeom>
          <a:ln w="9525">
            <a:solidFill>
              <a:schemeClr val="tx1"/>
            </a:solidFill>
          </a:ln>
        </p:spPr>
      </p:pic>
    </p:spTree>
    <p:extLst>
      <p:ext uri="{BB962C8B-B14F-4D97-AF65-F5344CB8AC3E}">
        <p14:creationId xmlns:p14="http://schemas.microsoft.com/office/powerpoint/2010/main" val="248062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4189-C37C-402C-A7DA-910FEF3E79BD}"/>
              </a:ext>
            </a:extLst>
          </p:cNvPr>
          <p:cNvSpPr>
            <a:spLocks noGrp="1"/>
          </p:cNvSpPr>
          <p:nvPr>
            <p:ph type="title"/>
          </p:nvPr>
        </p:nvSpPr>
        <p:spPr/>
        <p:txBody>
          <a:bodyPr/>
          <a:lstStyle/>
          <a:p>
            <a:r>
              <a:rPr lang="en-US" dirty="0"/>
              <a:t>Lesson Planning 101</a:t>
            </a:r>
          </a:p>
        </p:txBody>
      </p:sp>
      <p:pic>
        <p:nvPicPr>
          <p:cNvPr id="4" name="Picture 3">
            <a:hlinkClick r:id="rId3"/>
            <a:extLst>
              <a:ext uri="{FF2B5EF4-FFF2-40B4-BE49-F238E27FC236}">
                <a16:creationId xmlns:a16="http://schemas.microsoft.com/office/drawing/2014/main" id="{F71C99A9-52ED-409D-A38D-9E2FC4939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5378" y="1444359"/>
            <a:ext cx="3941243" cy="3969281"/>
          </a:xfrm>
          <a:prstGeom prst="rect">
            <a:avLst/>
          </a:prstGeom>
        </p:spPr>
      </p:pic>
      <p:sp>
        <p:nvSpPr>
          <p:cNvPr id="5" name="Rectangle 4">
            <a:extLst>
              <a:ext uri="{FF2B5EF4-FFF2-40B4-BE49-F238E27FC236}">
                <a16:creationId xmlns:a16="http://schemas.microsoft.com/office/drawing/2014/main" id="{B039EA52-FD84-4FF8-9460-550E7D835A13}"/>
              </a:ext>
            </a:extLst>
          </p:cNvPr>
          <p:cNvSpPr/>
          <p:nvPr/>
        </p:nvSpPr>
        <p:spPr>
          <a:xfrm>
            <a:off x="5223709" y="5413640"/>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26875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6CF4-0D0C-45F2-8B3B-B98DCC32EE49}"/>
              </a:ext>
            </a:extLst>
          </p:cNvPr>
          <p:cNvSpPr>
            <a:spLocks noGrp="1"/>
          </p:cNvSpPr>
          <p:nvPr>
            <p:ph type="title"/>
          </p:nvPr>
        </p:nvSpPr>
        <p:spPr>
          <a:xfrm>
            <a:off x="2435649" y="3429000"/>
            <a:ext cx="10059452" cy="876300"/>
          </a:xfrm>
        </p:spPr>
        <p:txBody>
          <a:bodyPr/>
          <a:lstStyle/>
          <a:p>
            <a:r>
              <a:rPr lang="en-US" dirty="0"/>
              <a:t>“To be prepared is half the victory.”</a:t>
            </a:r>
            <a:br>
              <a:rPr lang="en-US" dirty="0"/>
            </a:br>
            <a:r>
              <a:rPr lang="en-US" dirty="0"/>
              <a:t>~ Miguel de </a:t>
            </a:r>
            <a:r>
              <a:rPr lang="en-US" dirty="0" err="1"/>
              <a:t>Cerantes</a:t>
            </a:r>
            <a:r>
              <a:rPr lang="en-US" dirty="0"/>
              <a:t> Saavedra</a:t>
            </a:r>
            <a:br>
              <a:rPr lang="en-US" dirty="0"/>
            </a:br>
            <a:endParaRPr lang="en-US" dirty="0"/>
          </a:p>
        </p:txBody>
      </p:sp>
    </p:spTree>
    <p:extLst>
      <p:ext uri="{BB962C8B-B14F-4D97-AF65-F5344CB8AC3E}">
        <p14:creationId xmlns:p14="http://schemas.microsoft.com/office/powerpoint/2010/main" val="2539954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829D-3BA7-4B8D-A10E-8B1EEBFF6841}"/>
              </a:ext>
            </a:extLst>
          </p:cNvPr>
          <p:cNvSpPr>
            <a:spLocks noGrp="1"/>
          </p:cNvSpPr>
          <p:nvPr>
            <p:ph type="title"/>
          </p:nvPr>
        </p:nvSpPr>
        <p:spPr>
          <a:xfrm>
            <a:off x="4799707" y="2990850"/>
            <a:ext cx="10059452" cy="876300"/>
          </a:xfrm>
        </p:spPr>
        <p:txBody>
          <a:bodyPr/>
          <a:lstStyle/>
          <a:p>
            <a:r>
              <a:rPr lang="en-US" dirty="0"/>
              <a:t>Questions?</a:t>
            </a:r>
          </a:p>
        </p:txBody>
      </p:sp>
    </p:spTree>
    <p:extLst>
      <p:ext uri="{BB962C8B-B14F-4D97-AF65-F5344CB8AC3E}">
        <p14:creationId xmlns:p14="http://schemas.microsoft.com/office/powerpoint/2010/main" val="284452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A944-C3A5-4816-86D3-BD05395B1D4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3AA9D3B-15CE-4796-A29C-EB84CF4E76BF}"/>
              </a:ext>
            </a:extLst>
          </p:cNvPr>
          <p:cNvSpPr>
            <a:spLocks noGrp="1"/>
          </p:cNvSpPr>
          <p:nvPr>
            <p:ph sz="half" idx="1"/>
          </p:nvPr>
        </p:nvSpPr>
        <p:spPr/>
        <p:txBody>
          <a:bodyPr/>
          <a:lstStyle/>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Images:</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Books:</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Early Childhood Education Today, Twelfth Edition by George S. Morrison</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This book is a great resource on early childhood education. It covers the foundation of education, programs and resources for children and families, educational needs of infants through the primary grades and the special needs of children and families.</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Introduction To Teaching: Becoming A Professional. (Fifth ed.). by Don </a:t>
            </a:r>
            <a:r>
              <a:rPr lang="en-US"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Kauchak</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&amp; Paul Eggen</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For any student going into the teaching profession, this is an excellent choice. It is an easy read for students on all levels. It covers the changing teaching profession, the foundations of education and how to become an effective teacher.</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Websites:</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New Teacher Academy: Lesson Planning</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Lisa Dabbs explains the importance of effective lesson planning for new teachers.</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http://www.edutopia.org/blog/new-teacher-lesson-planning-lisa-dabbs</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Planning a Lesson</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National Capital Language Resource Center gives detailed explanations and examples on how to write a lesson plan from beginning to end.</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http://www.nclrc.org/essentials/planning/plindex.htm</a:t>
            </a:r>
          </a:p>
          <a:p>
            <a:endParaRPr lang="en-US" dirty="0"/>
          </a:p>
        </p:txBody>
      </p:sp>
    </p:spTree>
    <p:extLst>
      <p:ext uri="{BB962C8B-B14F-4D97-AF65-F5344CB8AC3E}">
        <p14:creationId xmlns:p14="http://schemas.microsoft.com/office/powerpoint/2010/main" val="241946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55FE-08E7-4419-9F94-93B4BC1C9D5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AA6B41B6-AC35-46CB-869F-331C11094829}"/>
              </a:ext>
            </a:extLst>
          </p:cNvPr>
          <p:cNvSpPr>
            <a:spLocks noGrp="1"/>
          </p:cNvSpPr>
          <p:nvPr>
            <p:ph sz="half" idx="1"/>
          </p:nvPr>
        </p:nvSpPr>
        <p:spPr/>
        <p:txBody>
          <a:bodyPr/>
          <a:lstStyle/>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Strategies for Effective Lesson Planning</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Effective lesson planning can be tricky, but with this website from the University of Michigan, lesson planning can be a stress-free encounter.</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http://www.crlt.umich.edu/gsis/p2_5</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Texas Association of Future Educators (TAFE)</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Advisor Handbook – Competitive Events</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http://www.tafeonline.org/?page=CompetitiveEvents</a:t>
            </a:r>
          </a:p>
          <a:p>
            <a:pPr lvl="0">
              <a:spcBef>
                <a:spcPts val="0"/>
              </a:spcBef>
            </a:pP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YouTube™:</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Lesson Planning 101</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Dr. Linda </a:t>
            </a:r>
            <a:r>
              <a:rPr lang="en-US"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Karges</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-Bone gives a workshop for new teachers, critical needs teachers, schools with low test scores and schools serving at-risk populations.</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https://www.youtube.com/watch?v=Yk1mi1egpgk</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82142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8B5F-9B3A-4FE1-B1C6-9F223BC9293D}"/>
              </a:ext>
            </a:extLst>
          </p:cNvPr>
          <p:cNvSpPr>
            <a:spLocks noGrp="1"/>
          </p:cNvSpPr>
          <p:nvPr>
            <p:ph type="title"/>
          </p:nvPr>
        </p:nvSpPr>
        <p:spPr>
          <a:xfrm>
            <a:off x="2424498" y="3072351"/>
            <a:ext cx="10059452" cy="876300"/>
          </a:xfrm>
        </p:spPr>
        <p:txBody>
          <a:bodyPr/>
          <a:lstStyle/>
          <a:p>
            <a:r>
              <a:rPr lang="en-US" dirty="0"/>
              <a:t>If you fail to plan, you plan to fail.</a:t>
            </a:r>
            <a:br>
              <a:rPr lang="en-US" dirty="0"/>
            </a:br>
            <a:r>
              <a:rPr lang="en-US" dirty="0"/>
              <a:t>~Benjamin Franklin</a:t>
            </a:r>
          </a:p>
        </p:txBody>
      </p:sp>
    </p:spTree>
    <p:extLst>
      <p:ext uri="{BB962C8B-B14F-4D97-AF65-F5344CB8AC3E}">
        <p14:creationId xmlns:p14="http://schemas.microsoft.com/office/powerpoint/2010/main" val="174213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C593-0773-4499-9F51-B2724B67590B}"/>
              </a:ext>
            </a:extLst>
          </p:cNvPr>
          <p:cNvSpPr>
            <a:spLocks noGrp="1"/>
          </p:cNvSpPr>
          <p:nvPr>
            <p:ph type="title"/>
          </p:nvPr>
        </p:nvSpPr>
        <p:spPr/>
        <p:txBody>
          <a:bodyPr/>
          <a:lstStyle/>
          <a:p>
            <a:r>
              <a:rPr lang="en-US" dirty="0"/>
              <a:t>Well-Planned Lesson</a:t>
            </a:r>
          </a:p>
        </p:txBody>
      </p:sp>
      <p:sp>
        <p:nvSpPr>
          <p:cNvPr id="3" name="Content Placeholder 2">
            <a:extLst>
              <a:ext uri="{FF2B5EF4-FFF2-40B4-BE49-F238E27FC236}">
                <a16:creationId xmlns:a16="http://schemas.microsoft.com/office/drawing/2014/main" id="{A7C91176-7C98-4E31-8D09-490D7BAF83E2}"/>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Achieves the objectives</a:t>
            </a:r>
          </a:p>
          <a:p>
            <a:pPr marL="457200" indent="-457200">
              <a:buClr>
                <a:schemeClr val="accent1"/>
              </a:buClr>
              <a:buFont typeface="Open Sans" panose="020B0606030504020204" pitchFamily="34" charset="0"/>
              <a:buChar char="&gt;"/>
            </a:pPr>
            <a:r>
              <a:rPr lang="en-US" dirty="0"/>
              <a:t>Encourages reflection, refinement and improvement</a:t>
            </a:r>
          </a:p>
          <a:p>
            <a:pPr marL="457200" indent="-457200">
              <a:buClr>
                <a:schemeClr val="accent1"/>
              </a:buClr>
              <a:buFont typeface="Open Sans" panose="020B0606030504020204" pitchFamily="34" charset="0"/>
              <a:buChar char="&gt;"/>
            </a:pPr>
            <a:r>
              <a:rPr lang="en-US" dirty="0"/>
              <a:t>Enhances student achievement</a:t>
            </a:r>
          </a:p>
          <a:p>
            <a:pPr marL="457200" indent="-457200">
              <a:buClr>
                <a:schemeClr val="accent1"/>
              </a:buClr>
              <a:buFont typeface="Open Sans" panose="020B0606030504020204" pitchFamily="34" charset="0"/>
              <a:buChar char="&gt;"/>
            </a:pPr>
            <a:r>
              <a:rPr lang="en-US" dirty="0"/>
              <a:t>Helps teachers to avoid “unpleasant” surprises</a:t>
            </a:r>
          </a:p>
          <a:p>
            <a:pPr marL="457200" indent="-457200">
              <a:buClr>
                <a:schemeClr val="accent1"/>
              </a:buClr>
              <a:buFont typeface="Open Sans" panose="020B0606030504020204" pitchFamily="34" charset="0"/>
              <a:buChar char="&gt;"/>
            </a:pPr>
            <a:r>
              <a:rPr lang="en-US" dirty="0"/>
              <a:t>Keeps the teacher and students on track</a:t>
            </a:r>
          </a:p>
          <a:p>
            <a:pPr marL="457200" indent="-457200">
              <a:buClr>
                <a:schemeClr val="accent1"/>
              </a:buClr>
              <a:buFont typeface="Open Sans" panose="020B0606030504020204" pitchFamily="34" charset="0"/>
              <a:buChar char="&gt;"/>
            </a:pPr>
            <a:r>
              <a:rPr lang="en-US" dirty="0"/>
              <a:t>Provides direction to a substitute teacher</a:t>
            </a:r>
          </a:p>
          <a:p>
            <a:pPr marL="457200" indent="-457200">
              <a:buClr>
                <a:schemeClr val="accent1"/>
              </a:buClr>
              <a:buFont typeface="Open Sans" panose="020B0606030504020204" pitchFamily="34" charset="0"/>
              <a:buChar char="&gt;"/>
            </a:pPr>
            <a:r>
              <a:rPr lang="en-US" dirty="0"/>
              <a:t>Provides the roadmap and visuals in a logical sequence</a:t>
            </a:r>
          </a:p>
          <a:p>
            <a:endParaRPr lang="en-US" dirty="0"/>
          </a:p>
        </p:txBody>
      </p:sp>
    </p:spTree>
    <p:extLst>
      <p:ext uri="{BB962C8B-B14F-4D97-AF65-F5344CB8AC3E}">
        <p14:creationId xmlns:p14="http://schemas.microsoft.com/office/powerpoint/2010/main" val="184956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7756-E45D-4AAC-9F78-06A6F5222B57}"/>
              </a:ext>
            </a:extLst>
          </p:cNvPr>
          <p:cNvSpPr>
            <a:spLocks noGrp="1"/>
          </p:cNvSpPr>
          <p:nvPr>
            <p:ph type="title"/>
          </p:nvPr>
        </p:nvSpPr>
        <p:spPr/>
        <p:txBody>
          <a:bodyPr/>
          <a:lstStyle/>
          <a:p>
            <a:r>
              <a:rPr lang="en-US" dirty="0"/>
              <a:t>Poor Planning</a:t>
            </a:r>
          </a:p>
        </p:txBody>
      </p:sp>
      <p:sp>
        <p:nvSpPr>
          <p:cNvPr id="3" name="Content Placeholder 2">
            <a:extLst>
              <a:ext uri="{FF2B5EF4-FFF2-40B4-BE49-F238E27FC236}">
                <a16:creationId xmlns:a16="http://schemas.microsoft.com/office/drawing/2014/main" id="{2B5849D7-D770-4C61-A862-2B3B3093896A}"/>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Aimless wandering</a:t>
            </a:r>
          </a:p>
          <a:p>
            <a:pPr marL="457200" indent="-457200">
              <a:buClr>
                <a:schemeClr val="accent1"/>
              </a:buClr>
              <a:buFont typeface="Open Sans" panose="020B0606030504020204" pitchFamily="34" charset="0"/>
              <a:buChar char="&gt;"/>
            </a:pPr>
            <a:r>
              <a:rPr lang="en-US" dirty="0"/>
              <a:t>A waste of time</a:t>
            </a:r>
          </a:p>
          <a:p>
            <a:pPr marL="457200" indent="-457200">
              <a:buClr>
                <a:schemeClr val="accent1"/>
              </a:buClr>
              <a:buFont typeface="Open Sans" panose="020B0606030504020204" pitchFamily="34" charset="0"/>
              <a:buChar char="&gt;"/>
            </a:pPr>
            <a:r>
              <a:rPr lang="en-US" dirty="0"/>
              <a:t>Few connections to prior learning</a:t>
            </a:r>
          </a:p>
          <a:p>
            <a:pPr marL="457200" indent="-457200">
              <a:buClr>
                <a:schemeClr val="accent1"/>
              </a:buClr>
              <a:buFont typeface="Open Sans" panose="020B0606030504020204" pitchFamily="34" charset="0"/>
              <a:buChar char="&gt;"/>
            </a:pPr>
            <a:r>
              <a:rPr lang="en-US" dirty="0"/>
              <a:t>Lack of needed materials</a:t>
            </a:r>
          </a:p>
          <a:p>
            <a:pPr marL="457200" indent="-457200">
              <a:buClr>
                <a:schemeClr val="accent1"/>
              </a:buClr>
              <a:buFont typeface="Open Sans" panose="020B0606030504020204" pitchFamily="34" charset="0"/>
              <a:buChar char="&gt;"/>
            </a:pPr>
            <a:r>
              <a:rPr lang="en-US" dirty="0"/>
              <a:t>Frustration for the teacher and students</a:t>
            </a:r>
          </a:p>
          <a:p>
            <a:pPr marL="457200" indent="-457200">
              <a:buClr>
                <a:schemeClr val="accent1"/>
              </a:buClr>
              <a:buFont typeface="Open Sans" panose="020B0606030504020204" pitchFamily="34" charset="0"/>
              <a:buChar char="&gt;"/>
            </a:pPr>
            <a:r>
              <a:rPr lang="en-US" dirty="0"/>
              <a:t>Poor management</a:t>
            </a:r>
          </a:p>
          <a:p>
            <a:pPr marL="457200" indent="-457200">
              <a:buClr>
                <a:schemeClr val="accent1"/>
              </a:buClr>
              <a:buFont typeface="Open Sans" panose="020B0606030504020204" pitchFamily="34" charset="0"/>
              <a:buChar char="&gt;"/>
            </a:pPr>
            <a:r>
              <a:rPr lang="en-US" dirty="0"/>
              <a:t>Unmet objectives</a:t>
            </a:r>
          </a:p>
          <a:p>
            <a:pPr marL="457200" indent="-457200">
              <a:buClr>
                <a:schemeClr val="accent1"/>
              </a:buClr>
              <a:buFont typeface="Open Sans" panose="020B0606030504020204" pitchFamily="34" charset="0"/>
              <a:buChar char="&gt;"/>
            </a:pPr>
            <a:r>
              <a:rPr lang="en-US" dirty="0"/>
              <a:t>Unorganized</a:t>
            </a:r>
          </a:p>
          <a:p>
            <a:endParaRPr lang="en-US" dirty="0"/>
          </a:p>
        </p:txBody>
      </p:sp>
    </p:spTree>
    <p:extLst>
      <p:ext uri="{BB962C8B-B14F-4D97-AF65-F5344CB8AC3E}">
        <p14:creationId xmlns:p14="http://schemas.microsoft.com/office/powerpoint/2010/main" val="253983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F4B1-BF20-48CB-B676-56B56115B86C}"/>
              </a:ext>
            </a:extLst>
          </p:cNvPr>
          <p:cNvSpPr>
            <a:spLocks noGrp="1"/>
          </p:cNvSpPr>
          <p:nvPr>
            <p:ph type="title"/>
          </p:nvPr>
        </p:nvSpPr>
        <p:spPr/>
        <p:txBody>
          <a:bodyPr/>
          <a:lstStyle/>
          <a:p>
            <a:r>
              <a:rPr lang="en-US" dirty="0"/>
              <a:t>Begin With The Big Picture</a:t>
            </a:r>
          </a:p>
        </p:txBody>
      </p:sp>
      <p:sp>
        <p:nvSpPr>
          <p:cNvPr id="3" name="Content Placeholder 2">
            <a:extLst>
              <a:ext uri="{FF2B5EF4-FFF2-40B4-BE49-F238E27FC236}">
                <a16:creationId xmlns:a16="http://schemas.microsoft.com/office/drawing/2014/main" id="{B699D07E-3F3B-49DB-9F64-708453322B53}"/>
              </a:ext>
            </a:extLst>
          </p:cNvPr>
          <p:cNvSpPr>
            <a:spLocks noGrp="1"/>
          </p:cNvSpPr>
          <p:nvPr>
            <p:ph sz="half" idx="1"/>
          </p:nvPr>
        </p:nvSpPr>
        <p:spPr/>
        <p:txBody>
          <a:bodyPr/>
          <a:lstStyle/>
          <a:p>
            <a:r>
              <a:rPr lang="en-US" dirty="0"/>
              <a:t>Take the time to thoroughly examine and LEARN the Texas Essential Knowledge and Skills (TEKS) for your course(s)</a:t>
            </a:r>
          </a:p>
          <a:p>
            <a:endParaRPr lang="en-US" dirty="0"/>
          </a:p>
        </p:txBody>
      </p:sp>
      <p:grpSp>
        <p:nvGrpSpPr>
          <p:cNvPr id="4" name="Group 2">
            <a:extLst>
              <a:ext uri="{FF2B5EF4-FFF2-40B4-BE49-F238E27FC236}">
                <a16:creationId xmlns:a16="http://schemas.microsoft.com/office/drawing/2014/main" id="{6160F483-51AC-46D9-9DE9-515F97267C41}"/>
              </a:ext>
            </a:extLst>
          </p:cNvPr>
          <p:cNvGrpSpPr>
            <a:grpSpLocks/>
          </p:cNvGrpSpPr>
          <p:nvPr/>
        </p:nvGrpSpPr>
        <p:grpSpPr bwMode="auto">
          <a:xfrm>
            <a:off x="6092825" y="1581358"/>
            <a:ext cx="4888796" cy="4412441"/>
            <a:chOff x="1824" y="633"/>
            <a:chExt cx="2834" cy="2849"/>
          </a:xfrm>
        </p:grpSpPr>
        <p:sp>
          <p:nvSpPr>
            <p:cNvPr id="5" name="Puzzle3">
              <a:extLst>
                <a:ext uri="{FF2B5EF4-FFF2-40B4-BE49-F238E27FC236}">
                  <a16:creationId xmlns:a16="http://schemas.microsoft.com/office/drawing/2014/main" id="{55B8C8CE-46ED-4DCD-9FDE-99B90272A3AD}"/>
                </a:ext>
              </a:extLst>
            </p:cNvPr>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Puzzle2">
              <a:extLst>
                <a:ext uri="{FF2B5EF4-FFF2-40B4-BE49-F238E27FC236}">
                  <a16:creationId xmlns:a16="http://schemas.microsoft.com/office/drawing/2014/main" id="{295D8DE4-D5AA-4D5E-B71E-05688DBEA85D}"/>
                </a:ext>
              </a:extLst>
            </p:cNvPr>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4">
              <a:extLst>
                <a:ext uri="{FF2B5EF4-FFF2-40B4-BE49-F238E27FC236}">
                  <a16:creationId xmlns:a16="http://schemas.microsoft.com/office/drawing/2014/main" id="{AADA2BE2-9ABE-4A24-BA22-7BD4D39114B2}"/>
                </a:ext>
              </a:extLst>
            </p:cNvPr>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1">
              <a:extLst>
                <a:ext uri="{FF2B5EF4-FFF2-40B4-BE49-F238E27FC236}">
                  <a16:creationId xmlns:a16="http://schemas.microsoft.com/office/drawing/2014/main" id="{360244EA-2B7E-4FA0-B998-635AE51BD739}"/>
                </a:ext>
              </a:extLst>
            </p:cNvPr>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0080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A461-1117-4ADF-9917-A3E4C88E14EA}"/>
              </a:ext>
            </a:extLst>
          </p:cNvPr>
          <p:cNvSpPr>
            <a:spLocks noGrp="1"/>
          </p:cNvSpPr>
          <p:nvPr>
            <p:ph type="title"/>
          </p:nvPr>
        </p:nvSpPr>
        <p:spPr/>
        <p:txBody>
          <a:bodyPr/>
          <a:lstStyle/>
          <a:p>
            <a:r>
              <a:rPr lang="en-US" dirty="0"/>
              <a:t>Real World Connections</a:t>
            </a:r>
          </a:p>
        </p:txBody>
      </p:sp>
      <p:pic>
        <p:nvPicPr>
          <p:cNvPr id="4" name="Picture 4" descr="C:\Users\aboothe\AppData\Local\Microsoft\Windows\Temporary Internet Files\Content.IE5\C7VB60WP\MP900289538[1].jpg">
            <a:extLst>
              <a:ext uri="{FF2B5EF4-FFF2-40B4-BE49-F238E27FC236}">
                <a16:creationId xmlns:a16="http://schemas.microsoft.com/office/drawing/2014/main" id="{C6561AC5-3BF7-49CE-82A9-50C994F83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514" y="1542129"/>
            <a:ext cx="6818971" cy="448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97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AE0A-589E-4B48-8FCB-53AADE4EE13D}"/>
              </a:ext>
            </a:extLst>
          </p:cNvPr>
          <p:cNvSpPr>
            <a:spLocks noGrp="1"/>
          </p:cNvSpPr>
          <p:nvPr>
            <p:ph type="title"/>
          </p:nvPr>
        </p:nvSpPr>
        <p:spPr/>
        <p:txBody>
          <a:bodyPr/>
          <a:lstStyle/>
          <a:p>
            <a:r>
              <a:rPr lang="en-US" dirty="0"/>
              <a:t>Access Your Course TEKS and Scope and Sequence</a:t>
            </a:r>
          </a:p>
        </p:txBody>
      </p:sp>
      <p:sp>
        <p:nvSpPr>
          <p:cNvPr id="3" name="Content Placeholder 2">
            <a:extLst>
              <a:ext uri="{FF2B5EF4-FFF2-40B4-BE49-F238E27FC236}">
                <a16:creationId xmlns:a16="http://schemas.microsoft.com/office/drawing/2014/main" id="{BDA95308-B77D-4BD3-926F-B6D00137EF11}"/>
              </a:ext>
            </a:extLst>
          </p:cNvPr>
          <p:cNvSpPr>
            <a:spLocks noGrp="1"/>
          </p:cNvSpPr>
          <p:nvPr>
            <p:ph sz="half" idx="1"/>
          </p:nvPr>
        </p:nvSpPr>
        <p:spPr>
          <a:xfrm>
            <a:off x="740664" y="1420420"/>
            <a:ext cx="11055750" cy="620253"/>
          </a:xfrm>
        </p:spPr>
        <p:txBody>
          <a:bodyPr/>
          <a:lstStyle/>
          <a:p>
            <a:r>
              <a:rPr lang="en-US" dirty="0"/>
              <a:t>Locate your course Scope and Sequence</a:t>
            </a:r>
          </a:p>
        </p:txBody>
      </p:sp>
      <p:pic>
        <p:nvPicPr>
          <p:cNvPr id="6" name="Picture 5">
            <a:hlinkClick r:id="rId3"/>
            <a:extLst>
              <a:ext uri="{FF2B5EF4-FFF2-40B4-BE49-F238E27FC236}">
                <a16:creationId xmlns:a16="http://schemas.microsoft.com/office/drawing/2014/main" id="{CABCD891-8C8C-4A83-938D-59C2FB827EA5}"/>
              </a:ext>
            </a:extLst>
          </p:cNvPr>
          <p:cNvPicPr>
            <a:picLocks noChangeAspect="1"/>
          </p:cNvPicPr>
          <p:nvPr/>
        </p:nvPicPr>
        <p:blipFill rotWithShape="1">
          <a:blip r:embed="rId4"/>
          <a:srcRect l="19546" t="10417" r="64641" b="79125"/>
          <a:stretch/>
        </p:blipFill>
        <p:spPr>
          <a:xfrm>
            <a:off x="3636957" y="2503028"/>
            <a:ext cx="4918085" cy="1828799"/>
          </a:xfrm>
          <a:prstGeom prst="rect">
            <a:avLst/>
          </a:prstGeom>
          <a:ln w="9525">
            <a:solidFill>
              <a:schemeClr val="tx1"/>
            </a:solidFill>
          </a:ln>
        </p:spPr>
      </p:pic>
      <p:sp>
        <p:nvSpPr>
          <p:cNvPr id="7" name="Rectangle 6">
            <a:extLst>
              <a:ext uri="{FF2B5EF4-FFF2-40B4-BE49-F238E27FC236}">
                <a16:creationId xmlns:a16="http://schemas.microsoft.com/office/drawing/2014/main" id="{FBF493C4-B5AB-4BF6-A796-E55BD3A51547}"/>
              </a:ext>
            </a:extLst>
          </p:cNvPr>
          <p:cNvSpPr/>
          <p:nvPr/>
        </p:nvSpPr>
        <p:spPr>
          <a:xfrm>
            <a:off x="5223709" y="4424850"/>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166648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BEA5-D15A-4E9F-94E7-2FB67D5A801A}"/>
              </a:ext>
            </a:extLst>
          </p:cNvPr>
          <p:cNvSpPr>
            <a:spLocks noGrp="1"/>
          </p:cNvSpPr>
          <p:nvPr>
            <p:ph type="title"/>
          </p:nvPr>
        </p:nvSpPr>
        <p:spPr>
          <a:xfrm>
            <a:off x="740664" y="407209"/>
            <a:ext cx="10059452" cy="4242850"/>
          </a:xfrm>
        </p:spPr>
        <p:txBody>
          <a:bodyPr/>
          <a:lstStyle/>
          <a:p>
            <a:r>
              <a:rPr lang="en-US" dirty="0"/>
              <a:t>The greater the structure of a lesson and the more precise the directions on what is to be accomplished, the higher the achievement rate.</a:t>
            </a:r>
            <a:br>
              <a:rPr lang="en-US" dirty="0"/>
            </a:br>
            <a:br>
              <a:rPr lang="en-US" dirty="0"/>
            </a:br>
            <a:r>
              <a:rPr lang="en-US" dirty="0"/>
              <a:t>Harry Wong, The First Days of Teaching</a:t>
            </a:r>
            <a:br>
              <a:rPr lang="en-US" dirty="0"/>
            </a:br>
            <a:endParaRPr lang="en-US" dirty="0"/>
          </a:p>
        </p:txBody>
      </p:sp>
    </p:spTree>
    <p:extLst>
      <p:ext uri="{BB962C8B-B14F-4D97-AF65-F5344CB8AC3E}">
        <p14:creationId xmlns:p14="http://schemas.microsoft.com/office/powerpoint/2010/main" val="172726581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microsoft.com/sharepoint/v3"/>
    <ds:schemaRef ds:uri="http://schemas.microsoft.com/office/infopath/2007/PartnerControls"/>
    <ds:schemaRef ds:uri="http://schemas.openxmlformats.org/package/2006/metadata/core-properties"/>
    <ds:schemaRef ds:uri="05d88611-e516-4d1a-b12e-39107e78b3d0"/>
    <ds:schemaRef ds:uri="56ea17bb-c96d-4826-b465-01eec0dd23dd"/>
    <ds:schemaRef ds:uri="http://www.w3.org/XML/1998/namespac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102</TotalTime>
  <Words>2902</Words>
  <Application>Microsoft Office PowerPoint</Application>
  <PresentationFormat>Widescreen</PresentationFormat>
  <Paragraphs>250</Paragraphs>
  <Slides>29</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.AppleSystemUIFont</vt:lpstr>
      <vt:lpstr>Arial</vt:lpstr>
      <vt:lpstr>Calibri</vt:lpstr>
      <vt:lpstr>Open Sans</vt:lpstr>
      <vt:lpstr>Open Sans SemiBold</vt:lpstr>
      <vt:lpstr>Tempus Sans ITC</vt:lpstr>
      <vt:lpstr>2_Office Theme</vt:lpstr>
      <vt:lpstr>3_Office Theme</vt:lpstr>
      <vt:lpstr>The Art of Planning a Lesson</vt:lpstr>
      <vt:lpstr>PowerPoint Presentation</vt:lpstr>
      <vt:lpstr>If you fail to plan, you plan to fail. ~Benjamin Franklin</vt:lpstr>
      <vt:lpstr>Well-Planned Lesson</vt:lpstr>
      <vt:lpstr>Poor Planning</vt:lpstr>
      <vt:lpstr>Begin With The Big Picture</vt:lpstr>
      <vt:lpstr>Real World Connections</vt:lpstr>
      <vt:lpstr>Access Your Course TEKS and Scope and Sequence</vt:lpstr>
      <vt:lpstr>The greater the structure of a lesson and the more precise the directions on what is to be accomplished, the higher the achievement rate.  Harry Wong, The First Days of Teaching </vt:lpstr>
      <vt:lpstr>Cognitive Development –  Bloom’s Development</vt:lpstr>
      <vt:lpstr>Types of Lesson Plans</vt:lpstr>
      <vt:lpstr>Lesson Plan Basics</vt:lpstr>
      <vt:lpstr>Basic Direct Teach Lesson Plan Components</vt:lpstr>
      <vt:lpstr>Anticipatory Set</vt:lpstr>
      <vt:lpstr>Direct Instruction</vt:lpstr>
      <vt:lpstr>Guided Practice</vt:lpstr>
      <vt:lpstr>Independent Practice</vt:lpstr>
      <vt:lpstr>Lesson Closure</vt:lpstr>
      <vt:lpstr>Assessment</vt:lpstr>
      <vt:lpstr>Additional Components to a Lesson Plan</vt:lpstr>
      <vt:lpstr>Additional Components</vt:lpstr>
      <vt:lpstr>English Language Proficiency Standards (ELPS) Strategies</vt:lpstr>
      <vt:lpstr>Reading Strategies</vt:lpstr>
      <vt:lpstr>Word Wall</vt:lpstr>
      <vt:lpstr>Lesson Planning 101</vt:lpstr>
      <vt:lpstr>“To be prepared is half the victory.” ~ Miguel de Cerantes Saavedra </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13</cp:revision>
  <cp:lastPrinted>2017-07-07T16:17:37Z</cp:lastPrinted>
  <dcterms:created xsi:type="dcterms:W3CDTF">2017-07-11T23:58:30Z</dcterms:created>
  <dcterms:modified xsi:type="dcterms:W3CDTF">2017-11-28T19:59:51Z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