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handoutMasterIdLst>
    <p:handoutMasterId r:id="rId3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3" r:id="rId27"/>
    <p:sldId id="344" r:id="rId28"/>
    <p:sldId id="345" r:id="rId29"/>
    <p:sldId id="34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youtu.be/m9QndNXcnC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omenshealth.gov/breastfeed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child must have basic needs met to ensure</a:t>
            </a:r>
            <a:r>
              <a:rPr lang="en-US" baseline="0" dirty="0"/>
              <a:t> healthy development. A need is a condition in which something is required for physical or mental well-being. </a:t>
            </a:r>
            <a:r>
              <a:rPr lang="en-US" dirty="0"/>
              <a:t>Basic needs consist of food, clothing, shelter, medical attention, love, attention, physical care</a:t>
            </a:r>
            <a:r>
              <a:rPr lang="en-US" baseline="0" dirty="0"/>
              <a:t> </a:t>
            </a:r>
            <a:r>
              <a:rPr lang="en-US" dirty="0"/>
              <a:t>such as hygiene, dental visits and immunizations and proper exercise. </a:t>
            </a:r>
          </a:p>
          <a:p>
            <a:endParaRPr lang="en-US" dirty="0"/>
          </a:p>
          <a:p>
            <a:r>
              <a:rPr lang="en-US" dirty="0"/>
              <a:t>Parents want their children to be safe the protected. Safety begins with medical checkups, immunizations</a:t>
            </a:r>
            <a:r>
              <a:rPr lang="en-US" baseline="0" dirty="0"/>
              <a:t> and safe physical and emotional surroundings. To provide and maintain a safe environment, parents should be aware of safety practices to implement and to teach.</a:t>
            </a:r>
          </a:p>
          <a:p>
            <a:endParaRPr lang="en-US" dirty="0"/>
          </a:p>
          <a:p>
            <a:r>
              <a:rPr lang="en-US" dirty="0"/>
              <a:t>Children need affection.</a:t>
            </a:r>
            <a:r>
              <a:rPr lang="en-US" baseline="0" dirty="0"/>
              <a:t> The affection of parents and other family members is important for the social and emotional development of children. The nurturing provided by a parent plays an important role in the development of positive self-esteem and in the development of a child’s relationships. For a young child, these relationships might include positive interactions with other children through play. Regardless of age, all children need to know that they are loved and accepted by their parents and family members.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03722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Physical needs include feeding, bathing, clothing and dressing the baby, diapering the baby, sleeping and exercise. When the neonate is born, he or she depends on someone to provide the nourishment that is necessary for survival. Many parents may be concerned about what feeding method is the best for their child. What are the advantages and disadvantages of both methods of feeding the baby? Cost? Is the nutritional value different for breast milk and formula? Discuss the emotional, social, mental and physical aspects of each method.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Breastfeeding advantages can include: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Antibodies that are present in the mother’s system can be passed to the infant through the breast milk.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Breast milk is easily digestible and gentle on the infant’s digestive 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Breast milk is generally the best source of nourishment for the infant.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Breastfeeding helps to develop a close bond between the parents and infant.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Breastfeeding is convenient and time saving while costing no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uterus of a woman who is breastfeeding tends to return to its normal size more quickly than if she was not breastfeeding.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Weight loss tends to occur more quickly when a woman breastfeeds.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are some disadvantages of breastfeeding?</a:t>
            </a:r>
            <a:r>
              <a:rPr lang="en-US" baseline="0" dirty="0"/>
              <a:t> </a:t>
            </a:r>
            <a:r>
              <a:rPr lang="en-US" dirty="0"/>
              <a:t>Although there are benefits to breastfeeding,</a:t>
            </a:r>
            <a:r>
              <a:rPr lang="en-US" baseline="0" dirty="0"/>
              <a:t> some disadvantages also exist. </a:t>
            </a:r>
          </a:p>
          <a:p>
            <a:pPr marL="171450" indent="-171450">
              <a:buFont typeface="Arial" panose="020B0604020202020204" pitchFamily="34" charset="0"/>
              <a:buChar char="•"/>
            </a:pPr>
            <a:r>
              <a:rPr lang="en-US" baseline="0" dirty="0"/>
              <a:t>Substances in the mother’s body can be passed to her infant through breast milk. Therefore, breast feeding women must be careful about taking medications or anything that could harm the infant. </a:t>
            </a:r>
          </a:p>
          <a:p>
            <a:pPr marL="171450" indent="-171450">
              <a:buFont typeface="Arial" panose="020B0604020202020204" pitchFamily="34" charset="0"/>
              <a:buChar char="•"/>
            </a:pPr>
            <a:r>
              <a:rPr lang="en-US" baseline="0" dirty="0"/>
              <a:t>Illness in the mother’s system can harm the infant. Since the infant has certain nutritional requirements, the breastfeeding mother must continue to follow a very nutritious diet.</a:t>
            </a:r>
            <a:endParaRPr lang="en-US" dirty="0"/>
          </a:p>
          <a:p>
            <a:endParaRPr lang="en-US" dirty="0"/>
          </a:p>
          <a:p>
            <a:r>
              <a:rPr lang="en-US" dirty="0"/>
              <a:t>Advantages to bottle feeding can include:</a:t>
            </a:r>
          </a:p>
          <a:p>
            <a:endParaRPr lang="en-US" dirty="0"/>
          </a:p>
          <a:p>
            <a:pPr marL="171450" indent="-171450">
              <a:buFont typeface="Arial" panose="020B0604020202020204" pitchFamily="34" charset="0"/>
              <a:buChar char="•"/>
            </a:pPr>
            <a:r>
              <a:rPr lang="en-US" dirty="0"/>
              <a:t>When feeding an infant a formula, parents can be sure that the infant is getting the needed nutrients while taking in no harmful substances.</a:t>
            </a:r>
          </a:p>
          <a:p>
            <a:pPr marL="171450" indent="-171450">
              <a:buFont typeface="Arial" panose="020B0604020202020204" pitchFamily="34" charset="0"/>
              <a:buChar char="•"/>
            </a:pPr>
            <a:r>
              <a:rPr lang="en-US" dirty="0"/>
              <a:t>The mother does not have to follow a strict diet and can take medications more</a:t>
            </a:r>
            <a:r>
              <a:rPr lang="en-US" baseline="0" dirty="0"/>
              <a:t> freely if she is not breastfeeding her infant.</a:t>
            </a:r>
          </a:p>
          <a:p>
            <a:pPr marL="171450" indent="-171450">
              <a:buFont typeface="Arial" panose="020B0604020202020204" pitchFamily="34" charset="0"/>
              <a:buChar char="•"/>
            </a:pPr>
            <a:r>
              <a:rPr lang="en-US" baseline="0" dirty="0"/>
              <a:t>The father can feed the infant immediately after birth.</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What are some disadvantages of formula?</a:t>
            </a:r>
          </a:p>
          <a:p>
            <a:pPr marL="171450" indent="-171450">
              <a:buFont typeface="Arial" panose="020B0604020202020204" pitchFamily="34" charset="0"/>
              <a:buChar char="•"/>
            </a:pPr>
            <a:r>
              <a:rPr lang="en-US" baseline="0" dirty="0"/>
              <a:t>Some of the biggest disadvantages of formula feeding are the cost and preparation time.</a:t>
            </a:r>
          </a:p>
          <a:p>
            <a:pPr marL="171450" indent="-171450">
              <a:buFont typeface="Arial" panose="020B0604020202020204" pitchFamily="34" charset="0"/>
              <a:buChar char="•"/>
            </a:pPr>
            <a:r>
              <a:rPr lang="en-US" baseline="0" dirty="0"/>
              <a:t>Bottles and supplies must be purchased in addition to the large quantities of formula an infant can drink.</a:t>
            </a:r>
          </a:p>
          <a:p>
            <a:pPr marL="171450" indent="-171450">
              <a:buFont typeface="Arial" panose="020B0604020202020204" pitchFamily="34" charset="0"/>
              <a:buChar char="•"/>
            </a:pPr>
            <a:r>
              <a:rPr lang="en-US" baseline="0" dirty="0"/>
              <a:t>The formula must be prepared and stored, and bottles must be washed and sterilized.</a:t>
            </a:r>
          </a:p>
          <a:p>
            <a:pPr marL="171450" indent="-171450">
              <a:buFont typeface="Arial" panose="020B0604020202020204" pitchFamily="34" charset="0"/>
              <a:buChar char="•"/>
            </a:pPr>
            <a:r>
              <a:rPr lang="en-US" baseline="0" dirty="0"/>
              <a:t>Formula does not contain antibodies that can fight infection in the newborn.</a:t>
            </a:r>
          </a:p>
          <a:p>
            <a:pPr marL="0" indent="0">
              <a:buFont typeface="Arial" panose="020B0604020202020204" pitchFamily="34" charset="0"/>
              <a:buNone/>
            </a:pPr>
            <a:endParaRPr lang="en-US" dirty="0"/>
          </a:p>
          <a:p>
            <a:r>
              <a:rPr lang="en-US" dirty="0"/>
              <a:t>Why is it important to burp</a:t>
            </a:r>
            <a:r>
              <a:rPr lang="en-US" baseline="0" dirty="0"/>
              <a:t> </a:t>
            </a:r>
            <a:r>
              <a:rPr lang="en-US" dirty="0"/>
              <a:t>a baby?</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4108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Babies’ clothing should be clean, comfortable and easy to put on and take off. What are some other considerations for babies’ clothing? When choosing clothes for an infant, one must keep comfort and convenience in mind. Clothes should keep an infant warm, be easy to put on and take off and be easy to clean. A newborn grows quickly, so he or she will not be able to wear the same clothes for long. Therefore, buying a large quantity of any items is not economical because they will not be used much before they no longer fit. What are some basic clothing needs of newborns? Shoes are not necessary for a newborn. Socks or booties provide all the warmth and protection that in infant’s feet need. Basic clothing that the infant may need include nightgowns, stretch suits and undershirts. If the weather is cold, the infant also needs a cap and warmer clothes such as sweaters and snowsuits. Dressing your newborn is an excellent time to talk to him or her. They enjoy the sounds, eye contact and physical contact.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5280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Infants can be diapered with either cloth or disposable diapers. A baby will need eight to ten diaper changes per day x 365 days per year = 2920 - 3650 in the first year. Disposable diapers have been the popular choice because of their convenience and simplicity. What are the advantages and disadvantages of disposable diapers and cloth diapers?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advantages of disposable diapers can include: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Disposable diapers can be thrown away once they have been used.</a:t>
            </a:r>
          </a:p>
          <a:p>
            <a:pPr lvl="0"/>
            <a:r>
              <a:rPr lang="en-US" sz="1200" kern="1200" dirty="0">
                <a:solidFill>
                  <a:schemeClr val="tx1"/>
                </a:solidFill>
                <a:effectLst/>
                <a:latin typeface="+mn-lt"/>
                <a:ea typeface="+mn-ea"/>
                <a:cs typeface="+mn-cs"/>
              </a:rPr>
              <a:t>Parents do not have to spend time washing diapers.</a:t>
            </a:r>
          </a:p>
          <a:p>
            <a:pPr lvl="0"/>
            <a:r>
              <a:rPr lang="en-US" sz="1200" kern="1200" dirty="0">
                <a:solidFill>
                  <a:schemeClr val="tx1"/>
                </a:solidFill>
                <a:effectLst/>
                <a:latin typeface="+mn-lt"/>
                <a:ea typeface="+mn-ea"/>
                <a:cs typeface="+mn-cs"/>
              </a:rPr>
              <a:t>With the increase in dual-career families, disposable diapers are also used in the childcare setting.</a:t>
            </a:r>
          </a:p>
          <a:p>
            <a:pPr lvl="0"/>
            <a:r>
              <a:rPr lang="en-US" sz="1200" kern="1200" dirty="0">
                <a:solidFill>
                  <a:schemeClr val="tx1"/>
                </a:solidFill>
                <a:effectLst/>
                <a:latin typeface="+mn-lt"/>
                <a:ea typeface="+mn-ea"/>
                <a:cs typeface="+mn-cs"/>
              </a:rPr>
              <a:t>Since disposable diapers are secured with adhesive tapes instead of diaper pins, the possibility of sticking the infant during changing does not exist with disposable diapers.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disadvantages of disposable diapers can include: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high cost of purchasing the disposable diapers</a:t>
            </a:r>
          </a:p>
          <a:p>
            <a:pPr lvl="0"/>
            <a:r>
              <a:rPr lang="en-US" sz="1200" kern="1200" dirty="0">
                <a:solidFill>
                  <a:schemeClr val="tx1"/>
                </a:solidFill>
                <a:effectLst/>
                <a:latin typeface="+mn-lt"/>
                <a:ea typeface="+mn-ea"/>
                <a:cs typeface="+mn-cs"/>
              </a:rPr>
              <a:t>The higher incidence of diaper rash compared to cloth diapers</a:t>
            </a:r>
          </a:p>
          <a:p>
            <a:pPr lvl="0"/>
            <a:r>
              <a:rPr lang="en-US" sz="1200" kern="1200" dirty="0">
                <a:solidFill>
                  <a:schemeClr val="tx1"/>
                </a:solidFill>
                <a:effectLst/>
                <a:latin typeface="+mn-lt"/>
                <a:ea typeface="+mn-ea"/>
                <a:cs typeface="+mn-cs"/>
              </a:rPr>
              <a:t>The amount of garbage created by disposable diapers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Laundering the diapers at home is the most economical method, but it can be very time consuming to wash diapers every day. If a diaper service is used, the cost is about the same as using disposable diapers. A diaper service picks up used diapers in a storage container and delivers clean ones to the infant’s home. When using cloth diapers, the person changing the diaper must be very careful to avoid sticking the infant with the diaper pin.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must parents consider when choosing whether to use cloth diapers or disposable diapers? How much will it cost to diaper a baby for the first year? Is there a diaper service in our community?</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4318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physicians recommend sponge baths until the navel</a:t>
            </a:r>
            <a:r>
              <a:rPr lang="en-US" baseline="0" dirty="0"/>
              <a:t> area and umbilical cord are healed. </a:t>
            </a:r>
            <a:r>
              <a:rPr lang="en-US" dirty="0"/>
              <a:t>A sponge bath is suitable for the bathing needs of a newborn. What is a sponge bath? When</a:t>
            </a:r>
            <a:r>
              <a:rPr lang="en-US" baseline="0" dirty="0"/>
              <a:t> </a:t>
            </a:r>
            <a:r>
              <a:rPr lang="en-US" dirty="0"/>
              <a:t>can you give your newborn a bath in a tub? </a:t>
            </a:r>
            <a:r>
              <a:rPr lang="en-US" baseline="0" dirty="0"/>
              <a:t>Infants do not need to follow a strict bathing schedule. If an infant’s mouth and diaper area are kept clean, the infant can wait several days between baths. Frequent bathing can dry an infant’s skin. Therefore, daily baths may be avoided if the infant’s skin is dry. A shampoo is needed only once or twice a week. However, an infant’s scalp should be washed daily with soap and water to prevent cradle cap. Cradle cap is a rash that forms on an infant’s head and is characterized by dry, scaly patches.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Babies grow rapidly their first year of life. This is</a:t>
            </a:r>
            <a:r>
              <a:rPr lang="en-US" baseline="0" dirty="0"/>
              <a:t> </a:t>
            </a:r>
            <a:r>
              <a:rPr lang="en-US" dirty="0"/>
              <a:t>one reason they need so much sleep. Infants are light sleepers. They need</a:t>
            </a:r>
            <a:r>
              <a:rPr lang="en-US" baseline="0" dirty="0"/>
              <a:t> a comfortable place to sleep where they will not be disturbed. When infants do sleep, their habits vary greatly. There is really no normal pattern parents can expect their infant to follow. A newborn infant usually sleeps about fourteen to eighteen hours each day. However, the infant does not continuously sleep for this amount of time. Short periods of alertness occur between the seven or eight daily sleep periods. </a:t>
            </a:r>
            <a:r>
              <a:rPr lang="en-US" dirty="0"/>
              <a:t>Until the age of one, babies should be placed on their</a:t>
            </a:r>
            <a:r>
              <a:rPr lang="en-US" baseline="0" dirty="0"/>
              <a:t> </a:t>
            </a:r>
            <a:r>
              <a:rPr lang="en-US" dirty="0"/>
              <a:t>backs while sleeping. What is SIDS (Sudden Infant Death Syndrome)? What bedding equipment</a:t>
            </a:r>
            <a:r>
              <a:rPr lang="en-US" baseline="0" dirty="0"/>
              <a:t> </a:t>
            </a:r>
            <a:r>
              <a:rPr lang="en-US" dirty="0"/>
              <a:t>and supplies are needed?</a:t>
            </a:r>
          </a:p>
          <a:p>
            <a:endParaRPr lang="en-US" dirty="0"/>
          </a:p>
          <a:p>
            <a:r>
              <a:rPr lang="en-US" dirty="0"/>
              <a:t>It is very important to provide exercises for your newborn. Exercise</a:t>
            </a:r>
            <a:r>
              <a:rPr lang="en-US" baseline="0" dirty="0"/>
              <a:t> </a:t>
            </a:r>
            <a:r>
              <a:rPr lang="en-US" dirty="0"/>
              <a:t>helps develop their muscles, improves their coordination and is relaxing for the baby. It also</a:t>
            </a:r>
            <a:r>
              <a:rPr lang="en-US" baseline="0" dirty="0"/>
              <a:t> </a:t>
            </a:r>
            <a:r>
              <a:rPr lang="en-US" dirty="0"/>
              <a:t>provides bonding time between parent and baby.</a:t>
            </a:r>
          </a:p>
          <a:p>
            <a:endParaRPr lang="en-US" dirty="0"/>
          </a:p>
          <a:p>
            <a:r>
              <a:rPr lang="en-US" dirty="0"/>
              <a:t>Baby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to Bathe a Newborn</a:t>
            </a:r>
            <a:endParaRPr lang="en-US" dirty="0"/>
          </a:p>
          <a:p>
            <a:r>
              <a:rPr lang="en-US" dirty="0"/>
              <a:t>http://youtu.be/-RnxD-KRkw8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233084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24 Hours with a Newborn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Our baby Joshua is two weeks old and this video shows what a typical day is like with him.</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http://youtu.be/m9QndNXcnCU</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81442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Breast milk meets all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baby’s needs for about the first six months of life. Between six and twelve months of age,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 will learn about new tastes and textures with healthy solid food, but breast milk should still be an important source of nutrition.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Breastfeeding is the natural way to feed a baby, but it can be challenging. If you need help, you can call the National Breastfeeding Helpline at 800-994-9662 or get help on-line at </a:t>
            </a:r>
            <a:r>
              <a:rPr lang="en-US" sz="1200" b="0" i="0" u="sng" kern="1200" dirty="0">
                <a:solidFill>
                  <a:schemeClr val="tx1"/>
                </a:solidFill>
                <a:effectLst/>
                <a:latin typeface="+mn-lt"/>
                <a:ea typeface="+mn-ea"/>
                <a:cs typeface="+mn-cs"/>
                <a:hlinkClick r:id="rId3" tooltip="Link to External Web Site"/>
              </a:rPr>
              <a:t>http://www.womenshealth.gov/breastfeeding</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Feed a baby slowly and patiently, encourage s baby to try new tastes but without force, and watch closely to see if he</a:t>
            </a:r>
            <a:r>
              <a:rPr lang="en-US" sz="1200" b="0" i="0" kern="1200" baseline="0" dirty="0">
                <a:solidFill>
                  <a:schemeClr val="tx1"/>
                </a:solidFill>
                <a:effectLst/>
                <a:latin typeface="+mn-lt"/>
                <a:ea typeface="+mn-ea"/>
                <a:cs typeface="+mn-cs"/>
              </a:rPr>
              <a:t> or she is</a:t>
            </a:r>
            <a:r>
              <a:rPr lang="en-US" sz="1200" b="0" i="0" kern="1200" dirty="0">
                <a:solidFill>
                  <a:schemeClr val="tx1"/>
                </a:solidFill>
                <a:effectLst/>
                <a:latin typeface="+mn-lt"/>
                <a:ea typeface="+mn-ea"/>
                <a:cs typeface="+mn-cs"/>
              </a:rPr>
              <a:t> still hungry.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Keep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 active. He</a:t>
            </a:r>
            <a:r>
              <a:rPr lang="en-US" sz="1200" b="0" i="0" kern="1200" baseline="0" dirty="0">
                <a:solidFill>
                  <a:schemeClr val="tx1"/>
                </a:solidFill>
                <a:effectLst/>
                <a:latin typeface="+mn-lt"/>
                <a:ea typeface="+mn-ea"/>
                <a:cs typeface="+mn-cs"/>
              </a:rPr>
              <a:t> or s</a:t>
            </a:r>
            <a:r>
              <a:rPr lang="en-US" sz="1200" b="0" i="0" kern="1200" dirty="0">
                <a:solidFill>
                  <a:schemeClr val="tx1"/>
                </a:solidFill>
                <a:effectLst/>
                <a:latin typeface="+mn-lt"/>
                <a:ea typeface="+mn-ea"/>
                <a:cs typeface="+mn-cs"/>
              </a:rPr>
              <a:t>he might not be able to run and play like the "big kids" just yet, but there’s lots he</a:t>
            </a:r>
            <a:r>
              <a:rPr lang="en-US" sz="1200" b="0" i="0" kern="1200" baseline="0" dirty="0">
                <a:solidFill>
                  <a:schemeClr val="tx1"/>
                </a:solidFill>
                <a:effectLst/>
                <a:latin typeface="+mn-lt"/>
                <a:ea typeface="+mn-ea"/>
                <a:cs typeface="+mn-cs"/>
              </a:rPr>
              <a:t> or s</a:t>
            </a:r>
            <a:r>
              <a:rPr lang="en-US" sz="1200" b="0" i="0" kern="1200" dirty="0">
                <a:solidFill>
                  <a:schemeClr val="tx1"/>
                </a:solidFill>
                <a:effectLst/>
                <a:latin typeface="+mn-lt"/>
                <a:ea typeface="+mn-ea"/>
                <a:cs typeface="+mn-cs"/>
              </a:rPr>
              <a:t>he can do to keep their little arms and legs moving throughout the day. Getting down on the floor to move helps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 become strong, learn and explore.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Limit screen time to a minimum. For children younger than two years of age, the American Academy of Pediatrics (AAP) recommends that it’s best if babies do not watch any screen media.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Try not to keep 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 in swings, strollers, bouncer seats and exercise saucers for too long.</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7241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Center for Disease Control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Learn the Signs-Act Early. Video on milestones of an infant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https://www.cdc.gov/ncbddd/actearly/multimedia/video.html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628084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Centers for Disease Control and Prevention, the f</a:t>
            </a:r>
            <a:r>
              <a:rPr lang="en-US" dirty="0"/>
              <a:t>ollowing are some things you, as a parent, can do to help your baby during this time:</a:t>
            </a:r>
          </a:p>
          <a:p>
            <a:endParaRPr lang="en-US" dirty="0"/>
          </a:p>
          <a:p>
            <a:pPr marL="171450" indent="-171450">
              <a:buFont typeface="Arial" panose="020B0604020202020204" pitchFamily="34" charset="0"/>
              <a:buChar char="•"/>
            </a:pPr>
            <a:r>
              <a:rPr lang="en-US" dirty="0"/>
              <a:t>Answer when your baby makes sounds by repeating the</a:t>
            </a:r>
            <a:r>
              <a:rPr lang="en-US" baseline="0" dirty="0"/>
              <a:t> </a:t>
            </a:r>
            <a:r>
              <a:rPr lang="en-US" dirty="0"/>
              <a:t>sounds and adding words. This will help him learn to use</a:t>
            </a:r>
            <a:r>
              <a:rPr lang="en-US" baseline="0" dirty="0"/>
              <a:t> </a:t>
            </a:r>
            <a:r>
              <a:rPr lang="en-US" dirty="0"/>
              <a:t>language.</a:t>
            </a:r>
          </a:p>
          <a:p>
            <a:pPr marL="171450" indent="-171450">
              <a:buFont typeface="Arial" panose="020B0604020202020204" pitchFamily="34" charset="0"/>
              <a:buChar char="•"/>
            </a:pPr>
            <a:r>
              <a:rPr lang="en-US" dirty="0"/>
              <a:t>Praise your baby and give her lots of loving attention.</a:t>
            </a:r>
          </a:p>
          <a:p>
            <a:pPr marL="171450" indent="-171450">
              <a:buFont typeface="Arial" panose="020B0604020202020204" pitchFamily="34" charset="0"/>
              <a:buChar char="•"/>
            </a:pPr>
            <a:r>
              <a:rPr lang="en-US" dirty="0"/>
              <a:t>Read to your baby. This will help her develop and understand</a:t>
            </a:r>
            <a:r>
              <a:rPr lang="en-US" baseline="0" dirty="0"/>
              <a:t> </a:t>
            </a:r>
            <a:r>
              <a:rPr lang="en-US" dirty="0"/>
              <a:t>language and sounds.</a:t>
            </a:r>
          </a:p>
          <a:p>
            <a:pPr marL="171450" indent="-171450">
              <a:buFont typeface="Arial" panose="020B0604020202020204" pitchFamily="34" charset="0"/>
              <a:buChar char="•"/>
            </a:pPr>
            <a:r>
              <a:rPr lang="en-US" dirty="0"/>
              <a:t>Sing to your baby and play music. This will help your baby</a:t>
            </a:r>
            <a:r>
              <a:rPr lang="en-US" baseline="0" dirty="0"/>
              <a:t> </a:t>
            </a:r>
            <a:r>
              <a:rPr lang="en-US" dirty="0"/>
              <a:t>develop a love for music and will help his brain development.</a:t>
            </a:r>
          </a:p>
          <a:p>
            <a:pPr marL="171450" indent="-171450">
              <a:buFont typeface="Arial" panose="020B0604020202020204" pitchFamily="34" charset="0"/>
              <a:buChar char="•"/>
            </a:pPr>
            <a:r>
              <a:rPr lang="en-US" dirty="0"/>
              <a:t>Spend time cuddling and holding your baby. This will help him</a:t>
            </a:r>
            <a:r>
              <a:rPr lang="en-US" baseline="0" dirty="0"/>
              <a:t> </a:t>
            </a:r>
            <a:r>
              <a:rPr lang="en-US" dirty="0"/>
              <a:t>feel cared for and secure.</a:t>
            </a:r>
          </a:p>
          <a:p>
            <a:pPr marL="171450" indent="-171450">
              <a:buFont typeface="Arial" panose="020B0604020202020204" pitchFamily="34" charset="0"/>
              <a:buChar char="•"/>
            </a:pPr>
            <a:r>
              <a:rPr lang="en-US" dirty="0"/>
              <a:t>Talk to your baby. She will find your voice calming.</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608436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Play with your baby when she’s alert and relaxed. Watch your</a:t>
            </a:r>
            <a:r>
              <a:rPr lang="en-US" baseline="0" dirty="0"/>
              <a:t> </a:t>
            </a:r>
            <a:r>
              <a:rPr lang="en-US" dirty="0"/>
              <a:t>baby closely for signs of being tired or fussy so that she can</a:t>
            </a:r>
            <a:r>
              <a:rPr lang="en-US" baseline="0" dirty="0"/>
              <a:t> </a:t>
            </a:r>
            <a:r>
              <a:rPr lang="en-US" dirty="0"/>
              <a:t>take a break from playing.</a:t>
            </a:r>
          </a:p>
          <a:p>
            <a:pPr marL="171450" indent="-171450">
              <a:buFont typeface="Arial" panose="020B0604020202020204" pitchFamily="34" charset="0"/>
              <a:buChar char="•"/>
            </a:pPr>
            <a:r>
              <a:rPr lang="en-US" dirty="0"/>
              <a:t>Distract your baby with toys and move him to safe areas</a:t>
            </a:r>
            <a:r>
              <a:rPr lang="en-US" baseline="0" dirty="0"/>
              <a:t> </a:t>
            </a:r>
            <a:r>
              <a:rPr lang="en-US" dirty="0"/>
              <a:t>when he starts moving and touching things that he shouldn’t</a:t>
            </a:r>
            <a:r>
              <a:rPr lang="en-US" baseline="0" dirty="0"/>
              <a:t> </a:t>
            </a:r>
            <a:r>
              <a:rPr lang="en-US" dirty="0"/>
              <a:t>touch.</a:t>
            </a:r>
          </a:p>
          <a:p>
            <a:pPr marL="171450" indent="-171450">
              <a:buFont typeface="Arial" panose="020B0604020202020204" pitchFamily="34" charset="0"/>
              <a:buChar char="•"/>
            </a:pPr>
            <a:r>
              <a:rPr lang="en-US" dirty="0"/>
              <a:t>Take care of yourself physically, mentally and emotionally.</a:t>
            </a:r>
          </a:p>
          <a:p>
            <a:pPr marL="171450" indent="-171450">
              <a:buFont typeface="Arial" panose="020B0604020202020204" pitchFamily="34" charset="0"/>
              <a:buChar char="•"/>
            </a:pPr>
            <a:endParaRPr lang="en-US" dirty="0"/>
          </a:p>
          <a:p>
            <a:r>
              <a:rPr lang="en-US" dirty="0"/>
              <a:t>Parenting can be hard work! It is easier to enjoy your new</a:t>
            </a:r>
            <a:r>
              <a:rPr lang="en-US" baseline="0" dirty="0"/>
              <a:t> </a:t>
            </a:r>
            <a:r>
              <a:rPr lang="en-US" dirty="0"/>
              <a:t>baby and be a positive, loving parent when you are feeling</a:t>
            </a:r>
            <a:r>
              <a:rPr lang="en-US" baseline="0" dirty="0"/>
              <a:t> </a:t>
            </a:r>
            <a:r>
              <a:rPr lang="en-US" dirty="0"/>
              <a:t>good yourself. </a:t>
            </a:r>
          </a:p>
          <a:p>
            <a:endParaRPr lang="en-US" dirty="0"/>
          </a:p>
          <a:p>
            <a:r>
              <a:rPr lang="en-US" dirty="0"/>
              <a:t>Teacher note: A pdf of this document for reprinting is available free of charge from</a:t>
            </a:r>
          </a:p>
          <a:p>
            <a:r>
              <a:rPr lang="en-US" dirty="0"/>
              <a:t>http://www.cdc.gov/ncbddd/childdevelopment/positiveparenting/infants.html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1384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a:t>
            </a:r>
            <a:r>
              <a:rPr lang="en-US" sz="1200" b="0" i="0" kern="1200" baseline="0" dirty="0">
                <a:solidFill>
                  <a:schemeClr val="tx1"/>
                </a:solidFill>
                <a:effectLst/>
                <a:latin typeface="+mn-lt"/>
                <a:ea typeface="+mn-ea"/>
                <a:cs typeface="+mn-cs"/>
              </a:rPr>
              <a:t> to the Centers for Disease Control and Prevention, w</a:t>
            </a:r>
            <a:r>
              <a:rPr lang="en-US" sz="1200" b="0" i="0" kern="1200" dirty="0">
                <a:solidFill>
                  <a:schemeClr val="tx1"/>
                </a:solidFill>
                <a:effectLst/>
                <a:latin typeface="+mn-lt"/>
                <a:ea typeface="+mn-ea"/>
                <a:cs typeface="+mn-cs"/>
              </a:rPr>
              <a:t>hen a baby becomes part of your family, it is time to make sure that your home is a safe place. Look around your home for things that could be dangerous to your baby. As a parent, it is your job to ensure that you create a safe home for your baby. It also is important that you take the necessary steps to make sure that you are mentally and emotionally ready for your new baby. Here are a few tips to keep your baby safe:</a:t>
            </a:r>
          </a:p>
          <a:p>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no</a:t>
            </a:r>
            <a:r>
              <a:rPr lang="en-US" sz="1200" b="0" i="0" kern="1200" dirty="0">
                <a:solidFill>
                  <a:schemeClr val="tx1"/>
                </a:solidFill>
                <a:effectLst/>
                <a:latin typeface="+mn-lt"/>
                <a:ea typeface="+mn-ea"/>
                <a:cs typeface="+mn-cs"/>
              </a:rPr>
              <a:t>t allow your baby to play with anything that might cover</a:t>
            </a:r>
            <a:r>
              <a:rPr lang="en-US" sz="1200" b="0" i="0" kern="1200" baseline="0" dirty="0">
                <a:solidFill>
                  <a:schemeClr val="tx1"/>
                </a:solidFill>
                <a:effectLst/>
                <a:latin typeface="+mn-lt"/>
                <a:ea typeface="+mn-ea"/>
                <a:cs typeface="+mn-cs"/>
              </a:rPr>
              <a:t> the baby’s</a:t>
            </a:r>
            <a:r>
              <a:rPr lang="en-US" sz="1200" b="0" i="0" kern="1200" dirty="0">
                <a:solidFill>
                  <a:schemeClr val="tx1"/>
                </a:solidFill>
                <a:effectLst/>
                <a:latin typeface="+mn-lt"/>
                <a:ea typeface="+mn-ea"/>
                <a:cs typeface="+mn-cs"/>
              </a:rPr>
              <a:t> face.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not shake your baby―</a:t>
            </a:r>
            <a:r>
              <a:rPr lang="en-US" sz="1200" b="0" i="1" kern="1200" dirty="0">
                <a:solidFill>
                  <a:schemeClr val="tx1"/>
                </a:solidFill>
                <a:effectLst/>
                <a:latin typeface="+mn-lt"/>
                <a:ea typeface="+mn-ea"/>
                <a:cs typeface="+mn-cs"/>
              </a:rPr>
              <a:t>ever</a:t>
            </a:r>
            <a:r>
              <a:rPr lang="en-US" sz="1200" b="0" i="0" kern="1200" dirty="0">
                <a:solidFill>
                  <a:schemeClr val="tx1"/>
                </a:solidFill>
                <a:effectLst/>
                <a:latin typeface="+mn-lt"/>
                <a:ea typeface="+mn-ea"/>
                <a:cs typeface="+mn-cs"/>
              </a:rPr>
              <a:t>! Babies have very weak neck muscles that are not yet able to support their heads. If you shake your baby, you can damage the</a:t>
            </a:r>
            <a:r>
              <a:rPr lang="en-US" sz="1200" b="0" i="0" kern="1200" baseline="0" dirty="0">
                <a:solidFill>
                  <a:schemeClr val="tx1"/>
                </a:solidFill>
                <a:effectLst/>
                <a:latin typeface="+mn-lt"/>
                <a:ea typeface="+mn-ea"/>
                <a:cs typeface="+mn-cs"/>
              </a:rPr>
              <a:t> baby’s</a:t>
            </a:r>
            <a:r>
              <a:rPr lang="en-US" sz="1200" b="0" i="0" kern="1200" dirty="0">
                <a:solidFill>
                  <a:schemeClr val="tx1"/>
                </a:solidFill>
                <a:effectLst/>
                <a:latin typeface="+mn-lt"/>
                <a:ea typeface="+mn-ea"/>
                <a:cs typeface="+mn-cs"/>
              </a:rPr>
              <a:t> brain or even cause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sure you always put your baby to sleep on her back to prevent sudden infant death syndrome (commonly known as SIDS).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Never carry hot liquids or foods near your baby or while holding the</a:t>
            </a:r>
            <a:r>
              <a:rPr lang="en-US" sz="1200" b="0" i="0" kern="1200" baseline="0" dirty="0">
                <a:solidFill>
                  <a:schemeClr val="tx1"/>
                </a:solidFill>
                <a:effectLst/>
                <a:latin typeface="+mn-lt"/>
                <a:ea typeface="+mn-ea"/>
                <a:cs typeface="+mn-cs"/>
              </a:rPr>
              <a:t> baby</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418854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are a few additional tips to keep your baby safe: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Place your baby in a rear-facing car seat in the back seat while the</a:t>
            </a:r>
            <a:r>
              <a:rPr lang="en-US" sz="1200" b="0" i="0" kern="1200" baseline="0" dirty="0">
                <a:solidFill>
                  <a:schemeClr val="tx1"/>
                </a:solidFill>
                <a:effectLst/>
                <a:latin typeface="+mn-lt"/>
                <a:ea typeface="+mn-ea"/>
                <a:cs typeface="+mn-cs"/>
              </a:rPr>
              <a:t> baby</a:t>
            </a:r>
            <a:r>
              <a:rPr lang="en-US" sz="1200" b="0" i="0" kern="1200" dirty="0">
                <a:solidFill>
                  <a:schemeClr val="tx1"/>
                </a:solidFill>
                <a:effectLst/>
                <a:latin typeface="+mn-lt"/>
                <a:ea typeface="+mn-ea"/>
                <a:cs typeface="+mn-cs"/>
              </a:rPr>
              <a:t> is riding in a car. This is recommended by the </a:t>
            </a:r>
            <a:r>
              <a:rPr lang="en-US" sz="1200" b="0" i="0" u="none" kern="1200" dirty="0">
                <a:solidFill>
                  <a:schemeClr val="tx1"/>
                </a:solidFill>
                <a:effectLst/>
                <a:latin typeface="+mn-lt"/>
                <a:ea typeface="+mn-ea"/>
                <a:cs typeface="+mn-cs"/>
              </a:rPr>
              <a:t>National Highway Traffic Safety Administration.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Prevent your baby from choking by cutting the</a:t>
            </a:r>
            <a:r>
              <a:rPr lang="en-US" sz="1200" b="0" i="0" kern="1200" baseline="0" dirty="0">
                <a:solidFill>
                  <a:schemeClr val="tx1"/>
                </a:solidFill>
                <a:effectLst/>
                <a:latin typeface="+mn-lt"/>
                <a:ea typeface="+mn-ea"/>
                <a:cs typeface="+mn-cs"/>
              </a:rPr>
              <a:t> baby’s</a:t>
            </a:r>
            <a:r>
              <a:rPr lang="en-US" sz="1200" b="0" i="0" kern="1200" dirty="0">
                <a:solidFill>
                  <a:schemeClr val="tx1"/>
                </a:solidFill>
                <a:effectLst/>
                <a:latin typeface="+mn-lt"/>
                <a:ea typeface="+mn-ea"/>
                <a:cs typeface="+mn-cs"/>
              </a:rPr>
              <a:t> food into small bites. Also, don’t let</a:t>
            </a:r>
            <a:r>
              <a:rPr lang="en-US" sz="1200" b="0" i="0" kern="1200" baseline="0" dirty="0">
                <a:solidFill>
                  <a:schemeClr val="tx1"/>
                </a:solidFill>
                <a:effectLst/>
                <a:latin typeface="+mn-lt"/>
                <a:ea typeface="+mn-ea"/>
                <a:cs typeface="+mn-cs"/>
              </a:rPr>
              <a:t> the baby</a:t>
            </a:r>
            <a:r>
              <a:rPr lang="en-US" sz="1200" b="0" i="0" kern="1200" dirty="0">
                <a:solidFill>
                  <a:schemeClr val="tx1"/>
                </a:solidFill>
                <a:effectLst/>
                <a:latin typeface="+mn-lt"/>
                <a:ea typeface="+mn-ea"/>
                <a:cs typeface="+mn-cs"/>
              </a:rPr>
              <a:t> play with small toys and other things that might be easy for the</a:t>
            </a:r>
            <a:r>
              <a:rPr lang="en-US" sz="1200" b="0" i="0" kern="1200" baseline="0" dirty="0">
                <a:solidFill>
                  <a:schemeClr val="tx1"/>
                </a:solidFill>
                <a:effectLst/>
                <a:latin typeface="+mn-lt"/>
                <a:ea typeface="+mn-ea"/>
                <a:cs typeface="+mn-cs"/>
              </a:rPr>
              <a:t> baby</a:t>
            </a:r>
            <a:r>
              <a:rPr lang="en-US" sz="1200" b="0" i="0" kern="1200" dirty="0">
                <a:solidFill>
                  <a:schemeClr val="tx1"/>
                </a:solidFill>
                <a:effectLst/>
                <a:latin typeface="+mn-lt"/>
                <a:ea typeface="+mn-ea"/>
                <a:cs typeface="+mn-cs"/>
              </a:rPr>
              <a:t> to swallow.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Protect your baby and family from secondhand smoke. Do not allow anyone to smoke in your home.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Vaccines (shots) are important to protect your child’s health and safety. Because children can get serious diseases, it is important that your child get the right shots at the right time. Talk with your child’s doctor to make sure that your child is up-to-date on her vaccinations.</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00331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The name given to the process of raising a child. Along with parenting come many</a:t>
            </a:r>
            <a:r>
              <a:rPr lang="en-US" baseline="0" dirty="0"/>
              <a:t> </a:t>
            </a:r>
            <a:r>
              <a:rPr lang="en-US" dirty="0"/>
              <a:t>responsibilities.</a:t>
            </a:r>
            <a:r>
              <a:rPr lang="en-US" baseline="0" dirty="0"/>
              <a:t> A responsibility is a condition in which a person assumes the duties, obligations and accountability for something. </a:t>
            </a:r>
            <a:r>
              <a:rPr lang="en-US" dirty="0"/>
              <a:t>Couples who are thinking about having a child need to make a self-assessment of their lives.</a:t>
            </a:r>
            <a:r>
              <a:rPr lang="en-US" baseline="0" dirty="0"/>
              <a:t> </a:t>
            </a:r>
            <a:r>
              <a:rPr lang="en-US" dirty="0"/>
              <a:t>Couples must consider how a baby will affect how they will share responsibilities. Some factors to consider are: </a:t>
            </a:r>
          </a:p>
          <a:p>
            <a:endParaRPr lang="en-US" dirty="0"/>
          </a:p>
          <a:p>
            <a:pPr marL="171450" indent="-171450">
              <a:buFont typeface="Arial" panose="020B0604020202020204" pitchFamily="34" charset="0"/>
              <a:buChar char="•"/>
            </a:pPr>
            <a:r>
              <a:rPr lang="en-US" dirty="0"/>
              <a:t>What are your</a:t>
            </a:r>
            <a:r>
              <a:rPr lang="en-US" baseline="0" dirty="0"/>
              <a:t> plans for the future? Career? Marriage? Education? Retirement? Have children? Travel? Grandchildren? Other?</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you fully understand and accept the responsibilities of having a child?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you have family support to help with the</a:t>
            </a:r>
            <a:r>
              <a:rPr lang="en-US" baseline="0" dirty="0"/>
              <a:t> </a:t>
            </a:r>
            <a:r>
              <a:rPr lang="en-US" dirty="0"/>
              <a:t>child?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you have the finances to support a child for</a:t>
            </a:r>
            <a:r>
              <a:rPr lang="en-US" baseline="0" dirty="0"/>
              <a:t> </a:t>
            </a:r>
            <a:r>
              <a:rPr lang="en-US" dirty="0"/>
              <a:t>18 years (or longer)? </a:t>
            </a:r>
          </a:p>
          <a:p>
            <a:pPr marL="171450" indent="-171450">
              <a:buFont typeface="Arial" panose="020B0604020202020204" pitchFamily="34" charset="0"/>
              <a:buChar char="•"/>
            </a:pPr>
            <a:r>
              <a:rPr lang="en-US" dirty="0"/>
              <a:t>Do you have the time and energy to devote to a child? </a:t>
            </a:r>
          </a:p>
          <a:p>
            <a:pPr marL="171450" indent="-171450">
              <a:buFont typeface="Arial" panose="020B0604020202020204" pitchFamily="34" charset="0"/>
              <a:buChar char="•"/>
            </a:pPr>
            <a:r>
              <a:rPr lang="en-US" dirty="0"/>
              <a:t>How are you going to agree on</a:t>
            </a:r>
            <a:r>
              <a:rPr lang="en-US" baseline="0" dirty="0"/>
              <a:t> </a:t>
            </a:r>
            <a:r>
              <a:rPr lang="en-US" dirty="0"/>
              <a:t>sharing home and child care tasks?</a:t>
            </a:r>
          </a:p>
          <a:p>
            <a:pPr marL="171450" indent="-171450">
              <a:buFont typeface="Arial" panose="020B0604020202020204" pitchFamily="34" charset="0"/>
              <a:buChar char="•"/>
            </a:pPr>
            <a:r>
              <a:rPr lang="en-US" dirty="0"/>
              <a:t>How will the finances be affected by the addition of a baby?</a:t>
            </a:r>
          </a:p>
          <a:p>
            <a:pPr marL="171450" indent="-171450">
              <a:buFont typeface="Arial" panose="020B0604020202020204" pitchFamily="34" charset="0"/>
              <a:buChar char="•"/>
            </a:pPr>
            <a:r>
              <a:rPr lang="en-US" dirty="0"/>
              <a:t>What do you expect of a baby? Some parents expect many things from their</a:t>
            </a:r>
            <a:r>
              <a:rPr lang="en-US" baseline="0" dirty="0"/>
              <a:t> babies. These expectations may be reasonable or unreasonable.</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Will having</a:t>
            </a:r>
            <a:r>
              <a:rPr lang="en-US" baseline="0" dirty="0"/>
              <a:t> a baby </a:t>
            </a:r>
            <a:r>
              <a:rPr lang="en-US" dirty="0"/>
              <a:t>affect your job and career? </a:t>
            </a:r>
          </a:p>
          <a:p>
            <a:pPr marL="171450" indent="-171450">
              <a:buFont typeface="Arial" panose="020B0604020202020204" pitchFamily="34" charset="0"/>
              <a:buChar char="•"/>
            </a:pPr>
            <a:r>
              <a:rPr lang="en-US" dirty="0"/>
              <a:t>Will the mother work outside of the home?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Personal freedoms, an active social</a:t>
            </a:r>
            <a:r>
              <a:rPr lang="en-US" baseline="0" dirty="0"/>
              <a:t> life and privacy are some of the first things sacrificed when a baby is born. A baby also may detain career and educational goals. Some responsibilities of rearing a child include providing proper nutrition; making decisions about discipline; teaching morals and values; paying medical bills, clothing and food; and spending time with the child.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At this time, can you give a baby what he or she might need? A baby needs the following:</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Economic security</a:t>
            </a:r>
          </a:p>
          <a:p>
            <a:pPr marL="171450" indent="-171450">
              <a:buFont typeface="Arial" panose="020B0604020202020204" pitchFamily="34" charset="0"/>
              <a:buChar char="•"/>
            </a:pPr>
            <a:r>
              <a:rPr lang="en-US" baseline="0" dirty="0"/>
              <a:t>Educational opportunities</a:t>
            </a:r>
          </a:p>
          <a:p>
            <a:pPr marL="171450" indent="-171450">
              <a:buFont typeface="Arial" panose="020B0604020202020204" pitchFamily="34" charset="0"/>
              <a:buChar char="•"/>
            </a:pPr>
            <a:r>
              <a:rPr lang="en-US" baseline="0" dirty="0"/>
              <a:t>Emotional support</a:t>
            </a:r>
          </a:p>
          <a:p>
            <a:pPr marL="171450" indent="-171450">
              <a:buFont typeface="Arial" panose="020B0604020202020204" pitchFamily="34" charset="0"/>
              <a:buChar char="•"/>
            </a:pPr>
            <a:r>
              <a:rPr lang="en-US" baseline="0" dirty="0"/>
              <a:t>Proper nourishment</a:t>
            </a:r>
          </a:p>
          <a:p>
            <a:pPr marL="171450" indent="-171450">
              <a:buFont typeface="Arial" panose="020B0604020202020204" pitchFamily="34" charset="0"/>
              <a:buChar char="•"/>
            </a:pPr>
            <a:r>
              <a:rPr lang="en-US" baseline="0" dirty="0"/>
              <a:t>Responsiveness</a:t>
            </a:r>
          </a:p>
          <a:p>
            <a:pPr marL="171450" indent="-171450">
              <a:buFont typeface="Arial" panose="020B0604020202020204" pitchFamily="34" charset="0"/>
              <a:buChar char="•"/>
            </a:pPr>
            <a:r>
              <a:rPr lang="en-US" baseline="0" dirty="0"/>
              <a:t>Shelter</a:t>
            </a:r>
          </a:p>
          <a:p>
            <a:pPr marL="171450" indent="-171450">
              <a:buFont typeface="Arial" panose="020B0604020202020204" pitchFamily="34" charset="0"/>
              <a:buChar char="•"/>
            </a:pPr>
            <a:r>
              <a:rPr lang="en-US" baseline="0" dirty="0"/>
              <a:t>Unconditional love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93259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reasons for having a baby</a:t>
            </a:r>
            <a:r>
              <a:rPr lang="en-US" baseline="0" dirty="0"/>
              <a:t> include the following:</a:t>
            </a:r>
          </a:p>
          <a:p>
            <a:endParaRPr lang="en-US" baseline="0" dirty="0"/>
          </a:p>
          <a:p>
            <a:pPr marL="171450" indent="-171450">
              <a:buFont typeface="Arial" panose="020B0604020202020204" pitchFamily="34" charset="0"/>
              <a:buChar char="•"/>
            </a:pPr>
            <a:r>
              <a:rPr lang="en-US" baseline="0" dirty="0"/>
              <a:t>You/we are committed to beginning a family.</a:t>
            </a:r>
          </a:p>
          <a:p>
            <a:pPr marL="171450" indent="-171450">
              <a:buFont typeface="Arial" panose="020B0604020202020204" pitchFamily="34" charset="0"/>
              <a:buChar char="•"/>
            </a:pPr>
            <a:r>
              <a:rPr lang="en-US" baseline="0" dirty="0"/>
              <a:t>You/we have many wonderful thoughts, ideas and possessions to share with a child.</a:t>
            </a:r>
          </a:p>
          <a:p>
            <a:pPr marL="171450" indent="-171450">
              <a:buFont typeface="Arial" panose="020B0604020202020204" pitchFamily="34" charset="0"/>
              <a:buChar char="•"/>
            </a:pPr>
            <a:r>
              <a:rPr lang="en-US" baseline="0" dirty="0"/>
              <a:t>You/we want to provide a beginning for a new life.</a:t>
            </a:r>
          </a:p>
          <a:p>
            <a:endParaRPr lang="en-US" baseline="0" dirty="0"/>
          </a:p>
          <a:p>
            <a:r>
              <a:rPr lang="en-US" baseline="0" dirty="0"/>
              <a:t>Poor reasons for having a baby include the following:</a:t>
            </a:r>
          </a:p>
          <a:p>
            <a:endParaRPr lang="en-US" baseline="0" dirty="0"/>
          </a:p>
          <a:p>
            <a:r>
              <a:rPr lang="en-US" baseline="0" dirty="0"/>
              <a:t>You/we want a baby because babies are cute.</a:t>
            </a:r>
          </a:p>
          <a:p>
            <a:r>
              <a:rPr lang="en-US" baseline="0" dirty="0"/>
              <a:t>You/we want a baby to carry your/our family name.</a:t>
            </a:r>
          </a:p>
          <a:p>
            <a:r>
              <a:rPr lang="en-US" baseline="0" dirty="0"/>
              <a:t>You/we want a baby because your/our friends are having babies.</a:t>
            </a:r>
          </a:p>
          <a:p>
            <a:r>
              <a:rPr lang="en-US" baseline="0" dirty="0"/>
              <a:t>You/we want a baby to provide you/us with love.</a:t>
            </a:r>
          </a:p>
          <a:p>
            <a:r>
              <a:rPr lang="en-US" baseline="0" dirty="0"/>
              <a:t>You/we want a baby to keep the relationship going.</a:t>
            </a:r>
          </a:p>
          <a:p>
            <a:r>
              <a:rPr lang="en-US" baseline="0" dirty="0"/>
              <a:t>You/we want a baby to escape the pressures of everyday life.</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8841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parents expect many things from their</a:t>
            </a:r>
            <a:r>
              <a:rPr lang="en-US" baseline="0" dirty="0"/>
              <a:t> babies. These expectations may be reasonable or unreasonable.</a:t>
            </a:r>
            <a:endParaRPr lang="en-US" dirty="0"/>
          </a:p>
          <a:p>
            <a:endParaRPr lang="en-US" dirty="0"/>
          </a:p>
          <a:p>
            <a:r>
              <a:rPr lang="en-US" dirty="0"/>
              <a:t>Reasonable expectations may include:</a:t>
            </a:r>
          </a:p>
          <a:p>
            <a:endParaRPr lang="en-US" dirty="0"/>
          </a:p>
          <a:p>
            <a:pPr marL="171450" indent="-171450">
              <a:buFont typeface="Arial" panose="020B0604020202020204" pitchFamily="34" charset="0"/>
              <a:buChar char="•"/>
            </a:pPr>
            <a:r>
              <a:rPr lang="en-US" dirty="0"/>
              <a:t>A child will respond</a:t>
            </a:r>
            <a:r>
              <a:rPr lang="en-US" baseline="0" dirty="0"/>
              <a:t> with love and affection to parents who are caring and supportive.</a:t>
            </a:r>
          </a:p>
          <a:p>
            <a:pPr marL="171450" indent="-171450">
              <a:buFont typeface="Arial" panose="020B0604020202020204" pitchFamily="34" charset="0"/>
              <a:buChar char="•"/>
            </a:pPr>
            <a:r>
              <a:rPr lang="en-US" baseline="0" dirty="0"/>
              <a:t>A child will contribute to the family through household responsibilities, sharing and affection when good role modeling is exhibited by parents.</a:t>
            </a:r>
          </a:p>
          <a:p>
            <a:endParaRPr lang="en-US" baseline="0" dirty="0"/>
          </a:p>
          <a:p>
            <a:r>
              <a:rPr lang="en-US" baseline="0" dirty="0"/>
              <a:t>Unreasonable expectations may include:</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baby will be cute and cuddly.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child will be a mirror image of parents.</a:t>
            </a:r>
          </a:p>
          <a:p>
            <a:pPr marL="171450" indent="-171450">
              <a:buFont typeface="Arial" panose="020B0604020202020204" pitchFamily="34" charset="0"/>
              <a:buChar char="•"/>
            </a:pPr>
            <a:r>
              <a:rPr lang="en-US" baseline="0" dirty="0"/>
              <a:t>A child will provide companionship.</a:t>
            </a:r>
          </a:p>
          <a:p>
            <a:pPr marL="171450" indent="-171450">
              <a:buFont typeface="Arial" panose="020B0604020202020204" pitchFamily="34" charset="0"/>
              <a:buChar char="•"/>
            </a:pPr>
            <a:r>
              <a:rPr lang="en-US" baseline="0" dirty="0"/>
              <a:t>A child will provide a quick fix for a ruined marriage or relationship.</a:t>
            </a:r>
          </a:p>
          <a:p>
            <a:pPr marL="171450" indent="-171450">
              <a:buFont typeface="Arial" panose="020B0604020202020204" pitchFamily="34" charset="0"/>
              <a:buChar char="•"/>
            </a:pPr>
            <a:r>
              <a:rPr lang="en-US" baseline="0" dirty="0"/>
              <a:t>A child will provide security in old age.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4346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responsibilities of parenting</a:t>
            </a:r>
            <a:r>
              <a:rPr lang="en-US" baseline="0" dirty="0"/>
              <a:t> are endless. Some important responsibilities that affect the health and happiness of parents and children include the following:</a:t>
            </a:r>
          </a:p>
          <a:p>
            <a:endParaRPr lang="en-US" baseline="0" dirty="0"/>
          </a:p>
          <a:p>
            <a:pPr marL="171450" indent="-171450">
              <a:buFont typeface="Arial" panose="020B0604020202020204" pitchFamily="34" charset="0"/>
              <a:buChar char="•"/>
            </a:pPr>
            <a:r>
              <a:rPr lang="en-US" baseline="0" dirty="0"/>
              <a:t>Child guidance</a:t>
            </a:r>
          </a:p>
          <a:p>
            <a:pPr marL="171450" indent="-171450">
              <a:buFont typeface="Arial" panose="020B0604020202020204" pitchFamily="34" charset="0"/>
              <a:buChar char="•"/>
            </a:pPr>
            <a:r>
              <a:rPr lang="en-US" baseline="0" dirty="0"/>
              <a:t>Cognitive development</a:t>
            </a:r>
          </a:p>
          <a:p>
            <a:pPr marL="171450" indent="-171450">
              <a:buFont typeface="Arial" panose="020B0604020202020204" pitchFamily="34" charset="0"/>
              <a:buChar char="•"/>
            </a:pPr>
            <a:r>
              <a:rPr lang="en-US" baseline="0" dirty="0"/>
              <a:t>Financial responsibilities</a:t>
            </a:r>
          </a:p>
          <a:p>
            <a:pPr marL="171450" indent="-171450">
              <a:buFont typeface="Arial" panose="020B0604020202020204" pitchFamily="34" charset="0"/>
              <a:buChar char="•"/>
            </a:pPr>
            <a:r>
              <a:rPr lang="en-US" baseline="0" dirty="0"/>
              <a:t>Health and safety responsibilities</a:t>
            </a:r>
          </a:p>
          <a:p>
            <a:pPr marL="171450" indent="-171450">
              <a:buFont typeface="Arial" panose="020B0604020202020204" pitchFamily="34" charset="0"/>
              <a:buChar char="•"/>
            </a:pPr>
            <a:r>
              <a:rPr lang="en-US" baseline="0" dirty="0"/>
              <a:t>Legal and moral responsibilities</a:t>
            </a:r>
          </a:p>
          <a:p>
            <a:pPr marL="171450" indent="-171450">
              <a:buFont typeface="Arial" panose="020B0604020202020204" pitchFamily="34" charset="0"/>
              <a:buChar char="•"/>
            </a:pPr>
            <a:r>
              <a:rPr lang="en-US" baseline="0" dirty="0"/>
              <a:t>Social and emotional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9171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extra child naturally increases the cost to a family. Some other costs pertaining to the first</a:t>
            </a:r>
            <a:r>
              <a:rPr lang="en-US" baseline="0" dirty="0"/>
              <a:t> </a:t>
            </a:r>
            <a:r>
              <a:rPr lang="en-US" dirty="0"/>
              <a:t>year include pediatrician visits and newborn items. As the child grows older, the costs get</a:t>
            </a:r>
            <a:r>
              <a:rPr lang="en-US" baseline="0" dirty="0"/>
              <a:t> </a:t>
            </a:r>
            <a:r>
              <a:rPr lang="en-US" dirty="0"/>
              <a:t>higher. What do new parents need for their baby before the</a:t>
            </a:r>
            <a:r>
              <a:rPr lang="en-US" baseline="0" dirty="0"/>
              <a:t> baby </a:t>
            </a:r>
            <a:r>
              <a:rPr lang="en-US" dirty="0"/>
              <a:t>arrives? As</a:t>
            </a:r>
            <a:r>
              <a:rPr lang="en-US" baseline="0" dirty="0"/>
              <a:t> a class, let’s b</a:t>
            </a:r>
            <a:r>
              <a:rPr lang="en-US" dirty="0"/>
              <a:t>rainstorm and compile a list of items along with the costs.</a:t>
            </a:r>
            <a:r>
              <a:rPr lang="en-US" baseline="0" dirty="0"/>
              <a:t> </a:t>
            </a:r>
          </a:p>
          <a:p>
            <a:endParaRPr lang="en-US" baseline="0" dirty="0"/>
          </a:p>
          <a:p>
            <a:r>
              <a:rPr lang="en-US" dirty="0"/>
              <a:t>Discuss the results of the list</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15650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Expenditures of Children and Families report, a middle-income family with a child born in 2013 can expect to spend about $245,340 ($304,480 adjusted for projected inflation) for food, housing, childcare and education and other child-rearing expenses up to age 18. Costs associated with pregnancy or expenses occurred after age 18, such as higher education, are not included.</a:t>
            </a:r>
          </a:p>
          <a:p>
            <a:endParaRPr lang="en-US" dirty="0"/>
          </a:p>
          <a:p>
            <a:r>
              <a:rPr lang="en-US" dirty="0"/>
              <a:t>United States Department of Agriculture</a:t>
            </a:r>
          </a:p>
          <a:p>
            <a:r>
              <a:rPr lang="en-US" dirty="0"/>
              <a:t>Cost of raising a child to the</a:t>
            </a:r>
            <a:r>
              <a:rPr lang="en-US" baseline="0" dirty="0"/>
              <a:t> age of 18. (August 2014)</a:t>
            </a:r>
          </a:p>
          <a:p>
            <a:r>
              <a:rPr lang="en-US" dirty="0"/>
              <a:t>http://www.cnpp.usda.gov/sites/default/files/expenditures_on_children_by_families/CRC2013InfoGraphic.pdf</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5865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and career stability should be considered</a:t>
            </a:r>
            <a:r>
              <a:rPr lang="en-US" baseline="0" dirty="0"/>
              <a:t> before deciding to have children. Children are expensive. Just as one must assess his or her financial condition before purchasing a car or home, individuals must seriously evaluate their ability to financially support a dependent child. The expense begins with the first pregnancy test or visit to the physician and does not end until the child is able to live and support himself or herself independently. </a:t>
            </a:r>
            <a:r>
              <a:rPr lang="en-US" dirty="0"/>
              <a:t>Parents must have a budget and carefully examine their income to meet the high financial costs</a:t>
            </a:r>
            <a:r>
              <a:rPr lang="en-US" baseline="0" dirty="0"/>
              <a:t> </a:t>
            </a:r>
            <a:r>
              <a:rPr lang="en-US" dirty="0"/>
              <a:t>of having a baby. Responsible parents not only have to carefully manage their money daily, but</a:t>
            </a:r>
            <a:r>
              <a:rPr lang="en-US" baseline="0" dirty="0"/>
              <a:t> they also must plan for large or unexpected expenses. These expenses might include illnesses, accidents or higher education. </a:t>
            </a:r>
            <a:r>
              <a:rPr lang="en-US" dirty="0"/>
              <a:t>Some expenses include mortgage/rent, groceries, medical bills, transportation</a:t>
            </a:r>
            <a:r>
              <a:rPr lang="en-US" baseline="0" dirty="0"/>
              <a:t> </a:t>
            </a:r>
            <a:r>
              <a:rPr lang="en-US" dirty="0"/>
              <a:t>(car payments, insurance, gas and upkeep of the vehicle[s]), clothes and miscellaneous. What</a:t>
            </a:r>
            <a:r>
              <a:rPr lang="en-US" baseline="0" dirty="0"/>
              <a:t> </a:t>
            </a:r>
            <a:r>
              <a:rPr lang="en-US" dirty="0"/>
              <a:t>are some of the child care costs for the first year? Other</a:t>
            </a:r>
            <a:r>
              <a:rPr lang="en-US" baseline="0" dirty="0"/>
              <a:t> costs can include:</a:t>
            </a:r>
          </a:p>
          <a:p>
            <a:endParaRPr lang="en-US" baseline="0" dirty="0"/>
          </a:p>
          <a:p>
            <a:pPr marL="171450" indent="-171450">
              <a:buFont typeface="Arial" panose="020B0604020202020204" pitchFamily="34" charset="0"/>
              <a:buChar char="•"/>
            </a:pPr>
            <a:r>
              <a:rPr lang="en-US" baseline="0" dirty="0"/>
              <a:t>Prenatal expenses</a:t>
            </a:r>
          </a:p>
          <a:p>
            <a:pPr marL="171450" indent="-171450">
              <a:buFont typeface="Arial" panose="020B0604020202020204" pitchFamily="34" charset="0"/>
              <a:buChar char="•"/>
            </a:pPr>
            <a:r>
              <a:rPr lang="en-US" baseline="0" dirty="0"/>
              <a:t>Childbirth expense</a:t>
            </a:r>
          </a:p>
          <a:p>
            <a:pPr marL="171450" indent="-171450">
              <a:buFont typeface="Arial" panose="020B0604020202020204" pitchFamily="34" charset="0"/>
              <a:buChar char="•"/>
            </a:pPr>
            <a:r>
              <a:rPr lang="en-US" baseline="0" dirty="0"/>
              <a:t>Infancy expenses</a:t>
            </a:r>
          </a:p>
          <a:p>
            <a:pPr marL="171450" indent="-171450">
              <a:buFont typeface="Arial" panose="020B0604020202020204" pitchFamily="34" charset="0"/>
              <a:buChar char="•"/>
            </a:pPr>
            <a:r>
              <a:rPr lang="en-US" baseline="0" dirty="0"/>
              <a:t>Childhood expenses</a:t>
            </a:r>
            <a:endParaRPr lang="en-US" dirty="0"/>
          </a:p>
          <a:p>
            <a:endParaRPr lang="en-US" dirty="0"/>
          </a:p>
          <a:p>
            <a:r>
              <a:rPr lang="en-US" dirty="0"/>
              <a:t>What specific</a:t>
            </a:r>
            <a:r>
              <a:rPr lang="en-US" baseline="0" dirty="0"/>
              <a:t> expenses fall under each one list above?</a:t>
            </a:r>
          </a:p>
          <a:p>
            <a:endParaRPr lang="en-US" dirty="0"/>
          </a:p>
          <a:p>
            <a:r>
              <a:rPr lang="en-US" dirty="0"/>
              <a:t>What are fixed expenses? What are flexible expenses? Why is it important to set up a savings</a:t>
            </a:r>
            <a:r>
              <a:rPr lang="en-US" baseline="0" dirty="0"/>
              <a:t> </a:t>
            </a:r>
            <a:r>
              <a:rPr lang="en-US" dirty="0"/>
              <a:t>account? Parents need to see the importance of financial planning because their children are</a:t>
            </a:r>
            <a:r>
              <a:rPr lang="en-US" baseline="0" dirty="0"/>
              <a:t> </a:t>
            </a:r>
            <a:r>
              <a:rPr lang="en-US" dirty="0"/>
              <a:t>going to rely on them for financial support for many, many years.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84575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youtu.be/-RnxD-KRkw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hyperlink" Target="http://youtu.be/m9QndNXcnC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bddd/actearly/multimedia/video.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npp.usda.gov/sites/default/files/expenditures_on_children_by_families/CRC2013InfoGraphic.pdf" TargetMode="External"/><Relationship Id="rId7" Type="http://schemas.openxmlformats.org/officeDocument/2006/relationships/hyperlink" Target="http://youtu.be/m9QndNXcnCU" TargetMode="External"/><Relationship Id="rId2" Type="http://schemas.openxmlformats.org/officeDocument/2006/relationships/hyperlink" Target="http://www.nhtsa.gov/Safety/CPS" TargetMode="External"/><Relationship Id="rId1" Type="http://schemas.openxmlformats.org/officeDocument/2006/relationships/slideLayout" Target="../slideLayouts/slideLayout3.xml"/><Relationship Id="rId6" Type="http://schemas.openxmlformats.org/officeDocument/2006/relationships/hyperlink" Target="http://youtu.be/-RnxD-KRkw8" TargetMode="External"/><Relationship Id="rId5" Type="http://schemas.openxmlformats.org/officeDocument/2006/relationships/hyperlink" Target="http://www.cdc.gov/CDCtv/BabySteps/" TargetMode="External"/><Relationship Id="rId4" Type="http://schemas.openxmlformats.org/officeDocument/2006/relationships/hyperlink" Target="http://youtu.be/1-FKAsoGAP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cnpp.usda.gov/sites/default/files/expenditures_on_children_by_families/CRC2013InfoGraphic.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The Balancing Act: Parenting Responsibilities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1425-2A00-4229-90C9-0798D0F9F5BF}"/>
              </a:ext>
            </a:extLst>
          </p:cNvPr>
          <p:cNvSpPr>
            <a:spLocks noGrp="1"/>
          </p:cNvSpPr>
          <p:nvPr>
            <p:ph type="title"/>
          </p:nvPr>
        </p:nvSpPr>
        <p:spPr/>
        <p:txBody>
          <a:bodyPr/>
          <a:lstStyle/>
          <a:p>
            <a:r>
              <a:rPr lang="en-US" dirty="0"/>
              <a:t>Basic Needs of Children</a:t>
            </a:r>
          </a:p>
        </p:txBody>
      </p:sp>
      <p:sp>
        <p:nvSpPr>
          <p:cNvPr id="3" name="Content Placeholder 2">
            <a:extLst>
              <a:ext uri="{FF2B5EF4-FFF2-40B4-BE49-F238E27FC236}">
                <a16:creationId xmlns:a16="http://schemas.microsoft.com/office/drawing/2014/main" id="{58EFB553-8CE8-40DD-BCCF-4788A781BA0E}"/>
              </a:ext>
            </a:extLst>
          </p:cNvPr>
          <p:cNvSpPr>
            <a:spLocks noGrp="1"/>
          </p:cNvSpPr>
          <p:nvPr>
            <p:ph sz="half" idx="1"/>
          </p:nvPr>
        </p:nvSpPr>
        <p:spPr>
          <a:xfrm>
            <a:off x="740664" y="1420420"/>
            <a:ext cx="11055750" cy="1835736"/>
          </a:xfrm>
        </p:spPr>
        <p:txBody>
          <a:bodyPr/>
          <a:lstStyle/>
          <a:p>
            <a:pPr>
              <a:buClrTx/>
              <a:buFont typeface="Arial" panose="020B0604020202020204" pitchFamily="34" charset="0"/>
              <a:buChar char="•"/>
            </a:pPr>
            <a:r>
              <a:rPr lang="en-US" sz="2800" dirty="0"/>
              <a:t>Children have many needs. As a parent, you are responsible for meeting those needs.</a:t>
            </a:r>
          </a:p>
          <a:p>
            <a:pPr>
              <a:buClrTx/>
              <a:buFont typeface="Arial" panose="020B0604020202020204" pitchFamily="34" charset="0"/>
              <a:buChar char="•"/>
            </a:pPr>
            <a:r>
              <a:rPr lang="en-US" sz="2800" dirty="0"/>
              <a:t> Let’s brainstorm as a class, and develop a list of basic needs for children, from the time they are born until the age of 18. </a:t>
            </a:r>
          </a:p>
          <a:p>
            <a:endParaRPr lang="en-US" dirty="0"/>
          </a:p>
        </p:txBody>
      </p:sp>
      <p:pic>
        <p:nvPicPr>
          <p:cNvPr id="4" name="Picture 3">
            <a:extLst>
              <a:ext uri="{FF2B5EF4-FFF2-40B4-BE49-F238E27FC236}">
                <a16:creationId xmlns:a16="http://schemas.microsoft.com/office/drawing/2014/main" id="{2C6DA5B2-BA71-4014-ACEC-9E1446897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578" y="3372500"/>
            <a:ext cx="2743803" cy="2791940"/>
          </a:xfrm>
          <a:prstGeom prst="rect">
            <a:avLst/>
          </a:prstGeom>
        </p:spPr>
      </p:pic>
    </p:spTree>
    <p:extLst>
      <p:ext uri="{BB962C8B-B14F-4D97-AF65-F5344CB8AC3E}">
        <p14:creationId xmlns:p14="http://schemas.microsoft.com/office/powerpoint/2010/main" val="23696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2AEB-3103-42D8-BD5C-1FD9E50C867B}"/>
              </a:ext>
            </a:extLst>
          </p:cNvPr>
          <p:cNvSpPr>
            <a:spLocks noGrp="1"/>
          </p:cNvSpPr>
          <p:nvPr>
            <p:ph type="title"/>
          </p:nvPr>
        </p:nvSpPr>
        <p:spPr/>
        <p:txBody>
          <a:bodyPr/>
          <a:lstStyle/>
          <a:p>
            <a:r>
              <a:rPr lang="en-US" dirty="0"/>
              <a:t>Newborn’s Physical Needs</a:t>
            </a:r>
          </a:p>
        </p:txBody>
      </p:sp>
      <p:sp>
        <p:nvSpPr>
          <p:cNvPr id="3" name="Content Placeholder 2">
            <a:extLst>
              <a:ext uri="{FF2B5EF4-FFF2-40B4-BE49-F238E27FC236}">
                <a16:creationId xmlns:a16="http://schemas.microsoft.com/office/drawing/2014/main" id="{1559B772-6F70-4C7D-94D4-BCEE7D7D4C8B}"/>
              </a:ext>
            </a:extLst>
          </p:cNvPr>
          <p:cNvSpPr>
            <a:spLocks noGrp="1"/>
          </p:cNvSpPr>
          <p:nvPr>
            <p:ph sz="half" idx="1"/>
          </p:nvPr>
        </p:nvSpPr>
        <p:spPr>
          <a:xfrm>
            <a:off x="740664" y="1420420"/>
            <a:ext cx="11055750" cy="2008580"/>
          </a:xfrm>
        </p:spPr>
        <p:txBody>
          <a:bodyPr/>
          <a:lstStyle/>
          <a:p>
            <a:pPr marL="457200" indent="-457200">
              <a:buClr>
                <a:schemeClr val="accent1"/>
              </a:buClr>
              <a:buFont typeface="Open Sans" panose="020B0606030504020204" pitchFamily="34" charset="0"/>
              <a:buChar char="&gt;"/>
            </a:pPr>
            <a:r>
              <a:rPr lang="en-US" sz="2800" dirty="0"/>
              <a:t>Newborns are totally dependent on their parents to meet their needs.</a:t>
            </a:r>
          </a:p>
          <a:p>
            <a:pPr marL="457200" indent="-457200">
              <a:buClr>
                <a:schemeClr val="accent1"/>
              </a:buClr>
              <a:buFont typeface="Open Sans" panose="020B0606030504020204" pitchFamily="34" charset="0"/>
              <a:buChar char="&gt;"/>
            </a:pPr>
            <a:r>
              <a:rPr lang="en-US" sz="2800" dirty="0"/>
              <a:t>Parents have the personal choice of breastfeeding or bottle feeding their newborn.</a:t>
            </a:r>
          </a:p>
          <a:p>
            <a:endParaRPr lang="en-US" dirty="0"/>
          </a:p>
        </p:txBody>
      </p:sp>
      <p:pic>
        <p:nvPicPr>
          <p:cNvPr id="4" name="Picture 3">
            <a:extLst>
              <a:ext uri="{FF2B5EF4-FFF2-40B4-BE49-F238E27FC236}">
                <a16:creationId xmlns:a16="http://schemas.microsoft.com/office/drawing/2014/main" id="{F4D39442-3023-4DC1-A583-E54312B17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300" y="3429000"/>
            <a:ext cx="2987585" cy="3218378"/>
          </a:xfrm>
          <a:prstGeom prst="rect">
            <a:avLst/>
          </a:prstGeom>
        </p:spPr>
      </p:pic>
      <p:pic>
        <p:nvPicPr>
          <p:cNvPr id="5" name="Picture 4">
            <a:extLst>
              <a:ext uri="{FF2B5EF4-FFF2-40B4-BE49-F238E27FC236}">
                <a16:creationId xmlns:a16="http://schemas.microsoft.com/office/drawing/2014/main" id="{0B826453-D236-4687-8C17-1A1CACEF6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196" y="3316944"/>
            <a:ext cx="4616043" cy="3076160"/>
          </a:xfrm>
          <a:prstGeom prst="rect">
            <a:avLst/>
          </a:prstGeom>
        </p:spPr>
      </p:pic>
    </p:spTree>
    <p:extLst>
      <p:ext uri="{BB962C8B-B14F-4D97-AF65-F5344CB8AC3E}">
        <p14:creationId xmlns:p14="http://schemas.microsoft.com/office/powerpoint/2010/main" val="110329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DF8B-3F9C-4880-8AA1-CB9201F39F9D}"/>
              </a:ext>
            </a:extLst>
          </p:cNvPr>
          <p:cNvSpPr>
            <a:spLocks noGrp="1"/>
          </p:cNvSpPr>
          <p:nvPr>
            <p:ph type="title"/>
          </p:nvPr>
        </p:nvSpPr>
        <p:spPr/>
        <p:txBody>
          <a:bodyPr/>
          <a:lstStyle/>
          <a:p>
            <a:r>
              <a:rPr lang="en-US" dirty="0"/>
              <a:t>Clothing and Dressing Needs</a:t>
            </a:r>
          </a:p>
        </p:txBody>
      </p:sp>
      <p:sp>
        <p:nvSpPr>
          <p:cNvPr id="3" name="Content Placeholder 2">
            <a:extLst>
              <a:ext uri="{FF2B5EF4-FFF2-40B4-BE49-F238E27FC236}">
                <a16:creationId xmlns:a16="http://schemas.microsoft.com/office/drawing/2014/main" id="{DBA10C4F-74A7-459A-94E7-F22FD4BB6D19}"/>
              </a:ext>
            </a:extLst>
          </p:cNvPr>
          <p:cNvSpPr>
            <a:spLocks noGrp="1"/>
          </p:cNvSpPr>
          <p:nvPr>
            <p:ph sz="half" idx="1"/>
          </p:nvPr>
        </p:nvSpPr>
        <p:spPr>
          <a:xfrm>
            <a:off x="740664" y="1420420"/>
            <a:ext cx="11055750" cy="1590409"/>
          </a:xfrm>
        </p:spPr>
        <p:txBody>
          <a:bodyPr/>
          <a:lstStyle/>
          <a:p>
            <a:pPr marL="457200" indent="-457200">
              <a:buClr>
                <a:schemeClr val="accent1"/>
              </a:buClr>
              <a:buFont typeface="Open Sans" panose="020B0606030504020204" pitchFamily="34" charset="0"/>
              <a:buChar char="&gt;"/>
            </a:pPr>
            <a:r>
              <a:rPr lang="en-US" dirty="0"/>
              <a:t> New parents enjoy selecting cute outfits for their newborn.</a:t>
            </a:r>
          </a:p>
          <a:p>
            <a:pPr marL="457200" indent="-457200">
              <a:buClr>
                <a:schemeClr val="accent1"/>
              </a:buClr>
              <a:buFont typeface="Open Sans" panose="020B0606030504020204" pitchFamily="34" charset="0"/>
              <a:buChar char="&gt;"/>
            </a:pPr>
            <a:r>
              <a:rPr lang="en-US" dirty="0"/>
              <a:t> Clothing must be suitable for the newborn.</a:t>
            </a:r>
          </a:p>
          <a:p>
            <a:pPr marL="457200" indent="-457200">
              <a:buClr>
                <a:schemeClr val="accent1"/>
              </a:buClr>
              <a:buFont typeface="Open Sans" panose="020B0606030504020204" pitchFamily="34" charset="0"/>
              <a:buChar char="&gt;"/>
            </a:pPr>
            <a:r>
              <a:rPr lang="en-US" dirty="0"/>
              <a:t> How can you save money on children’s clothing? </a:t>
            </a:r>
          </a:p>
          <a:p>
            <a:endParaRPr lang="en-US" dirty="0"/>
          </a:p>
        </p:txBody>
      </p:sp>
      <p:pic>
        <p:nvPicPr>
          <p:cNvPr id="4" name="Picture 3">
            <a:extLst>
              <a:ext uri="{FF2B5EF4-FFF2-40B4-BE49-F238E27FC236}">
                <a16:creationId xmlns:a16="http://schemas.microsoft.com/office/drawing/2014/main" id="{FADBE4DA-5281-44DD-878D-3C227B58D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361" y="3306163"/>
            <a:ext cx="3180628" cy="2873242"/>
          </a:xfrm>
          <a:prstGeom prst="rect">
            <a:avLst/>
          </a:prstGeom>
        </p:spPr>
      </p:pic>
      <p:pic>
        <p:nvPicPr>
          <p:cNvPr id="5" name="Picture 4">
            <a:extLst>
              <a:ext uri="{FF2B5EF4-FFF2-40B4-BE49-F238E27FC236}">
                <a16:creationId xmlns:a16="http://schemas.microsoft.com/office/drawing/2014/main" id="{0BDE6346-C67F-4110-85CD-C3D21C6B8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874" y="3306163"/>
            <a:ext cx="3313126" cy="2939009"/>
          </a:xfrm>
          <a:prstGeom prst="rect">
            <a:avLst/>
          </a:prstGeom>
        </p:spPr>
      </p:pic>
    </p:spTree>
    <p:extLst>
      <p:ext uri="{BB962C8B-B14F-4D97-AF65-F5344CB8AC3E}">
        <p14:creationId xmlns:p14="http://schemas.microsoft.com/office/powerpoint/2010/main" val="142586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B12C-9125-43F4-BAE0-C33A561310B5}"/>
              </a:ext>
            </a:extLst>
          </p:cNvPr>
          <p:cNvSpPr>
            <a:spLocks noGrp="1"/>
          </p:cNvSpPr>
          <p:nvPr>
            <p:ph type="title"/>
          </p:nvPr>
        </p:nvSpPr>
        <p:spPr/>
        <p:txBody>
          <a:bodyPr/>
          <a:lstStyle/>
          <a:p>
            <a:r>
              <a:rPr lang="en-US" dirty="0"/>
              <a:t>Diapering</a:t>
            </a:r>
          </a:p>
        </p:txBody>
      </p:sp>
      <p:sp>
        <p:nvSpPr>
          <p:cNvPr id="3" name="Content Placeholder 2">
            <a:extLst>
              <a:ext uri="{FF2B5EF4-FFF2-40B4-BE49-F238E27FC236}">
                <a16:creationId xmlns:a16="http://schemas.microsoft.com/office/drawing/2014/main" id="{71C8EE81-2044-48F1-9584-962A37836A16}"/>
              </a:ext>
            </a:extLst>
          </p:cNvPr>
          <p:cNvSpPr>
            <a:spLocks noGrp="1"/>
          </p:cNvSpPr>
          <p:nvPr>
            <p:ph sz="half" idx="1"/>
          </p:nvPr>
        </p:nvSpPr>
        <p:spPr>
          <a:xfrm>
            <a:off x="740664" y="1420420"/>
            <a:ext cx="11055750" cy="1155512"/>
          </a:xfrm>
        </p:spPr>
        <p:txBody>
          <a:bodyPr/>
          <a:lstStyle/>
          <a:p>
            <a:pPr marL="457200" indent="-457200">
              <a:buClr>
                <a:schemeClr val="accent1"/>
              </a:buClr>
              <a:buFont typeface="Open Sans" panose="020B0606030504020204" pitchFamily="34" charset="0"/>
              <a:buChar char="&gt;"/>
            </a:pPr>
            <a:r>
              <a:rPr lang="en-US" dirty="0"/>
              <a:t>Parents have two choices: cloth diapers or disposable diapers.</a:t>
            </a:r>
          </a:p>
          <a:p>
            <a:pPr marL="457200" indent="-457200">
              <a:buClr>
                <a:schemeClr val="accent1"/>
              </a:buClr>
              <a:buFont typeface="Open Sans" panose="020B0606030504020204" pitchFamily="34" charset="0"/>
              <a:buChar char="&gt;"/>
            </a:pPr>
            <a:r>
              <a:rPr lang="en-US" dirty="0"/>
              <a:t>It is estimated, a baby will use close to 3000 diapers the first year. </a:t>
            </a:r>
          </a:p>
          <a:p>
            <a:endParaRPr lang="en-US" dirty="0"/>
          </a:p>
        </p:txBody>
      </p:sp>
      <p:pic>
        <p:nvPicPr>
          <p:cNvPr id="4" name="Picture 3">
            <a:extLst>
              <a:ext uri="{FF2B5EF4-FFF2-40B4-BE49-F238E27FC236}">
                <a16:creationId xmlns:a16="http://schemas.microsoft.com/office/drawing/2014/main" id="{0F64829D-5A40-4970-BFBB-666D0CBBA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9" y="2800184"/>
            <a:ext cx="2300221" cy="3448648"/>
          </a:xfrm>
          <a:prstGeom prst="rect">
            <a:avLst/>
          </a:prstGeom>
        </p:spPr>
      </p:pic>
      <p:pic>
        <p:nvPicPr>
          <p:cNvPr id="5" name="Picture 4">
            <a:extLst>
              <a:ext uri="{FF2B5EF4-FFF2-40B4-BE49-F238E27FC236}">
                <a16:creationId xmlns:a16="http://schemas.microsoft.com/office/drawing/2014/main" id="{56F2A9D1-411A-4F32-A1C0-39F39D3F3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477" y="3259394"/>
            <a:ext cx="3577485" cy="2384058"/>
          </a:xfrm>
          <a:prstGeom prst="rect">
            <a:avLst/>
          </a:prstGeom>
        </p:spPr>
      </p:pic>
      <p:pic>
        <p:nvPicPr>
          <p:cNvPr id="6" name="Picture 5">
            <a:extLst>
              <a:ext uri="{FF2B5EF4-FFF2-40B4-BE49-F238E27FC236}">
                <a16:creationId xmlns:a16="http://schemas.microsoft.com/office/drawing/2014/main" id="{27F9991A-E528-4F3B-BEB2-30928127B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845" y="2946268"/>
            <a:ext cx="2426635" cy="3308754"/>
          </a:xfrm>
          <a:prstGeom prst="rect">
            <a:avLst/>
          </a:prstGeom>
        </p:spPr>
      </p:pic>
    </p:spTree>
    <p:extLst>
      <p:ext uri="{BB962C8B-B14F-4D97-AF65-F5344CB8AC3E}">
        <p14:creationId xmlns:p14="http://schemas.microsoft.com/office/powerpoint/2010/main" val="164238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DA97-6440-4F93-8E5F-7AAD4EDE62E6}"/>
              </a:ext>
            </a:extLst>
          </p:cNvPr>
          <p:cNvSpPr>
            <a:spLocks noGrp="1"/>
          </p:cNvSpPr>
          <p:nvPr>
            <p:ph type="title"/>
          </p:nvPr>
        </p:nvSpPr>
        <p:spPr/>
        <p:txBody>
          <a:bodyPr/>
          <a:lstStyle/>
          <a:p>
            <a:r>
              <a:rPr lang="en-US" dirty="0"/>
              <a:t>Bathing, Sleeping and Exercising Time</a:t>
            </a:r>
          </a:p>
        </p:txBody>
      </p:sp>
      <p:pic>
        <p:nvPicPr>
          <p:cNvPr id="4" name="Content Placeholder 5">
            <a:hlinkClick r:id="rId3"/>
            <a:extLst>
              <a:ext uri="{FF2B5EF4-FFF2-40B4-BE49-F238E27FC236}">
                <a16:creationId xmlns:a16="http://schemas.microsoft.com/office/drawing/2014/main" id="{277C24D3-49EF-45EF-8A49-006DDFB839E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52436" y="1626846"/>
            <a:ext cx="6035908" cy="3973640"/>
          </a:xfrm>
        </p:spPr>
      </p:pic>
      <p:sp>
        <p:nvSpPr>
          <p:cNvPr id="5" name="Rectangle 4">
            <a:extLst>
              <a:ext uri="{FF2B5EF4-FFF2-40B4-BE49-F238E27FC236}">
                <a16:creationId xmlns:a16="http://schemas.microsoft.com/office/drawing/2014/main" id="{EFEB32CA-A1C3-4C4F-8047-C9C1880B37A4}"/>
              </a:ext>
            </a:extLst>
          </p:cNvPr>
          <p:cNvSpPr/>
          <p:nvPr/>
        </p:nvSpPr>
        <p:spPr>
          <a:xfrm>
            <a:off x="5223710" y="5759157"/>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1698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3DB-1650-4FD9-B48F-FBED5BD2709F}"/>
              </a:ext>
            </a:extLst>
          </p:cNvPr>
          <p:cNvSpPr>
            <a:spLocks noGrp="1"/>
          </p:cNvSpPr>
          <p:nvPr>
            <p:ph type="title"/>
          </p:nvPr>
        </p:nvSpPr>
        <p:spPr/>
        <p:txBody>
          <a:bodyPr/>
          <a:lstStyle/>
          <a:p>
            <a:r>
              <a:rPr lang="en-US" dirty="0"/>
              <a:t>24 Hours with a Newborn </a:t>
            </a:r>
          </a:p>
        </p:txBody>
      </p:sp>
      <p:pic>
        <p:nvPicPr>
          <p:cNvPr id="4" name="Content Placeholder 7">
            <a:hlinkClick r:id="rId3"/>
            <a:extLst>
              <a:ext uri="{FF2B5EF4-FFF2-40B4-BE49-F238E27FC236}">
                <a16:creationId xmlns:a16="http://schemas.microsoft.com/office/drawing/2014/main" id="{91370DCB-F6A9-4B30-9AA8-A64058123E4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4387" y="1821402"/>
            <a:ext cx="5784186" cy="3855120"/>
          </a:xfrm>
        </p:spPr>
      </p:pic>
      <p:sp>
        <p:nvSpPr>
          <p:cNvPr id="5" name="Rectangle 4">
            <a:extLst>
              <a:ext uri="{FF2B5EF4-FFF2-40B4-BE49-F238E27FC236}">
                <a16:creationId xmlns:a16="http://schemas.microsoft.com/office/drawing/2014/main" id="{7A43E1D8-F4A5-45E6-BD19-070C8B7A1030}"/>
              </a:ext>
            </a:extLst>
          </p:cNvPr>
          <p:cNvSpPr/>
          <p:nvPr/>
        </p:nvSpPr>
        <p:spPr>
          <a:xfrm>
            <a:off x="4898100" y="5942929"/>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240309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4435-933E-44A2-9546-4D8F32D14764}"/>
              </a:ext>
            </a:extLst>
          </p:cNvPr>
          <p:cNvSpPr>
            <a:spLocks noGrp="1"/>
          </p:cNvSpPr>
          <p:nvPr>
            <p:ph type="title"/>
          </p:nvPr>
        </p:nvSpPr>
        <p:spPr/>
        <p:txBody>
          <a:bodyPr/>
          <a:lstStyle/>
          <a:p>
            <a:r>
              <a:rPr lang="en-US" dirty="0"/>
              <a:t>Health and Wellness</a:t>
            </a:r>
          </a:p>
        </p:txBody>
      </p:sp>
      <p:sp>
        <p:nvSpPr>
          <p:cNvPr id="3" name="Content Placeholder 2">
            <a:extLst>
              <a:ext uri="{FF2B5EF4-FFF2-40B4-BE49-F238E27FC236}">
                <a16:creationId xmlns:a16="http://schemas.microsoft.com/office/drawing/2014/main" id="{1FDB7974-AD26-4EDF-A401-E94790EBFEB4}"/>
              </a:ext>
            </a:extLst>
          </p:cNvPr>
          <p:cNvSpPr>
            <a:spLocks noGrp="1"/>
          </p:cNvSpPr>
          <p:nvPr>
            <p:ph sz="half" idx="1"/>
          </p:nvPr>
        </p:nvSpPr>
        <p:spPr>
          <a:xfrm>
            <a:off x="740664" y="1420420"/>
            <a:ext cx="6005824" cy="4734318"/>
          </a:xfrm>
        </p:spPr>
        <p:txBody>
          <a:bodyPr/>
          <a:lstStyle/>
          <a:p>
            <a:pPr marL="457200" indent="-457200">
              <a:buClr>
                <a:schemeClr val="accent1"/>
              </a:buClr>
              <a:buFont typeface="Open Sans" panose="020B0606030504020204" pitchFamily="34" charset="0"/>
              <a:buChar char="&gt;"/>
            </a:pPr>
            <a:r>
              <a:rPr lang="en-US" dirty="0"/>
              <a:t>Breastfeeding is the natural way to feed a baby.</a:t>
            </a:r>
          </a:p>
          <a:p>
            <a:pPr marL="457200" indent="-457200">
              <a:buClr>
                <a:schemeClr val="accent1"/>
              </a:buClr>
              <a:buFont typeface="Open Sans" panose="020B0606030504020204" pitchFamily="34" charset="0"/>
              <a:buChar char="&gt;"/>
            </a:pPr>
            <a:r>
              <a:rPr lang="en-US" dirty="0"/>
              <a:t>Feed a baby slowly and patiently.</a:t>
            </a:r>
          </a:p>
          <a:p>
            <a:pPr marL="457200" indent="-457200">
              <a:buClr>
                <a:schemeClr val="accent1"/>
              </a:buClr>
              <a:buFont typeface="Open Sans" panose="020B0606030504020204" pitchFamily="34" charset="0"/>
              <a:buChar char="&gt;"/>
            </a:pPr>
            <a:r>
              <a:rPr lang="en-US" dirty="0"/>
              <a:t>Keep a baby active.</a:t>
            </a:r>
          </a:p>
          <a:p>
            <a:pPr marL="457200" indent="-457200">
              <a:buClr>
                <a:schemeClr val="accent1"/>
              </a:buClr>
              <a:buFont typeface="Open Sans" panose="020B0606030504020204" pitchFamily="34" charset="0"/>
              <a:buChar char="&gt;"/>
            </a:pPr>
            <a:r>
              <a:rPr lang="en-US" dirty="0"/>
              <a:t>Limit computer and screen time to a  minimum.</a:t>
            </a:r>
          </a:p>
          <a:p>
            <a:pPr marL="457200" indent="-457200">
              <a:buClr>
                <a:schemeClr val="accent1"/>
              </a:buClr>
              <a:buFont typeface="Open Sans" panose="020B0606030504020204" pitchFamily="34" charset="0"/>
              <a:buChar char="&gt;"/>
            </a:pPr>
            <a:r>
              <a:rPr lang="en-US" dirty="0"/>
              <a:t>Try to limit the time a baby is in a swing, stroller or bouncer seat.</a:t>
            </a:r>
          </a:p>
          <a:p>
            <a:endParaRPr lang="en-US" dirty="0"/>
          </a:p>
        </p:txBody>
      </p:sp>
      <p:pic>
        <p:nvPicPr>
          <p:cNvPr id="4" name="Content Placeholder 7">
            <a:extLst>
              <a:ext uri="{FF2B5EF4-FFF2-40B4-BE49-F238E27FC236}">
                <a16:creationId xmlns:a16="http://schemas.microsoft.com/office/drawing/2014/main" id="{22080C15-05CC-467B-BA8D-BAD42179C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487" y="1953474"/>
            <a:ext cx="5161723" cy="3439804"/>
          </a:xfrm>
          <a:prstGeom prst="rect">
            <a:avLst/>
          </a:prstGeom>
        </p:spPr>
      </p:pic>
    </p:spTree>
    <p:extLst>
      <p:ext uri="{BB962C8B-B14F-4D97-AF65-F5344CB8AC3E}">
        <p14:creationId xmlns:p14="http://schemas.microsoft.com/office/powerpoint/2010/main" val="33795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E1DB-A2D3-400E-A4D6-660C6612E491}"/>
              </a:ext>
            </a:extLst>
          </p:cNvPr>
          <p:cNvSpPr>
            <a:spLocks noGrp="1"/>
          </p:cNvSpPr>
          <p:nvPr>
            <p:ph type="title"/>
          </p:nvPr>
        </p:nvSpPr>
        <p:spPr/>
        <p:txBody>
          <a:bodyPr/>
          <a:lstStyle/>
          <a:p>
            <a:r>
              <a:rPr lang="en-US" dirty="0"/>
              <a:t>Learn the Signs – Act Early</a:t>
            </a:r>
          </a:p>
        </p:txBody>
      </p:sp>
      <p:pic>
        <p:nvPicPr>
          <p:cNvPr id="4" name="Content Placeholder 7">
            <a:hlinkClick r:id="rId3"/>
            <a:extLst>
              <a:ext uri="{FF2B5EF4-FFF2-40B4-BE49-F238E27FC236}">
                <a16:creationId xmlns:a16="http://schemas.microsoft.com/office/drawing/2014/main" id="{657E13D1-9865-46B9-B318-B03CF59F154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27399" y="1315543"/>
            <a:ext cx="6337201" cy="4226913"/>
          </a:xfrm>
        </p:spPr>
      </p:pic>
      <p:sp>
        <p:nvSpPr>
          <p:cNvPr id="5" name="Rectangle 4">
            <a:extLst>
              <a:ext uri="{FF2B5EF4-FFF2-40B4-BE49-F238E27FC236}">
                <a16:creationId xmlns:a16="http://schemas.microsoft.com/office/drawing/2014/main" id="{C48E63C3-C4AA-424F-A3A4-886FC24959A9}"/>
              </a:ext>
            </a:extLst>
          </p:cNvPr>
          <p:cNvSpPr/>
          <p:nvPr/>
        </p:nvSpPr>
        <p:spPr>
          <a:xfrm>
            <a:off x="5223709" y="5574490"/>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273393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6255-D636-4998-B35B-BF5A44DB0D7E}"/>
              </a:ext>
            </a:extLst>
          </p:cNvPr>
          <p:cNvSpPr>
            <a:spLocks noGrp="1"/>
          </p:cNvSpPr>
          <p:nvPr>
            <p:ph type="title"/>
          </p:nvPr>
        </p:nvSpPr>
        <p:spPr/>
        <p:txBody>
          <a:bodyPr/>
          <a:lstStyle/>
          <a:p>
            <a:r>
              <a:rPr lang="en-US" dirty="0"/>
              <a:t>Positive Parenting Tips of Healthy Child Development</a:t>
            </a:r>
          </a:p>
        </p:txBody>
      </p:sp>
      <p:sp>
        <p:nvSpPr>
          <p:cNvPr id="3" name="Content Placeholder 2">
            <a:extLst>
              <a:ext uri="{FF2B5EF4-FFF2-40B4-BE49-F238E27FC236}">
                <a16:creationId xmlns:a16="http://schemas.microsoft.com/office/drawing/2014/main" id="{E4E062BE-6B58-46D6-B594-AF709A18FB28}"/>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400" dirty="0"/>
              <a:t>Answer when your baby makes sounds by repeating the sounds and adding words. </a:t>
            </a:r>
          </a:p>
          <a:p>
            <a:pPr marL="457200" indent="-457200">
              <a:buClr>
                <a:schemeClr val="accent1"/>
              </a:buClr>
              <a:buFont typeface="Open Sans" panose="020B0606030504020204" pitchFamily="34" charset="0"/>
              <a:buChar char="&gt;"/>
            </a:pPr>
            <a:r>
              <a:rPr lang="en-US" sz="2400" dirty="0"/>
              <a:t>Praise your baby and give her lots of loving attention.</a:t>
            </a:r>
          </a:p>
          <a:p>
            <a:pPr marL="457200" indent="-457200">
              <a:buClr>
                <a:schemeClr val="accent1"/>
              </a:buClr>
              <a:buFont typeface="Open Sans" panose="020B0606030504020204" pitchFamily="34" charset="0"/>
              <a:buChar char="&gt;"/>
            </a:pPr>
            <a:r>
              <a:rPr lang="en-US" sz="2400" dirty="0"/>
              <a:t>Read to your baby. </a:t>
            </a:r>
          </a:p>
          <a:p>
            <a:pPr marL="457200" indent="-457200">
              <a:buClr>
                <a:schemeClr val="accent1"/>
              </a:buClr>
              <a:buFont typeface="Open Sans" panose="020B0606030504020204" pitchFamily="34" charset="0"/>
              <a:buChar char="&gt;"/>
            </a:pPr>
            <a:r>
              <a:rPr lang="en-US" sz="2400" dirty="0"/>
              <a:t>Sing to your baby and play music. </a:t>
            </a:r>
          </a:p>
          <a:p>
            <a:pPr marL="457200" indent="-457200">
              <a:buClr>
                <a:schemeClr val="accent1"/>
              </a:buClr>
              <a:buFont typeface="Open Sans" panose="020B0606030504020204" pitchFamily="34" charset="0"/>
              <a:buChar char="&gt;"/>
            </a:pPr>
            <a:r>
              <a:rPr lang="en-US" sz="2400" dirty="0"/>
              <a:t>Spend time cuddling and holding your baby. </a:t>
            </a:r>
          </a:p>
          <a:p>
            <a:pPr marL="457200" indent="-457200">
              <a:buClr>
                <a:schemeClr val="accent1"/>
              </a:buClr>
              <a:buFont typeface="Open Sans" panose="020B0606030504020204" pitchFamily="34" charset="0"/>
              <a:buChar char="&gt;"/>
            </a:pPr>
            <a:r>
              <a:rPr lang="en-US" sz="2400" dirty="0"/>
              <a:t>Talk to your baby.</a:t>
            </a:r>
          </a:p>
          <a:p>
            <a:endParaRPr lang="en-US" dirty="0"/>
          </a:p>
          <a:p>
            <a:r>
              <a:rPr lang="en-US" sz="1400" dirty="0"/>
              <a:t>Source: Centers for Disease Control and Prevention</a:t>
            </a:r>
          </a:p>
          <a:p>
            <a:endParaRPr lang="en-US" dirty="0"/>
          </a:p>
        </p:txBody>
      </p:sp>
      <p:pic>
        <p:nvPicPr>
          <p:cNvPr id="4" name="Content Placeholder 9">
            <a:extLst>
              <a:ext uri="{FF2B5EF4-FFF2-40B4-BE49-F238E27FC236}">
                <a16:creationId xmlns:a16="http://schemas.microsoft.com/office/drawing/2014/main" id="{7659E21B-F6F5-4F6C-900A-5704296C5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443" y="1420420"/>
            <a:ext cx="3353537" cy="4372186"/>
          </a:xfrm>
          <a:prstGeom prst="rect">
            <a:avLst/>
          </a:prstGeom>
        </p:spPr>
      </p:pic>
    </p:spTree>
    <p:extLst>
      <p:ext uri="{BB962C8B-B14F-4D97-AF65-F5344CB8AC3E}">
        <p14:creationId xmlns:p14="http://schemas.microsoft.com/office/powerpoint/2010/main" val="213157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48E2-48E1-49DB-BFA6-17C667D83B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9EC526-50D2-4D0B-8D69-63C3B453156B}"/>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Play with your baby when she’s alert and relaxed.</a:t>
            </a:r>
          </a:p>
          <a:p>
            <a:pPr marL="457200" indent="-457200">
              <a:buClr>
                <a:schemeClr val="accent1"/>
              </a:buClr>
              <a:buFont typeface="Open Sans" panose="020B0606030504020204" pitchFamily="34" charset="0"/>
              <a:buChar char="&gt;"/>
            </a:pPr>
            <a:r>
              <a:rPr lang="en-US" sz="2800" dirty="0"/>
              <a:t>Distract your baby with toys and move him to safe areas when he starts moving and touching things that he shouldn’t touch.</a:t>
            </a:r>
          </a:p>
          <a:p>
            <a:pPr marL="457200" indent="-457200">
              <a:buClr>
                <a:schemeClr val="accent1"/>
              </a:buClr>
              <a:buFont typeface="Open Sans" panose="020B0606030504020204" pitchFamily="34" charset="0"/>
              <a:buChar char="&gt;"/>
            </a:pPr>
            <a:r>
              <a:rPr lang="en-US" sz="2800" dirty="0"/>
              <a:t>Take care of yourself physically, mentally and emotionally.</a:t>
            </a:r>
          </a:p>
          <a:p>
            <a:endParaRPr lang="en-US" dirty="0"/>
          </a:p>
        </p:txBody>
      </p:sp>
      <p:pic>
        <p:nvPicPr>
          <p:cNvPr id="4" name="Content Placeholder 7">
            <a:extLst>
              <a:ext uri="{FF2B5EF4-FFF2-40B4-BE49-F238E27FC236}">
                <a16:creationId xmlns:a16="http://schemas.microsoft.com/office/drawing/2014/main" id="{92505E55-CA47-4466-BBAF-7BA97302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620" y="1846263"/>
            <a:ext cx="3709521" cy="4280217"/>
          </a:xfrm>
          <a:prstGeom prst="rect">
            <a:avLst/>
          </a:prstGeom>
        </p:spPr>
      </p:pic>
    </p:spTree>
    <p:extLst>
      <p:ext uri="{BB962C8B-B14F-4D97-AF65-F5344CB8AC3E}">
        <p14:creationId xmlns:p14="http://schemas.microsoft.com/office/powerpoint/2010/main" val="2276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A3AB-BB6B-475B-910B-7B38E3AACD32}"/>
              </a:ext>
            </a:extLst>
          </p:cNvPr>
          <p:cNvSpPr>
            <a:spLocks noGrp="1"/>
          </p:cNvSpPr>
          <p:nvPr>
            <p:ph type="title"/>
          </p:nvPr>
        </p:nvSpPr>
        <p:spPr/>
        <p:txBody>
          <a:bodyPr/>
          <a:lstStyle/>
          <a:p>
            <a:r>
              <a:rPr lang="en-US" dirty="0"/>
              <a:t>Child Safety First</a:t>
            </a:r>
          </a:p>
        </p:txBody>
      </p:sp>
      <p:sp>
        <p:nvSpPr>
          <p:cNvPr id="3" name="Content Placeholder 2">
            <a:extLst>
              <a:ext uri="{FF2B5EF4-FFF2-40B4-BE49-F238E27FC236}">
                <a16:creationId xmlns:a16="http://schemas.microsoft.com/office/drawing/2014/main" id="{076679C3-51CC-4AB7-9095-12F37FB9E63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Do not allow your baby to play with anything that might cover the baby’s face.</a:t>
            </a:r>
          </a:p>
          <a:p>
            <a:pPr marL="457200" indent="-457200">
              <a:buClr>
                <a:schemeClr val="accent1"/>
              </a:buClr>
              <a:buFont typeface="Open Sans" panose="020B0606030504020204" pitchFamily="34" charset="0"/>
              <a:buChar char="&gt;"/>
            </a:pPr>
            <a:r>
              <a:rPr lang="en-US" dirty="0"/>
              <a:t>Do not shake your baby―ever! </a:t>
            </a:r>
          </a:p>
          <a:p>
            <a:pPr marL="457200" indent="-457200">
              <a:buClr>
                <a:schemeClr val="accent1"/>
              </a:buClr>
              <a:buFont typeface="Open Sans" panose="020B0606030504020204" pitchFamily="34" charset="0"/>
              <a:buChar char="&gt;"/>
            </a:pPr>
            <a:r>
              <a:rPr lang="en-US" dirty="0"/>
              <a:t>Make sure you always put your baby to sleep on the baby’s back to prevent sudden infant death syndrome (commonly known as SIDS).</a:t>
            </a:r>
          </a:p>
          <a:p>
            <a:pPr marL="457200" indent="-457200">
              <a:buClr>
                <a:schemeClr val="accent1"/>
              </a:buClr>
              <a:buFont typeface="Open Sans" panose="020B0606030504020204" pitchFamily="34" charset="0"/>
              <a:buChar char="&gt;"/>
            </a:pPr>
            <a:r>
              <a:rPr lang="en-US" dirty="0"/>
              <a:t>Never carry hot liquids or foods near your baby or while holding the baby.</a:t>
            </a:r>
          </a:p>
          <a:p>
            <a:endParaRPr lang="en-US" dirty="0"/>
          </a:p>
        </p:txBody>
      </p:sp>
      <p:pic>
        <p:nvPicPr>
          <p:cNvPr id="4" name="Content Placeholder 7">
            <a:extLst>
              <a:ext uri="{FF2B5EF4-FFF2-40B4-BE49-F238E27FC236}">
                <a16:creationId xmlns:a16="http://schemas.microsoft.com/office/drawing/2014/main" id="{8D124CF3-42D8-4826-B205-67C59DB97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190" y="1924917"/>
            <a:ext cx="5091550" cy="3652923"/>
          </a:xfrm>
          <a:prstGeom prst="rect">
            <a:avLst/>
          </a:prstGeom>
        </p:spPr>
      </p:pic>
    </p:spTree>
    <p:extLst>
      <p:ext uri="{BB962C8B-B14F-4D97-AF65-F5344CB8AC3E}">
        <p14:creationId xmlns:p14="http://schemas.microsoft.com/office/powerpoint/2010/main" val="62048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2506-E4A6-4ED2-A304-A4D0A90EA7D7}"/>
              </a:ext>
            </a:extLst>
          </p:cNvPr>
          <p:cNvSpPr>
            <a:spLocks noGrp="1"/>
          </p:cNvSpPr>
          <p:nvPr>
            <p:ph type="title"/>
          </p:nvPr>
        </p:nvSpPr>
        <p:spPr/>
        <p:txBody>
          <a:bodyPr/>
          <a:lstStyle/>
          <a:p>
            <a:r>
              <a:rPr lang="en-US" dirty="0"/>
              <a:t>Child Safety First</a:t>
            </a:r>
          </a:p>
        </p:txBody>
      </p:sp>
      <p:sp>
        <p:nvSpPr>
          <p:cNvPr id="3" name="Content Placeholder 2">
            <a:extLst>
              <a:ext uri="{FF2B5EF4-FFF2-40B4-BE49-F238E27FC236}">
                <a16:creationId xmlns:a16="http://schemas.microsoft.com/office/drawing/2014/main" id="{4B32AA07-979D-419A-9699-25AE5D3B9AD2}"/>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Place your baby in a rear-facing car seat in the back seat while he is riding in a car. </a:t>
            </a:r>
          </a:p>
          <a:p>
            <a:pPr marL="457200" indent="-457200">
              <a:buClr>
                <a:schemeClr val="accent1"/>
              </a:buClr>
              <a:buFont typeface="Open Sans" panose="020B0606030504020204" pitchFamily="34" charset="0"/>
              <a:buChar char="&gt;"/>
            </a:pPr>
            <a:r>
              <a:rPr lang="en-US" dirty="0"/>
              <a:t>Prevent your baby from choking by cutting the baby’s food into small bites. </a:t>
            </a:r>
          </a:p>
          <a:p>
            <a:pPr marL="457200" indent="-457200">
              <a:buClr>
                <a:schemeClr val="accent1"/>
              </a:buClr>
              <a:buFont typeface="Open Sans" panose="020B0606030504020204" pitchFamily="34" charset="0"/>
              <a:buChar char="&gt;"/>
            </a:pPr>
            <a:r>
              <a:rPr lang="en-US" dirty="0"/>
              <a:t>Protect your baby and family from secondhand smoke. </a:t>
            </a:r>
          </a:p>
          <a:p>
            <a:pPr marL="457200" indent="-457200">
              <a:buClr>
                <a:schemeClr val="accent1"/>
              </a:buClr>
              <a:buFont typeface="Open Sans" panose="020B0606030504020204" pitchFamily="34" charset="0"/>
              <a:buChar char="&gt;"/>
            </a:pPr>
            <a:r>
              <a:rPr lang="en-US" dirty="0"/>
              <a:t>Vaccines (shots) are important to protect your child’s health and safety.</a:t>
            </a:r>
          </a:p>
          <a:p>
            <a:endParaRPr lang="en-US" dirty="0"/>
          </a:p>
        </p:txBody>
      </p:sp>
      <p:pic>
        <p:nvPicPr>
          <p:cNvPr id="4" name="Content Placeholder 7">
            <a:extLst>
              <a:ext uri="{FF2B5EF4-FFF2-40B4-BE49-F238E27FC236}">
                <a16:creationId xmlns:a16="http://schemas.microsoft.com/office/drawing/2014/main" id="{EB96913D-DE9E-438C-8BD1-3A960F1C9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38" y="1846263"/>
            <a:ext cx="4022725" cy="4022725"/>
          </a:xfrm>
          <a:prstGeom prst="rect">
            <a:avLst/>
          </a:prstGeom>
        </p:spPr>
      </p:pic>
    </p:spTree>
    <p:extLst>
      <p:ext uri="{BB962C8B-B14F-4D97-AF65-F5344CB8AC3E}">
        <p14:creationId xmlns:p14="http://schemas.microsoft.com/office/powerpoint/2010/main" val="20085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2FFD-F925-42ED-AEDB-FEA7455A22FA}"/>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F90515E-AE36-4A2C-B7AD-1576FEFDCE0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 What are the needs of a newborn?</a:t>
            </a:r>
          </a:p>
          <a:p>
            <a:pPr marL="457200" indent="-457200">
              <a:buClr>
                <a:schemeClr val="accent1"/>
              </a:buClr>
              <a:buFont typeface="Open Sans" panose="020B0606030504020204" pitchFamily="34" charset="0"/>
              <a:buChar char="&gt;"/>
            </a:pPr>
            <a:r>
              <a:rPr lang="en-US" dirty="0"/>
              <a:t> What safety precautions are required when caring for a newborn, an infant or a child?</a:t>
            </a:r>
          </a:p>
          <a:p>
            <a:pPr marL="457200" indent="-457200">
              <a:buClr>
                <a:schemeClr val="accent1"/>
              </a:buClr>
              <a:buFont typeface="Open Sans" panose="020B0606030504020204" pitchFamily="34" charset="0"/>
              <a:buChar char="&gt;"/>
            </a:pPr>
            <a:r>
              <a:rPr lang="en-US" dirty="0"/>
              <a:t> Why is it important to be ready financially for a baby?</a:t>
            </a:r>
          </a:p>
          <a:p>
            <a:pPr marL="457200" indent="-457200">
              <a:buClr>
                <a:schemeClr val="accent1"/>
              </a:buClr>
              <a:buFont typeface="Open Sans" panose="020B0606030504020204" pitchFamily="34" charset="0"/>
              <a:buChar char="&gt;"/>
            </a:pPr>
            <a:r>
              <a:rPr lang="en-US" dirty="0"/>
              <a:t> What are three positive parenting tips of healthy child development?</a:t>
            </a:r>
          </a:p>
          <a:p>
            <a:pPr marL="457200" indent="-457200">
              <a:buClr>
                <a:schemeClr val="accent1"/>
              </a:buClr>
              <a:buFont typeface="Open Sans" panose="020B0606030504020204" pitchFamily="34" charset="0"/>
              <a:buChar char="&gt;"/>
            </a:pPr>
            <a:r>
              <a:rPr lang="en-US" dirty="0"/>
              <a:t> Why is it important to provide exercises for a newborn?</a:t>
            </a:r>
          </a:p>
          <a:p>
            <a:endParaRPr lang="en-US" dirty="0"/>
          </a:p>
        </p:txBody>
      </p:sp>
    </p:spTree>
    <p:extLst>
      <p:ext uri="{BB962C8B-B14F-4D97-AF65-F5344CB8AC3E}">
        <p14:creationId xmlns:p14="http://schemas.microsoft.com/office/powerpoint/2010/main" val="105336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C891C7CB-EAAF-4AD0-BFC9-D8959AAA4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048" y="609847"/>
            <a:ext cx="6924675" cy="6032500"/>
          </a:xfrm>
          <a:prstGeom prst="rect">
            <a:avLst/>
          </a:prstGeom>
        </p:spPr>
      </p:pic>
    </p:spTree>
    <p:extLst>
      <p:ext uri="{BB962C8B-B14F-4D97-AF65-F5344CB8AC3E}">
        <p14:creationId xmlns:p14="http://schemas.microsoft.com/office/powerpoint/2010/main" val="407677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6B8-C7EC-41DF-8A20-5E2769EDC4E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AD4EC856-E343-4858-949B-8885D9D5803A}"/>
              </a:ext>
            </a:extLst>
          </p:cNvPr>
          <p:cNvSpPr>
            <a:spLocks noGrp="1"/>
          </p:cNvSpPr>
          <p:nvPr>
            <p:ph sz="half" idx="1"/>
          </p:nvPr>
        </p:nvSpPr>
        <p:spPr/>
        <p:txBody>
          <a:bodyPr/>
          <a:lstStyle/>
          <a:p>
            <a:pPr lvl="0" fontAlgn="base">
              <a:spcBef>
                <a:spcPts val="0"/>
              </a:spcBef>
              <a:spcAft>
                <a:spcPts val="200"/>
              </a:spcAft>
            </a:pPr>
            <a:r>
              <a:rPr lang="en-US" sz="1800" b="1" dirty="0">
                <a:latin typeface="Open Sans" panose="020B0606030504020204" pitchFamily="34" charset="0"/>
                <a:ea typeface="Open Sans" panose="020B0606030504020204" pitchFamily="34" charset="0"/>
                <a:cs typeface="Open Sans" panose="020B0606030504020204" pitchFamily="34" charset="0"/>
              </a:rPr>
              <a:t>Images:</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Microsoft Clip Art: Used with permission from Microsoft™. (Slides 3, 4, 5, 11, 12, 13, 14, 15, 16, 18, 19, 20, 21, 22 and 23)</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Photos obtained through a license with Shutterstock.com™. (Slides 1, 6, 7, 9, 10 and 17)</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United States Department of Agriculture (Slide 8)</a:t>
            </a:r>
          </a:p>
          <a:p>
            <a:pPr lvl="0" fontAlgn="base">
              <a:spcBef>
                <a:spcPts val="0"/>
              </a:spcBef>
              <a:spcAft>
                <a:spcPts val="200"/>
              </a:spcAft>
            </a:pPr>
            <a:r>
              <a:rPr lang="en-US" sz="1800" b="1" dirty="0">
                <a:latin typeface="Open Sans" panose="020B0606030504020204" pitchFamily="34" charset="0"/>
                <a:ea typeface="Open Sans" panose="020B0606030504020204" pitchFamily="34" charset="0"/>
                <a:cs typeface="Open Sans" panose="020B0606030504020204" pitchFamily="34" charset="0"/>
              </a:rPr>
              <a:t>Textbooks:</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Clark, P., Couch, S., &amp; </a:t>
            </a:r>
            <a:r>
              <a:rPr lang="en-US" sz="1800" dirty="0" err="1">
                <a:latin typeface="Open Sans" panose="020B0606030504020204" pitchFamily="34" charset="0"/>
                <a:ea typeface="Open Sans" panose="020B0606030504020204" pitchFamily="34" charset="0"/>
                <a:cs typeface="Open Sans" panose="020B0606030504020204" pitchFamily="34" charset="0"/>
              </a:rPr>
              <a:t>Felstehausen</a:t>
            </a:r>
            <a:r>
              <a:rPr lang="en-US" sz="1800" dirty="0">
                <a:latin typeface="Open Sans" panose="020B0606030504020204" pitchFamily="34" charset="0"/>
                <a:ea typeface="Open Sans" panose="020B0606030504020204" pitchFamily="34" charset="0"/>
                <a:cs typeface="Open Sans" panose="020B0606030504020204" pitchFamily="34" charset="0"/>
              </a:rPr>
              <a:t>, G. (2011). </a:t>
            </a:r>
            <a:r>
              <a:rPr lang="en-US" sz="1800" i="1" dirty="0">
                <a:latin typeface="Open Sans" panose="020B0606030504020204" pitchFamily="34" charset="0"/>
                <a:ea typeface="Open Sans" panose="020B0606030504020204" pitchFamily="34" charset="0"/>
                <a:cs typeface="Open Sans" panose="020B0606030504020204" pitchFamily="34" charset="0"/>
              </a:rPr>
              <a:t>Managing life skills</a:t>
            </a:r>
            <a:r>
              <a:rPr lang="en-US" sz="1800" dirty="0">
                <a:latin typeface="Open Sans" panose="020B0606030504020204" pitchFamily="34" charset="0"/>
                <a:ea typeface="Open Sans" panose="020B0606030504020204" pitchFamily="34" charset="0"/>
                <a:cs typeface="Open Sans" panose="020B0606030504020204" pitchFamily="34" charset="0"/>
              </a:rPr>
              <a:t>. Columbus, OH: Glencoe/McGraw-Hill. </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Decker, Celia. (2011). </a:t>
            </a:r>
            <a:r>
              <a:rPr lang="en-US" sz="1800" i="1" dirty="0">
                <a:latin typeface="Open Sans" panose="020B0606030504020204" pitchFamily="34" charset="0"/>
                <a:ea typeface="Open Sans" panose="020B0606030504020204" pitchFamily="34" charset="0"/>
                <a:cs typeface="Open Sans" panose="020B0606030504020204" pitchFamily="34" charset="0"/>
              </a:rPr>
              <a:t>Child development; early stages through age 12</a:t>
            </a:r>
            <a:r>
              <a:rPr lang="en-US" sz="1800" dirty="0">
                <a:latin typeface="Open Sans" panose="020B0606030504020204" pitchFamily="34" charset="0"/>
                <a:ea typeface="Open Sans" panose="020B0606030504020204" pitchFamily="34" charset="0"/>
                <a:cs typeface="Open Sans" panose="020B0606030504020204" pitchFamily="34" charset="0"/>
              </a:rPr>
              <a:t>. 7th. Tinley Park, IL: </a:t>
            </a:r>
            <a:r>
              <a:rPr lang="en-US" sz="1800" dirty="0" err="1">
                <a:latin typeface="Open Sans" panose="020B0606030504020204" pitchFamily="34" charset="0"/>
                <a:ea typeface="Open Sans" panose="020B0606030504020204" pitchFamily="34" charset="0"/>
                <a:cs typeface="Open Sans" panose="020B0606030504020204" pitchFamily="34" charset="0"/>
              </a:rPr>
              <a:t>Goodheart</a:t>
            </a:r>
            <a:r>
              <a:rPr lang="en-US" sz="1800" dirty="0">
                <a:latin typeface="Open Sans" panose="020B0606030504020204" pitchFamily="34" charset="0"/>
                <a:ea typeface="Open Sans" panose="020B0606030504020204" pitchFamily="34" charset="0"/>
                <a:cs typeface="Open Sans" panose="020B0606030504020204" pitchFamily="34" charset="0"/>
              </a:rPr>
              <a:t>-Willcox.</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Ryder, V., &amp; Harter, M. B. (2010). </a:t>
            </a:r>
            <a:r>
              <a:rPr lang="en-US" sz="1800" i="1" dirty="0">
                <a:latin typeface="Open Sans" panose="020B0606030504020204" pitchFamily="34" charset="0"/>
                <a:ea typeface="Open Sans" panose="020B0606030504020204" pitchFamily="34" charset="0"/>
                <a:cs typeface="Open Sans" panose="020B0606030504020204" pitchFamily="34" charset="0"/>
              </a:rPr>
              <a:t>Contemporary living</a:t>
            </a:r>
            <a:r>
              <a:rPr lang="en-US" sz="1800" dirty="0">
                <a:latin typeface="Open Sans" panose="020B0606030504020204" pitchFamily="34" charset="0"/>
                <a:ea typeface="Open Sans" panose="020B0606030504020204" pitchFamily="34" charset="0"/>
                <a:cs typeface="Open Sans" panose="020B0606030504020204" pitchFamily="34" charset="0"/>
              </a:rPr>
              <a:t>. Tinley Park, IL: </a:t>
            </a:r>
            <a:r>
              <a:rPr lang="en-US" sz="1800" dirty="0" err="1">
                <a:latin typeface="Open Sans" panose="020B0606030504020204" pitchFamily="34" charset="0"/>
                <a:ea typeface="Open Sans" panose="020B0606030504020204" pitchFamily="34" charset="0"/>
                <a:cs typeface="Open Sans" panose="020B0606030504020204" pitchFamily="34" charset="0"/>
              </a:rPr>
              <a:t>Goodheart</a:t>
            </a:r>
            <a:r>
              <a:rPr lang="en-US" sz="1800" dirty="0">
                <a:latin typeface="Open Sans" panose="020B0606030504020204" pitchFamily="34" charset="0"/>
                <a:ea typeface="Open Sans" panose="020B0606030504020204" pitchFamily="34" charset="0"/>
                <a:cs typeface="Open Sans" panose="020B0606030504020204" pitchFamily="34" charset="0"/>
              </a:rPr>
              <a:t>-Willcox. </a:t>
            </a:r>
          </a:p>
          <a:p>
            <a:pPr lvl="0" fontAlgn="base">
              <a:spcBef>
                <a:spcPts val="0"/>
              </a:spcBef>
              <a:spcAft>
                <a:spcPts val="200"/>
              </a:spcAft>
            </a:pPr>
            <a:r>
              <a:rPr lang="en-US" sz="1800" b="1" dirty="0">
                <a:latin typeface="Open Sans" panose="020B0606030504020204" pitchFamily="34" charset="0"/>
                <a:ea typeface="Open Sans" panose="020B0606030504020204" pitchFamily="34" charset="0"/>
                <a:cs typeface="Open Sans" panose="020B0606030504020204" pitchFamily="34" charset="0"/>
              </a:rPr>
              <a:t>Websites:</a:t>
            </a:r>
          </a:p>
          <a:p>
            <a:pPr marL="285750" lvl="0" indent="-285750" fontAlgn="base">
              <a:spcBef>
                <a:spcPts val="0"/>
              </a:spcBef>
              <a:spcAft>
                <a:spcPts val="200"/>
              </a:spcAft>
              <a:buClr>
                <a:schemeClr val="accent1"/>
              </a:buClr>
              <a:buFont typeface="Open Sans" panose="020B0606030504020204" pitchFamily="34" charset="0"/>
              <a:buChar char="&gt;"/>
            </a:pPr>
            <a:r>
              <a:rPr lang="en-US" sz="1800" dirty="0">
                <a:latin typeface="Open Sans" panose="020B0606030504020204" pitchFamily="34" charset="0"/>
                <a:ea typeface="Open Sans" panose="020B0606030504020204" pitchFamily="34" charset="0"/>
                <a:cs typeface="Open Sans" panose="020B0606030504020204" pitchFamily="34" charset="0"/>
              </a:rPr>
              <a:t> Healthychildren.org</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Common myths about breastfeeding.</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http://www.healthychildren.org/English/ages-stages/baby/breastfeeding/Pages/Common-Myths-About-Breastfeeding.aspx</a:t>
            </a:r>
          </a:p>
          <a:p>
            <a:endParaRPr lang="en-US" dirty="0"/>
          </a:p>
        </p:txBody>
      </p:sp>
    </p:spTree>
    <p:extLst>
      <p:ext uri="{BB962C8B-B14F-4D97-AF65-F5344CB8AC3E}">
        <p14:creationId xmlns:p14="http://schemas.microsoft.com/office/powerpoint/2010/main" val="248213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7C71-2C73-4CAF-81FA-3B0D066BF63B}"/>
              </a:ext>
            </a:extLst>
          </p:cNvPr>
          <p:cNvSpPr>
            <a:spLocks noGrp="1"/>
          </p:cNvSpPr>
          <p:nvPr>
            <p:ph type="title"/>
          </p:nvPr>
        </p:nvSpPr>
        <p:spPr>
          <a:xfrm>
            <a:off x="740664" y="265112"/>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3002A111-0921-4F55-9D1B-12B490647D03}"/>
              </a:ext>
            </a:extLst>
          </p:cNvPr>
          <p:cNvSpPr>
            <a:spLocks noGrp="1"/>
          </p:cNvSpPr>
          <p:nvPr>
            <p:ph sz="half" idx="1"/>
          </p:nvPr>
        </p:nvSpPr>
        <p:spPr>
          <a:xfrm>
            <a:off x="740664" y="1320059"/>
            <a:ext cx="11055750" cy="4734318"/>
          </a:xfrm>
        </p:spPr>
        <p:txBody>
          <a:bodyPr/>
          <a:lstStyle/>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National Highway Traffic Safety Administration</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Includes information on child safety precautions and laws pertaining to child safety seats.</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2"/>
              </a:rPr>
              <a:t>http://www.nhtsa.gov/Safety/CPS</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United States Department of Agriculture</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Cost of raising a child to the age of 18. (August 2014)</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3"/>
              </a:rPr>
              <a:t>http://www.cnpp.usda.gov/sites/default/files/expenditures_on_children_by_families/CRC2013InfoGraphic.pdf</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spcAft>
                <a:spcPts val="200"/>
              </a:spcAft>
            </a:pPr>
            <a:r>
              <a:rPr lang="en-US" sz="1700" b="1" dirty="0">
                <a:latin typeface="Open Sans" panose="020B0606030504020204" pitchFamily="34" charset="0"/>
                <a:ea typeface="Open Sans" panose="020B0606030504020204" pitchFamily="34" charset="0"/>
                <a:cs typeface="Open Sans" panose="020B0606030504020204" pitchFamily="34" charset="0"/>
              </a:rPr>
              <a:t>Videos:</a:t>
            </a:r>
          </a:p>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Babies Featurette</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Featuring four babies in four different countries.</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4"/>
              </a:rPr>
              <a:t>http://youtu.be/1-FKAsoGAP0</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Center for Disease Control</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Learn the Signs-Act Early. Video on milestones of an infant.</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5"/>
              </a:rPr>
              <a:t>http://www.cdc.gov/CDCtv/BabySteps/</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Baby Center</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How To Bathe a Newborn</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6"/>
              </a:rPr>
              <a:t>http://youtu.be/-RnxD-KRkw8</a:t>
            </a:r>
            <a:endParaRPr lang="en-US" sz="17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fontAlgn="base">
              <a:spcBef>
                <a:spcPts val="0"/>
              </a:spcBef>
              <a:spcAft>
                <a:spcPts val="200"/>
              </a:spcAft>
              <a:buClr>
                <a:schemeClr val="accent1"/>
              </a:buClr>
              <a:buFont typeface="Open Sans" panose="020B0606030504020204" pitchFamily="34" charset="0"/>
              <a:buChar char="&gt;"/>
            </a:pPr>
            <a:r>
              <a:rPr lang="en-US" sz="1700" dirty="0">
                <a:latin typeface="Open Sans" panose="020B0606030504020204" pitchFamily="34" charset="0"/>
                <a:ea typeface="Open Sans" panose="020B0606030504020204" pitchFamily="34" charset="0"/>
                <a:cs typeface="Open Sans" panose="020B0606030504020204" pitchFamily="34" charset="0"/>
              </a:rPr>
              <a:t> 24 Hours with a Newborn </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rPr>
              <a:t>Our baby Joshua is two weeks old and this video shows what a typical day is like with him. </a:t>
            </a:r>
            <a:br>
              <a:rPr lang="en-US" sz="1700" dirty="0">
                <a:latin typeface="Open Sans" panose="020B0606030504020204" pitchFamily="34" charset="0"/>
                <a:ea typeface="Open Sans" panose="020B0606030504020204" pitchFamily="34" charset="0"/>
                <a:cs typeface="Open Sans" panose="020B0606030504020204" pitchFamily="34" charset="0"/>
              </a:rPr>
            </a:br>
            <a:r>
              <a:rPr lang="en-US" sz="1700" dirty="0">
                <a:latin typeface="Open Sans" panose="020B0606030504020204" pitchFamily="34" charset="0"/>
                <a:ea typeface="Open Sans" panose="020B0606030504020204" pitchFamily="34" charset="0"/>
                <a:cs typeface="Open Sans" panose="020B0606030504020204" pitchFamily="34" charset="0"/>
                <a:hlinkClick r:id="rId7"/>
              </a:rPr>
              <a:t>http://youtu.be/m9QndNXcnCU</a:t>
            </a:r>
            <a:endParaRPr lang="en-US" sz="17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72193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13AC-1806-4A0C-AD6F-B2072853E327}"/>
              </a:ext>
            </a:extLst>
          </p:cNvPr>
          <p:cNvSpPr>
            <a:spLocks noGrp="1"/>
          </p:cNvSpPr>
          <p:nvPr>
            <p:ph type="title"/>
          </p:nvPr>
        </p:nvSpPr>
        <p:spPr/>
        <p:txBody>
          <a:bodyPr/>
          <a:lstStyle/>
          <a:p>
            <a:r>
              <a:rPr lang="en-US" dirty="0"/>
              <a:t>Should you become a parent?</a:t>
            </a:r>
          </a:p>
        </p:txBody>
      </p:sp>
      <p:sp>
        <p:nvSpPr>
          <p:cNvPr id="3" name="Content Placeholder 2">
            <a:extLst>
              <a:ext uri="{FF2B5EF4-FFF2-40B4-BE49-F238E27FC236}">
                <a16:creationId xmlns:a16="http://schemas.microsoft.com/office/drawing/2014/main" id="{7A0EF98A-D897-4051-BAA5-19CFB9EA2220}"/>
              </a:ext>
            </a:extLst>
          </p:cNvPr>
          <p:cNvSpPr>
            <a:spLocks noGrp="1"/>
          </p:cNvSpPr>
          <p:nvPr>
            <p:ph sz="half" idx="1"/>
          </p:nvPr>
        </p:nvSpPr>
        <p:spPr>
          <a:xfrm>
            <a:off x="740664" y="1420420"/>
            <a:ext cx="5046819" cy="4734318"/>
          </a:xfrm>
        </p:spPr>
        <p:txBody>
          <a:bodyPr/>
          <a:lstStyle/>
          <a:p>
            <a:pPr marL="457200" indent="-457200">
              <a:buClr>
                <a:schemeClr val="accent1"/>
              </a:buClr>
              <a:buFont typeface="Open Sans" panose="020B0606030504020204" pitchFamily="34" charset="0"/>
              <a:buChar char="&gt;"/>
            </a:pPr>
            <a:r>
              <a:rPr lang="en-US" dirty="0"/>
              <a:t>Are you ready for the responsibilities?</a:t>
            </a:r>
          </a:p>
          <a:p>
            <a:pPr marL="457200" indent="-457200">
              <a:buClr>
                <a:schemeClr val="accent1"/>
              </a:buClr>
              <a:buFont typeface="Open Sans" panose="020B0606030504020204" pitchFamily="34" charset="0"/>
              <a:buChar char="&gt;"/>
            </a:pPr>
            <a:r>
              <a:rPr lang="en-US" dirty="0"/>
              <a:t>What are your plans for the future?</a:t>
            </a:r>
          </a:p>
          <a:p>
            <a:pPr marL="457200" indent="-457200">
              <a:buClr>
                <a:schemeClr val="accent1"/>
              </a:buClr>
              <a:buFont typeface="Open Sans" panose="020B0606030504020204" pitchFamily="34" charset="0"/>
              <a:buChar char="&gt;"/>
            </a:pPr>
            <a:r>
              <a:rPr lang="en-US" dirty="0"/>
              <a:t>What can you give a baby?</a:t>
            </a:r>
          </a:p>
          <a:p>
            <a:endParaRPr lang="en-US" dirty="0"/>
          </a:p>
        </p:txBody>
      </p:sp>
      <p:pic>
        <p:nvPicPr>
          <p:cNvPr id="4" name="Content Placeholder 6">
            <a:extLst>
              <a:ext uri="{FF2B5EF4-FFF2-40B4-BE49-F238E27FC236}">
                <a16:creationId xmlns:a16="http://schemas.microsoft.com/office/drawing/2014/main" id="{5BCF0259-7B8D-42A4-81DD-2E8FFF1BA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237" y="1521414"/>
            <a:ext cx="3111910" cy="4532330"/>
          </a:xfrm>
          <a:prstGeom prst="rect">
            <a:avLst/>
          </a:prstGeom>
        </p:spPr>
      </p:pic>
    </p:spTree>
    <p:extLst>
      <p:ext uri="{BB962C8B-B14F-4D97-AF65-F5344CB8AC3E}">
        <p14:creationId xmlns:p14="http://schemas.microsoft.com/office/powerpoint/2010/main" val="296384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BACA-D9E2-4B55-AA1F-64734059DB42}"/>
              </a:ext>
            </a:extLst>
          </p:cNvPr>
          <p:cNvSpPr>
            <a:spLocks noGrp="1"/>
          </p:cNvSpPr>
          <p:nvPr>
            <p:ph type="title"/>
          </p:nvPr>
        </p:nvSpPr>
        <p:spPr/>
        <p:txBody>
          <a:bodyPr/>
          <a:lstStyle/>
          <a:p>
            <a:r>
              <a:rPr lang="en-US" dirty="0"/>
              <a:t>Why do you want to have a baby?</a:t>
            </a:r>
          </a:p>
        </p:txBody>
      </p:sp>
      <p:pic>
        <p:nvPicPr>
          <p:cNvPr id="4" name="Picture 3">
            <a:extLst>
              <a:ext uri="{FF2B5EF4-FFF2-40B4-BE49-F238E27FC236}">
                <a16:creationId xmlns:a16="http://schemas.microsoft.com/office/drawing/2014/main" id="{D7A3954B-B7DA-48E2-AAD3-AC049D997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996" y="1527719"/>
            <a:ext cx="7146008" cy="4764006"/>
          </a:xfrm>
          <a:prstGeom prst="rect">
            <a:avLst/>
          </a:prstGeom>
        </p:spPr>
      </p:pic>
    </p:spTree>
    <p:extLst>
      <p:ext uri="{BB962C8B-B14F-4D97-AF65-F5344CB8AC3E}">
        <p14:creationId xmlns:p14="http://schemas.microsoft.com/office/powerpoint/2010/main" val="293804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E37E-C380-47F7-92DE-BBB6DDA89390}"/>
              </a:ext>
            </a:extLst>
          </p:cNvPr>
          <p:cNvSpPr>
            <a:spLocks noGrp="1"/>
          </p:cNvSpPr>
          <p:nvPr>
            <p:ph type="title"/>
          </p:nvPr>
        </p:nvSpPr>
        <p:spPr/>
        <p:txBody>
          <a:bodyPr/>
          <a:lstStyle/>
          <a:p>
            <a:r>
              <a:rPr lang="en-US" dirty="0"/>
              <a:t>What do you expect of a baby?</a:t>
            </a:r>
          </a:p>
        </p:txBody>
      </p:sp>
      <p:pic>
        <p:nvPicPr>
          <p:cNvPr id="4" name="Picture 3">
            <a:extLst>
              <a:ext uri="{FF2B5EF4-FFF2-40B4-BE49-F238E27FC236}">
                <a16:creationId xmlns:a16="http://schemas.microsoft.com/office/drawing/2014/main" id="{4F1E8FF7-B44A-41BA-AFA2-F1F085F7B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160" y="1457766"/>
            <a:ext cx="7233796" cy="4814995"/>
          </a:xfrm>
          <a:prstGeom prst="rect">
            <a:avLst/>
          </a:prstGeom>
        </p:spPr>
      </p:pic>
    </p:spTree>
    <p:extLst>
      <p:ext uri="{BB962C8B-B14F-4D97-AF65-F5344CB8AC3E}">
        <p14:creationId xmlns:p14="http://schemas.microsoft.com/office/powerpoint/2010/main" val="422967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A714-6100-4050-8D94-0CFD133A2CF7}"/>
              </a:ext>
            </a:extLst>
          </p:cNvPr>
          <p:cNvSpPr>
            <a:spLocks noGrp="1"/>
          </p:cNvSpPr>
          <p:nvPr>
            <p:ph type="title"/>
          </p:nvPr>
        </p:nvSpPr>
        <p:spPr/>
        <p:txBody>
          <a:bodyPr/>
          <a:lstStyle/>
          <a:p>
            <a:r>
              <a:rPr lang="en-US" dirty="0"/>
              <a:t>Parenting Responsibilities</a:t>
            </a:r>
          </a:p>
        </p:txBody>
      </p:sp>
      <p:sp>
        <p:nvSpPr>
          <p:cNvPr id="3" name="Content Placeholder 2">
            <a:extLst>
              <a:ext uri="{FF2B5EF4-FFF2-40B4-BE49-F238E27FC236}">
                <a16:creationId xmlns:a16="http://schemas.microsoft.com/office/drawing/2014/main" id="{8687739F-EE84-4354-A081-2516AC622C12}"/>
              </a:ext>
            </a:extLst>
          </p:cNvPr>
          <p:cNvSpPr>
            <a:spLocks noGrp="1"/>
          </p:cNvSpPr>
          <p:nvPr>
            <p:ph sz="half" idx="1"/>
          </p:nvPr>
        </p:nvSpPr>
        <p:spPr>
          <a:xfrm>
            <a:off x="737880" y="1420420"/>
            <a:ext cx="5807885" cy="4734318"/>
          </a:xfrm>
        </p:spPr>
        <p:txBody>
          <a:bodyPr/>
          <a:lstStyle/>
          <a:p>
            <a:r>
              <a:rPr lang="en-US" dirty="0"/>
              <a:t>Some important responsibilities that affect the health and happiness of parents and children include the following:</a:t>
            </a:r>
          </a:p>
          <a:p>
            <a:pPr marL="457200" indent="-457200">
              <a:buClr>
                <a:schemeClr val="accent1"/>
              </a:buClr>
              <a:buFont typeface="Open Sans" panose="020B0606030504020204" pitchFamily="34" charset="0"/>
              <a:buChar char="&gt;"/>
            </a:pPr>
            <a:r>
              <a:rPr lang="en-US" dirty="0"/>
              <a:t> Child guidance</a:t>
            </a:r>
          </a:p>
          <a:p>
            <a:pPr marL="457200" indent="-457200">
              <a:buClr>
                <a:schemeClr val="accent1"/>
              </a:buClr>
              <a:buFont typeface="Open Sans" panose="020B0606030504020204" pitchFamily="34" charset="0"/>
              <a:buChar char="&gt;"/>
            </a:pPr>
            <a:r>
              <a:rPr lang="en-US" dirty="0"/>
              <a:t> Cognitive development</a:t>
            </a:r>
          </a:p>
          <a:p>
            <a:pPr marL="457200" indent="-457200">
              <a:buClr>
                <a:schemeClr val="accent1"/>
              </a:buClr>
              <a:buFont typeface="Open Sans" panose="020B0606030504020204" pitchFamily="34" charset="0"/>
              <a:buChar char="&gt;"/>
            </a:pPr>
            <a:r>
              <a:rPr lang="en-US" dirty="0"/>
              <a:t> Financial responsibilities</a:t>
            </a:r>
          </a:p>
          <a:p>
            <a:pPr marL="457200" indent="-457200">
              <a:buClr>
                <a:schemeClr val="accent1"/>
              </a:buClr>
              <a:buFont typeface="Open Sans" panose="020B0606030504020204" pitchFamily="34" charset="0"/>
              <a:buChar char="&gt;"/>
            </a:pPr>
            <a:r>
              <a:rPr lang="en-US" dirty="0"/>
              <a:t> Health and safety responsibilities</a:t>
            </a:r>
          </a:p>
          <a:p>
            <a:pPr marL="457200" indent="-457200">
              <a:buClr>
                <a:schemeClr val="accent1"/>
              </a:buClr>
              <a:buFont typeface="Open Sans" panose="020B0606030504020204" pitchFamily="34" charset="0"/>
              <a:buChar char="&gt;"/>
            </a:pPr>
            <a:r>
              <a:rPr lang="en-US" dirty="0"/>
              <a:t> Legal and moral responsibilities</a:t>
            </a:r>
          </a:p>
          <a:p>
            <a:pPr marL="457200" indent="-457200">
              <a:buClr>
                <a:schemeClr val="accent1"/>
              </a:buClr>
              <a:buFont typeface="Open Sans" panose="020B0606030504020204" pitchFamily="34" charset="0"/>
              <a:buChar char="&gt;"/>
            </a:pPr>
            <a:r>
              <a:rPr lang="en-US" dirty="0"/>
              <a:t> Social and emotional development</a:t>
            </a:r>
          </a:p>
          <a:p>
            <a:endParaRPr lang="en-US" dirty="0"/>
          </a:p>
        </p:txBody>
      </p:sp>
      <p:pic>
        <p:nvPicPr>
          <p:cNvPr id="4" name="Picture 3">
            <a:extLst>
              <a:ext uri="{FF2B5EF4-FFF2-40B4-BE49-F238E27FC236}">
                <a16:creationId xmlns:a16="http://schemas.microsoft.com/office/drawing/2014/main" id="{FC0811E6-C38C-4C1F-86EF-4644B4287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428" y="2126357"/>
            <a:ext cx="5285679" cy="3525548"/>
          </a:xfrm>
          <a:prstGeom prst="rect">
            <a:avLst/>
          </a:prstGeom>
        </p:spPr>
      </p:pic>
    </p:spTree>
    <p:extLst>
      <p:ext uri="{BB962C8B-B14F-4D97-AF65-F5344CB8AC3E}">
        <p14:creationId xmlns:p14="http://schemas.microsoft.com/office/powerpoint/2010/main" val="237744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0A8C-7F40-4442-A41C-6C44B57E9B6D}"/>
              </a:ext>
            </a:extLst>
          </p:cNvPr>
          <p:cNvSpPr>
            <a:spLocks noGrp="1"/>
          </p:cNvSpPr>
          <p:nvPr>
            <p:ph type="title"/>
          </p:nvPr>
        </p:nvSpPr>
        <p:spPr/>
        <p:txBody>
          <a:bodyPr/>
          <a:lstStyle/>
          <a:p>
            <a:r>
              <a:rPr lang="en-US" dirty="0"/>
              <a:t>Babies and Finances</a:t>
            </a:r>
          </a:p>
        </p:txBody>
      </p:sp>
      <p:sp>
        <p:nvSpPr>
          <p:cNvPr id="3" name="Content Placeholder 2">
            <a:extLst>
              <a:ext uri="{FF2B5EF4-FFF2-40B4-BE49-F238E27FC236}">
                <a16:creationId xmlns:a16="http://schemas.microsoft.com/office/drawing/2014/main" id="{8E95F52E-D00B-4BC9-9617-893645F9D9E9}"/>
              </a:ext>
            </a:extLst>
          </p:cNvPr>
          <p:cNvSpPr>
            <a:spLocks noGrp="1"/>
          </p:cNvSpPr>
          <p:nvPr>
            <p:ph sz="half" idx="1"/>
          </p:nvPr>
        </p:nvSpPr>
        <p:spPr>
          <a:xfrm>
            <a:off x="740663" y="1420420"/>
            <a:ext cx="11012721" cy="4734318"/>
          </a:xfrm>
        </p:spPr>
        <p:txBody>
          <a:bodyPr/>
          <a:lstStyle/>
          <a:p>
            <a:pPr marL="457200" indent="-457200">
              <a:buClr>
                <a:schemeClr val="accent1"/>
              </a:buClr>
              <a:buFont typeface="Open Sans" panose="020B0606030504020204" pitchFamily="34" charset="0"/>
              <a:buChar char="&gt;"/>
            </a:pPr>
            <a:r>
              <a:rPr lang="en-US" dirty="0"/>
              <a:t>Couples soon realize that children cost a lot!</a:t>
            </a:r>
          </a:p>
          <a:p>
            <a:pPr marL="457200" indent="-457200">
              <a:buClr>
                <a:schemeClr val="accent1"/>
              </a:buClr>
              <a:buFont typeface="Open Sans" panose="020B0606030504020204" pitchFamily="34" charset="0"/>
              <a:buChar char="&gt;"/>
            </a:pPr>
            <a:r>
              <a:rPr lang="en-US" dirty="0"/>
              <a:t>The first year is expensive with prenatal and postnatal care of the mother and baby.</a:t>
            </a:r>
          </a:p>
          <a:p>
            <a:endParaRPr lang="en-US" dirty="0"/>
          </a:p>
        </p:txBody>
      </p:sp>
      <p:pic>
        <p:nvPicPr>
          <p:cNvPr id="4" name="Picture 3">
            <a:extLst>
              <a:ext uri="{FF2B5EF4-FFF2-40B4-BE49-F238E27FC236}">
                <a16:creationId xmlns:a16="http://schemas.microsoft.com/office/drawing/2014/main" id="{194B7850-3279-4BA4-9679-5C8572E3B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130" y="2821094"/>
            <a:ext cx="2990850" cy="3418114"/>
          </a:xfrm>
          <a:prstGeom prst="rect">
            <a:avLst/>
          </a:prstGeom>
        </p:spPr>
      </p:pic>
      <p:pic>
        <p:nvPicPr>
          <p:cNvPr id="5" name="Picture 4">
            <a:extLst>
              <a:ext uri="{FF2B5EF4-FFF2-40B4-BE49-F238E27FC236}">
                <a16:creationId xmlns:a16="http://schemas.microsoft.com/office/drawing/2014/main" id="{7A94CF80-3E1B-4BB8-90B5-369D9BBD5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37" y="3328585"/>
            <a:ext cx="3578793" cy="2387055"/>
          </a:xfrm>
          <a:prstGeom prst="rect">
            <a:avLst/>
          </a:prstGeom>
        </p:spPr>
      </p:pic>
      <p:pic>
        <p:nvPicPr>
          <p:cNvPr id="6" name="Picture 5">
            <a:extLst>
              <a:ext uri="{FF2B5EF4-FFF2-40B4-BE49-F238E27FC236}">
                <a16:creationId xmlns:a16="http://schemas.microsoft.com/office/drawing/2014/main" id="{BCB58DF6-6AC7-43A0-AC53-EAE4B6DA9A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6923" y="2929467"/>
            <a:ext cx="3164907" cy="3164907"/>
          </a:xfrm>
          <a:prstGeom prst="rect">
            <a:avLst/>
          </a:prstGeom>
        </p:spPr>
      </p:pic>
    </p:spTree>
    <p:extLst>
      <p:ext uri="{BB962C8B-B14F-4D97-AF65-F5344CB8AC3E}">
        <p14:creationId xmlns:p14="http://schemas.microsoft.com/office/powerpoint/2010/main" val="288805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3528-9CFC-46C0-A320-BBE6E1ECC9D4}"/>
              </a:ext>
            </a:extLst>
          </p:cNvPr>
          <p:cNvSpPr>
            <a:spLocks noGrp="1"/>
          </p:cNvSpPr>
          <p:nvPr>
            <p:ph type="title"/>
          </p:nvPr>
        </p:nvSpPr>
        <p:spPr/>
        <p:txBody>
          <a:bodyPr/>
          <a:lstStyle/>
          <a:p>
            <a:r>
              <a:rPr lang="en-US" dirty="0"/>
              <a:t>Cost of Raising a Child</a:t>
            </a:r>
          </a:p>
        </p:txBody>
      </p:sp>
      <p:pic>
        <p:nvPicPr>
          <p:cNvPr id="4" name="Content Placeholder 5">
            <a:hlinkClick r:id="rId3"/>
            <a:extLst>
              <a:ext uri="{FF2B5EF4-FFF2-40B4-BE49-F238E27FC236}">
                <a16:creationId xmlns:a16="http://schemas.microsoft.com/office/drawing/2014/main" id="{15C481E3-5725-4B78-956D-8742962D62FA}"/>
              </a:ext>
            </a:extLst>
          </p:cNvPr>
          <p:cNvPicPr>
            <a:picLocks noGrp="1" noChangeAspect="1"/>
          </p:cNvPicPr>
          <p:nvPr>
            <p:ph idx="1"/>
          </p:nvPr>
        </p:nvPicPr>
        <p:blipFill rotWithShape="1">
          <a:blip r:embed="rId4"/>
          <a:srcRect l="20672" t="9306" r="21819" b="11135"/>
          <a:stretch/>
        </p:blipFill>
        <p:spPr>
          <a:xfrm>
            <a:off x="2822300" y="1507715"/>
            <a:ext cx="5896179" cy="4585918"/>
          </a:xfrm>
          <a:prstGeom prst="rect">
            <a:avLst/>
          </a:prstGeom>
          <a:ln>
            <a:solidFill>
              <a:schemeClr val="tx2"/>
            </a:solidFill>
          </a:ln>
        </p:spPr>
      </p:pic>
      <p:sp>
        <p:nvSpPr>
          <p:cNvPr id="5" name="Rectangle 4">
            <a:extLst>
              <a:ext uri="{FF2B5EF4-FFF2-40B4-BE49-F238E27FC236}">
                <a16:creationId xmlns:a16="http://schemas.microsoft.com/office/drawing/2014/main" id="{172654BB-1699-4F9F-81BA-4723E7D2B62C}"/>
              </a:ext>
            </a:extLst>
          </p:cNvPr>
          <p:cNvSpPr/>
          <p:nvPr/>
        </p:nvSpPr>
        <p:spPr>
          <a:xfrm>
            <a:off x="3406216" y="6266125"/>
            <a:ext cx="4728346" cy="369332"/>
          </a:xfrm>
          <a:prstGeom prst="rect">
            <a:avLst/>
          </a:prstGeom>
        </p:spPr>
        <p:txBody>
          <a:bodyPr wrap="none">
            <a:spAutoFit/>
          </a:bodyPr>
          <a:lstStyle/>
          <a:p>
            <a:r>
              <a:rPr lang="en-US" dirty="0"/>
              <a:t>Source: United States Department of Agriculture</a:t>
            </a:r>
          </a:p>
        </p:txBody>
      </p:sp>
      <p:sp>
        <p:nvSpPr>
          <p:cNvPr id="6" name="Rectangle 5">
            <a:extLst>
              <a:ext uri="{FF2B5EF4-FFF2-40B4-BE49-F238E27FC236}">
                <a16:creationId xmlns:a16="http://schemas.microsoft.com/office/drawing/2014/main" id="{3AD4C841-687B-4CA7-9188-B0996066CE09}"/>
              </a:ext>
            </a:extLst>
          </p:cNvPr>
          <p:cNvSpPr/>
          <p:nvPr/>
        </p:nvSpPr>
        <p:spPr>
          <a:xfrm>
            <a:off x="8937066" y="3616008"/>
            <a:ext cx="1744580" cy="369332"/>
          </a:xfrm>
          <a:prstGeom prst="rect">
            <a:avLst/>
          </a:prstGeom>
        </p:spPr>
        <p:txBody>
          <a:bodyPr wrap="none">
            <a:spAutoFit/>
          </a:bodyPr>
          <a:lstStyle/>
          <a:p>
            <a:pPr algn="ctr"/>
            <a:r>
              <a:rPr lang="en-US" dirty="0"/>
              <a:t>(click on picture)</a:t>
            </a:r>
          </a:p>
        </p:txBody>
      </p:sp>
    </p:spTree>
    <p:extLst>
      <p:ext uri="{BB962C8B-B14F-4D97-AF65-F5344CB8AC3E}">
        <p14:creationId xmlns:p14="http://schemas.microsoft.com/office/powerpoint/2010/main" val="171000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64E-AB0C-445E-9C30-B077CC9F309B}"/>
              </a:ext>
            </a:extLst>
          </p:cNvPr>
          <p:cNvSpPr>
            <a:spLocks noGrp="1"/>
          </p:cNvSpPr>
          <p:nvPr>
            <p:ph type="title"/>
          </p:nvPr>
        </p:nvSpPr>
        <p:spPr/>
        <p:txBody>
          <a:bodyPr/>
          <a:lstStyle/>
          <a:p>
            <a:r>
              <a:rPr lang="en-US" dirty="0"/>
              <a:t>Things to Think About</a:t>
            </a:r>
          </a:p>
        </p:txBody>
      </p:sp>
      <p:sp>
        <p:nvSpPr>
          <p:cNvPr id="3" name="Content Placeholder 2">
            <a:extLst>
              <a:ext uri="{FF2B5EF4-FFF2-40B4-BE49-F238E27FC236}">
                <a16:creationId xmlns:a16="http://schemas.microsoft.com/office/drawing/2014/main" id="{31DEAE8D-19A7-4E95-A81C-9302A8BA309F}"/>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US" sz="2400" dirty="0"/>
              <a:t>Know what you currently earn and how you spend the money.</a:t>
            </a:r>
          </a:p>
          <a:p>
            <a:pPr marL="342900" indent="-342900">
              <a:buClr>
                <a:schemeClr val="accent1"/>
              </a:buClr>
              <a:buFont typeface="Open Sans" panose="020B0606030504020204" pitchFamily="34" charset="0"/>
              <a:buChar char="&gt;"/>
            </a:pPr>
            <a:r>
              <a:rPr lang="en-US" sz="2400" dirty="0"/>
              <a:t> Have a budget and make it a priority to put money aside in a savings account.</a:t>
            </a:r>
          </a:p>
          <a:p>
            <a:pPr lvl="2">
              <a:buFont typeface="Open Sans" panose="020B0606030504020204" pitchFamily="34" charset="0"/>
              <a:buChar char="&gt;"/>
            </a:pPr>
            <a:r>
              <a:rPr lang="en-US" sz="2200" dirty="0"/>
              <a:t>Child care costs (if parents work)</a:t>
            </a:r>
          </a:p>
          <a:p>
            <a:pPr lvl="2">
              <a:buFont typeface="Open Sans" panose="020B0606030504020204" pitchFamily="34" charset="0"/>
              <a:buChar char="&gt;"/>
            </a:pPr>
            <a:r>
              <a:rPr lang="en-US" sz="2200" dirty="0"/>
              <a:t>Clothing</a:t>
            </a:r>
          </a:p>
          <a:p>
            <a:pPr lvl="2">
              <a:buFont typeface="Open Sans" panose="020B0606030504020204" pitchFamily="34" charset="0"/>
              <a:buChar char="&gt;"/>
            </a:pPr>
            <a:r>
              <a:rPr lang="en-US" sz="2200" dirty="0"/>
              <a:t>Food</a:t>
            </a:r>
          </a:p>
          <a:p>
            <a:pPr lvl="2">
              <a:buFont typeface="Open Sans" panose="020B0606030504020204" pitchFamily="34" charset="0"/>
              <a:buChar char="&gt;"/>
            </a:pPr>
            <a:r>
              <a:rPr lang="en-US" sz="2200" dirty="0"/>
              <a:t>Medical bills</a:t>
            </a:r>
          </a:p>
          <a:p>
            <a:pPr lvl="2">
              <a:buFont typeface="Open Sans" panose="020B0606030504020204" pitchFamily="34" charset="0"/>
              <a:buChar char="&gt;"/>
            </a:pPr>
            <a:r>
              <a:rPr lang="en-US" sz="2200" dirty="0"/>
              <a:t>Mortgage/rent</a:t>
            </a:r>
          </a:p>
          <a:p>
            <a:pPr lvl="2">
              <a:buFont typeface="Open Sans" panose="020B0606030504020204" pitchFamily="34" charset="0"/>
              <a:buChar char="&gt;"/>
            </a:pPr>
            <a:r>
              <a:rPr lang="en-US" sz="2200" dirty="0"/>
              <a:t>Savings account</a:t>
            </a:r>
          </a:p>
          <a:p>
            <a:pPr lvl="2">
              <a:buFont typeface="Open Sans" panose="020B0606030504020204" pitchFamily="34" charset="0"/>
              <a:buChar char="&gt;"/>
            </a:pPr>
            <a:r>
              <a:rPr lang="en-US" sz="2200" dirty="0"/>
              <a:t>Transportation</a:t>
            </a:r>
          </a:p>
          <a:p>
            <a:endParaRPr lang="en-US" dirty="0"/>
          </a:p>
        </p:txBody>
      </p:sp>
      <p:pic>
        <p:nvPicPr>
          <p:cNvPr id="4" name="Picture 3">
            <a:extLst>
              <a:ext uri="{FF2B5EF4-FFF2-40B4-BE49-F238E27FC236}">
                <a16:creationId xmlns:a16="http://schemas.microsoft.com/office/drawing/2014/main" id="{E3B31D91-C0F8-435B-AE86-5D1BDE943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3800" y="2173107"/>
            <a:ext cx="4036180" cy="3228944"/>
          </a:xfrm>
          <a:prstGeom prst="rect">
            <a:avLst/>
          </a:prstGeom>
        </p:spPr>
      </p:pic>
    </p:spTree>
    <p:extLst>
      <p:ext uri="{BB962C8B-B14F-4D97-AF65-F5344CB8AC3E}">
        <p14:creationId xmlns:p14="http://schemas.microsoft.com/office/powerpoint/2010/main" val="140224446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terms/"/>
    <ds:schemaRef ds:uri="http://schemas.microsoft.com/sharepoint/v3"/>
    <ds:schemaRef ds:uri="http://www.w3.org/XML/1998/namespace"/>
    <ds:schemaRef ds:uri="http://purl.org/dc/elements/1.1/"/>
    <ds:schemaRef ds:uri="05d88611-e516-4d1a-b12e-39107e78b3d0"/>
    <ds:schemaRef ds:uri="http://schemas.microsoft.com/office/2006/metadata/properties"/>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93</TotalTime>
  <Words>3465</Words>
  <Application>Microsoft Office PowerPoint</Application>
  <PresentationFormat>Widescreen</PresentationFormat>
  <Paragraphs>303</Paragraphs>
  <Slides>25</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The Balancing Act: Parenting Responsibilities</vt:lpstr>
      <vt:lpstr>PowerPoint Presentation</vt:lpstr>
      <vt:lpstr>Should you become a parent?</vt:lpstr>
      <vt:lpstr>Why do you want to have a baby?</vt:lpstr>
      <vt:lpstr>What do you expect of a baby?</vt:lpstr>
      <vt:lpstr>Parenting Responsibilities</vt:lpstr>
      <vt:lpstr>Babies and Finances</vt:lpstr>
      <vt:lpstr>Cost of Raising a Child</vt:lpstr>
      <vt:lpstr>Things to Think About</vt:lpstr>
      <vt:lpstr>Basic Needs of Children</vt:lpstr>
      <vt:lpstr>Newborn’s Physical Needs</vt:lpstr>
      <vt:lpstr>Clothing and Dressing Needs</vt:lpstr>
      <vt:lpstr>Diapering</vt:lpstr>
      <vt:lpstr>Bathing, Sleeping and Exercising Time</vt:lpstr>
      <vt:lpstr>24 Hours with a Newborn </vt:lpstr>
      <vt:lpstr>Health and Wellness</vt:lpstr>
      <vt:lpstr>Learn the Signs – Act Early</vt:lpstr>
      <vt:lpstr>Positive Parenting Tips of Healthy Child Development</vt:lpstr>
      <vt:lpstr>PowerPoint Presentation</vt:lpstr>
      <vt:lpstr>Child Safety First</vt:lpstr>
      <vt:lpstr>Child Safety First</vt:lpstr>
      <vt:lpstr>Review</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13</cp:revision>
  <cp:lastPrinted>2017-07-07T16:17:37Z</cp:lastPrinted>
  <dcterms:created xsi:type="dcterms:W3CDTF">2017-07-11T23:58:30Z</dcterms:created>
  <dcterms:modified xsi:type="dcterms:W3CDTF">2017-11-28T20:35:41Z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