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4"/>
  </p:notesMasterIdLst>
  <p:handoutMasterIdLst>
    <p:handoutMasterId r:id="rId25"/>
  </p:handoutMasterIdLst>
  <p:sldIdLst>
    <p:sldId id="322" r:id="rId6"/>
    <p:sldId id="319" r:id="rId7"/>
    <p:sldId id="323" r:id="rId8"/>
    <p:sldId id="340" r:id="rId9"/>
    <p:sldId id="324" r:id="rId10"/>
    <p:sldId id="325" r:id="rId11"/>
    <p:sldId id="326" r:id="rId12"/>
    <p:sldId id="327" r:id="rId13"/>
    <p:sldId id="328" r:id="rId14"/>
    <p:sldId id="329" r:id="rId15"/>
    <p:sldId id="330" r:id="rId16"/>
    <p:sldId id="331" r:id="rId17"/>
    <p:sldId id="332" r:id="rId18"/>
    <p:sldId id="333" r:id="rId19"/>
    <p:sldId id="334" r:id="rId20"/>
    <p:sldId id="335" r:id="rId21"/>
    <p:sldId id="336" r:id="rId22"/>
    <p:sldId id="337"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9374" autoAdjust="0"/>
  </p:normalViewPr>
  <p:slideViewPr>
    <p:cSldViewPr snapToGrid="0">
      <p:cViewPr varScale="1">
        <p:scale>
          <a:sx n="47" d="100"/>
          <a:sy n="47" d="100"/>
        </p:scale>
        <p:origin x="1436" y="3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07-Jan-18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07-Jan-18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interview process is very important. This is your chance to shine and let the hiring manager know why you are the best person for the job. Discuss contents of slide in detail.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362103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Remember that the interview is your opportunity to make a lasting first impression. Discuss contents of slide in detail.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After the interview, be sure to send the interviewer a thank you note as soon as possible. This lets the interviewer know you are still interested in the job and that you appreciate them taking the time to interview you.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68697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It is very important not to answer your cell phone during the interview. It is better to avoid the situation by leaving it in the car and not bringing it to the interview. Also, go on the interview alone. It is not necessary to bring anyone to the interview with you. Have students brainstorm other interview don’ts.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623222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Click on the link to view a video about how to get a job.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02363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Provide students with a preview of what to expect during this lesson.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77029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Inform students of upcoming Mock Job Interviews, and what this will entail.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942142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19331656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1706087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As we are nearing the end of the unit, let’s look over what you have accomplished during this lesson.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During this lesson, you will learn what to do to prepare for a job interview.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46047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Discuss possible answers with students. </a:t>
            </a:r>
          </a:p>
          <a:p>
            <a:r>
              <a:rPr lang="en-US" sz="1200" b="0" i="0" u="none" strike="noStrike" kern="1200" baseline="0" dirty="0">
                <a:solidFill>
                  <a:schemeClr val="tx1"/>
                </a:solidFill>
                <a:latin typeface="+mn-lt"/>
                <a:ea typeface="+mn-ea"/>
                <a:cs typeface="+mn-cs"/>
              </a:rPr>
              <a:t>Answer: The purpose of a job interview is for the hiring manager to learn more about the applicant and for the applicant to gain more knowledge about the position applied for.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186691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How do you get called for a job interview? How will a hiring manager contact you? </a:t>
            </a:r>
          </a:p>
          <a:p>
            <a:r>
              <a:rPr lang="en-US" sz="1200" b="0" i="0" u="none" strike="noStrike" kern="1200" baseline="0" dirty="0">
                <a:solidFill>
                  <a:schemeClr val="tx1"/>
                </a:solidFill>
                <a:latin typeface="+mn-lt"/>
                <a:ea typeface="+mn-ea"/>
                <a:cs typeface="+mn-cs"/>
              </a:rPr>
              <a:t>Answer: If you are chosen as a candidate for the job, you will be interviewed. The hiring manager will contact you using the contact information you provided to them. It could be through a phone call, email or regular mail.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855017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Who is involved in the interview process? </a:t>
            </a:r>
          </a:p>
          <a:p>
            <a:r>
              <a:rPr lang="en-US" sz="1200" b="0" i="0" u="none" strike="noStrike" kern="1200" baseline="0" dirty="0">
                <a:solidFill>
                  <a:schemeClr val="tx1"/>
                </a:solidFill>
                <a:latin typeface="+mn-lt"/>
                <a:ea typeface="+mn-ea"/>
                <a:cs typeface="+mn-cs"/>
              </a:rPr>
              <a:t>Answer: The interviewee, the hiring manager and sometimes there may be a panel of assistant managers, or a hiring committee.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62096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Now we will discuss common interview questions a hiring manager may ask during an interview.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488916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Distribute </a:t>
            </a:r>
            <a:r>
              <a:rPr lang="en-US" sz="1200" b="1" i="0" u="none" strike="noStrike" kern="1200" baseline="0" dirty="0">
                <a:solidFill>
                  <a:schemeClr val="tx1"/>
                </a:solidFill>
                <a:latin typeface="+mn-lt"/>
                <a:ea typeface="+mn-ea"/>
                <a:cs typeface="+mn-cs"/>
              </a:rPr>
              <a:t>101 Interview Questions </a:t>
            </a:r>
            <a:r>
              <a:rPr lang="en-US" sz="1200" b="0" i="0" u="none" strike="noStrike" kern="1200" baseline="0" dirty="0">
                <a:solidFill>
                  <a:schemeClr val="tx1"/>
                </a:solidFill>
                <a:latin typeface="+mn-lt"/>
                <a:ea typeface="+mn-ea"/>
                <a:cs typeface="+mn-cs"/>
              </a:rPr>
              <a:t>(see All Lesson Attachments tab.) </a:t>
            </a:r>
          </a:p>
          <a:p>
            <a:r>
              <a:rPr lang="en-US" sz="1200" b="0" i="0" u="none" strike="noStrike" kern="1200" baseline="0" dirty="0">
                <a:solidFill>
                  <a:schemeClr val="tx1"/>
                </a:solidFill>
                <a:latin typeface="+mn-lt"/>
                <a:ea typeface="+mn-ea"/>
                <a:cs typeface="+mn-cs"/>
              </a:rPr>
              <a:t>These are some common (and uncommon) interview questions one may expect on an interview. Have students ask questions and as a class brainstorm the correct type of responses.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2734655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Now we will discuss interview dos and don’ts.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8268970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watchknowlearn.org/Video.aspx?VideoID=29702"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6000" dirty="0"/>
              <a:t>The Job Interview</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Dos and Don’ts</a:t>
            </a:r>
          </a:p>
        </p:txBody>
      </p:sp>
      <p:pic>
        <p:nvPicPr>
          <p:cNvPr id="4" name="Picture 3">
            <a:extLst>
              <a:ext uri="{FF2B5EF4-FFF2-40B4-BE49-F238E27FC236}">
                <a16:creationId xmlns:a16="http://schemas.microsoft.com/office/drawing/2014/main" id="{7A73B348-2A56-409A-8DDE-DC3F66EACC9E}"/>
              </a:ext>
            </a:extLst>
          </p:cNvPr>
          <p:cNvPicPr>
            <a:picLocks noChangeAspect="1"/>
          </p:cNvPicPr>
          <p:nvPr/>
        </p:nvPicPr>
        <p:blipFill>
          <a:blip r:embed="rId3"/>
          <a:stretch>
            <a:fillRect/>
          </a:stretch>
        </p:blipFill>
        <p:spPr>
          <a:xfrm>
            <a:off x="4180228" y="2145347"/>
            <a:ext cx="3484539" cy="2843213"/>
          </a:xfrm>
          <a:prstGeom prst="rect">
            <a:avLst/>
          </a:prstGeom>
        </p:spPr>
      </p:pic>
    </p:spTree>
    <p:extLst>
      <p:ext uri="{BB962C8B-B14F-4D97-AF65-F5344CB8AC3E}">
        <p14:creationId xmlns:p14="http://schemas.microsoft.com/office/powerpoint/2010/main" val="696917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Know the exact time and location or your interview</a:t>
            </a:r>
          </a:p>
          <a:p>
            <a:pPr lvl="1"/>
            <a:r>
              <a:rPr lang="en-US" dirty="0"/>
              <a:t>Arrive at least 10 minutes early</a:t>
            </a:r>
          </a:p>
          <a:p>
            <a:pPr lvl="1"/>
            <a:r>
              <a:rPr lang="en-US" dirty="0"/>
              <a:t>Be courteous and respectful</a:t>
            </a:r>
          </a:p>
          <a:p>
            <a:pPr lvl="1"/>
            <a:r>
              <a:rPr lang="en-US" dirty="0"/>
              <a:t>Firm handshake</a:t>
            </a:r>
          </a:p>
          <a:p>
            <a:pPr lvl="1"/>
            <a:r>
              <a:rPr lang="en-US" dirty="0"/>
              <a:t>Make eye contact</a:t>
            </a:r>
          </a:p>
          <a:p>
            <a:pPr lvl="1"/>
            <a:r>
              <a:rPr lang="en-US" dirty="0"/>
              <a:t>Be friendly</a:t>
            </a:r>
          </a:p>
          <a:p>
            <a:pPr lvl="1"/>
            <a:r>
              <a:rPr lang="en-US" dirty="0"/>
              <a:t>Use correct grammar and pronunciation</a:t>
            </a:r>
          </a:p>
        </p:txBody>
      </p:sp>
      <p:pic>
        <p:nvPicPr>
          <p:cNvPr id="4" name="Picture 3">
            <a:extLst>
              <a:ext uri="{FF2B5EF4-FFF2-40B4-BE49-F238E27FC236}">
                <a16:creationId xmlns:a16="http://schemas.microsoft.com/office/drawing/2014/main" id="{CA04D499-6C3D-4C84-880F-A724C03B4C31}"/>
              </a:ext>
            </a:extLst>
          </p:cNvPr>
          <p:cNvPicPr>
            <a:picLocks noChangeAspect="1"/>
          </p:cNvPicPr>
          <p:nvPr/>
        </p:nvPicPr>
        <p:blipFill>
          <a:blip r:embed="rId3"/>
          <a:stretch>
            <a:fillRect/>
          </a:stretch>
        </p:blipFill>
        <p:spPr>
          <a:xfrm>
            <a:off x="8270930" y="2311639"/>
            <a:ext cx="2437710" cy="2440483"/>
          </a:xfrm>
          <a:prstGeom prst="rect">
            <a:avLst/>
          </a:prstGeom>
        </p:spPr>
      </p:pic>
    </p:spTree>
    <p:extLst>
      <p:ext uri="{BB962C8B-B14F-4D97-AF65-F5344CB8AC3E}">
        <p14:creationId xmlns:p14="http://schemas.microsoft.com/office/powerpoint/2010/main" val="4245614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Sit still in your seat; avoid fidgeting and slouching</a:t>
            </a:r>
          </a:p>
          <a:p>
            <a:pPr lvl="1"/>
            <a:r>
              <a:rPr lang="en-US" dirty="0"/>
              <a:t>Ask for clarification if you don’t understand a question</a:t>
            </a:r>
          </a:p>
          <a:p>
            <a:pPr lvl="1"/>
            <a:r>
              <a:rPr lang="en-US" dirty="0"/>
              <a:t>Be honest</a:t>
            </a:r>
          </a:p>
          <a:p>
            <a:pPr lvl="1"/>
            <a:r>
              <a:rPr lang="en-US" dirty="0"/>
              <a:t>Treat the interview seriously</a:t>
            </a:r>
          </a:p>
          <a:p>
            <a:pPr lvl="1"/>
            <a:r>
              <a:rPr lang="en-US" dirty="0"/>
              <a:t>Have a positive attitude</a:t>
            </a:r>
          </a:p>
          <a:p>
            <a:pPr lvl="1"/>
            <a:r>
              <a:rPr lang="en-US" dirty="0"/>
              <a:t>Prepare questions for you interviewer</a:t>
            </a:r>
          </a:p>
          <a:p>
            <a:pPr lvl="1"/>
            <a:r>
              <a:rPr lang="en-US" dirty="0"/>
              <a:t>Immediately write and mail a thank you note to the interviewer regardless of how you think the interview went</a:t>
            </a:r>
          </a:p>
        </p:txBody>
      </p:sp>
    </p:spTree>
    <p:extLst>
      <p:ext uri="{BB962C8B-B14F-4D97-AF65-F5344CB8AC3E}">
        <p14:creationId xmlns:p14="http://schemas.microsoft.com/office/powerpoint/2010/main" val="4104545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Don’ts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Don’t be late</a:t>
            </a:r>
          </a:p>
          <a:p>
            <a:pPr lvl="1"/>
            <a:r>
              <a:rPr lang="en-US" dirty="0"/>
              <a:t>Don’t answer your cell phone or text. Turn it off or leave it behind</a:t>
            </a:r>
          </a:p>
          <a:p>
            <a:pPr lvl="1"/>
            <a:r>
              <a:rPr lang="en-US" dirty="0"/>
              <a:t>Don’t chew gum – dispose of BEFORE you enter interview location</a:t>
            </a:r>
          </a:p>
          <a:p>
            <a:pPr lvl="1"/>
            <a:r>
              <a:rPr lang="en-US" dirty="0"/>
              <a:t>Don’t bring a pet</a:t>
            </a:r>
          </a:p>
          <a:p>
            <a:pPr lvl="1"/>
            <a:r>
              <a:rPr lang="en-US" dirty="0"/>
              <a:t>Don’t take</a:t>
            </a:r>
          </a:p>
          <a:p>
            <a:pPr lvl="2"/>
            <a:r>
              <a:rPr lang="en-US" sz="2400" dirty="0"/>
              <a:t>parents</a:t>
            </a:r>
          </a:p>
          <a:p>
            <a:pPr lvl="2"/>
            <a:r>
              <a:rPr lang="en-US" sz="2400" dirty="0"/>
              <a:t>friend</a:t>
            </a:r>
          </a:p>
          <a:p>
            <a:pPr lvl="2"/>
            <a:r>
              <a:rPr lang="en-US" sz="2400" dirty="0"/>
              <a:t>or anyone else with you</a:t>
            </a:r>
          </a:p>
        </p:txBody>
      </p:sp>
    </p:spTree>
    <p:extLst>
      <p:ext uri="{BB962C8B-B14F-4D97-AF65-F5344CB8AC3E}">
        <p14:creationId xmlns:p14="http://schemas.microsoft.com/office/powerpoint/2010/main" val="1212868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hlinkClick r:id="rId3"/>
              </a:rPr>
              <a:t>How to get a job</a:t>
            </a:r>
            <a:br>
              <a:rPr lang="en-US" dirty="0"/>
            </a:br>
            <a:r>
              <a:rPr lang="en-US" dirty="0"/>
              <a:t>(Click on link)</a:t>
            </a:r>
          </a:p>
          <a:p>
            <a:endParaRPr lang="en-US" dirty="0"/>
          </a:p>
        </p:txBody>
      </p:sp>
    </p:spTree>
    <p:extLst>
      <p:ext uri="{BB962C8B-B14F-4D97-AF65-F5344CB8AC3E}">
        <p14:creationId xmlns:p14="http://schemas.microsoft.com/office/powerpoint/2010/main" val="3913897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Activities During This Lesson Will Include:</a:t>
            </a:r>
          </a:p>
        </p:txBody>
      </p:sp>
    </p:spTree>
    <p:extLst>
      <p:ext uri="{BB962C8B-B14F-4D97-AF65-F5344CB8AC3E}">
        <p14:creationId xmlns:p14="http://schemas.microsoft.com/office/powerpoint/2010/main" val="956372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Mock Job Interviews</a:t>
            </a:r>
          </a:p>
        </p:txBody>
      </p:sp>
      <p:pic>
        <p:nvPicPr>
          <p:cNvPr id="4" name="Picture 3">
            <a:extLst>
              <a:ext uri="{FF2B5EF4-FFF2-40B4-BE49-F238E27FC236}">
                <a16:creationId xmlns:a16="http://schemas.microsoft.com/office/drawing/2014/main" id="{532DA926-8056-4C01-A3D3-03A3060B2C3C}"/>
              </a:ext>
            </a:extLst>
          </p:cNvPr>
          <p:cNvPicPr>
            <a:picLocks noChangeAspect="1"/>
          </p:cNvPicPr>
          <p:nvPr/>
        </p:nvPicPr>
        <p:blipFill>
          <a:blip r:embed="rId3"/>
          <a:stretch>
            <a:fillRect/>
          </a:stretch>
        </p:blipFill>
        <p:spPr>
          <a:xfrm>
            <a:off x="4991100" y="2447925"/>
            <a:ext cx="2209800" cy="1962150"/>
          </a:xfrm>
          <a:prstGeom prst="rect">
            <a:avLst/>
          </a:prstGeom>
        </p:spPr>
      </p:pic>
    </p:spTree>
    <p:extLst>
      <p:ext uri="{BB962C8B-B14F-4D97-AF65-F5344CB8AC3E}">
        <p14:creationId xmlns:p14="http://schemas.microsoft.com/office/powerpoint/2010/main" val="604643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 Comments? Concerns?</a:t>
            </a:r>
          </a:p>
        </p:txBody>
      </p:sp>
    </p:spTree>
    <p:extLst>
      <p:ext uri="{BB962C8B-B14F-4D97-AF65-F5344CB8AC3E}">
        <p14:creationId xmlns:p14="http://schemas.microsoft.com/office/powerpoint/2010/main" val="1651409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Office Clip Art: Used with permission from Microsoft.</a:t>
            </a:r>
          </a:p>
          <a:p>
            <a:pPr lvl="1"/>
            <a:r>
              <a:rPr lang="en-US" sz="2000" dirty="0"/>
              <a:t>Websites:</a:t>
            </a:r>
          </a:p>
          <a:p>
            <a:pPr lvl="2"/>
            <a:r>
              <a:rPr lang="en-US" sz="2000" dirty="0"/>
              <a:t>Watch Know Learn.org</a:t>
            </a:r>
            <a:br>
              <a:rPr lang="en-US" sz="2000" dirty="0"/>
            </a:br>
            <a:r>
              <a:rPr lang="en-US" sz="2000" dirty="0"/>
              <a:t>Free Educational Videos: How to Get a Job</a:t>
            </a:r>
            <a:br>
              <a:rPr lang="en-US" sz="2000" dirty="0"/>
            </a:br>
            <a:r>
              <a:rPr lang="en-US" sz="2000" dirty="0"/>
              <a:t>http://www.watchknowlearn.org/Video.aspx?VideoID=29702</a:t>
            </a:r>
          </a:p>
          <a:p>
            <a:pPr lvl="2"/>
            <a:r>
              <a:rPr lang="en-US" sz="2000" dirty="0"/>
              <a:t>Virginia Tech</a:t>
            </a:r>
            <a:br>
              <a:rPr lang="en-US" sz="2000" dirty="0"/>
            </a:br>
            <a:r>
              <a:rPr lang="en-US" sz="2000" dirty="0"/>
              <a:t>Article: Dos and Don’ts of a Job Interview http://www.career.vt.edu/Interviewing/DosDonts.html</a:t>
            </a:r>
          </a:p>
        </p:txBody>
      </p:sp>
    </p:spTree>
    <p:extLst>
      <p:ext uri="{BB962C8B-B14F-4D97-AF65-F5344CB8AC3E}">
        <p14:creationId xmlns:p14="http://schemas.microsoft.com/office/powerpoint/2010/main" val="3320201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Preparing For Employment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 this course you have already:</a:t>
            </a:r>
          </a:p>
          <a:p>
            <a:pPr lvl="2"/>
            <a:r>
              <a:rPr lang="en-US" sz="2400" dirty="0"/>
              <a:t>started a career portfolio</a:t>
            </a:r>
          </a:p>
          <a:p>
            <a:pPr lvl="2"/>
            <a:r>
              <a:rPr lang="en-US" sz="2400" dirty="0"/>
              <a:t>accurately filled out several job applications</a:t>
            </a:r>
          </a:p>
          <a:p>
            <a:pPr lvl="2"/>
            <a:r>
              <a:rPr lang="en-US" sz="2400" dirty="0"/>
              <a:t>written your personal résumé</a:t>
            </a:r>
          </a:p>
          <a:p>
            <a:pPr lvl="2"/>
            <a:r>
              <a:rPr lang="en-US" sz="2400" dirty="0"/>
              <a:t>compiled a reference list</a:t>
            </a:r>
          </a:p>
          <a:p>
            <a:pPr lvl="2"/>
            <a:r>
              <a:rPr lang="en-US" sz="2400" dirty="0"/>
              <a:t>learned how to dress for success</a:t>
            </a:r>
          </a:p>
        </p:txBody>
      </p:sp>
      <p:pic>
        <p:nvPicPr>
          <p:cNvPr id="4" name="Picture 3">
            <a:extLst>
              <a:ext uri="{FF2B5EF4-FFF2-40B4-BE49-F238E27FC236}">
                <a16:creationId xmlns:a16="http://schemas.microsoft.com/office/drawing/2014/main" id="{52327E36-54E2-4960-9B5A-A0DE0B71AE25}"/>
              </a:ext>
            </a:extLst>
          </p:cNvPr>
          <p:cNvPicPr>
            <a:picLocks noChangeAspect="1"/>
          </p:cNvPicPr>
          <p:nvPr/>
        </p:nvPicPr>
        <p:blipFill>
          <a:blip r:embed="rId3"/>
          <a:stretch>
            <a:fillRect/>
          </a:stretch>
        </p:blipFill>
        <p:spPr>
          <a:xfrm>
            <a:off x="7576221" y="2803843"/>
            <a:ext cx="3223895" cy="3223895"/>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Preparing For Employment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This lesson will focus on preparing you for a job interview</a:t>
            </a:r>
            <a:endParaRPr lang="en-US" sz="2400" dirty="0"/>
          </a:p>
        </p:txBody>
      </p:sp>
      <p:pic>
        <p:nvPicPr>
          <p:cNvPr id="4" name="Picture 3">
            <a:extLst>
              <a:ext uri="{FF2B5EF4-FFF2-40B4-BE49-F238E27FC236}">
                <a16:creationId xmlns:a16="http://schemas.microsoft.com/office/drawing/2014/main" id="{6DA64147-60CC-4B73-833E-77D175B81F00}"/>
              </a:ext>
            </a:extLst>
          </p:cNvPr>
          <p:cNvPicPr>
            <a:picLocks noChangeAspect="1"/>
          </p:cNvPicPr>
          <p:nvPr/>
        </p:nvPicPr>
        <p:blipFill>
          <a:blip r:embed="rId3"/>
          <a:stretch>
            <a:fillRect/>
          </a:stretch>
        </p:blipFill>
        <p:spPr>
          <a:xfrm>
            <a:off x="4553889" y="2805112"/>
            <a:ext cx="2175523" cy="2142808"/>
          </a:xfrm>
          <a:prstGeom prst="rect">
            <a:avLst/>
          </a:prstGeom>
        </p:spPr>
      </p:pic>
    </p:spTree>
    <p:extLst>
      <p:ext uri="{BB962C8B-B14F-4D97-AF65-F5344CB8AC3E}">
        <p14:creationId xmlns:p14="http://schemas.microsoft.com/office/powerpoint/2010/main" val="2926359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is the Purpose of a Job Interview?</a:t>
            </a:r>
          </a:p>
        </p:txBody>
      </p:sp>
      <p:pic>
        <p:nvPicPr>
          <p:cNvPr id="5" name="Picture 4">
            <a:extLst>
              <a:ext uri="{FF2B5EF4-FFF2-40B4-BE49-F238E27FC236}">
                <a16:creationId xmlns:a16="http://schemas.microsoft.com/office/drawing/2014/main" id="{BF52FF7E-6A65-4946-B401-4DCC5E80D59D}"/>
              </a:ext>
            </a:extLst>
          </p:cNvPr>
          <p:cNvPicPr>
            <a:picLocks noChangeAspect="1"/>
          </p:cNvPicPr>
          <p:nvPr/>
        </p:nvPicPr>
        <p:blipFill>
          <a:blip r:embed="rId3"/>
          <a:stretch>
            <a:fillRect/>
          </a:stretch>
        </p:blipFill>
        <p:spPr>
          <a:xfrm>
            <a:off x="4307841" y="2102167"/>
            <a:ext cx="3196272" cy="3196272"/>
          </a:xfrm>
          <a:prstGeom prst="rect">
            <a:avLst/>
          </a:prstGeom>
        </p:spPr>
      </p:pic>
    </p:spTree>
    <p:extLst>
      <p:ext uri="{BB962C8B-B14F-4D97-AF65-F5344CB8AC3E}">
        <p14:creationId xmlns:p14="http://schemas.microsoft.com/office/powerpoint/2010/main" val="79546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How Do You Get Called In For A Job Interview?</a:t>
            </a:r>
          </a:p>
        </p:txBody>
      </p:sp>
      <p:pic>
        <p:nvPicPr>
          <p:cNvPr id="4" name="Picture 3">
            <a:extLst>
              <a:ext uri="{FF2B5EF4-FFF2-40B4-BE49-F238E27FC236}">
                <a16:creationId xmlns:a16="http://schemas.microsoft.com/office/drawing/2014/main" id="{27259CED-5837-4481-B85C-AEEB2D59CA94}"/>
              </a:ext>
            </a:extLst>
          </p:cNvPr>
          <p:cNvPicPr>
            <a:picLocks noChangeAspect="1"/>
          </p:cNvPicPr>
          <p:nvPr/>
        </p:nvPicPr>
        <p:blipFill>
          <a:blip r:embed="rId3"/>
          <a:stretch>
            <a:fillRect/>
          </a:stretch>
        </p:blipFill>
        <p:spPr>
          <a:xfrm>
            <a:off x="4523515" y="2357437"/>
            <a:ext cx="2358615" cy="2622943"/>
          </a:xfrm>
          <a:prstGeom prst="rect">
            <a:avLst/>
          </a:prstGeom>
        </p:spPr>
      </p:pic>
    </p:spTree>
    <p:extLst>
      <p:ext uri="{BB962C8B-B14F-4D97-AF65-F5344CB8AC3E}">
        <p14:creationId xmlns:p14="http://schemas.microsoft.com/office/powerpoint/2010/main" val="1838140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Who is Involved in the Interview Process?</a:t>
            </a:r>
          </a:p>
        </p:txBody>
      </p:sp>
    </p:spTree>
    <p:extLst>
      <p:ext uri="{BB962C8B-B14F-4D97-AF65-F5344CB8AC3E}">
        <p14:creationId xmlns:p14="http://schemas.microsoft.com/office/powerpoint/2010/main" val="3305468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Common Interview Questions</a:t>
            </a:r>
          </a:p>
        </p:txBody>
      </p:sp>
    </p:spTree>
    <p:extLst>
      <p:ext uri="{BB962C8B-B14F-4D97-AF65-F5344CB8AC3E}">
        <p14:creationId xmlns:p14="http://schemas.microsoft.com/office/powerpoint/2010/main" val="2635806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Common Interview Questions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Let’s take a look at 101 Interview Questions!</a:t>
            </a:r>
          </a:p>
        </p:txBody>
      </p:sp>
      <p:pic>
        <p:nvPicPr>
          <p:cNvPr id="4" name="Picture 3">
            <a:extLst>
              <a:ext uri="{FF2B5EF4-FFF2-40B4-BE49-F238E27FC236}">
                <a16:creationId xmlns:a16="http://schemas.microsoft.com/office/drawing/2014/main" id="{3F153A2E-57CF-42F8-8E4C-F16A4EC7263B}"/>
              </a:ext>
            </a:extLst>
          </p:cNvPr>
          <p:cNvPicPr>
            <a:picLocks noChangeAspect="1"/>
          </p:cNvPicPr>
          <p:nvPr/>
        </p:nvPicPr>
        <p:blipFill>
          <a:blip r:embed="rId3"/>
          <a:stretch>
            <a:fillRect/>
          </a:stretch>
        </p:blipFill>
        <p:spPr>
          <a:xfrm>
            <a:off x="4145190" y="2628900"/>
            <a:ext cx="2841398" cy="2552700"/>
          </a:xfrm>
          <a:prstGeom prst="rect">
            <a:avLst/>
          </a:prstGeom>
        </p:spPr>
      </p:pic>
    </p:spTree>
    <p:extLst>
      <p:ext uri="{BB962C8B-B14F-4D97-AF65-F5344CB8AC3E}">
        <p14:creationId xmlns:p14="http://schemas.microsoft.com/office/powerpoint/2010/main" val="259093953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55</TotalTime>
  <Words>737</Words>
  <Application>Microsoft Office PowerPoint</Application>
  <PresentationFormat>Widescreen</PresentationFormat>
  <Paragraphs>89</Paragraphs>
  <Slides>18</Slides>
  <Notes>17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.AppleSystemUIFont</vt:lpstr>
      <vt:lpstr>Arial</vt:lpstr>
      <vt:lpstr>Calibri</vt:lpstr>
      <vt:lpstr>Open Sans</vt:lpstr>
      <vt:lpstr>Open Sans SemiBold</vt:lpstr>
      <vt:lpstr>2_Office Theme</vt:lpstr>
      <vt:lpstr>3_Office Theme</vt:lpstr>
      <vt:lpstr>The Job Interview</vt:lpstr>
      <vt:lpstr>PowerPoint Presentation</vt:lpstr>
      <vt:lpstr>Preparing For Employment</vt:lpstr>
      <vt:lpstr>Preparing For Employment</vt:lpstr>
      <vt:lpstr>What is the Purpose of a Job Interview?</vt:lpstr>
      <vt:lpstr>How Do You Get Called In For A Job Interview?</vt:lpstr>
      <vt:lpstr>Who is Involved in the Interview Process?</vt:lpstr>
      <vt:lpstr>Common Interview Questions</vt:lpstr>
      <vt:lpstr>Common Interview Questions</vt:lpstr>
      <vt:lpstr>Interview Dos and Don’ts</vt:lpstr>
      <vt:lpstr>Interview Dos</vt:lpstr>
      <vt:lpstr>Interview Dos</vt:lpstr>
      <vt:lpstr>Interview Don’ts </vt:lpstr>
      <vt:lpstr>PowerPoint Presentation</vt:lpstr>
      <vt:lpstr>Activities During This Lesson Will Include:</vt:lpstr>
      <vt:lpstr>Mock Job Interviews</vt:lpstr>
      <vt:lpstr>Questions? Comments? Concerns?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2018-01-06T22:22:28Z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